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529"/>
  </p:notesMasterIdLst>
  <p:handoutMasterIdLst>
    <p:handoutMasterId r:id="rId530"/>
  </p:handoutMasterIdLst>
  <p:sldIdLst>
    <p:sldId id="288" r:id="rId3"/>
    <p:sldId id="281" r:id="rId4"/>
    <p:sldId id="289" r:id="rId5"/>
    <p:sldId id="290" r:id="rId6"/>
    <p:sldId id="291" r:id="rId7"/>
    <p:sldId id="292" r:id="rId8"/>
    <p:sldId id="293" r:id="rId9"/>
    <p:sldId id="294" r:id="rId10"/>
    <p:sldId id="295" r:id="rId11"/>
    <p:sldId id="314" r:id="rId12"/>
    <p:sldId id="315" r:id="rId13"/>
    <p:sldId id="296" r:id="rId14"/>
    <p:sldId id="297" r:id="rId15"/>
    <p:sldId id="331" r:id="rId16"/>
    <p:sldId id="298" r:id="rId17"/>
    <p:sldId id="299" r:id="rId18"/>
    <p:sldId id="300" r:id="rId19"/>
    <p:sldId id="301" r:id="rId20"/>
    <p:sldId id="302" r:id="rId21"/>
    <p:sldId id="413" r:id="rId22"/>
    <p:sldId id="415" r:id="rId23"/>
    <p:sldId id="414" r:id="rId24"/>
    <p:sldId id="416" r:id="rId25"/>
    <p:sldId id="304" r:id="rId26"/>
    <p:sldId id="445" r:id="rId27"/>
    <p:sldId id="306" r:id="rId28"/>
    <p:sldId id="307" r:id="rId29"/>
    <p:sldId id="308" r:id="rId30"/>
    <p:sldId id="309" r:id="rId31"/>
    <p:sldId id="310" r:id="rId32"/>
    <p:sldId id="303" r:id="rId33"/>
    <p:sldId id="311" r:id="rId34"/>
    <p:sldId id="418" r:id="rId35"/>
    <p:sldId id="419" r:id="rId36"/>
    <p:sldId id="420" r:id="rId37"/>
    <p:sldId id="417" r:id="rId38"/>
    <p:sldId id="330" r:id="rId39"/>
    <p:sldId id="312" r:id="rId40"/>
    <p:sldId id="313" r:id="rId41"/>
    <p:sldId id="368" r:id="rId42"/>
    <p:sldId id="369" r:id="rId43"/>
    <p:sldId id="370" r:id="rId44"/>
    <p:sldId id="371" r:id="rId45"/>
    <p:sldId id="426" r:id="rId46"/>
    <p:sldId id="421" r:id="rId47"/>
    <p:sldId id="422" r:id="rId48"/>
    <p:sldId id="425" r:id="rId49"/>
    <p:sldId id="423" r:id="rId50"/>
    <p:sldId id="424" r:id="rId51"/>
    <p:sldId id="427" r:id="rId52"/>
    <p:sldId id="388" r:id="rId53"/>
    <p:sldId id="389" r:id="rId54"/>
    <p:sldId id="390" r:id="rId55"/>
    <p:sldId id="391" r:id="rId56"/>
    <p:sldId id="392" r:id="rId57"/>
    <p:sldId id="393" r:id="rId58"/>
    <p:sldId id="394" r:id="rId59"/>
    <p:sldId id="395" r:id="rId60"/>
    <p:sldId id="396" r:id="rId61"/>
    <p:sldId id="397" r:id="rId62"/>
    <p:sldId id="398" r:id="rId63"/>
    <p:sldId id="399" r:id="rId64"/>
    <p:sldId id="400" r:id="rId65"/>
    <p:sldId id="401" r:id="rId66"/>
    <p:sldId id="402" r:id="rId67"/>
    <p:sldId id="403" r:id="rId68"/>
    <p:sldId id="404" r:id="rId69"/>
    <p:sldId id="405" r:id="rId70"/>
    <p:sldId id="406" r:id="rId71"/>
    <p:sldId id="408" r:id="rId72"/>
    <p:sldId id="409" r:id="rId73"/>
    <p:sldId id="407" r:id="rId74"/>
    <p:sldId id="316" r:id="rId75"/>
    <p:sldId id="317" r:id="rId76"/>
    <p:sldId id="319" r:id="rId77"/>
    <p:sldId id="328" r:id="rId78"/>
    <p:sldId id="329" r:id="rId79"/>
    <p:sldId id="428" r:id="rId80"/>
    <p:sldId id="327" r:id="rId81"/>
    <p:sldId id="412" r:id="rId82"/>
    <p:sldId id="435" r:id="rId83"/>
    <p:sldId id="436" r:id="rId84"/>
    <p:sldId id="437" r:id="rId85"/>
    <p:sldId id="438" r:id="rId86"/>
    <p:sldId id="439" r:id="rId87"/>
    <p:sldId id="440" r:id="rId88"/>
    <p:sldId id="441" r:id="rId89"/>
    <p:sldId id="442" r:id="rId90"/>
    <p:sldId id="444" r:id="rId91"/>
    <p:sldId id="443" r:id="rId92"/>
    <p:sldId id="411" r:id="rId93"/>
    <p:sldId id="324" r:id="rId94"/>
    <p:sldId id="323" r:id="rId95"/>
    <p:sldId id="325" r:id="rId96"/>
    <p:sldId id="326" r:id="rId97"/>
    <p:sldId id="322" r:id="rId98"/>
    <p:sldId id="321" r:id="rId99"/>
    <p:sldId id="320" r:id="rId100"/>
    <p:sldId id="332" r:id="rId101"/>
    <p:sldId id="334" r:id="rId102"/>
    <p:sldId id="333" r:id="rId103"/>
    <p:sldId id="335" r:id="rId104"/>
    <p:sldId id="340" r:id="rId105"/>
    <p:sldId id="341" r:id="rId106"/>
    <p:sldId id="337" r:id="rId107"/>
    <p:sldId id="336" r:id="rId108"/>
    <p:sldId id="338" r:id="rId109"/>
    <p:sldId id="342" r:id="rId110"/>
    <p:sldId id="343" r:id="rId111"/>
    <p:sldId id="344" r:id="rId112"/>
    <p:sldId id="345" r:id="rId113"/>
    <p:sldId id="346" r:id="rId114"/>
    <p:sldId id="347" r:id="rId115"/>
    <p:sldId id="348" r:id="rId116"/>
    <p:sldId id="349" r:id="rId117"/>
    <p:sldId id="350" r:id="rId118"/>
    <p:sldId id="351" r:id="rId119"/>
    <p:sldId id="352" r:id="rId120"/>
    <p:sldId id="353" r:id="rId121"/>
    <p:sldId id="354" r:id="rId122"/>
    <p:sldId id="366" r:id="rId123"/>
    <p:sldId id="367" r:id="rId124"/>
    <p:sldId id="355" r:id="rId125"/>
    <p:sldId id="356" r:id="rId126"/>
    <p:sldId id="357" r:id="rId127"/>
    <p:sldId id="358" r:id="rId128"/>
    <p:sldId id="359" r:id="rId129"/>
    <p:sldId id="432" r:id="rId130"/>
    <p:sldId id="433" r:id="rId131"/>
    <p:sldId id="434" r:id="rId132"/>
    <p:sldId id="360" r:id="rId133"/>
    <p:sldId id="361" r:id="rId134"/>
    <p:sldId id="362" r:id="rId135"/>
    <p:sldId id="363" r:id="rId136"/>
    <p:sldId id="364" r:id="rId137"/>
    <p:sldId id="365" r:id="rId138"/>
    <p:sldId id="372" r:id="rId139"/>
    <p:sldId id="374" r:id="rId140"/>
    <p:sldId id="375" r:id="rId141"/>
    <p:sldId id="376" r:id="rId142"/>
    <p:sldId id="380" r:id="rId143"/>
    <p:sldId id="378" r:id="rId144"/>
    <p:sldId id="379" r:id="rId145"/>
    <p:sldId id="386" r:id="rId146"/>
    <p:sldId id="381" r:id="rId147"/>
    <p:sldId id="382" r:id="rId148"/>
    <p:sldId id="383" r:id="rId149"/>
    <p:sldId id="410" r:id="rId150"/>
    <p:sldId id="446" r:id="rId151"/>
    <p:sldId id="447" r:id="rId152"/>
    <p:sldId id="448" r:id="rId153"/>
    <p:sldId id="449" r:id="rId154"/>
    <p:sldId id="450" r:id="rId155"/>
    <p:sldId id="451" r:id="rId156"/>
    <p:sldId id="452" r:id="rId157"/>
    <p:sldId id="453" r:id="rId158"/>
    <p:sldId id="454" r:id="rId159"/>
    <p:sldId id="455" r:id="rId160"/>
    <p:sldId id="456" r:id="rId161"/>
    <p:sldId id="457" r:id="rId162"/>
    <p:sldId id="458" r:id="rId163"/>
    <p:sldId id="459" r:id="rId164"/>
    <p:sldId id="460" r:id="rId165"/>
    <p:sldId id="461" r:id="rId166"/>
    <p:sldId id="462" r:id="rId167"/>
    <p:sldId id="463" r:id="rId168"/>
    <p:sldId id="464" r:id="rId169"/>
    <p:sldId id="465" r:id="rId170"/>
    <p:sldId id="466" r:id="rId171"/>
    <p:sldId id="467" r:id="rId172"/>
    <p:sldId id="468" r:id="rId173"/>
    <p:sldId id="469" r:id="rId174"/>
    <p:sldId id="470" r:id="rId175"/>
    <p:sldId id="471" r:id="rId176"/>
    <p:sldId id="472" r:id="rId177"/>
    <p:sldId id="473" r:id="rId178"/>
    <p:sldId id="474" r:id="rId179"/>
    <p:sldId id="475" r:id="rId180"/>
    <p:sldId id="476" r:id="rId181"/>
    <p:sldId id="477" r:id="rId182"/>
    <p:sldId id="478" r:id="rId183"/>
    <p:sldId id="479" r:id="rId184"/>
    <p:sldId id="480" r:id="rId185"/>
    <p:sldId id="481" r:id="rId186"/>
    <p:sldId id="482" r:id="rId187"/>
    <p:sldId id="483" r:id="rId188"/>
    <p:sldId id="484" r:id="rId189"/>
    <p:sldId id="485" r:id="rId190"/>
    <p:sldId id="486" r:id="rId191"/>
    <p:sldId id="487" r:id="rId192"/>
    <p:sldId id="488" r:id="rId193"/>
    <p:sldId id="489" r:id="rId194"/>
    <p:sldId id="490" r:id="rId195"/>
    <p:sldId id="491" r:id="rId196"/>
    <p:sldId id="492" r:id="rId197"/>
    <p:sldId id="493" r:id="rId198"/>
    <p:sldId id="494" r:id="rId199"/>
    <p:sldId id="495" r:id="rId200"/>
    <p:sldId id="496" r:id="rId201"/>
    <p:sldId id="497" r:id="rId202"/>
    <p:sldId id="498" r:id="rId203"/>
    <p:sldId id="499" r:id="rId204"/>
    <p:sldId id="500" r:id="rId205"/>
    <p:sldId id="501" r:id="rId206"/>
    <p:sldId id="502" r:id="rId207"/>
    <p:sldId id="503" r:id="rId208"/>
    <p:sldId id="504" r:id="rId209"/>
    <p:sldId id="505" r:id="rId210"/>
    <p:sldId id="506" r:id="rId211"/>
    <p:sldId id="507" r:id="rId212"/>
    <p:sldId id="508" r:id="rId213"/>
    <p:sldId id="509" r:id="rId214"/>
    <p:sldId id="510" r:id="rId215"/>
    <p:sldId id="511" r:id="rId216"/>
    <p:sldId id="512" r:id="rId217"/>
    <p:sldId id="513" r:id="rId218"/>
    <p:sldId id="514" r:id="rId219"/>
    <p:sldId id="515" r:id="rId220"/>
    <p:sldId id="516" r:id="rId221"/>
    <p:sldId id="517" r:id="rId222"/>
    <p:sldId id="518" r:id="rId223"/>
    <p:sldId id="519" r:id="rId224"/>
    <p:sldId id="520" r:id="rId225"/>
    <p:sldId id="521" r:id="rId226"/>
    <p:sldId id="522" r:id="rId227"/>
    <p:sldId id="523" r:id="rId228"/>
    <p:sldId id="524" r:id="rId229"/>
    <p:sldId id="525" r:id="rId230"/>
    <p:sldId id="526" r:id="rId231"/>
    <p:sldId id="527" r:id="rId232"/>
    <p:sldId id="528" r:id="rId233"/>
    <p:sldId id="529" r:id="rId234"/>
    <p:sldId id="530" r:id="rId235"/>
    <p:sldId id="531" r:id="rId236"/>
    <p:sldId id="532" r:id="rId237"/>
    <p:sldId id="533" r:id="rId238"/>
    <p:sldId id="534" r:id="rId239"/>
    <p:sldId id="719" r:id="rId240"/>
    <p:sldId id="720" r:id="rId241"/>
    <p:sldId id="721" r:id="rId242"/>
    <p:sldId id="722" r:id="rId243"/>
    <p:sldId id="723" r:id="rId244"/>
    <p:sldId id="724" r:id="rId245"/>
    <p:sldId id="725" r:id="rId246"/>
    <p:sldId id="726" r:id="rId247"/>
    <p:sldId id="727" r:id="rId248"/>
    <p:sldId id="728" r:id="rId249"/>
    <p:sldId id="729" r:id="rId250"/>
    <p:sldId id="730" r:id="rId251"/>
    <p:sldId id="731" r:id="rId252"/>
    <p:sldId id="732" r:id="rId253"/>
    <p:sldId id="733" r:id="rId254"/>
    <p:sldId id="734" r:id="rId255"/>
    <p:sldId id="735" r:id="rId256"/>
    <p:sldId id="736" r:id="rId257"/>
    <p:sldId id="737" r:id="rId258"/>
    <p:sldId id="738" r:id="rId259"/>
    <p:sldId id="739" r:id="rId260"/>
    <p:sldId id="740" r:id="rId261"/>
    <p:sldId id="741" r:id="rId262"/>
    <p:sldId id="742" r:id="rId263"/>
    <p:sldId id="743" r:id="rId264"/>
    <p:sldId id="744" r:id="rId265"/>
    <p:sldId id="745" r:id="rId266"/>
    <p:sldId id="746" r:id="rId267"/>
    <p:sldId id="747" r:id="rId268"/>
    <p:sldId id="748" r:id="rId269"/>
    <p:sldId id="749" r:id="rId270"/>
    <p:sldId id="750" r:id="rId271"/>
    <p:sldId id="751" r:id="rId272"/>
    <p:sldId id="752" r:id="rId273"/>
    <p:sldId id="753" r:id="rId274"/>
    <p:sldId id="754" r:id="rId275"/>
    <p:sldId id="755" r:id="rId276"/>
    <p:sldId id="756" r:id="rId277"/>
    <p:sldId id="757" r:id="rId278"/>
    <p:sldId id="758" r:id="rId279"/>
    <p:sldId id="759" r:id="rId280"/>
    <p:sldId id="760" r:id="rId281"/>
    <p:sldId id="761" r:id="rId282"/>
    <p:sldId id="762" r:id="rId283"/>
    <p:sldId id="763" r:id="rId284"/>
    <p:sldId id="764" r:id="rId285"/>
    <p:sldId id="765" r:id="rId286"/>
    <p:sldId id="766" r:id="rId287"/>
    <p:sldId id="767" r:id="rId288"/>
    <p:sldId id="768" r:id="rId289"/>
    <p:sldId id="769" r:id="rId290"/>
    <p:sldId id="770" r:id="rId291"/>
    <p:sldId id="771" r:id="rId292"/>
    <p:sldId id="772" r:id="rId293"/>
    <p:sldId id="773" r:id="rId294"/>
    <p:sldId id="774" r:id="rId295"/>
    <p:sldId id="775" r:id="rId296"/>
    <p:sldId id="776" r:id="rId297"/>
    <p:sldId id="777" r:id="rId298"/>
    <p:sldId id="778" r:id="rId299"/>
    <p:sldId id="779" r:id="rId300"/>
    <p:sldId id="780" r:id="rId301"/>
    <p:sldId id="781" r:id="rId302"/>
    <p:sldId id="782" r:id="rId303"/>
    <p:sldId id="783" r:id="rId304"/>
    <p:sldId id="784" r:id="rId305"/>
    <p:sldId id="785" r:id="rId306"/>
    <p:sldId id="786" r:id="rId307"/>
    <p:sldId id="787" r:id="rId308"/>
    <p:sldId id="535" r:id="rId309"/>
    <p:sldId id="536" r:id="rId310"/>
    <p:sldId id="537" r:id="rId311"/>
    <p:sldId id="538" r:id="rId312"/>
    <p:sldId id="539" r:id="rId313"/>
    <p:sldId id="540" r:id="rId314"/>
    <p:sldId id="541" r:id="rId315"/>
    <p:sldId id="542" r:id="rId316"/>
    <p:sldId id="543" r:id="rId317"/>
    <p:sldId id="544" r:id="rId318"/>
    <p:sldId id="545" r:id="rId319"/>
    <p:sldId id="546" r:id="rId320"/>
    <p:sldId id="547" r:id="rId321"/>
    <p:sldId id="548" r:id="rId322"/>
    <p:sldId id="549" r:id="rId323"/>
    <p:sldId id="550" r:id="rId324"/>
    <p:sldId id="551" r:id="rId325"/>
    <p:sldId id="552" r:id="rId326"/>
    <p:sldId id="553" r:id="rId327"/>
    <p:sldId id="554" r:id="rId328"/>
    <p:sldId id="555" r:id="rId329"/>
    <p:sldId id="556" r:id="rId330"/>
    <p:sldId id="557" r:id="rId331"/>
    <p:sldId id="558" r:id="rId332"/>
    <p:sldId id="559" r:id="rId333"/>
    <p:sldId id="560" r:id="rId334"/>
    <p:sldId id="561" r:id="rId335"/>
    <p:sldId id="562" r:id="rId336"/>
    <p:sldId id="563" r:id="rId337"/>
    <p:sldId id="564" r:id="rId338"/>
    <p:sldId id="565" r:id="rId339"/>
    <p:sldId id="566" r:id="rId340"/>
    <p:sldId id="567" r:id="rId341"/>
    <p:sldId id="568" r:id="rId342"/>
    <p:sldId id="569" r:id="rId343"/>
    <p:sldId id="570" r:id="rId344"/>
    <p:sldId id="571" r:id="rId345"/>
    <p:sldId id="572" r:id="rId346"/>
    <p:sldId id="573" r:id="rId347"/>
    <p:sldId id="574" r:id="rId348"/>
    <p:sldId id="575" r:id="rId349"/>
    <p:sldId id="576" r:id="rId350"/>
    <p:sldId id="577" r:id="rId351"/>
    <p:sldId id="578" r:id="rId352"/>
    <p:sldId id="579" r:id="rId353"/>
    <p:sldId id="580" r:id="rId354"/>
    <p:sldId id="581" r:id="rId355"/>
    <p:sldId id="582" r:id="rId356"/>
    <p:sldId id="583" r:id="rId357"/>
    <p:sldId id="584" r:id="rId358"/>
    <p:sldId id="585" r:id="rId359"/>
    <p:sldId id="586" r:id="rId360"/>
    <p:sldId id="587" r:id="rId361"/>
    <p:sldId id="588" r:id="rId362"/>
    <p:sldId id="589" r:id="rId363"/>
    <p:sldId id="590" r:id="rId364"/>
    <p:sldId id="591" r:id="rId365"/>
    <p:sldId id="592" r:id="rId366"/>
    <p:sldId id="593" r:id="rId367"/>
    <p:sldId id="594" r:id="rId368"/>
    <p:sldId id="595" r:id="rId369"/>
    <p:sldId id="596" r:id="rId370"/>
    <p:sldId id="597" r:id="rId371"/>
    <p:sldId id="598" r:id="rId372"/>
    <p:sldId id="599" r:id="rId373"/>
    <p:sldId id="600" r:id="rId374"/>
    <p:sldId id="601" r:id="rId375"/>
    <p:sldId id="602" r:id="rId376"/>
    <p:sldId id="603" r:id="rId377"/>
    <p:sldId id="604" r:id="rId378"/>
    <p:sldId id="605" r:id="rId379"/>
    <p:sldId id="606" r:id="rId380"/>
    <p:sldId id="607" r:id="rId381"/>
    <p:sldId id="608" r:id="rId382"/>
    <p:sldId id="609" r:id="rId383"/>
    <p:sldId id="610" r:id="rId384"/>
    <p:sldId id="611" r:id="rId385"/>
    <p:sldId id="612" r:id="rId386"/>
    <p:sldId id="613" r:id="rId387"/>
    <p:sldId id="614" r:id="rId388"/>
    <p:sldId id="615" r:id="rId389"/>
    <p:sldId id="616" r:id="rId390"/>
    <p:sldId id="617" r:id="rId391"/>
    <p:sldId id="618" r:id="rId392"/>
    <p:sldId id="619" r:id="rId393"/>
    <p:sldId id="620" r:id="rId394"/>
    <p:sldId id="621" r:id="rId395"/>
    <p:sldId id="622" r:id="rId396"/>
    <p:sldId id="623" r:id="rId397"/>
    <p:sldId id="624" r:id="rId398"/>
    <p:sldId id="625" r:id="rId399"/>
    <p:sldId id="626" r:id="rId400"/>
    <p:sldId id="627" r:id="rId401"/>
    <p:sldId id="628" r:id="rId402"/>
    <p:sldId id="629" r:id="rId403"/>
    <p:sldId id="630" r:id="rId404"/>
    <p:sldId id="631" r:id="rId405"/>
    <p:sldId id="632" r:id="rId406"/>
    <p:sldId id="633" r:id="rId407"/>
    <p:sldId id="634" r:id="rId408"/>
    <p:sldId id="635" r:id="rId409"/>
    <p:sldId id="636" r:id="rId410"/>
    <p:sldId id="637" r:id="rId411"/>
    <p:sldId id="638" r:id="rId412"/>
    <p:sldId id="639" r:id="rId413"/>
    <p:sldId id="640" r:id="rId414"/>
    <p:sldId id="641" r:id="rId415"/>
    <p:sldId id="642" r:id="rId416"/>
    <p:sldId id="643" r:id="rId417"/>
    <p:sldId id="644" r:id="rId418"/>
    <p:sldId id="645" r:id="rId419"/>
    <p:sldId id="646" r:id="rId420"/>
    <p:sldId id="647" r:id="rId421"/>
    <p:sldId id="648" r:id="rId422"/>
    <p:sldId id="649" r:id="rId423"/>
    <p:sldId id="650" r:id="rId424"/>
    <p:sldId id="651" r:id="rId425"/>
    <p:sldId id="652" r:id="rId426"/>
    <p:sldId id="653" r:id="rId427"/>
    <p:sldId id="654" r:id="rId428"/>
    <p:sldId id="655" r:id="rId429"/>
    <p:sldId id="656" r:id="rId430"/>
    <p:sldId id="657" r:id="rId431"/>
    <p:sldId id="658" r:id="rId432"/>
    <p:sldId id="659" r:id="rId433"/>
    <p:sldId id="660" r:id="rId434"/>
    <p:sldId id="661" r:id="rId435"/>
    <p:sldId id="662" r:id="rId436"/>
    <p:sldId id="663" r:id="rId437"/>
    <p:sldId id="664" r:id="rId438"/>
    <p:sldId id="665" r:id="rId439"/>
    <p:sldId id="666" r:id="rId440"/>
    <p:sldId id="667" r:id="rId441"/>
    <p:sldId id="668" r:id="rId442"/>
    <p:sldId id="669" r:id="rId443"/>
    <p:sldId id="670" r:id="rId444"/>
    <p:sldId id="671" r:id="rId445"/>
    <p:sldId id="672" r:id="rId446"/>
    <p:sldId id="673" r:id="rId447"/>
    <p:sldId id="674" r:id="rId448"/>
    <p:sldId id="675" r:id="rId449"/>
    <p:sldId id="676" r:id="rId450"/>
    <p:sldId id="677" r:id="rId451"/>
    <p:sldId id="678" r:id="rId452"/>
    <p:sldId id="679" r:id="rId453"/>
    <p:sldId id="680" r:id="rId454"/>
    <p:sldId id="681" r:id="rId455"/>
    <p:sldId id="682" r:id="rId456"/>
    <p:sldId id="683" r:id="rId457"/>
    <p:sldId id="684" r:id="rId458"/>
    <p:sldId id="685" r:id="rId459"/>
    <p:sldId id="686" r:id="rId460"/>
    <p:sldId id="687" r:id="rId461"/>
    <p:sldId id="688" r:id="rId462"/>
    <p:sldId id="689" r:id="rId463"/>
    <p:sldId id="690" r:id="rId464"/>
    <p:sldId id="691" r:id="rId465"/>
    <p:sldId id="692" r:id="rId466"/>
    <p:sldId id="693" r:id="rId467"/>
    <p:sldId id="694" r:id="rId468"/>
    <p:sldId id="695" r:id="rId469"/>
    <p:sldId id="696" r:id="rId470"/>
    <p:sldId id="697" r:id="rId471"/>
    <p:sldId id="698" r:id="rId472"/>
    <p:sldId id="699" r:id="rId473"/>
    <p:sldId id="700" r:id="rId474"/>
    <p:sldId id="701" r:id="rId475"/>
    <p:sldId id="702" r:id="rId476"/>
    <p:sldId id="703" r:id="rId477"/>
    <p:sldId id="704" r:id="rId478"/>
    <p:sldId id="705" r:id="rId479"/>
    <p:sldId id="706" r:id="rId480"/>
    <p:sldId id="707" r:id="rId481"/>
    <p:sldId id="708" r:id="rId482"/>
    <p:sldId id="709" r:id="rId483"/>
    <p:sldId id="710" r:id="rId484"/>
    <p:sldId id="711" r:id="rId485"/>
    <p:sldId id="712" r:id="rId486"/>
    <p:sldId id="713" r:id="rId487"/>
    <p:sldId id="714" r:id="rId488"/>
    <p:sldId id="715" r:id="rId489"/>
    <p:sldId id="716" r:id="rId490"/>
    <p:sldId id="717" r:id="rId491"/>
    <p:sldId id="718" r:id="rId492"/>
    <p:sldId id="788" r:id="rId493"/>
    <p:sldId id="789" r:id="rId494"/>
    <p:sldId id="790" r:id="rId495"/>
    <p:sldId id="791" r:id="rId496"/>
    <p:sldId id="792" r:id="rId497"/>
    <p:sldId id="793" r:id="rId498"/>
    <p:sldId id="794" r:id="rId499"/>
    <p:sldId id="795" r:id="rId500"/>
    <p:sldId id="796" r:id="rId501"/>
    <p:sldId id="797" r:id="rId502"/>
    <p:sldId id="798" r:id="rId503"/>
    <p:sldId id="799" r:id="rId504"/>
    <p:sldId id="800" r:id="rId505"/>
    <p:sldId id="801" r:id="rId506"/>
    <p:sldId id="802" r:id="rId507"/>
    <p:sldId id="803" r:id="rId508"/>
    <p:sldId id="804" r:id="rId509"/>
    <p:sldId id="805" r:id="rId510"/>
    <p:sldId id="806" r:id="rId511"/>
    <p:sldId id="807" r:id="rId512"/>
    <p:sldId id="808" r:id="rId513"/>
    <p:sldId id="809" r:id="rId514"/>
    <p:sldId id="810" r:id="rId515"/>
    <p:sldId id="811" r:id="rId516"/>
    <p:sldId id="812" r:id="rId517"/>
    <p:sldId id="813" r:id="rId518"/>
    <p:sldId id="814" r:id="rId519"/>
    <p:sldId id="815" r:id="rId520"/>
    <p:sldId id="816" r:id="rId521"/>
    <p:sldId id="817" r:id="rId522"/>
    <p:sldId id="818" r:id="rId523"/>
    <p:sldId id="819" r:id="rId524"/>
    <p:sldId id="820" r:id="rId525"/>
    <p:sldId id="821" r:id="rId526"/>
    <p:sldId id="822" r:id="rId527"/>
    <p:sldId id="823" r:id="rId528"/>
  </p:sldIdLst>
  <p:sldSz cx="9144000" cy="6858000" type="screen4x3"/>
  <p:notesSz cx="6858000" cy="9144000"/>
  <p:defaultText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779CC93D-E52E-4D84-901B-11D7331DD495}">
          <p14:sldIdLst>
            <p14:sldId id="288"/>
          </p14:sldIdLst>
        </p14:section>
        <p14:section name="Vue d’ensemble et objectifs" id="{ABA716BF-3A5C-4ADB-94C9-CFEF84EBA240}">
          <p14:sldIdLst>
            <p14:sldId id="281"/>
            <p14:sldId id="289"/>
            <p14:sldId id="290"/>
            <p14:sldId id="291"/>
            <p14:sldId id="292"/>
            <p14:sldId id="293"/>
            <p14:sldId id="294"/>
            <p14:sldId id="295"/>
            <p14:sldId id="314"/>
            <p14:sldId id="315"/>
            <p14:sldId id="296"/>
            <p14:sldId id="297"/>
            <p14:sldId id="331"/>
            <p14:sldId id="298"/>
            <p14:sldId id="299"/>
            <p14:sldId id="300"/>
            <p14:sldId id="301"/>
            <p14:sldId id="302"/>
            <p14:sldId id="413"/>
            <p14:sldId id="415"/>
            <p14:sldId id="414"/>
            <p14:sldId id="416"/>
            <p14:sldId id="304"/>
            <p14:sldId id="445"/>
            <p14:sldId id="306"/>
            <p14:sldId id="307"/>
            <p14:sldId id="308"/>
            <p14:sldId id="309"/>
            <p14:sldId id="310"/>
            <p14:sldId id="303"/>
            <p14:sldId id="311"/>
            <p14:sldId id="418"/>
            <p14:sldId id="419"/>
            <p14:sldId id="420"/>
            <p14:sldId id="417"/>
            <p14:sldId id="330"/>
            <p14:sldId id="312"/>
            <p14:sldId id="313"/>
            <p14:sldId id="368"/>
            <p14:sldId id="369"/>
            <p14:sldId id="370"/>
            <p14:sldId id="371"/>
            <p14:sldId id="426"/>
            <p14:sldId id="421"/>
            <p14:sldId id="422"/>
            <p14:sldId id="425"/>
            <p14:sldId id="423"/>
            <p14:sldId id="424"/>
            <p14:sldId id="42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8"/>
            <p14:sldId id="409"/>
            <p14:sldId id="407"/>
            <p14:sldId id="316"/>
            <p14:sldId id="317"/>
            <p14:sldId id="319"/>
            <p14:sldId id="328"/>
            <p14:sldId id="329"/>
            <p14:sldId id="428"/>
            <p14:sldId id="327"/>
            <p14:sldId id="412"/>
            <p14:sldId id="435"/>
            <p14:sldId id="436"/>
            <p14:sldId id="437"/>
            <p14:sldId id="438"/>
            <p14:sldId id="439"/>
            <p14:sldId id="440"/>
            <p14:sldId id="441"/>
            <p14:sldId id="442"/>
            <p14:sldId id="444"/>
            <p14:sldId id="443"/>
            <p14:sldId id="411"/>
            <p14:sldId id="324"/>
            <p14:sldId id="323"/>
            <p14:sldId id="325"/>
            <p14:sldId id="326"/>
            <p14:sldId id="322"/>
            <p14:sldId id="321"/>
            <p14:sldId id="320"/>
            <p14:sldId id="332"/>
            <p14:sldId id="334"/>
            <p14:sldId id="333"/>
            <p14:sldId id="335"/>
            <p14:sldId id="340"/>
            <p14:sldId id="341"/>
            <p14:sldId id="337"/>
            <p14:sldId id="336"/>
            <p14:sldId id="338"/>
            <p14:sldId id="342"/>
            <p14:sldId id="343"/>
            <p14:sldId id="344"/>
            <p14:sldId id="345"/>
            <p14:sldId id="346"/>
            <p14:sldId id="347"/>
            <p14:sldId id="348"/>
            <p14:sldId id="349"/>
            <p14:sldId id="350"/>
            <p14:sldId id="351"/>
            <p14:sldId id="352"/>
            <p14:sldId id="353"/>
            <p14:sldId id="354"/>
            <p14:sldId id="366"/>
            <p14:sldId id="367"/>
            <p14:sldId id="355"/>
            <p14:sldId id="356"/>
            <p14:sldId id="357"/>
            <p14:sldId id="358"/>
            <p14:sldId id="359"/>
            <p14:sldId id="432"/>
            <p14:sldId id="433"/>
            <p14:sldId id="434"/>
            <p14:sldId id="360"/>
            <p14:sldId id="361"/>
            <p14:sldId id="362"/>
            <p14:sldId id="363"/>
            <p14:sldId id="364"/>
            <p14:sldId id="365"/>
            <p14:sldId id="372"/>
            <p14:sldId id="374"/>
            <p14:sldId id="375"/>
            <p14:sldId id="376"/>
            <p14:sldId id="380"/>
            <p14:sldId id="378"/>
            <p14:sldId id="379"/>
            <p14:sldId id="386"/>
            <p14:sldId id="381"/>
            <p14:sldId id="382"/>
            <p14:sldId id="383"/>
            <p14:sldId id="410"/>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ED6"/>
    <a:srgbClr val="0033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31" autoAdjust="0"/>
    <p:restoredTop sz="83977" autoAdjust="0"/>
  </p:normalViewPr>
  <p:slideViewPr>
    <p:cSldViewPr>
      <p:cViewPr varScale="1">
        <p:scale>
          <a:sx n="80" d="100"/>
          <a:sy n="80" d="100"/>
        </p:scale>
        <p:origin x="132" y="696"/>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58338"/>
    </p:cViewPr>
  </p:sorterViewPr>
  <p:notesViewPr>
    <p:cSldViewPr>
      <p:cViewPr varScale="1">
        <p:scale>
          <a:sx n="83" d="100"/>
          <a:sy n="83" d="100"/>
        </p:scale>
        <p:origin x="-314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324" Type="http://schemas.openxmlformats.org/officeDocument/2006/relationships/slide" Target="slides/slide322.xml"/><Relationship Id="rId531" Type="http://schemas.openxmlformats.org/officeDocument/2006/relationships/presProps" Target="presProps.xml"/><Relationship Id="rId170" Type="http://schemas.openxmlformats.org/officeDocument/2006/relationships/slide" Target="slides/slide168.xml"/><Relationship Id="rId268" Type="http://schemas.openxmlformats.org/officeDocument/2006/relationships/slide" Target="slides/slide266.xml"/><Relationship Id="rId475" Type="http://schemas.openxmlformats.org/officeDocument/2006/relationships/slide" Target="slides/slide473.xml"/><Relationship Id="rId32" Type="http://schemas.openxmlformats.org/officeDocument/2006/relationships/slide" Target="slides/slide30.xml"/><Relationship Id="rId128" Type="http://schemas.openxmlformats.org/officeDocument/2006/relationships/slide" Target="slides/slide126.xml"/><Relationship Id="rId335" Type="http://schemas.openxmlformats.org/officeDocument/2006/relationships/slide" Target="slides/slide333.xml"/><Relationship Id="rId181" Type="http://schemas.openxmlformats.org/officeDocument/2006/relationships/slide" Target="slides/slide179.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slide" Target="slides/slide442.xml"/><Relationship Id="rId486" Type="http://schemas.openxmlformats.org/officeDocument/2006/relationships/slide" Target="slides/slide484.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511" Type="http://schemas.openxmlformats.org/officeDocument/2006/relationships/slide" Target="slides/slide509.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455" Type="http://schemas.openxmlformats.org/officeDocument/2006/relationships/slide" Target="slides/slide453.xml"/><Relationship Id="rId497" Type="http://schemas.openxmlformats.org/officeDocument/2006/relationships/slide" Target="slides/slide495.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22" Type="http://schemas.openxmlformats.org/officeDocument/2006/relationships/slide" Target="slides/slide520.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466" Type="http://schemas.openxmlformats.org/officeDocument/2006/relationships/slide" Target="slides/slide464.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533" Type="http://schemas.openxmlformats.org/officeDocument/2006/relationships/theme" Target="theme/theme1.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slide" Target="slides/slide433.xml"/><Relationship Id="rId477" Type="http://schemas.openxmlformats.org/officeDocument/2006/relationships/slide" Target="slides/slide475.xml"/><Relationship Id="rId281" Type="http://schemas.openxmlformats.org/officeDocument/2006/relationships/slide" Target="slides/slide279.xml"/><Relationship Id="rId337" Type="http://schemas.openxmlformats.org/officeDocument/2006/relationships/slide" Target="slides/slide335.xml"/><Relationship Id="rId502" Type="http://schemas.openxmlformats.org/officeDocument/2006/relationships/slide" Target="slides/slide500.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46" Type="http://schemas.openxmlformats.org/officeDocument/2006/relationships/slide" Target="slides/slide444.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88" Type="http://schemas.openxmlformats.org/officeDocument/2006/relationships/slide" Target="slides/slide486.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513" Type="http://schemas.openxmlformats.org/officeDocument/2006/relationships/slide" Target="slides/slide511.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457" Type="http://schemas.openxmlformats.org/officeDocument/2006/relationships/slide" Target="slides/slide455.xml"/><Relationship Id="rId261" Type="http://schemas.openxmlformats.org/officeDocument/2006/relationships/slide" Target="slides/slide259.xml"/><Relationship Id="rId499" Type="http://schemas.openxmlformats.org/officeDocument/2006/relationships/slide" Target="slides/slide497.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524" Type="http://schemas.openxmlformats.org/officeDocument/2006/relationships/slide" Target="slides/slide522.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slide" Target="slides/slide424.xml"/><Relationship Id="rId230" Type="http://schemas.openxmlformats.org/officeDocument/2006/relationships/slide" Target="slides/slide228.xml"/><Relationship Id="rId468" Type="http://schemas.openxmlformats.org/officeDocument/2006/relationships/slide" Target="slides/slide466.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slide" Target="slides/slide435.xml"/><Relationship Id="rId479" Type="http://schemas.openxmlformats.org/officeDocument/2006/relationships/slide" Target="slides/slide477.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490" Type="http://schemas.openxmlformats.org/officeDocument/2006/relationships/slide" Target="slides/slide488.xml"/><Relationship Id="rId504" Type="http://schemas.openxmlformats.org/officeDocument/2006/relationships/slide" Target="slides/slide502.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48" Type="http://schemas.openxmlformats.org/officeDocument/2006/relationships/slide" Target="slides/slide446.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515" Type="http://schemas.openxmlformats.org/officeDocument/2006/relationships/slide" Target="slides/slide513.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slide" Target="slides/slide415.xml"/><Relationship Id="rId459" Type="http://schemas.openxmlformats.org/officeDocument/2006/relationships/slide" Target="slides/slide457.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470" Type="http://schemas.openxmlformats.org/officeDocument/2006/relationships/slide" Target="slides/slide468.xml"/><Relationship Id="rId526" Type="http://schemas.openxmlformats.org/officeDocument/2006/relationships/slide" Target="slides/slide524.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slide" Target="slides/slide426.xml"/><Relationship Id="rId232" Type="http://schemas.openxmlformats.org/officeDocument/2006/relationships/slide" Target="slides/slide230.xml"/><Relationship Id="rId274" Type="http://schemas.openxmlformats.org/officeDocument/2006/relationships/slide" Target="slides/slide272.xml"/><Relationship Id="rId481" Type="http://schemas.openxmlformats.org/officeDocument/2006/relationships/slide" Target="slides/slide479.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slide" Target="slides/slide437.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450" Type="http://schemas.openxmlformats.org/officeDocument/2006/relationships/slide" Target="slides/slide448.xml"/><Relationship Id="rId506" Type="http://schemas.openxmlformats.org/officeDocument/2006/relationships/slide" Target="slides/slide504.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492" Type="http://schemas.openxmlformats.org/officeDocument/2006/relationships/slide" Target="slides/slide490.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212" Type="http://schemas.openxmlformats.org/officeDocument/2006/relationships/slide" Target="slides/slide210.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461" Type="http://schemas.openxmlformats.org/officeDocument/2006/relationships/slide" Target="slides/slide459.xml"/><Relationship Id="rId517" Type="http://schemas.openxmlformats.org/officeDocument/2006/relationships/slide" Target="slides/slide515.xml"/><Relationship Id="rId60" Type="http://schemas.openxmlformats.org/officeDocument/2006/relationships/slide" Target="slides/slide58.xml"/><Relationship Id="rId156" Type="http://schemas.openxmlformats.org/officeDocument/2006/relationships/slide" Target="slides/slide154.xml"/><Relationship Id="rId198" Type="http://schemas.openxmlformats.org/officeDocument/2006/relationships/slide" Target="slides/slide196.xml"/><Relationship Id="rId321" Type="http://schemas.openxmlformats.org/officeDocument/2006/relationships/slide" Target="slides/slide319.xml"/><Relationship Id="rId363" Type="http://schemas.openxmlformats.org/officeDocument/2006/relationships/slide" Target="slides/slide361.xml"/><Relationship Id="rId419" Type="http://schemas.openxmlformats.org/officeDocument/2006/relationships/slide" Target="slides/slide417.xml"/><Relationship Id="rId223" Type="http://schemas.openxmlformats.org/officeDocument/2006/relationships/slide" Target="slides/slide221.xml"/><Relationship Id="rId430" Type="http://schemas.openxmlformats.org/officeDocument/2006/relationships/slide" Target="slides/slide428.xml"/><Relationship Id="rId18" Type="http://schemas.openxmlformats.org/officeDocument/2006/relationships/slide" Target="slides/slide16.xml"/><Relationship Id="rId265" Type="http://schemas.openxmlformats.org/officeDocument/2006/relationships/slide" Target="slides/slide263.xml"/><Relationship Id="rId472" Type="http://schemas.openxmlformats.org/officeDocument/2006/relationships/slide" Target="slides/slide470.xml"/><Relationship Id="rId528" Type="http://schemas.openxmlformats.org/officeDocument/2006/relationships/slide" Target="slides/slide526.xml"/><Relationship Id="rId125" Type="http://schemas.openxmlformats.org/officeDocument/2006/relationships/slide" Target="slides/slide123.xml"/><Relationship Id="rId167" Type="http://schemas.openxmlformats.org/officeDocument/2006/relationships/slide" Target="slides/slide165.xml"/><Relationship Id="rId332" Type="http://schemas.openxmlformats.org/officeDocument/2006/relationships/slide" Target="slides/slide330.xml"/><Relationship Id="rId374" Type="http://schemas.openxmlformats.org/officeDocument/2006/relationships/slide" Target="slides/slide372.xml"/><Relationship Id="rId71" Type="http://schemas.openxmlformats.org/officeDocument/2006/relationships/slide" Target="slides/slide69.xml"/><Relationship Id="rId234" Type="http://schemas.openxmlformats.org/officeDocument/2006/relationships/slide" Target="slides/slide232.xml"/><Relationship Id="rId2" Type="http://schemas.openxmlformats.org/officeDocument/2006/relationships/slideMaster" Target="slideMasters/slideMaster1.xml"/><Relationship Id="rId29" Type="http://schemas.openxmlformats.org/officeDocument/2006/relationships/slide" Target="slides/slide27.xml"/><Relationship Id="rId276" Type="http://schemas.openxmlformats.org/officeDocument/2006/relationships/slide" Target="slides/slide274.xml"/><Relationship Id="rId441" Type="http://schemas.openxmlformats.org/officeDocument/2006/relationships/slide" Target="slides/slide439.xml"/><Relationship Id="rId483" Type="http://schemas.openxmlformats.org/officeDocument/2006/relationships/slide" Target="slides/slide481.xml"/><Relationship Id="rId40" Type="http://schemas.openxmlformats.org/officeDocument/2006/relationships/slide" Target="slides/slide38.xml"/><Relationship Id="rId136" Type="http://schemas.openxmlformats.org/officeDocument/2006/relationships/slide" Target="slides/slide134.xml"/><Relationship Id="rId178" Type="http://schemas.openxmlformats.org/officeDocument/2006/relationships/slide" Target="slides/slide176.xml"/><Relationship Id="rId301" Type="http://schemas.openxmlformats.org/officeDocument/2006/relationships/slide" Target="slides/slide299.xml"/><Relationship Id="rId343" Type="http://schemas.openxmlformats.org/officeDocument/2006/relationships/slide" Target="slides/slide341.xml"/><Relationship Id="rId82" Type="http://schemas.openxmlformats.org/officeDocument/2006/relationships/slide" Target="slides/slide80.xml"/><Relationship Id="rId203" Type="http://schemas.openxmlformats.org/officeDocument/2006/relationships/slide" Target="slides/slide201.xml"/><Relationship Id="rId385" Type="http://schemas.openxmlformats.org/officeDocument/2006/relationships/slide" Target="slides/slide383.xml"/><Relationship Id="rId245" Type="http://schemas.openxmlformats.org/officeDocument/2006/relationships/slide" Target="slides/slide243.xml"/><Relationship Id="rId287" Type="http://schemas.openxmlformats.org/officeDocument/2006/relationships/slide" Target="slides/slide285.xml"/><Relationship Id="rId410" Type="http://schemas.openxmlformats.org/officeDocument/2006/relationships/slide" Target="slides/slide408.xml"/><Relationship Id="rId452" Type="http://schemas.openxmlformats.org/officeDocument/2006/relationships/slide" Target="slides/slide450.xml"/><Relationship Id="rId494" Type="http://schemas.openxmlformats.org/officeDocument/2006/relationships/slide" Target="slides/slide492.xml"/><Relationship Id="rId508" Type="http://schemas.openxmlformats.org/officeDocument/2006/relationships/slide" Target="slides/slide506.xml"/><Relationship Id="rId105" Type="http://schemas.openxmlformats.org/officeDocument/2006/relationships/slide" Target="slides/slide103.xml"/><Relationship Id="rId147" Type="http://schemas.openxmlformats.org/officeDocument/2006/relationships/slide" Target="slides/slide145.xml"/><Relationship Id="rId312" Type="http://schemas.openxmlformats.org/officeDocument/2006/relationships/slide" Target="slides/slide310.xml"/><Relationship Id="rId354" Type="http://schemas.openxmlformats.org/officeDocument/2006/relationships/slide" Target="slides/slide352.xml"/><Relationship Id="rId51" Type="http://schemas.openxmlformats.org/officeDocument/2006/relationships/slide" Target="slides/slide49.xml"/><Relationship Id="rId93" Type="http://schemas.openxmlformats.org/officeDocument/2006/relationships/slide" Target="slides/slide91.xml"/><Relationship Id="rId189" Type="http://schemas.openxmlformats.org/officeDocument/2006/relationships/slide" Target="slides/slide187.xml"/><Relationship Id="rId396" Type="http://schemas.openxmlformats.org/officeDocument/2006/relationships/slide" Target="slides/slide394.xml"/><Relationship Id="rId214" Type="http://schemas.openxmlformats.org/officeDocument/2006/relationships/slide" Target="slides/slide212.xml"/><Relationship Id="rId256" Type="http://schemas.openxmlformats.org/officeDocument/2006/relationships/slide" Target="slides/slide254.xml"/><Relationship Id="rId298" Type="http://schemas.openxmlformats.org/officeDocument/2006/relationships/slide" Target="slides/slide296.xml"/><Relationship Id="rId421" Type="http://schemas.openxmlformats.org/officeDocument/2006/relationships/slide" Target="slides/slide419.xml"/><Relationship Id="rId463" Type="http://schemas.openxmlformats.org/officeDocument/2006/relationships/slide" Target="slides/slide461.xml"/><Relationship Id="rId519" Type="http://schemas.openxmlformats.org/officeDocument/2006/relationships/slide" Target="slides/slide517.xml"/><Relationship Id="rId116" Type="http://schemas.openxmlformats.org/officeDocument/2006/relationships/slide" Target="slides/slide114.xml"/><Relationship Id="rId158" Type="http://schemas.openxmlformats.org/officeDocument/2006/relationships/slide" Target="slides/slide156.xml"/><Relationship Id="rId323" Type="http://schemas.openxmlformats.org/officeDocument/2006/relationships/slide" Target="slides/slide321.xml"/><Relationship Id="rId530" Type="http://schemas.openxmlformats.org/officeDocument/2006/relationships/handoutMaster" Target="handoutMasters/handoutMaster1.xml"/><Relationship Id="rId20" Type="http://schemas.openxmlformats.org/officeDocument/2006/relationships/slide" Target="slides/slide18.xml"/><Relationship Id="rId62" Type="http://schemas.openxmlformats.org/officeDocument/2006/relationships/slide" Target="slides/slide60.xml"/><Relationship Id="rId365" Type="http://schemas.openxmlformats.org/officeDocument/2006/relationships/slide" Target="slides/slide363.xml"/><Relationship Id="rId225" Type="http://schemas.openxmlformats.org/officeDocument/2006/relationships/slide" Target="slides/slide223.xml"/><Relationship Id="rId267" Type="http://schemas.openxmlformats.org/officeDocument/2006/relationships/slide" Target="slides/slide265.xml"/><Relationship Id="rId432" Type="http://schemas.openxmlformats.org/officeDocument/2006/relationships/slide" Target="slides/slide430.xml"/><Relationship Id="rId474" Type="http://schemas.openxmlformats.org/officeDocument/2006/relationships/slide" Target="slides/slide472.xml"/><Relationship Id="rId127" Type="http://schemas.openxmlformats.org/officeDocument/2006/relationships/slide" Target="slides/slide125.xml"/><Relationship Id="rId31" Type="http://schemas.openxmlformats.org/officeDocument/2006/relationships/slide" Target="slides/slide29.xml"/><Relationship Id="rId73" Type="http://schemas.openxmlformats.org/officeDocument/2006/relationships/slide" Target="slides/slide71.xml"/><Relationship Id="rId169" Type="http://schemas.openxmlformats.org/officeDocument/2006/relationships/slide" Target="slides/slide167.xml"/><Relationship Id="rId334" Type="http://schemas.openxmlformats.org/officeDocument/2006/relationships/slide" Target="slides/slide332.xml"/><Relationship Id="rId376" Type="http://schemas.openxmlformats.org/officeDocument/2006/relationships/slide" Target="slides/slide374.xml"/><Relationship Id="rId4" Type="http://schemas.openxmlformats.org/officeDocument/2006/relationships/slide" Target="slides/slide2.xml"/><Relationship Id="rId180" Type="http://schemas.openxmlformats.org/officeDocument/2006/relationships/slide" Target="slides/slide178.xml"/><Relationship Id="rId236" Type="http://schemas.openxmlformats.org/officeDocument/2006/relationships/slide" Target="slides/slide234.xml"/><Relationship Id="rId278" Type="http://schemas.openxmlformats.org/officeDocument/2006/relationships/slide" Target="slides/slide276.xml"/><Relationship Id="rId401" Type="http://schemas.openxmlformats.org/officeDocument/2006/relationships/slide" Target="slides/slide399.xml"/><Relationship Id="rId443" Type="http://schemas.openxmlformats.org/officeDocument/2006/relationships/slide" Target="slides/slide441.xml"/><Relationship Id="rId303" Type="http://schemas.openxmlformats.org/officeDocument/2006/relationships/slide" Target="slides/slide301.xml"/><Relationship Id="rId485" Type="http://schemas.openxmlformats.org/officeDocument/2006/relationships/slide" Target="slides/slide483.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510" Type="http://schemas.openxmlformats.org/officeDocument/2006/relationships/slide" Target="slides/slide508.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slide" Target="slides/slide452.xml"/><Relationship Id="rId496" Type="http://schemas.openxmlformats.org/officeDocument/2006/relationships/slide" Target="slides/slide494.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521" Type="http://schemas.openxmlformats.org/officeDocument/2006/relationships/slide" Target="slides/slide519.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slide" Target="slides/slide463.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532" Type="http://schemas.openxmlformats.org/officeDocument/2006/relationships/viewProps" Target="viewProps.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476" Type="http://schemas.openxmlformats.org/officeDocument/2006/relationships/slide" Target="slides/slide474.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501" Type="http://schemas.openxmlformats.org/officeDocument/2006/relationships/slide" Target="slides/slide499.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487" Type="http://schemas.openxmlformats.org/officeDocument/2006/relationships/slide" Target="slides/slide485.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512" Type="http://schemas.openxmlformats.org/officeDocument/2006/relationships/slide" Target="slides/slide510.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slide" Target="slides/slide454.xml"/><Relationship Id="rId498" Type="http://schemas.openxmlformats.org/officeDocument/2006/relationships/slide" Target="slides/slide496.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23" Type="http://schemas.openxmlformats.org/officeDocument/2006/relationships/slide" Target="slides/slide521.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467" Type="http://schemas.openxmlformats.org/officeDocument/2006/relationships/slide" Target="slides/slide465.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534" Type="http://schemas.openxmlformats.org/officeDocument/2006/relationships/tableStyles" Target="tableStyles.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240" Type="http://schemas.openxmlformats.org/officeDocument/2006/relationships/slide" Target="slides/slide238.xml"/><Relationship Id="rId478" Type="http://schemas.openxmlformats.org/officeDocument/2006/relationships/slide" Target="slides/slide476.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503" Type="http://schemas.openxmlformats.org/officeDocument/2006/relationships/slide" Target="slides/slide501.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251" Type="http://schemas.openxmlformats.org/officeDocument/2006/relationships/slide" Target="slides/slide249.xml"/><Relationship Id="rId489" Type="http://schemas.openxmlformats.org/officeDocument/2006/relationships/slide" Target="slides/slide487.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514" Type="http://schemas.openxmlformats.org/officeDocument/2006/relationships/slide" Target="slides/slide512.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458" Type="http://schemas.openxmlformats.org/officeDocument/2006/relationships/slide" Target="slides/slide456.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525" Type="http://schemas.openxmlformats.org/officeDocument/2006/relationships/slide" Target="slides/slide523.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469" Type="http://schemas.openxmlformats.org/officeDocument/2006/relationships/slide" Target="slides/slide467.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480" Type="http://schemas.openxmlformats.org/officeDocument/2006/relationships/slide" Target="slides/slide478.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slide" Target="slides/slide436.xml"/><Relationship Id="rId242" Type="http://schemas.openxmlformats.org/officeDocument/2006/relationships/slide" Target="slides/slide240.xml"/><Relationship Id="rId284" Type="http://schemas.openxmlformats.org/officeDocument/2006/relationships/slide" Target="slides/slide282.xml"/><Relationship Id="rId491" Type="http://schemas.openxmlformats.org/officeDocument/2006/relationships/slide" Target="slides/slide489.xml"/><Relationship Id="rId505" Type="http://schemas.openxmlformats.org/officeDocument/2006/relationships/slide" Target="slides/slide503.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slide" Target="slides/slide447.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516" Type="http://schemas.openxmlformats.org/officeDocument/2006/relationships/slide" Target="slides/slide514.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222" Type="http://schemas.openxmlformats.org/officeDocument/2006/relationships/slide" Target="slides/slide220.xml"/><Relationship Id="rId264" Type="http://schemas.openxmlformats.org/officeDocument/2006/relationships/slide" Target="slides/slide262.xml"/><Relationship Id="rId471" Type="http://schemas.openxmlformats.org/officeDocument/2006/relationships/slide" Target="slides/slide469.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527" Type="http://schemas.openxmlformats.org/officeDocument/2006/relationships/slide" Target="slides/slide525.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1" Type="http://schemas.openxmlformats.org/officeDocument/2006/relationships/customXml" Target="../customXml/item1.xml"/><Relationship Id="rId233" Type="http://schemas.openxmlformats.org/officeDocument/2006/relationships/slide" Target="slides/slide231.xml"/><Relationship Id="rId440" Type="http://schemas.openxmlformats.org/officeDocument/2006/relationships/slide" Target="slides/slide438.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482" Type="http://schemas.openxmlformats.org/officeDocument/2006/relationships/slide" Target="slides/slide480.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202" Type="http://schemas.openxmlformats.org/officeDocument/2006/relationships/slide" Target="slides/slide200.xml"/><Relationship Id="rId244" Type="http://schemas.openxmlformats.org/officeDocument/2006/relationships/slide" Target="slides/slide242.xml"/><Relationship Id="rId39" Type="http://schemas.openxmlformats.org/officeDocument/2006/relationships/slide" Target="slides/slide37.xml"/><Relationship Id="rId286" Type="http://schemas.openxmlformats.org/officeDocument/2006/relationships/slide" Target="slides/slide284.xml"/><Relationship Id="rId451" Type="http://schemas.openxmlformats.org/officeDocument/2006/relationships/slide" Target="slides/slide449.xml"/><Relationship Id="rId493" Type="http://schemas.openxmlformats.org/officeDocument/2006/relationships/slide" Target="slides/slide491.xml"/><Relationship Id="rId507" Type="http://schemas.openxmlformats.org/officeDocument/2006/relationships/slide" Target="slides/slide505.xml"/><Relationship Id="rId50" Type="http://schemas.openxmlformats.org/officeDocument/2006/relationships/slide" Target="slides/slide48.xml"/><Relationship Id="rId104" Type="http://schemas.openxmlformats.org/officeDocument/2006/relationships/slide" Target="slides/slide102.xml"/><Relationship Id="rId146" Type="http://schemas.openxmlformats.org/officeDocument/2006/relationships/slide" Target="slides/slide144.xml"/><Relationship Id="rId188" Type="http://schemas.openxmlformats.org/officeDocument/2006/relationships/slide" Target="slides/slide186.xml"/><Relationship Id="rId311" Type="http://schemas.openxmlformats.org/officeDocument/2006/relationships/slide" Target="slides/slide309.xml"/><Relationship Id="rId353" Type="http://schemas.openxmlformats.org/officeDocument/2006/relationships/slide" Target="slides/slide351.xml"/><Relationship Id="rId395" Type="http://schemas.openxmlformats.org/officeDocument/2006/relationships/slide" Target="slides/slide393.xml"/><Relationship Id="rId409" Type="http://schemas.openxmlformats.org/officeDocument/2006/relationships/slide" Target="slides/slide407.xml"/><Relationship Id="rId92" Type="http://schemas.openxmlformats.org/officeDocument/2006/relationships/slide" Target="slides/slide90.xml"/><Relationship Id="rId213" Type="http://schemas.openxmlformats.org/officeDocument/2006/relationships/slide" Target="slides/slide211.xml"/><Relationship Id="rId420" Type="http://schemas.openxmlformats.org/officeDocument/2006/relationships/slide" Target="slides/slide418.xml"/><Relationship Id="rId255" Type="http://schemas.openxmlformats.org/officeDocument/2006/relationships/slide" Target="slides/slide253.xml"/><Relationship Id="rId297" Type="http://schemas.openxmlformats.org/officeDocument/2006/relationships/slide" Target="slides/slide295.xml"/><Relationship Id="rId462" Type="http://schemas.openxmlformats.org/officeDocument/2006/relationships/slide" Target="slides/slide460.xml"/><Relationship Id="rId518" Type="http://schemas.openxmlformats.org/officeDocument/2006/relationships/slide" Target="slides/slide516.xml"/><Relationship Id="rId115" Type="http://schemas.openxmlformats.org/officeDocument/2006/relationships/slide" Target="slides/slide113.xml"/><Relationship Id="rId157" Type="http://schemas.openxmlformats.org/officeDocument/2006/relationships/slide" Target="slides/slide155.xml"/><Relationship Id="rId322" Type="http://schemas.openxmlformats.org/officeDocument/2006/relationships/slide" Target="slides/slide320.xml"/><Relationship Id="rId364" Type="http://schemas.openxmlformats.org/officeDocument/2006/relationships/slide" Target="slides/slide362.xml"/><Relationship Id="rId61" Type="http://schemas.openxmlformats.org/officeDocument/2006/relationships/slide" Target="slides/slide59.xml"/><Relationship Id="rId199" Type="http://schemas.openxmlformats.org/officeDocument/2006/relationships/slide" Target="slides/slide197.xml"/><Relationship Id="rId19" Type="http://schemas.openxmlformats.org/officeDocument/2006/relationships/slide" Target="slides/slide17.xml"/><Relationship Id="rId224" Type="http://schemas.openxmlformats.org/officeDocument/2006/relationships/slide" Target="slides/slide222.xml"/><Relationship Id="rId266" Type="http://schemas.openxmlformats.org/officeDocument/2006/relationships/slide" Target="slides/slide264.xml"/><Relationship Id="rId431" Type="http://schemas.openxmlformats.org/officeDocument/2006/relationships/slide" Target="slides/slide429.xml"/><Relationship Id="rId473" Type="http://schemas.openxmlformats.org/officeDocument/2006/relationships/slide" Target="slides/slide471.xml"/><Relationship Id="rId529" Type="http://schemas.openxmlformats.org/officeDocument/2006/relationships/notesMaster" Target="notesMasters/notesMaster1.xml"/><Relationship Id="rId30" Type="http://schemas.openxmlformats.org/officeDocument/2006/relationships/slide" Target="slides/slide28.xml"/><Relationship Id="rId126" Type="http://schemas.openxmlformats.org/officeDocument/2006/relationships/slide" Target="slides/slide124.xml"/><Relationship Id="rId168" Type="http://schemas.openxmlformats.org/officeDocument/2006/relationships/slide" Target="slides/slide166.xml"/><Relationship Id="rId333" Type="http://schemas.openxmlformats.org/officeDocument/2006/relationships/slide" Target="slides/slide331.xml"/><Relationship Id="rId72" Type="http://schemas.openxmlformats.org/officeDocument/2006/relationships/slide" Target="slides/slide70.xml"/><Relationship Id="rId375" Type="http://schemas.openxmlformats.org/officeDocument/2006/relationships/slide" Target="slides/slide373.xml"/><Relationship Id="rId3" Type="http://schemas.openxmlformats.org/officeDocument/2006/relationships/slide" Target="slides/slide1.xml"/><Relationship Id="rId235" Type="http://schemas.openxmlformats.org/officeDocument/2006/relationships/slide" Target="slides/slide233.xml"/><Relationship Id="rId277" Type="http://schemas.openxmlformats.org/officeDocument/2006/relationships/slide" Target="slides/slide275.xml"/><Relationship Id="rId400" Type="http://schemas.openxmlformats.org/officeDocument/2006/relationships/slide" Target="slides/slide398.xml"/><Relationship Id="rId442" Type="http://schemas.openxmlformats.org/officeDocument/2006/relationships/slide" Target="slides/slide440.xml"/><Relationship Id="rId484" Type="http://schemas.openxmlformats.org/officeDocument/2006/relationships/slide" Target="slides/slide482.xml"/><Relationship Id="rId137" Type="http://schemas.openxmlformats.org/officeDocument/2006/relationships/slide" Target="slides/slide135.xml"/><Relationship Id="rId302" Type="http://schemas.openxmlformats.org/officeDocument/2006/relationships/slide" Target="slides/slide300.xml"/><Relationship Id="rId344" Type="http://schemas.openxmlformats.org/officeDocument/2006/relationships/slide" Target="slides/slide342.xml"/><Relationship Id="rId41" Type="http://schemas.openxmlformats.org/officeDocument/2006/relationships/slide" Target="slides/slide39.xml"/><Relationship Id="rId83" Type="http://schemas.openxmlformats.org/officeDocument/2006/relationships/slide" Target="slides/slide81.xml"/><Relationship Id="rId179" Type="http://schemas.openxmlformats.org/officeDocument/2006/relationships/slide" Target="slides/slide177.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46" Type="http://schemas.openxmlformats.org/officeDocument/2006/relationships/slide" Target="slides/slide244.xml"/><Relationship Id="rId288" Type="http://schemas.openxmlformats.org/officeDocument/2006/relationships/slide" Target="slides/slide286.xml"/><Relationship Id="rId411" Type="http://schemas.openxmlformats.org/officeDocument/2006/relationships/slide" Target="slides/slide409.xml"/><Relationship Id="rId453" Type="http://schemas.openxmlformats.org/officeDocument/2006/relationships/slide" Target="slides/slide451.xml"/><Relationship Id="rId509" Type="http://schemas.openxmlformats.org/officeDocument/2006/relationships/slide" Target="slides/slide507.xml"/><Relationship Id="rId106" Type="http://schemas.openxmlformats.org/officeDocument/2006/relationships/slide" Target="slides/slide104.xml"/><Relationship Id="rId313" Type="http://schemas.openxmlformats.org/officeDocument/2006/relationships/slide" Target="slides/slide311.xml"/><Relationship Id="rId495" Type="http://schemas.openxmlformats.org/officeDocument/2006/relationships/slide" Target="slides/slide493.xml"/><Relationship Id="rId10" Type="http://schemas.openxmlformats.org/officeDocument/2006/relationships/slide" Target="slides/slide8.xml"/><Relationship Id="rId52" Type="http://schemas.openxmlformats.org/officeDocument/2006/relationships/slide" Target="slides/slide50.xml"/><Relationship Id="rId94" Type="http://schemas.openxmlformats.org/officeDocument/2006/relationships/slide" Target="slides/slide92.xml"/><Relationship Id="rId148" Type="http://schemas.openxmlformats.org/officeDocument/2006/relationships/slide" Target="slides/slide146.xml"/><Relationship Id="rId355" Type="http://schemas.openxmlformats.org/officeDocument/2006/relationships/slide" Target="slides/slide353.xml"/><Relationship Id="rId397" Type="http://schemas.openxmlformats.org/officeDocument/2006/relationships/slide" Target="slides/slide395.xml"/><Relationship Id="rId520" Type="http://schemas.openxmlformats.org/officeDocument/2006/relationships/slide" Target="slides/slide518.xml"/><Relationship Id="rId215" Type="http://schemas.openxmlformats.org/officeDocument/2006/relationships/slide" Target="slides/slide213.xml"/><Relationship Id="rId257" Type="http://schemas.openxmlformats.org/officeDocument/2006/relationships/slide" Target="slides/slide255.xml"/><Relationship Id="rId422" Type="http://schemas.openxmlformats.org/officeDocument/2006/relationships/slide" Target="slides/slide420.xml"/><Relationship Id="rId464" Type="http://schemas.openxmlformats.org/officeDocument/2006/relationships/slide" Target="slides/slide462.xml"/><Relationship Id="rId299" Type="http://schemas.openxmlformats.org/officeDocument/2006/relationships/slide" Target="slides/slide297.xml"/><Relationship Id="rId63" Type="http://schemas.openxmlformats.org/officeDocument/2006/relationships/slide" Target="slides/slide61.xml"/><Relationship Id="rId159" Type="http://schemas.openxmlformats.org/officeDocument/2006/relationships/slide" Target="slides/slide157.xml"/><Relationship Id="rId366" Type="http://schemas.openxmlformats.org/officeDocument/2006/relationships/slide" Target="slides/slide364.xml"/><Relationship Id="rId226" Type="http://schemas.openxmlformats.org/officeDocument/2006/relationships/slide" Target="slides/slide224.xml"/><Relationship Id="rId433" Type="http://schemas.openxmlformats.org/officeDocument/2006/relationships/slide" Target="slides/slide431.xml"/><Relationship Id="rId74" Type="http://schemas.openxmlformats.org/officeDocument/2006/relationships/slide" Target="slides/slide72.xml"/><Relationship Id="rId377" Type="http://schemas.openxmlformats.org/officeDocument/2006/relationships/slide" Target="slides/slide375.xml"/><Relationship Id="rId500" Type="http://schemas.openxmlformats.org/officeDocument/2006/relationships/slide" Target="slides/slide498.xml"/><Relationship Id="rId5" Type="http://schemas.openxmlformats.org/officeDocument/2006/relationships/slide" Target="slides/slide3.xml"/><Relationship Id="rId237" Type="http://schemas.openxmlformats.org/officeDocument/2006/relationships/slide" Target="slides/slide2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lang="fr-FR" sz="1200"/>
            </a:lvl1pPr>
          </a:lstStyle>
          <a:p>
            <a:endParaRPr lang="fr-F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latinLnBrk="0">
              <a:defRPr lang="fr-FR" sz="1200"/>
            </a:lvl1pPr>
          </a:lstStyle>
          <a:p>
            <a:fld id="{D83FDC75-7F73-4A4A-A77C-09AADF00E0EA}" type="datetimeFigureOut">
              <a:rPr lang="fr-FR" smtClean="0"/>
              <a:pPr/>
              <a:t>15/09/2017</a:t>
            </a:fld>
            <a:endParaRPr lang="fr-F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latinLnBrk="0">
              <a:defRPr lang="fr-FR" sz="1200"/>
            </a:lvl1pPr>
          </a:lstStyle>
          <a:p>
            <a:endParaRPr lang="fr-F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latinLnBrk="0">
              <a:defRPr lang="fr-FR" sz="1200"/>
            </a:lvl1pPr>
          </a:lstStyle>
          <a:p>
            <a:fld id="{459226BF-1F13-42D3-80DC-373E7ADD1EBC}" type="slidenum">
              <a:rPr lang="fr-FR" smtClean="0"/>
              <a:pPr/>
              <a:t>‹N°›</a:t>
            </a:fld>
            <a:endParaRPr lang="fr-FR" dirty="0"/>
          </a:p>
        </p:txBody>
      </p:sp>
    </p:spTree>
    <p:extLst>
      <p:ext uri="{BB962C8B-B14F-4D97-AF65-F5344CB8AC3E}">
        <p14:creationId xmlns:p14="http://schemas.microsoft.com/office/powerpoint/2010/main" val="35612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lang="fr-FR" sz="1200"/>
            </a:lvl1pPr>
          </a:lstStyle>
          <a:p>
            <a:endParaRPr lang="fr-F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latinLnBrk="0">
              <a:defRPr lang="fr-FR" sz="1200"/>
            </a:lvl1pPr>
          </a:lstStyle>
          <a:p>
            <a:fld id="{48AEF76B-3757-4A0B-AF93-28494465C1DD}" type="datetimeFigureOut">
              <a:pPr/>
              <a:t>15/09/2017</a:t>
            </a:fld>
            <a:endParaRPr lang="fr-F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Niveau 2</a:t>
            </a:r>
          </a:p>
          <a:p>
            <a:pPr lvl="2"/>
            <a:r>
              <a:rPr lang="fr-FR"/>
              <a:t>Niveau 3</a:t>
            </a:r>
          </a:p>
          <a:p>
            <a:pPr lvl="3"/>
            <a:r>
              <a:rPr lang="fr-FR"/>
              <a:t>Niveau 4</a:t>
            </a:r>
          </a:p>
          <a:p>
            <a:pPr lvl="4"/>
            <a:r>
              <a:rPr lang="fr-FR"/>
              <a:t>Niveau 5</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latinLnBrk="0">
              <a:defRPr lang="fr-FR" sz="1200"/>
            </a:lvl1pPr>
          </a:lstStyle>
          <a:p>
            <a:endParaRPr lang="fr-F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latinLnBrk="0">
              <a:defRPr lang="fr-FR" sz="1200"/>
            </a:lvl1pPr>
          </a:lstStyle>
          <a:p>
            <a:fld id="{75693FD4-8F83-4EF7-AC3F-0DC0388986B0}" type="slidenum">
              <a:pPr/>
              <a:t>‹N°›</a:t>
            </a:fld>
            <a:endParaRPr lang="fr-FR"/>
          </a:p>
        </p:txBody>
      </p:sp>
    </p:spTree>
    <p:extLst>
      <p:ext uri="{BB962C8B-B14F-4D97-AF65-F5344CB8AC3E}">
        <p14:creationId xmlns:p14="http://schemas.microsoft.com/office/powerpoint/2010/main" val="1206617806"/>
      </p:ext>
    </p:extLst>
  </p:cSld>
  <p:clrMap bg1="lt1" tx1="dk1" bg2="lt2" tx2="dk2" accent1="accent1" accent2="accent2" accent3="accent3" accent4="accent4" accent5="accent5" accent6="accent6" hlink="hlink" folHlink="folHlink"/>
  <p:notesStyle>
    <a:lvl1pPr marL="0" algn="l" defTabSz="914400" rtl="0" eaLnBrk="1" latinLnBrk="0" hangingPunct="1">
      <a:defRPr lang="fr-FR" sz="1200" kern="1200">
        <a:solidFill>
          <a:schemeClr val="tx1"/>
        </a:solidFill>
        <a:latin typeface="+mn-lt"/>
        <a:ea typeface="+mn-ea"/>
        <a:cs typeface="+mn-cs"/>
      </a:defRPr>
    </a:lvl1pPr>
    <a:lvl2pPr marL="457200" algn="l" defTabSz="914400" rtl="0" eaLnBrk="1" latinLnBrk="0" hangingPunct="1">
      <a:defRPr lang="fr-FR" sz="1200" kern="1200">
        <a:solidFill>
          <a:schemeClr val="tx1"/>
        </a:solidFill>
        <a:latin typeface="+mn-lt"/>
        <a:ea typeface="+mn-ea"/>
        <a:cs typeface="+mn-cs"/>
      </a:defRPr>
    </a:lvl2pPr>
    <a:lvl3pPr marL="914400" algn="l" defTabSz="914400" rtl="0" eaLnBrk="1" latinLnBrk="0" hangingPunct="1">
      <a:defRPr lang="fr-FR" sz="1200" kern="1200">
        <a:solidFill>
          <a:schemeClr val="tx1"/>
        </a:solidFill>
        <a:latin typeface="+mn-lt"/>
        <a:ea typeface="+mn-ea"/>
        <a:cs typeface="+mn-cs"/>
      </a:defRPr>
    </a:lvl3pPr>
    <a:lvl4pPr marL="1371600" algn="l" defTabSz="914400" rtl="0" eaLnBrk="1" latinLnBrk="0" hangingPunct="1">
      <a:defRPr lang="fr-FR" sz="1200" kern="1200">
        <a:solidFill>
          <a:schemeClr val="tx1"/>
        </a:solidFill>
        <a:latin typeface="+mn-lt"/>
        <a:ea typeface="+mn-ea"/>
        <a:cs typeface="+mn-cs"/>
      </a:defRPr>
    </a:lvl4pPr>
    <a:lvl5pPr marL="1828800" algn="l" defTabSz="914400" rtl="0" eaLnBrk="1" latinLnBrk="0" hangingPunct="1">
      <a:defRPr lang="fr-FR" sz="1200" kern="1200">
        <a:solidFill>
          <a:schemeClr val="tx1"/>
        </a:solidFill>
        <a:latin typeface="+mn-lt"/>
        <a:ea typeface="+mn-ea"/>
        <a:cs typeface="+mn-cs"/>
      </a:defRPr>
    </a:lvl5pPr>
    <a:lvl6pPr marL="2286000" algn="l" defTabSz="914400" rtl="0" eaLnBrk="1" latinLnBrk="0" hangingPunct="1">
      <a:defRPr lang="fr-FR" sz="1200" kern="1200">
        <a:solidFill>
          <a:schemeClr val="tx1"/>
        </a:solidFill>
        <a:latin typeface="+mn-lt"/>
        <a:ea typeface="+mn-ea"/>
        <a:cs typeface="+mn-cs"/>
      </a:defRPr>
    </a:lvl6pPr>
    <a:lvl7pPr marL="2743200" algn="l" defTabSz="914400" rtl="0" eaLnBrk="1" latinLnBrk="0" hangingPunct="1">
      <a:defRPr lang="fr-FR" sz="1200" kern="1200">
        <a:solidFill>
          <a:schemeClr val="tx1"/>
        </a:solidFill>
        <a:latin typeface="+mn-lt"/>
        <a:ea typeface="+mn-ea"/>
        <a:cs typeface="+mn-cs"/>
      </a:defRPr>
    </a:lvl7pPr>
    <a:lvl8pPr marL="3200400" algn="l" defTabSz="914400" rtl="0" eaLnBrk="1" latinLnBrk="0" hangingPunct="1">
      <a:defRPr lang="fr-FR" sz="1200" kern="1200">
        <a:solidFill>
          <a:schemeClr val="tx1"/>
        </a:solidFill>
        <a:latin typeface="+mn-lt"/>
        <a:ea typeface="+mn-ea"/>
        <a:cs typeface="+mn-cs"/>
      </a:defRPr>
    </a:lvl8pPr>
    <a:lvl9pPr marL="3657600" algn="l" defTabSz="914400" rtl="0" eaLnBrk="1" latinLnBrk="0" hangingPunct="1">
      <a:defRPr lang="fr-F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dirty="0" smtClean="0"/>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03B27E87-E017-464C-9B57-3739136CAFF7}" type="slidenum">
              <a:rPr smtClean="0"/>
              <a:pPr fontAlgn="base">
                <a:spcBef>
                  <a:spcPct val="0"/>
                </a:spcBef>
                <a:spcAft>
                  <a:spcPct val="0"/>
                </a:spcAft>
              </a:pPr>
              <a:t>1</a:t>
            </a:fld>
            <a:endParaRPr dirty="0" smtClean="0"/>
          </a:p>
        </p:txBody>
      </p:sp>
    </p:spTree>
    <p:extLst>
      <p:ext uri="{BB962C8B-B14F-4D97-AF65-F5344CB8AC3E}">
        <p14:creationId xmlns:p14="http://schemas.microsoft.com/office/powerpoint/2010/main" val="932963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lang="fr-FR"/>
            </a:pPr>
            <a:r>
              <a:rPr lang="fr-FR" sz="1200" dirty="0" smtClean="0"/>
              <a:t>Voici un autre exemple</a:t>
            </a:r>
            <a:r>
              <a:rPr lang="fr-FR" sz="1200" baseline="0" dirty="0" smtClean="0"/>
              <a:t> de diapositives de vue d’ensemble utilisant des transitions.</a:t>
            </a:r>
            <a:endParaRPr lang="fr-FR" sz="1200" dirty="0" smtClean="0"/>
          </a:p>
          <a:p>
            <a:endParaRPr lang="fr-FR" dirty="0"/>
          </a:p>
        </p:txBody>
      </p:sp>
      <p:sp>
        <p:nvSpPr>
          <p:cNvPr id="4" name="Slide Number Placeholder 3"/>
          <p:cNvSpPr>
            <a:spLocks noGrp="1"/>
          </p:cNvSpPr>
          <p:nvPr>
            <p:ph type="sldNum" sz="quarter" idx="10"/>
          </p:nvPr>
        </p:nvSpPr>
        <p:spPr/>
        <p:txBody>
          <a:bodyPr/>
          <a:lstStyle/>
          <a:p>
            <a:fld id="{75693FD4-8F83-4EF7-AC3F-0DC0388986B0}" type="slidenum">
              <a:rPr lang="fr-FR" smtClean="0"/>
              <a:pPr/>
              <a:t>2</a:t>
            </a:fld>
            <a:endParaRPr lang="fr-FR"/>
          </a:p>
        </p:txBody>
      </p:sp>
    </p:spTree>
    <p:extLst>
      <p:ext uri="{BB962C8B-B14F-4D97-AF65-F5344CB8AC3E}">
        <p14:creationId xmlns:p14="http://schemas.microsoft.com/office/powerpoint/2010/main" val="508710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5693FD4-8F83-4EF7-AC3F-0DC0388986B0}" type="slidenum">
              <a:rPr lang="fr-FR" smtClean="0"/>
              <a:pPr/>
              <a:t>393</a:t>
            </a:fld>
            <a:endParaRPr lang="fr-FR"/>
          </a:p>
        </p:txBody>
      </p:sp>
    </p:spTree>
    <p:extLst>
      <p:ext uri="{BB962C8B-B14F-4D97-AF65-F5344CB8AC3E}">
        <p14:creationId xmlns:p14="http://schemas.microsoft.com/office/powerpoint/2010/main" val="3036143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F38864DE-58DC-4DED-8A05-CAA8CC40930A}" type="slidenum">
              <a:rPr lang="fr-FR" smtClean="0"/>
              <a:pPr>
                <a:defRPr/>
              </a:pPr>
              <a:t>468</a:t>
            </a:fld>
            <a:endParaRPr lang="fr-FR" dirty="0"/>
          </a:p>
        </p:txBody>
      </p:sp>
    </p:spTree>
    <p:extLst>
      <p:ext uri="{BB962C8B-B14F-4D97-AF65-F5344CB8AC3E}">
        <p14:creationId xmlns:p14="http://schemas.microsoft.com/office/powerpoint/2010/main" val="19280546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eaLnBrk="1" latinLnBrk="0" hangingPunct="1">
              <a:defRPr kumimoji="0" lang="fr-FR" b="1" cap="small" baseline="0">
                <a:solidFill>
                  <a:srgbClr val="003300"/>
                </a:solidFill>
              </a:defRPr>
            </a:lvl1pPr>
          </a:lstStyle>
          <a:p>
            <a:r>
              <a:rPr kumimoji="0" lang="fr-FR"/>
              <a:t>Modifiez le style du titre</a:t>
            </a:r>
          </a:p>
        </p:txBody>
      </p:sp>
      <p:sp>
        <p:nvSpPr>
          <p:cNvPr id="3" name="Subtitle 2"/>
          <p:cNvSpPr>
            <a:spLocks noGrp="1"/>
          </p:cNvSpPr>
          <p:nvPr>
            <p:ph type="subTitle" idx="1"/>
          </p:nvPr>
        </p:nvSpPr>
        <p:spPr>
          <a:xfrm>
            <a:off x="3962400" y="4038600"/>
            <a:ext cx="4772528" cy="990600"/>
          </a:xfrm>
        </p:spPr>
        <p:txBody>
          <a:bodyPr>
            <a:normAutofit/>
          </a:bodyPr>
          <a:lstStyle>
            <a:lvl1pPr marL="0" indent="0" algn="r" eaLnBrk="1" latinLnBrk="0" hangingPunct="1">
              <a:buNone/>
              <a:defRPr kumimoji="0" lang="fr-FR" sz="2000" b="0">
                <a:solidFill>
                  <a:schemeClr val="tx1"/>
                </a:solidFill>
                <a:latin typeface="Georgia" pitchFamily="18" charset="0"/>
              </a:defRPr>
            </a:lvl1pPr>
            <a:lvl2pPr marL="457200" indent="0" algn="ctr" eaLnBrk="1" latinLnBrk="0" hangingPunct="1">
              <a:buNone/>
              <a:defRPr kumimoji="0" lang="fr-FR">
                <a:solidFill>
                  <a:schemeClr val="tx1">
                    <a:tint val="75000"/>
                  </a:schemeClr>
                </a:solidFill>
              </a:defRPr>
            </a:lvl2pPr>
            <a:lvl3pPr marL="914400" indent="0" algn="ctr" eaLnBrk="1" latinLnBrk="0" hangingPunct="1">
              <a:buNone/>
              <a:defRPr kumimoji="0" lang="fr-FR">
                <a:solidFill>
                  <a:schemeClr val="tx1">
                    <a:tint val="75000"/>
                  </a:schemeClr>
                </a:solidFill>
              </a:defRPr>
            </a:lvl3pPr>
            <a:lvl4pPr marL="1371600" indent="0" algn="ctr" eaLnBrk="1" latinLnBrk="0" hangingPunct="1">
              <a:buNone/>
              <a:defRPr kumimoji="0" lang="fr-FR">
                <a:solidFill>
                  <a:schemeClr val="tx1">
                    <a:tint val="75000"/>
                  </a:schemeClr>
                </a:solidFill>
              </a:defRPr>
            </a:lvl4pPr>
            <a:lvl5pPr marL="1828800" indent="0" algn="ctr" eaLnBrk="1" latinLnBrk="0" hangingPunct="1">
              <a:buNone/>
              <a:defRPr kumimoji="0" lang="fr-FR">
                <a:solidFill>
                  <a:schemeClr val="tx1">
                    <a:tint val="75000"/>
                  </a:schemeClr>
                </a:solidFill>
              </a:defRPr>
            </a:lvl5pPr>
            <a:lvl6pPr marL="2286000" indent="0" algn="ctr" eaLnBrk="1" latinLnBrk="0" hangingPunct="1">
              <a:buNone/>
              <a:defRPr kumimoji="0" lang="fr-FR">
                <a:solidFill>
                  <a:schemeClr val="tx1">
                    <a:tint val="75000"/>
                  </a:schemeClr>
                </a:solidFill>
              </a:defRPr>
            </a:lvl6pPr>
            <a:lvl7pPr marL="2743200" indent="0" algn="ctr" eaLnBrk="1" latinLnBrk="0" hangingPunct="1">
              <a:buNone/>
              <a:defRPr kumimoji="0" lang="fr-FR">
                <a:solidFill>
                  <a:schemeClr val="tx1">
                    <a:tint val="75000"/>
                  </a:schemeClr>
                </a:solidFill>
              </a:defRPr>
            </a:lvl7pPr>
            <a:lvl8pPr marL="3200400" indent="0" algn="ctr" eaLnBrk="1" latinLnBrk="0" hangingPunct="1">
              <a:buNone/>
              <a:defRPr kumimoji="0" lang="fr-FR">
                <a:solidFill>
                  <a:schemeClr val="tx1">
                    <a:tint val="75000"/>
                  </a:schemeClr>
                </a:solidFill>
              </a:defRPr>
            </a:lvl8pPr>
            <a:lvl9pPr marL="3657600" indent="0" algn="ctr" eaLnBrk="1" latinLnBrk="0" hangingPunct="1">
              <a:buNone/>
              <a:defRPr kumimoji="0" lang="fr-FR">
                <a:solidFill>
                  <a:schemeClr val="tx1">
                    <a:tint val="75000"/>
                  </a:schemeClr>
                </a:solidFill>
              </a:defRPr>
            </a:lvl9pPr>
          </a:lstStyle>
          <a:p>
            <a:pPr eaLnBrk="1" latinLnBrk="0" hangingPunct="1"/>
            <a:r>
              <a:rPr lang="fr-FR" smtClean="0"/>
              <a:t>Modifiez le style des sous-titres du masque</a:t>
            </a:r>
            <a:endParaRPr/>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eaLnBrk="1" latinLnBrk="0" hangingPunct="1">
              <a:buNone/>
              <a:defRPr kumimoji="0" lang="fr-FR" sz="2000" baseline="0"/>
            </a:lvl1pPr>
          </a:lstStyle>
          <a:p>
            <a:r>
              <a:rPr kumimoji="0" lang="fr-FR"/>
              <a:t>Logo de la société</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fr-FR" smtClean="0"/>
              <a:t>Modifiez le style du titre</a:t>
            </a:r>
            <a:endParaRPr/>
          </a:p>
        </p:txBody>
      </p:sp>
      <p:sp>
        <p:nvSpPr>
          <p:cNvPr id="3" name="Date Placeholder 2"/>
          <p:cNvSpPr>
            <a:spLocks noGrp="1"/>
          </p:cNvSpPr>
          <p:nvPr>
            <p:ph type="dt" sz="half" idx="10"/>
          </p:nvPr>
        </p:nvSpPr>
        <p:spPr/>
        <p:txBody>
          <a:bodyPr/>
          <a:lstStyle/>
          <a:p>
            <a:fld id="{757B281C-5159-4971-8228-52B9A72E9ED2}" type="datetimeFigureOut">
              <a:pPr/>
              <a:t>15/09/2017</a:t>
            </a:fld>
            <a:endParaRPr kumimoji="0" lang="fr-FR"/>
          </a:p>
        </p:txBody>
      </p:sp>
      <p:sp>
        <p:nvSpPr>
          <p:cNvPr id="4" name="Footer Placeholder 3"/>
          <p:cNvSpPr>
            <a:spLocks noGrp="1"/>
          </p:cNvSpPr>
          <p:nvPr>
            <p:ph type="ftr" sz="quarter" idx="11"/>
          </p:nvPr>
        </p:nvSpPr>
        <p:spPr/>
        <p:txBody>
          <a:bodyPr/>
          <a:lstStyle/>
          <a:p>
            <a:endParaRPr kumimoji="0" lang="fr-FR"/>
          </a:p>
        </p:txBody>
      </p:sp>
      <p:sp>
        <p:nvSpPr>
          <p:cNvPr id="5" name="Slide Number Placeholder 4"/>
          <p:cNvSpPr>
            <a:spLocks noGrp="1"/>
          </p:cNvSpPr>
          <p:nvPr>
            <p:ph type="sldNum" sz="quarter" idx="12"/>
          </p:nvPr>
        </p:nvSpPr>
        <p:spPr/>
        <p:txBody>
          <a:bodyPr/>
          <a:lstStyle/>
          <a:p>
            <a:fld id="{33D6E5A2-EC83-451F-A719-9AC1370DD5CF}" type="slidenum">
              <a:pPr/>
              <a:t>‹N°›</a:t>
            </a:fld>
            <a:endParaRPr kumimoji="0" lang="fr-FR"/>
          </a:p>
        </p:txBody>
      </p:sp>
    </p:spTree>
  </p:cSld>
  <p:clrMapOvr>
    <a:masterClrMapping/>
  </p:clrMapOvr>
  <p:transition spd="slow">
    <p:wipe di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B281C-5159-4971-8228-52B9A72E9ED2}" type="datetimeFigureOut">
              <a:pPr/>
              <a:t>15/09/2017</a:t>
            </a:fld>
            <a:endParaRPr kumimoji="0" lang="fr-FR"/>
          </a:p>
        </p:txBody>
      </p:sp>
      <p:sp>
        <p:nvSpPr>
          <p:cNvPr id="3" name="Footer Placeholder 2"/>
          <p:cNvSpPr>
            <a:spLocks noGrp="1"/>
          </p:cNvSpPr>
          <p:nvPr>
            <p:ph type="ftr" sz="quarter" idx="11"/>
          </p:nvPr>
        </p:nvSpPr>
        <p:spPr/>
        <p:txBody>
          <a:bodyPr/>
          <a:lstStyle/>
          <a:p>
            <a:endParaRPr kumimoji="0" lang="fr-FR"/>
          </a:p>
        </p:txBody>
      </p:sp>
      <p:sp>
        <p:nvSpPr>
          <p:cNvPr id="4" name="Slide Number Placeholder 3"/>
          <p:cNvSpPr>
            <a:spLocks noGrp="1"/>
          </p:cNvSpPr>
          <p:nvPr>
            <p:ph type="sldNum" sz="quarter" idx="12"/>
          </p:nvPr>
        </p:nvSpPr>
        <p:spPr/>
        <p:txBody>
          <a:bodyPr/>
          <a:lstStyle/>
          <a:p>
            <a:fld id="{33D6E5A2-EC83-451F-A719-9AC1370DD5CF}" type="slidenum">
              <a:pPr/>
              <a:t>‹N°›</a:t>
            </a:fld>
            <a:endParaRPr kumimoji="0" lang="fr-FR"/>
          </a:p>
        </p:txBody>
      </p:sp>
    </p:spTree>
  </p:cSld>
  <p:clrMapOvr>
    <a:masterClrMapping/>
  </p:clrMapOvr>
  <p:transition spd="slow">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rrière-plan uniquem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3" name="Date Placeholder 3"/>
          <p:cNvSpPr>
            <a:spLocks noGrp="1"/>
          </p:cNvSpPr>
          <p:nvPr>
            <p:ph type="dt" sz="half" idx="10"/>
          </p:nvPr>
        </p:nvSpPr>
        <p:spPr>
          <a:xfrm>
            <a:off x="762000" y="6356350"/>
            <a:ext cx="2133600" cy="365125"/>
          </a:xfrm>
        </p:spPr>
        <p:txBody>
          <a:bodyPr/>
          <a:lstStyle/>
          <a:p>
            <a:fld id="{757B281C-5159-4971-8228-52B9A72E9ED2}" type="datetimeFigureOut">
              <a:pPr/>
              <a:t>15/09/2017</a:t>
            </a:fld>
            <a:endParaRPr kumimoji="0" lang="fr-FR"/>
          </a:p>
        </p:txBody>
      </p:sp>
      <p:sp>
        <p:nvSpPr>
          <p:cNvPr id="4" name="Footer Placeholder 4"/>
          <p:cNvSpPr>
            <a:spLocks noGrp="1"/>
          </p:cNvSpPr>
          <p:nvPr>
            <p:ph type="ftr" sz="quarter" idx="11"/>
          </p:nvPr>
        </p:nvSpPr>
        <p:spPr>
          <a:xfrm>
            <a:off x="3352800" y="6356350"/>
            <a:ext cx="2895600" cy="365125"/>
          </a:xfrm>
        </p:spPr>
        <p:txBody>
          <a:bodyPr/>
          <a:lstStyle/>
          <a:p>
            <a:endParaRPr kumimoji="0" lang="fr-FR"/>
          </a:p>
        </p:txBody>
      </p:sp>
      <p:sp>
        <p:nvSpPr>
          <p:cNvPr id="5" name="Slide Number Placeholder 5"/>
          <p:cNvSpPr>
            <a:spLocks noGrp="1"/>
          </p:cNvSpPr>
          <p:nvPr>
            <p:ph type="sldNum" sz="quarter" idx="12"/>
          </p:nvPr>
        </p:nvSpPr>
        <p:spPr>
          <a:xfrm>
            <a:off x="6705600" y="6356350"/>
            <a:ext cx="2133600" cy="365125"/>
          </a:xfrm>
        </p:spPr>
        <p:txBody>
          <a:bodyPr/>
          <a:lstStyle/>
          <a:p>
            <a:fld id="{33D6E5A2-EC83-451F-A719-9AC1370DD5CF}" type="slidenum">
              <a:pPr/>
              <a:t>‹N°›</a:t>
            </a:fld>
            <a:endParaRPr kumimoji="0" lang="fr-FR"/>
          </a:p>
        </p:txBody>
      </p:sp>
    </p:spTree>
  </p:cSld>
  <p:clrMapOvr>
    <a:masterClrMapping/>
  </p:clrMapOvr>
  <p:transition spd="slow">
    <p:wipe di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En-tête de section">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eaLnBrk="1" latinLnBrk="0" hangingPunct="1">
              <a:defRPr kumimoji="0" lang="fr-FR" sz="4000" b="1" cap="small" baseline="0">
                <a:solidFill>
                  <a:srgbClr val="003300"/>
                </a:solidFill>
              </a:defRPr>
            </a:lvl1pPr>
          </a:lstStyle>
          <a:p>
            <a:r>
              <a:rPr kumimoji="0" lang="fr-FR"/>
              <a:t>Modifiez le style du titre</a:t>
            </a:r>
          </a:p>
        </p:txBody>
      </p:sp>
      <p:sp>
        <p:nvSpPr>
          <p:cNvPr id="4" name="Date Placeholder 3"/>
          <p:cNvSpPr>
            <a:spLocks noGrp="1"/>
          </p:cNvSpPr>
          <p:nvPr>
            <p:ph type="dt" sz="half" idx="10"/>
          </p:nvPr>
        </p:nvSpPr>
        <p:spPr/>
        <p:txBody>
          <a:bodyPr/>
          <a:lstStyle/>
          <a:p>
            <a:fld id="{757B281C-5159-4971-8228-52B9A72E9ED2}" type="datetimeFigureOut">
              <a:pPr/>
              <a:t>15/09/2017</a:t>
            </a:fld>
            <a:endParaRPr kumimoji="0" lang="fr-FR"/>
          </a:p>
        </p:txBody>
      </p:sp>
      <p:sp>
        <p:nvSpPr>
          <p:cNvPr id="5" name="Footer Placeholder 4"/>
          <p:cNvSpPr>
            <a:spLocks noGrp="1"/>
          </p:cNvSpPr>
          <p:nvPr>
            <p:ph type="ftr" sz="quarter" idx="11"/>
          </p:nvPr>
        </p:nvSpPr>
        <p:spPr/>
        <p:txBody>
          <a:bodyPr/>
          <a:lstStyle/>
          <a:p>
            <a:endParaRPr kumimoji="0" lang="fr-FR"/>
          </a:p>
        </p:txBody>
      </p:sp>
      <p:sp>
        <p:nvSpPr>
          <p:cNvPr id="6" name="Slide Number Placeholder 5"/>
          <p:cNvSpPr>
            <a:spLocks noGrp="1"/>
          </p:cNvSpPr>
          <p:nvPr>
            <p:ph type="sldNum" sz="quarter" idx="12"/>
          </p:nvPr>
        </p:nvSpPr>
        <p:spPr/>
        <p:txBody>
          <a:bodyPr/>
          <a:lstStyle/>
          <a:p>
            <a:fld id="{33D6E5A2-EC83-451F-A719-9AC1370DD5CF}" type="slidenum">
              <a:pPr/>
              <a:t>‹N°›</a:t>
            </a:fld>
            <a:endParaRPr kumimoji="0" lang="fr-FR"/>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eaLnBrk="1" latinLnBrk="0" hangingPunct="1">
              <a:buNone/>
              <a:defRPr kumimoji="0" lang="fr-FR" sz="1800"/>
            </a:lvl1pPr>
          </a:lstStyle>
          <a:p>
            <a:r>
              <a:rPr kumimoji="0" lang="fr-FR"/>
              <a:t>Logo de la société</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269632"/>
            <a:ext cx="8077200" cy="1143000"/>
          </a:xfrm>
        </p:spPr>
        <p:txBody>
          <a:bodyPr anchor="ctr" anchorCtr="0"/>
          <a:lstStyle>
            <a:lvl1pPr algn="l" eaLnBrk="1" latinLnBrk="0" hangingPunct="1">
              <a:defRPr kumimoji="0" lang="fr-FR"/>
            </a:lvl1pPr>
          </a:lstStyle>
          <a:p>
            <a:r>
              <a:rPr kumimoji="0" lang="fr-FR"/>
              <a:t>Modifiez le style du titre</a:t>
            </a:r>
          </a:p>
        </p:txBody>
      </p:sp>
      <p:sp>
        <p:nvSpPr>
          <p:cNvPr id="3" name="Content Placeholder 2"/>
          <p:cNvSpPr>
            <a:spLocks noGrp="1"/>
          </p:cNvSpPr>
          <p:nvPr>
            <p:ph idx="1"/>
          </p:nvPr>
        </p:nvSpPr>
        <p:spPr>
          <a:xfrm>
            <a:off x="762000" y="1596413"/>
            <a:ext cx="8077200" cy="4297363"/>
          </a:xfrm>
        </p:spPr>
        <p:txBody>
          <a:bodyPr>
            <a:normAutofit/>
          </a:bodyPr>
          <a:lstStyle>
            <a:lvl1pPr eaLnBrk="1" latinLnBrk="0" hangingPunct="1">
              <a:defRPr kumimoji="0" lang="fr-FR" sz="3200">
                <a:latin typeface="+mn-lt"/>
              </a:defRPr>
            </a:lvl1pPr>
            <a:lvl2pPr eaLnBrk="1" latinLnBrk="0" hangingPunct="1">
              <a:defRPr kumimoji="0" lang="fr-FR" sz="2800">
                <a:latin typeface="+mn-lt"/>
              </a:defRPr>
            </a:lvl2pPr>
            <a:lvl3pPr eaLnBrk="1" latinLnBrk="0" hangingPunct="1">
              <a:defRPr kumimoji="0" lang="fr-FR" sz="2400">
                <a:latin typeface="+mn-lt"/>
              </a:defRPr>
            </a:lvl3pPr>
            <a:lvl4pPr eaLnBrk="1" latinLnBrk="0" hangingPunct="1">
              <a:defRPr kumimoji="0" lang="fr-FR" sz="2400">
                <a:latin typeface="+mn-lt"/>
              </a:defRPr>
            </a:lvl4pPr>
            <a:lvl5pPr eaLnBrk="1" latinLnBrk="0" hangingPunct="1">
              <a:defRPr kumimoji="0" lang="fr-FR" sz="2400">
                <a:latin typeface="+mn-lt"/>
              </a:defRPr>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4" name="Date Placeholder 3"/>
          <p:cNvSpPr>
            <a:spLocks noGrp="1"/>
          </p:cNvSpPr>
          <p:nvPr>
            <p:ph type="dt" sz="half" idx="10"/>
          </p:nvPr>
        </p:nvSpPr>
        <p:spPr/>
        <p:txBody>
          <a:bodyPr/>
          <a:lstStyle/>
          <a:p>
            <a:fld id="{757B281C-5159-4971-8228-52B9A72E9ED2}" type="datetimeFigureOut">
              <a:pPr/>
              <a:t>15/09/2017</a:t>
            </a:fld>
            <a:endParaRPr kumimoji="0" lang="fr-FR"/>
          </a:p>
        </p:txBody>
      </p:sp>
      <p:sp>
        <p:nvSpPr>
          <p:cNvPr id="5" name="Footer Placeholder 4"/>
          <p:cNvSpPr>
            <a:spLocks noGrp="1"/>
          </p:cNvSpPr>
          <p:nvPr>
            <p:ph type="ftr" sz="quarter" idx="11"/>
          </p:nvPr>
        </p:nvSpPr>
        <p:spPr/>
        <p:txBody>
          <a:bodyPr/>
          <a:lstStyle/>
          <a:p>
            <a:endParaRPr kumimoji="0" lang="fr-FR"/>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pPr/>
              <a:t>‹N°›</a:t>
            </a:fld>
            <a:endParaRPr kumimoji="0" lang="fr-FR"/>
          </a:p>
        </p:txBody>
      </p:sp>
    </p:spTree>
  </p:cSld>
  <p:clrMapOvr>
    <a:masterClrMapping/>
  </p:clrMapOvr>
  <p:transition spd="slow">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fr-FR" smtClean="0"/>
              <a:t>Modifiez le style du titre</a:t>
            </a:r>
            <a:endParaRPr/>
          </a:p>
        </p:txBody>
      </p:sp>
      <p:sp>
        <p:nvSpPr>
          <p:cNvPr id="3" name="Content Placeholder 2"/>
          <p:cNvSpPr>
            <a:spLocks noGrp="1"/>
          </p:cNvSpPr>
          <p:nvPr>
            <p:ph sz="half" idx="1"/>
          </p:nvPr>
        </p:nvSpPr>
        <p:spPr>
          <a:xfrm>
            <a:off x="685800" y="1600200"/>
            <a:ext cx="4038600" cy="4525963"/>
          </a:xfrm>
        </p:spPr>
        <p:txBody>
          <a:bodyPr/>
          <a:lstStyle>
            <a:lvl1pPr eaLnBrk="1" latinLnBrk="0" hangingPunct="1">
              <a:defRPr kumimoji="0" lang="fr-FR" sz="2800"/>
            </a:lvl1pPr>
            <a:lvl2pPr eaLnBrk="1" latinLnBrk="0" hangingPunct="1">
              <a:defRPr kumimoji="0" lang="fr-FR" sz="2400"/>
            </a:lvl2pPr>
            <a:lvl3pPr eaLnBrk="1" latinLnBrk="0" hangingPunct="1">
              <a:defRPr kumimoji="0" lang="fr-FR" sz="2000"/>
            </a:lvl3pPr>
            <a:lvl4pPr eaLnBrk="1" latinLnBrk="0" hangingPunct="1">
              <a:defRPr kumimoji="0" lang="fr-FR" sz="1800"/>
            </a:lvl4pPr>
            <a:lvl5pPr eaLnBrk="1" latinLnBrk="0" hangingPunct="1">
              <a:defRPr kumimoji="0" lang="fr-FR" sz="1800"/>
            </a:lvl5pPr>
            <a:lvl6pPr eaLnBrk="1" latinLnBrk="0" hangingPunct="1">
              <a:defRPr kumimoji="0" lang="fr-FR" sz="1800"/>
            </a:lvl6pPr>
            <a:lvl7pPr eaLnBrk="1" latinLnBrk="0" hangingPunct="1">
              <a:defRPr kumimoji="0" lang="fr-FR" sz="1800"/>
            </a:lvl7pPr>
            <a:lvl8pPr eaLnBrk="1" latinLnBrk="0" hangingPunct="1">
              <a:defRPr kumimoji="0" lang="fr-FR" sz="1800"/>
            </a:lvl8pPr>
            <a:lvl9pPr eaLnBrk="1" latinLnBrk="0" hangingPunct="1">
              <a:defRPr kumimoji="0" lang="fr-FR" sz="1800"/>
            </a:lvl9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4" name="Content Placeholder 3"/>
          <p:cNvSpPr>
            <a:spLocks noGrp="1"/>
          </p:cNvSpPr>
          <p:nvPr>
            <p:ph sz="half" idx="2"/>
          </p:nvPr>
        </p:nvSpPr>
        <p:spPr>
          <a:xfrm>
            <a:off x="4876800" y="1600200"/>
            <a:ext cx="4038600" cy="4525963"/>
          </a:xfrm>
        </p:spPr>
        <p:txBody>
          <a:bodyPr/>
          <a:lstStyle>
            <a:lvl1pPr eaLnBrk="1" latinLnBrk="0" hangingPunct="1">
              <a:defRPr kumimoji="0" lang="fr-FR" sz="2800"/>
            </a:lvl1pPr>
            <a:lvl2pPr eaLnBrk="1" latinLnBrk="0" hangingPunct="1">
              <a:defRPr kumimoji="0" lang="fr-FR" sz="2400"/>
            </a:lvl2pPr>
            <a:lvl3pPr eaLnBrk="1" latinLnBrk="0" hangingPunct="1">
              <a:defRPr kumimoji="0" lang="fr-FR" sz="2000"/>
            </a:lvl3pPr>
            <a:lvl4pPr eaLnBrk="1" latinLnBrk="0" hangingPunct="1">
              <a:defRPr kumimoji="0" lang="fr-FR" sz="1800"/>
            </a:lvl4pPr>
            <a:lvl5pPr eaLnBrk="1" latinLnBrk="0" hangingPunct="1">
              <a:defRPr kumimoji="0" lang="fr-FR" sz="1800"/>
            </a:lvl5pPr>
            <a:lvl6pPr eaLnBrk="1" latinLnBrk="0" hangingPunct="1">
              <a:defRPr kumimoji="0" lang="fr-FR" sz="1800"/>
            </a:lvl6pPr>
            <a:lvl7pPr eaLnBrk="1" latinLnBrk="0" hangingPunct="1">
              <a:defRPr kumimoji="0" lang="fr-FR" sz="1800"/>
            </a:lvl7pPr>
            <a:lvl8pPr eaLnBrk="1" latinLnBrk="0" hangingPunct="1">
              <a:defRPr kumimoji="0" lang="fr-FR" sz="1800"/>
            </a:lvl8pPr>
            <a:lvl9pPr eaLnBrk="1" latinLnBrk="0" hangingPunct="1">
              <a:defRPr kumimoji="0" lang="fr-FR" sz="1800"/>
            </a:lvl9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5" name="Date Placeholder 4"/>
          <p:cNvSpPr>
            <a:spLocks noGrp="1"/>
          </p:cNvSpPr>
          <p:nvPr>
            <p:ph type="dt" sz="half" idx="10"/>
          </p:nvPr>
        </p:nvSpPr>
        <p:spPr/>
        <p:txBody>
          <a:bodyPr/>
          <a:lstStyle/>
          <a:p>
            <a:fld id="{757B281C-5159-4971-8228-52B9A72E9ED2}" type="datetimeFigureOut">
              <a:pPr/>
              <a:t>15/09/2017</a:t>
            </a:fld>
            <a:endParaRPr kumimoji="0" lang="fr-FR"/>
          </a:p>
        </p:txBody>
      </p:sp>
      <p:sp>
        <p:nvSpPr>
          <p:cNvPr id="6" name="Footer Placeholder 5"/>
          <p:cNvSpPr>
            <a:spLocks noGrp="1"/>
          </p:cNvSpPr>
          <p:nvPr>
            <p:ph type="ftr" sz="quarter" idx="11"/>
          </p:nvPr>
        </p:nvSpPr>
        <p:spPr/>
        <p:txBody>
          <a:bodyPr/>
          <a:lstStyle/>
          <a:p>
            <a:endParaRPr kumimoji="0" lang="fr-FR"/>
          </a:p>
        </p:txBody>
      </p:sp>
      <p:sp>
        <p:nvSpPr>
          <p:cNvPr id="7" name="Slide Number Placeholder 6"/>
          <p:cNvSpPr>
            <a:spLocks noGrp="1"/>
          </p:cNvSpPr>
          <p:nvPr>
            <p:ph type="sldNum" sz="quarter" idx="12"/>
          </p:nvPr>
        </p:nvSpPr>
        <p:spPr/>
        <p:txBody>
          <a:bodyPr/>
          <a:lstStyle/>
          <a:p>
            <a:fld id="{33D6E5A2-EC83-451F-A719-9AC1370DD5CF}" type="slidenum">
              <a:pPr/>
              <a:t>‹N°›</a:t>
            </a:fld>
            <a:endParaRPr kumimoji="0" lang="fr-FR"/>
          </a:p>
        </p:txBody>
      </p:sp>
    </p:spTree>
  </p:cSld>
  <p:clrMapOvr>
    <a:masterClrMapping/>
  </p:clrMapOvr>
  <p:transition spd="slow">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eaLnBrk="1" latinLnBrk="0" hangingPunct="1">
              <a:defRPr kumimoji="0" lang="fr-FR"/>
            </a:lvl1pPr>
          </a:lstStyle>
          <a:p>
            <a:pPr eaLnBrk="1" latinLnBrk="0" hangingPunct="1"/>
            <a:r>
              <a:rPr lang="fr-FR" smtClean="0"/>
              <a:t>Modifiez le style du titre</a:t>
            </a:r>
            <a:endParaRPr/>
          </a:p>
        </p:txBody>
      </p:sp>
      <p:sp>
        <p:nvSpPr>
          <p:cNvPr id="3" name="Text Placeholder 2"/>
          <p:cNvSpPr>
            <a:spLocks noGrp="1"/>
          </p:cNvSpPr>
          <p:nvPr>
            <p:ph type="body" idx="1"/>
          </p:nvPr>
        </p:nvSpPr>
        <p:spPr>
          <a:xfrm>
            <a:off x="685800" y="1535113"/>
            <a:ext cx="4040188" cy="639762"/>
          </a:xfrm>
        </p:spPr>
        <p:txBody>
          <a:bodyPr anchor="b"/>
          <a:lstStyle>
            <a:lvl1pPr marL="0" indent="0" eaLnBrk="1" latinLnBrk="0" hangingPunct="1">
              <a:buNone/>
              <a:defRPr kumimoji="0" lang="fr-FR" sz="2400" b="1"/>
            </a:lvl1pPr>
            <a:lvl2pPr marL="457200" indent="0" eaLnBrk="1" latinLnBrk="0" hangingPunct="1">
              <a:buNone/>
              <a:defRPr kumimoji="0" lang="fr-FR" sz="2000" b="1"/>
            </a:lvl2pPr>
            <a:lvl3pPr marL="914400" indent="0" eaLnBrk="1" latinLnBrk="0" hangingPunct="1">
              <a:buNone/>
              <a:defRPr kumimoji="0" lang="fr-FR" sz="1800" b="1"/>
            </a:lvl3pPr>
            <a:lvl4pPr marL="1371600" indent="0" eaLnBrk="1" latinLnBrk="0" hangingPunct="1">
              <a:buNone/>
              <a:defRPr kumimoji="0" lang="fr-FR" sz="1600" b="1"/>
            </a:lvl4pPr>
            <a:lvl5pPr marL="1828800" indent="0" eaLnBrk="1" latinLnBrk="0" hangingPunct="1">
              <a:buNone/>
              <a:defRPr kumimoji="0" lang="fr-FR" sz="1600" b="1"/>
            </a:lvl5pPr>
            <a:lvl6pPr marL="2286000" indent="0" eaLnBrk="1" latinLnBrk="0" hangingPunct="1">
              <a:buNone/>
              <a:defRPr kumimoji="0" lang="fr-FR" sz="1600" b="1"/>
            </a:lvl6pPr>
            <a:lvl7pPr marL="2743200" indent="0" eaLnBrk="1" latinLnBrk="0" hangingPunct="1">
              <a:buNone/>
              <a:defRPr kumimoji="0" lang="fr-FR" sz="1600" b="1"/>
            </a:lvl7pPr>
            <a:lvl8pPr marL="3200400" indent="0" eaLnBrk="1" latinLnBrk="0" hangingPunct="1">
              <a:buNone/>
              <a:defRPr kumimoji="0" lang="fr-FR" sz="1600" b="1"/>
            </a:lvl8pPr>
            <a:lvl9pPr marL="3657600" indent="0" eaLnBrk="1" latinLnBrk="0" hangingPunct="1">
              <a:buNone/>
              <a:defRPr kumimoji="0" lang="fr-FR" sz="1600" b="1"/>
            </a:lvl9pPr>
          </a:lstStyle>
          <a:p>
            <a:pPr lvl="0" eaLnBrk="1" latinLnBrk="0" hangingPunct="1"/>
            <a:r>
              <a:rPr lang="fr-FR" smtClean="0"/>
              <a:t>Modifiez les styles du texte du masque</a:t>
            </a:r>
          </a:p>
        </p:txBody>
      </p:sp>
      <p:sp>
        <p:nvSpPr>
          <p:cNvPr id="4" name="Content Placeholder 3"/>
          <p:cNvSpPr>
            <a:spLocks noGrp="1"/>
          </p:cNvSpPr>
          <p:nvPr>
            <p:ph sz="half" idx="2"/>
          </p:nvPr>
        </p:nvSpPr>
        <p:spPr>
          <a:xfrm>
            <a:off x="685800" y="2174875"/>
            <a:ext cx="4040188" cy="3951288"/>
          </a:xfrm>
        </p:spPr>
        <p:txBody>
          <a:bodyPr/>
          <a:lstStyle>
            <a:lvl1pPr eaLnBrk="1" latinLnBrk="0" hangingPunct="1">
              <a:defRPr kumimoji="0" lang="fr-FR" sz="2400"/>
            </a:lvl1pPr>
            <a:lvl2pPr eaLnBrk="1" latinLnBrk="0" hangingPunct="1">
              <a:defRPr kumimoji="0" lang="fr-FR" sz="2000"/>
            </a:lvl2pPr>
            <a:lvl3pPr eaLnBrk="1" latinLnBrk="0" hangingPunct="1">
              <a:defRPr kumimoji="0" lang="fr-FR" sz="1800"/>
            </a:lvl3pPr>
            <a:lvl4pPr eaLnBrk="1" latinLnBrk="0" hangingPunct="1">
              <a:defRPr kumimoji="0" lang="fr-FR" sz="1600"/>
            </a:lvl4pPr>
            <a:lvl5pPr eaLnBrk="1" latinLnBrk="0" hangingPunct="1">
              <a:defRPr kumimoji="0" lang="fr-FR" sz="1600"/>
            </a:lvl5pPr>
            <a:lvl6pPr eaLnBrk="1" latinLnBrk="0" hangingPunct="1">
              <a:defRPr kumimoji="0" lang="fr-FR" sz="1600"/>
            </a:lvl6pPr>
            <a:lvl7pPr eaLnBrk="1" latinLnBrk="0" hangingPunct="1">
              <a:defRPr kumimoji="0" lang="fr-FR" sz="1600"/>
            </a:lvl7pPr>
            <a:lvl8pPr eaLnBrk="1" latinLnBrk="0" hangingPunct="1">
              <a:defRPr kumimoji="0" lang="fr-FR" sz="1600"/>
            </a:lvl8pPr>
            <a:lvl9pPr eaLnBrk="1" latinLnBrk="0" hangingPunct="1">
              <a:defRPr kumimoji="0" lang="fr-FR" sz="1600"/>
            </a:lvl9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5" name="Text Placeholder 4"/>
          <p:cNvSpPr>
            <a:spLocks noGrp="1"/>
          </p:cNvSpPr>
          <p:nvPr>
            <p:ph type="body" sz="quarter" idx="3"/>
          </p:nvPr>
        </p:nvSpPr>
        <p:spPr>
          <a:xfrm>
            <a:off x="4873625" y="1535113"/>
            <a:ext cx="4041775" cy="639762"/>
          </a:xfrm>
        </p:spPr>
        <p:txBody>
          <a:bodyPr anchor="b"/>
          <a:lstStyle>
            <a:lvl1pPr marL="0" indent="0" eaLnBrk="1" latinLnBrk="0" hangingPunct="1">
              <a:buNone/>
              <a:defRPr kumimoji="0" lang="fr-FR" sz="2400" b="1"/>
            </a:lvl1pPr>
            <a:lvl2pPr marL="457200" indent="0" eaLnBrk="1" latinLnBrk="0" hangingPunct="1">
              <a:buNone/>
              <a:defRPr kumimoji="0" lang="fr-FR" sz="2000" b="1"/>
            </a:lvl2pPr>
            <a:lvl3pPr marL="914400" indent="0" eaLnBrk="1" latinLnBrk="0" hangingPunct="1">
              <a:buNone/>
              <a:defRPr kumimoji="0" lang="fr-FR" sz="1800" b="1"/>
            </a:lvl3pPr>
            <a:lvl4pPr marL="1371600" indent="0" eaLnBrk="1" latinLnBrk="0" hangingPunct="1">
              <a:buNone/>
              <a:defRPr kumimoji="0" lang="fr-FR" sz="1600" b="1"/>
            </a:lvl4pPr>
            <a:lvl5pPr marL="1828800" indent="0" eaLnBrk="1" latinLnBrk="0" hangingPunct="1">
              <a:buNone/>
              <a:defRPr kumimoji="0" lang="fr-FR" sz="1600" b="1"/>
            </a:lvl5pPr>
            <a:lvl6pPr marL="2286000" indent="0" eaLnBrk="1" latinLnBrk="0" hangingPunct="1">
              <a:buNone/>
              <a:defRPr kumimoji="0" lang="fr-FR" sz="1600" b="1"/>
            </a:lvl6pPr>
            <a:lvl7pPr marL="2743200" indent="0" eaLnBrk="1" latinLnBrk="0" hangingPunct="1">
              <a:buNone/>
              <a:defRPr kumimoji="0" lang="fr-FR" sz="1600" b="1"/>
            </a:lvl7pPr>
            <a:lvl8pPr marL="3200400" indent="0" eaLnBrk="1" latinLnBrk="0" hangingPunct="1">
              <a:buNone/>
              <a:defRPr kumimoji="0" lang="fr-FR" sz="1600" b="1"/>
            </a:lvl8pPr>
            <a:lvl9pPr marL="3657600" indent="0" eaLnBrk="1" latinLnBrk="0" hangingPunct="1">
              <a:buNone/>
              <a:defRPr kumimoji="0" lang="fr-FR" sz="1600" b="1"/>
            </a:lvl9pPr>
          </a:lstStyle>
          <a:p>
            <a:pPr lvl="0" eaLnBrk="1" latinLnBrk="0" hangingPunct="1"/>
            <a:r>
              <a:rPr lang="fr-FR" smtClean="0"/>
              <a:t>Modifiez les styles du texte du masque</a:t>
            </a:r>
          </a:p>
        </p:txBody>
      </p:sp>
      <p:sp>
        <p:nvSpPr>
          <p:cNvPr id="6" name="Content Placeholder 5"/>
          <p:cNvSpPr>
            <a:spLocks noGrp="1"/>
          </p:cNvSpPr>
          <p:nvPr>
            <p:ph sz="quarter" idx="4"/>
          </p:nvPr>
        </p:nvSpPr>
        <p:spPr>
          <a:xfrm>
            <a:off x="4873625" y="2174875"/>
            <a:ext cx="4041775" cy="3951288"/>
          </a:xfrm>
        </p:spPr>
        <p:txBody>
          <a:bodyPr/>
          <a:lstStyle>
            <a:lvl1pPr eaLnBrk="1" latinLnBrk="0" hangingPunct="1">
              <a:defRPr kumimoji="0" lang="fr-FR" sz="2400"/>
            </a:lvl1pPr>
            <a:lvl2pPr eaLnBrk="1" latinLnBrk="0" hangingPunct="1">
              <a:defRPr kumimoji="0" lang="fr-FR" sz="2000"/>
            </a:lvl2pPr>
            <a:lvl3pPr eaLnBrk="1" latinLnBrk="0" hangingPunct="1">
              <a:defRPr kumimoji="0" lang="fr-FR" sz="1800"/>
            </a:lvl3pPr>
            <a:lvl4pPr eaLnBrk="1" latinLnBrk="0" hangingPunct="1">
              <a:defRPr kumimoji="0" lang="fr-FR" sz="1600"/>
            </a:lvl4pPr>
            <a:lvl5pPr eaLnBrk="1" latinLnBrk="0" hangingPunct="1">
              <a:defRPr kumimoji="0" lang="fr-FR" sz="1600"/>
            </a:lvl5pPr>
            <a:lvl6pPr eaLnBrk="1" latinLnBrk="0" hangingPunct="1">
              <a:defRPr kumimoji="0" lang="fr-FR" sz="1600"/>
            </a:lvl6pPr>
            <a:lvl7pPr eaLnBrk="1" latinLnBrk="0" hangingPunct="1">
              <a:defRPr kumimoji="0" lang="fr-FR" sz="1600"/>
            </a:lvl7pPr>
            <a:lvl8pPr eaLnBrk="1" latinLnBrk="0" hangingPunct="1">
              <a:defRPr kumimoji="0" lang="fr-FR" sz="1600"/>
            </a:lvl8pPr>
            <a:lvl9pPr eaLnBrk="1" latinLnBrk="0" hangingPunct="1">
              <a:defRPr kumimoji="0" lang="fr-FR" sz="1600"/>
            </a:lvl9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7" name="Date Placeholder 6"/>
          <p:cNvSpPr>
            <a:spLocks noGrp="1"/>
          </p:cNvSpPr>
          <p:nvPr>
            <p:ph type="dt" sz="half" idx="10"/>
          </p:nvPr>
        </p:nvSpPr>
        <p:spPr/>
        <p:txBody>
          <a:bodyPr/>
          <a:lstStyle/>
          <a:p>
            <a:fld id="{757B281C-5159-4971-8228-52B9A72E9ED2}" type="datetimeFigureOut">
              <a:pPr/>
              <a:t>15/09/2017</a:t>
            </a:fld>
            <a:endParaRPr kumimoji="0" lang="fr-FR"/>
          </a:p>
        </p:txBody>
      </p:sp>
      <p:sp>
        <p:nvSpPr>
          <p:cNvPr id="8" name="Footer Placeholder 7"/>
          <p:cNvSpPr>
            <a:spLocks noGrp="1"/>
          </p:cNvSpPr>
          <p:nvPr>
            <p:ph type="ftr" sz="quarter" idx="11"/>
          </p:nvPr>
        </p:nvSpPr>
        <p:spPr/>
        <p:txBody>
          <a:bodyPr/>
          <a:lstStyle/>
          <a:p>
            <a:endParaRPr kumimoji="0" lang="fr-FR"/>
          </a:p>
        </p:txBody>
      </p:sp>
      <p:sp>
        <p:nvSpPr>
          <p:cNvPr id="9" name="Slide Number Placeholder 8"/>
          <p:cNvSpPr>
            <a:spLocks noGrp="1"/>
          </p:cNvSpPr>
          <p:nvPr>
            <p:ph type="sldNum" sz="quarter" idx="12"/>
          </p:nvPr>
        </p:nvSpPr>
        <p:spPr/>
        <p:txBody>
          <a:bodyPr/>
          <a:lstStyle/>
          <a:p>
            <a:fld id="{33D6E5A2-EC83-451F-A719-9AC1370DD5CF}" type="slidenum">
              <a:pPr/>
              <a:t>‹N°›</a:t>
            </a:fld>
            <a:endParaRPr kumimoji="0" lang="fr-FR"/>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3008313" cy="1162050"/>
          </a:xfrm>
        </p:spPr>
        <p:txBody>
          <a:bodyPr anchor="b"/>
          <a:lstStyle>
            <a:lvl1pPr algn="l" eaLnBrk="1" latinLnBrk="0" hangingPunct="1">
              <a:defRPr kumimoji="0" lang="fr-FR" sz="2000" b="1"/>
            </a:lvl1pPr>
          </a:lstStyle>
          <a:p>
            <a:pPr eaLnBrk="1" latinLnBrk="0" hangingPunct="1"/>
            <a:r>
              <a:rPr lang="fr-FR" smtClean="0"/>
              <a:t>Modifiez le style du titre</a:t>
            </a:r>
            <a:endParaRPr/>
          </a:p>
        </p:txBody>
      </p:sp>
      <p:sp>
        <p:nvSpPr>
          <p:cNvPr id="3" name="Content Placeholder 2"/>
          <p:cNvSpPr>
            <a:spLocks noGrp="1"/>
          </p:cNvSpPr>
          <p:nvPr>
            <p:ph idx="1"/>
          </p:nvPr>
        </p:nvSpPr>
        <p:spPr>
          <a:xfrm>
            <a:off x="3803650" y="273050"/>
            <a:ext cx="5111750" cy="5853113"/>
          </a:xfrm>
        </p:spPr>
        <p:txBody>
          <a:bodyPr/>
          <a:lstStyle>
            <a:lvl1pPr eaLnBrk="1" latinLnBrk="0" hangingPunct="1">
              <a:defRPr kumimoji="0" lang="fr-FR" sz="3200"/>
            </a:lvl1pPr>
            <a:lvl2pPr eaLnBrk="1" latinLnBrk="0" hangingPunct="1">
              <a:defRPr kumimoji="0" lang="fr-FR" sz="2800"/>
            </a:lvl2pPr>
            <a:lvl3pPr eaLnBrk="1" latinLnBrk="0" hangingPunct="1">
              <a:defRPr kumimoji="0" lang="fr-FR" sz="2400"/>
            </a:lvl3pPr>
            <a:lvl4pPr eaLnBrk="1" latinLnBrk="0" hangingPunct="1">
              <a:defRPr kumimoji="0" lang="fr-FR" sz="2000"/>
            </a:lvl4pPr>
            <a:lvl5pPr eaLnBrk="1" latinLnBrk="0" hangingPunct="1">
              <a:defRPr kumimoji="0" lang="fr-FR" sz="2000"/>
            </a:lvl5pPr>
            <a:lvl6pPr eaLnBrk="1" latinLnBrk="0" hangingPunct="1">
              <a:defRPr kumimoji="0" lang="fr-FR" sz="2000"/>
            </a:lvl6pPr>
            <a:lvl7pPr eaLnBrk="1" latinLnBrk="0" hangingPunct="1">
              <a:defRPr kumimoji="0" lang="fr-FR" sz="2000"/>
            </a:lvl7pPr>
            <a:lvl8pPr eaLnBrk="1" latinLnBrk="0" hangingPunct="1">
              <a:defRPr kumimoji="0" lang="fr-FR" sz="2000"/>
            </a:lvl8pPr>
            <a:lvl9pPr eaLnBrk="1" latinLnBrk="0" hangingPunct="1">
              <a:defRPr kumimoji="0" lang="fr-FR" sz="2000"/>
            </a:lvl9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4" name="Text Placeholder 3"/>
          <p:cNvSpPr>
            <a:spLocks noGrp="1"/>
          </p:cNvSpPr>
          <p:nvPr>
            <p:ph type="body" sz="half" idx="2"/>
          </p:nvPr>
        </p:nvSpPr>
        <p:spPr>
          <a:xfrm>
            <a:off x="685800" y="1435100"/>
            <a:ext cx="3008313" cy="4691063"/>
          </a:xfrm>
        </p:spPr>
        <p:txBody>
          <a:bodyPr/>
          <a:lstStyle>
            <a:lvl1pPr marL="0" indent="0" eaLnBrk="1" latinLnBrk="0" hangingPunct="1">
              <a:buNone/>
              <a:defRPr kumimoji="0" lang="fr-FR" sz="1400"/>
            </a:lvl1pPr>
            <a:lvl2pPr marL="457200" indent="0" eaLnBrk="1" latinLnBrk="0" hangingPunct="1">
              <a:buNone/>
              <a:defRPr kumimoji="0" lang="fr-FR" sz="1200"/>
            </a:lvl2pPr>
            <a:lvl3pPr marL="914400" indent="0" eaLnBrk="1" latinLnBrk="0" hangingPunct="1">
              <a:buNone/>
              <a:defRPr kumimoji="0" lang="fr-FR" sz="1000"/>
            </a:lvl3pPr>
            <a:lvl4pPr marL="1371600" indent="0" eaLnBrk="1" latinLnBrk="0" hangingPunct="1">
              <a:buNone/>
              <a:defRPr kumimoji="0" lang="fr-FR" sz="900"/>
            </a:lvl4pPr>
            <a:lvl5pPr marL="1828800" indent="0" eaLnBrk="1" latinLnBrk="0" hangingPunct="1">
              <a:buNone/>
              <a:defRPr kumimoji="0" lang="fr-FR" sz="900"/>
            </a:lvl5pPr>
            <a:lvl6pPr marL="2286000" indent="0" eaLnBrk="1" latinLnBrk="0" hangingPunct="1">
              <a:buNone/>
              <a:defRPr kumimoji="0" lang="fr-FR" sz="900"/>
            </a:lvl6pPr>
            <a:lvl7pPr marL="2743200" indent="0" eaLnBrk="1" latinLnBrk="0" hangingPunct="1">
              <a:buNone/>
              <a:defRPr kumimoji="0" lang="fr-FR" sz="900"/>
            </a:lvl7pPr>
            <a:lvl8pPr marL="3200400" indent="0" eaLnBrk="1" latinLnBrk="0" hangingPunct="1">
              <a:buNone/>
              <a:defRPr kumimoji="0" lang="fr-FR" sz="900"/>
            </a:lvl8pPr>
            <a:lvl9pPr marL="3657600" indent="0" eaLnBrk="1" latinLnBrk="0" hangingPunct="1">
              <a:buNone/>
              <a:defRPr kumimoji="0" lang="fr-FR" sz="900"/>
            </a:lvl9pPr>
          </a:lstStyle>
          <a:p>
            <a:pPr lvl="0" eaLnBrk="1" latinLnBrk="0" hangingPunct="1"/>
            <a:r>
              <a:rPr lang="fr-FR" smtClean="0"/>
              <a:t>Modifiez les styles du texte du masque</a:t>
            </a:r>
          </a:p>
        </p:txBody>
      </p:sp>
      <p:sp>
        <p:nvSpPr>
          <p:cNvPr id="5" name="Date Placeholder 4"/>
          <p:cNvSpPr>
            <a:spLocks noGrp="1"/>
          </p:cNvSpPr>
          <p:nvPr>
            <p:ph type="dt" sz="half" idx="10"/>
          </p:nvPr>
        </p:nvSpPr>
        <p:spPr/>
        <p:txBody>
          <a:bodyPr/>
          <a:lstStyle/>
          <a:p>
            <a:fld id="{757B281C-5159-4971-8228-52B9A72E9ED2}" type="datetimeFigureOut">
              <a:pPr/>
              <a:t>15/09/2017</a:t>
            </a:fld>
            <a:endParaRPr kumimoji="0" lang="fr-FR"/>
          </a:p>
        </p:txBody>
      </p:sp>
      <p:sp>
        <p:nvSpPr>
          <p:cNvPr id="6" name="Footer Placeholder 5"/>
          <p:cNvSpPr>
            <a:spLocks noGrp="1"/>
          </p:cNvSpPr>
          <p:nvPr>
            <p:ph type="ftr" sz="quarter" idx="11"/>
          </p:nvPr>
        </p:nvSpPr>
        <p:spPr/>
        <p:txBody>
          <a:bodyPr/>
          <a:lstStyle/>
          <a:p>
            <a:endParaRPr kumimoji="0" lang="fr-FR"/>
          </a:p>
        </p:txBody>
      </p:sp>
      <p:sp>
        <p:nvSpPr>
          <p:cNvPr id="7" name="Slide Number Placeholder 6"/>
          <p:cNvSpPr>
            <a:spLocks noGrp="1"/>
          </p:cNvSpPr>
          <p:nvPr>
            <p:ph type="sldNum" sz="quarter" idx="12"/>
          </p:nvPr>
        </p:nvSpPr>
        <p:spPr/>
        <p:txBody>
          <a:bodyPr/>
          <a:lstStyle/>
          <a:p>
            <a:fld id="{33D6E5A2-EC83-451F-A719-9AC1370DD5CF}" type="slidenum">
              <a:pPr/>
              <a:t>‹N°›</a:t>
            </a:fld>
            <a:endParaRPr kumimoji="0" lang="fr-FR"/>
          </a:p>
        </p:txBody>
      </p:sp>
    </p:spTree>
  </p:cSld>
  <p:clrMapOvr>
    <a:masterClrMapping/>
  </p:clrMapOvr>
  <p:transition spd="slow">
    <p:wipe di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eaLnBrk="1" latinLnBrk="0" hangingPunct="1">
              <a:defRPr kumimoji="0" lang="fr-FR" sz="2000" b="1"/>
            </a:lvl1pPr>
          </a:lstStyle>
          <a:p>
            <a:pPr eaLnBrk="1" latinLnBrk="0" hangingPunct="1"/>
            <a:r>
              <a:rPr lang="fr-FR" smtClean="0"/>
              <a:t>Modifiez le style du titre</a:t>
            </a:r>
            <a:endParaRPr/>
          </a:p>
        </p:txBody>
      </p:sp>
      <p:sp>
        <p:nvSpPr>
          <p:cNvPr id="3" name="Picture Placeholder 2"/>
          <p:cNvSpPr>
            <a:spLocks noGrp="1"/>
          </p:cNvSpPr>
          <p:nvPr>
            <p:ph type="pic" idx="1"/>
          </p:nvPr>
        </p:nvSpPr>
        <p:spPr>
          <a:xfrm>
            <a:off x="1792288" y="612775"/>
            <a:ext cx="5486400" cy="4114800"/>
          </a:xfrm>
        </p:spPr>
        <p:txBody>
          <a:bodyPr/>
          <a:lstStyle>
            <a:lvl1pPr marL="0" indent="0" eaLnBrk="1" latinLnBrk="0" hangingPunct="1">
              <a:buNone/>
              <a:defRPr kumimoji="0" lang="fr-FR" sz="3200"/>
            </a:lvl1pPr>
            <a:lvl2pPr marL="457200" indent="0" eaLnBrk="1" latinLnBrk="0" hangingPunct="1">
              <a:buNone/>
              <a:defRPr kumimoji="0" lang="fr-FR" sz="2800"/>
            </a:lvl2pPr>
            <a:lvl3pPr marL="914400" indent="0" eaLnBrk="1" latinLnBrk="0" hangingPunct="1">
              <a:buNone/>
              <a:defRPr kumimoji="0" lang="fr-FR" sz="2400"/>
            </a:lvl3pPr>
            <a:lvl4pPr marL="1371600" indent="0" eaLnBrk="1" latinLnBrk="0" hangingPunct="1">
              <a:buNone/>
              <a:defRPr kumimoji="0" lang="fr-FR" sz="2000"/>
            </a:lvl4pPr>
            <a:lvl5pPr marL="1828800" indent="0" eaLnBrk="1" latinLnBrk="0" hangingPunct="1">
              <a:buNone/>
              <a:defRPr kumimoji="0" lang="fr-FR" sz="2000"/>
            </a:lvl5pPr>
            <a:lvl6pPr marL="2286000" indent="0" eaLnBrk="1" latinLnBrk="0" hangingPunct="1">
              <a:buNone/>
              <a:defRPr kumimoji="0" lang="fr-FR" sz="2000"/>
            </a:lvl6pPr>
            <a:lvl7pPr marL="2743200" indent="0" eaLnBrk="1" latinLnBrk="0" hangingPunct="1">
              <a:buNone/>
              <a:defRPr kumimoji="0" lang="fr-FR" sz="2000"/>
            </a:lvl7pPr>
            <a:lvl8pPr marL="3200400" indent="0" eaLnBrk="1" latinLnBrk="0" hangingPunct="1">
              <a:buNone/>
              <a:defRPr kumimoji="0" lang="fr-FR" sz="2000"/>
            </a:lvl8pPr>
            <a:lvl9pPr marL="3657600" indent="0" eaLnBrk="1" latinLnBrk="0" hangingPunct="1">
              <a:buNone/>
              <a:defRPr kumimoji="0" lang="fr-FR" sz="2000"/>
            </a:lvl9pPr>
          </a:lstStyle>
          <a:p>
            <a:pPr eaLnBrk="1" latinLnBrk="0" hangingPunct="1"/>
            <a:r>
              <a:rPr lang="fr-FR" smtClean="0"/>
              <a:t>Cliquez sur l'icône pour ajouter une image</a:t>
            </a:r>
            <a:endParaRPr/>
          </a:p>
        </p:txBody>
      </p:sp>
      <p:sp>
        <p:nvSpPr>
          <p:cNvPr id="4" name="Text Placeholder 3"/>
          <p:cNvSpPr>
            <a:spLocks noGrp="1"/>
          </p:cNvSpPr>
          <p:nvPr>
            <p:ph type="body" sz="half" idx="2"/>
          </p:nvPr>
        </p:nvSpPr>
        <p:spPr>
          <a:xfrm>
            <a:off x="1792288" y="5367338"/>
            <a:ext cx="5486400" cy="804862"/>
          </a:xfrm>
        </p:spPr>
        <p:txBody>
          <a:bodyPr/>
          <a:lstStyle>
            <a:lvl1pPr marL="0" indent="0" eaLnBrk="1" latinLnBrk="0" hangingPunct="1">
              <a:buNone/>
              <a:defRPr kumimoji="0" lang="fr-FR" sz="1400"/>
            </a:lvl1pPr>
            <a:lvl2pPr marL="457200" indent="0" eaLnBrk="1" latinLnBrk="0" hangingPunct="1">
              <a:buNone/>
              <a:defRPr kumimoji="0" lang="fr-FR" sz="1200"/>
            </a:lvl2pPr>
            <a:lvl3pPr marL="914400" indent="0" eaLnBrk="1" latinLnBrk="0" hangingPunct="1">
              <a:buNone/>
              <a:defRPr kumimoji="0" lang="fr-FR" sz="1000"/>
            </a:lvl3pPr>
            <a:lvl4pPr marL="1371600" indent="0" eaLnBrk="1" latinLnBrk="0" hangingPunct="1">
              <a:buNone/>
              <a:defRPr kumimoji="0" lang="fr-FR" sz="900"/>
            </a:lvl4pPr>
            <a:lvl5pPr marL="1828800" indent="0" eaLnBrk="1" latinLnBrk="0" hangingPunct="1">
              <a:buNone/>
              <a:defRPr kumimoji="0" lang="fr-FR" sz="900"/>
            </a:lvl5pPr>
            <a:lvl6pPr marL="2286000" indent="0" eaLnBrk="1" latinLnBrk="0" hangingPunct="1">
              <a:buNone/>
              <a:defRPr kumimoji="0" lang="fr-FR" sz="900"/>
            </a:lvl6pPr>
            <a:lvl7pPr marL="2743200" indent="0" eaLnBrk="1" latinLnBrk="0" hangingPunct="1">
              <a:buNone/>
              <a:defRPr kumimoji="0" lang="fr-FR" sz="900"/>
            </a:lvl7pPr>
            <a:lvl8pPr marL="3200400" indent="0" eaLnBrk="1" latinLnBrk="0" hangingPunct="1">
              <a:buNone/>
              <a:defRPr kumimoji="0" lang="fr-FR" sz="900"/>
            </a:lvl8pPr>
            <a:lvl9pPr marL="3657600" indent="0" eaLnBrk="1" latinLnBrk="0" hangingPunct="1">
              <a:buNone/>
              <a:defRPr kumimoji="0" lang="fr-FR" sz="900"/>
            </a:lvl9pPr>
          </a:lstStyle>
          <a:p>
            <a:pPr lvl="0" eaLnBrk="1" latinLnBrk="0" hangingPunct="1"/>
            <a:r>
              <a:rPr lang="fr-FR" smtClean="0"/>
              <a:t>Modifiez les styles du texte du masque</a:t>
            </a:r>
          </a:p>
        </p:txBody>
      </p:sp>
      <p:sp>
        <p:nvSpPr>
          <p:cNvPr id="5" name="Date Placeholder 4"/>
          <p:cNvSpPr>
            <a:spLocks noGrp="1"/>
          </p:cNvSpPr>
          <p:nvPr>
            <p:ph type="dt" sz="half" idx="10"/>
          </p:nvPr>
        </p:nvSpPr>
        <p:spPr/>
        <p:txBody>
          <a:bodyPr/>
          <a:lstStyle/>
          <a:p>
            <a:fld id="{757B281C-5159-4971-8228-52B9A72E9ED2}" type="datetimeFigureOut">
              <a:pPr/>
              <a:t>15/09/2017</a:t>
            </a:fld>
            <a:endParaRPr kumimoji="0" lang="fr-FR"/>
          </a:p>
        </p:txBody>
      </p:sp>
      <p:sp>
        <p:nvSpPr>
          <p:cNvPr id="6" name="Footer Placeholder 5"/>
          <p:cNvSpPr>
            <a:spLocks noGrp="1"/>
          </p:cNvSpPr>
          <p:nvPr>
            <p:ph type="ftr" sz="quarter" idx="11"/>
          </p:nvPr>
        </p:nvSpPr>
        <p:spPr/>
        <p:txBody>
          <a:bodyPr/>
          <a:lstStyle/>
          <a:p>
            <a:endParaRPr kumimoji="0" lang="fr-FR"/>
          </a:p>
        </p:txBody>
      </p:sp>
      <p:sp>
        <p:nvSpPr>
          <p:cNvPr id="7" name="Slide Number Placeholder 6"/>
          <p:cNvSpPr>
            <a:spLocks noGrp="1"/>
          </p:cNvSpPr>
          <p:nvPr>
            <p:ph type="sldNum" sz="quarter" idx="12"/>
          </p:nvPr>
        </p:nvSpPr>
        <p:spPr/>
        <p:txBody>
          <a:bodyPr/>
          <a:lstStyle/>
          <a:p>
            <a:fld id="{33D6E5A2-EC83-451F-A719-9AC1370DD5CF}" type="slidenum">
              <a:pPr/>
              <a:t>‹N°›</a:t>
            </a:fld>
            <a:endParaRPr kumimoji="0" lang="fr-FR"/>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fr-FR" smtClean="0"/>
              <a:t>Modifiez le style du titre</a:t>
            </a:r>
            <a:endParaRPr/>
          </a:p>
        </p:txBody>
      </p:sp>
      <p:sp>
        <p:nvSpPr>
          <p:cNvPr id="3" name="Vertical Text Placeholder 2"/>
          <p:cNvSpPr>
            <a:spLocks noGrp="1"/>
          </p:cNvSpPr>
          <p:nvPr>
            <p:ph type="body" orient="vert" idx="1"/>
          </p:nvPr>
        </p:nvSpPr>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4" name="Date Placeholder 3"/>
          <p:cNvSpPr>
            <a:spLocks noGrp="1"/>
          </p:cNvSpPr>
          <p:nvPr>
            <p:ph type="dt" sz="half" idx="10"/>
          </p:nvPr>
        </p:nvSpPr>
        <p:spPr/>
        <p:txBody>
          <a:bodyPr/>
          <a:lstStyle/>
          <a:p>
            <a:fld id="{757B281C-5159-4971-8228-52B9A72E9ED2}" type="datetimeFigureOut">
              <a:pPr/>
              <a:t>15/09/2017</a:t>
            </a:fld>
            <a:endParaRPr kumimoji="0" lang="fr-FR"/>
          </a:p>
        </p:txBody>
      </p:sp>
      <p:sp>
        <p:nvSpPr>
          <p:cNvPr id="5" name="Footer Placeholder 4"/>
          <p:cNvSpPr>
            <a:spLocks noGrp="1"/>
          </p:cNvSpPr>
          <p:nvPr>
            <p:ph type="ftr" sz="quarter" idx="11"/>
          </p:nvPr>
        </p:nvSpPr>
        <p:spPr/>
        <p:txBody>
          <a:bodyPr/>
          <a:lstStyle/>
          <a:p>
            <a:endParaRPr kumimoji="0" lang="fr-FR"/>
          </a:p>
        </p:txBody>
      </p:sp>
      <p:sp>
        <p:nvSpPr>
          <p:cNvPr id="6" name="Slide Number Placeholder 5"/>
          <p:cNvSpPr>
            <a:spLocks noGrp="1"/>
          </p:cNvSpPr>
          <p:nvPr>
            <p:ph type="sldNum" sz="quarter" idx="12"/>
          </p:nvPr>
        </p:nvSpPr>
        <p:spPr/>
        <p:txBody>
          <a:bodyPr/>
          <a:lstStyle/>
          <a:p>
            <a:fld id="{33D6E5A2-EC83-451F-A719-9AC1370DD5CF}" type="slidenum">
              <a:pPr/>
              <a:t>‹N°›</a:t>
            </a:fld>
            <a:endParaRPr kumimoji="0" lang="fr-FR"/>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74638"/>
            <a:ext cx="2057400" cy="5851525"/>
          </a:xfrm>
        </p:spPr>
        <p:txBody>
          <a:bodyPr vert="eaVert"/>
          <a:lstStyle/>
          <a:p>
            <a:pPr eaLnBrk="1" latinLnBrk="0" hangingPunct="1"/>
            <a:r>
              <a:rPr lang="fr-FR" smtClean="0"/>
              <a:t>Modifiez le style du titre</a:t>
            </a:r>
            <a:endParaRPr/>
          </a:p>
        </p:txBody>
      </p:sp>
      <p:sp>
        <p:nvSpPr>
          <p:cNvPr id="3" name="Vertical Text Placeholder 2"/>
          <p:cNvSpPr>
            <a:spLocks noGrp="1"/>
          </p:cNvSpPr>
          <p:nvPr>
            <p:ph type="body" orient="vert" idx="1"/>
          </p:nvPr>
        </p:nvSpPr>
        <p:spPr>
          <a:xfrm>
            <a:off x="762000" y="274638"/>
            <a:ext cx="5867400" cy="5851525"/>
          </a:xfrm>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a:p>
        </p:txBody>
      </p:sp>
      <p:sp>
        <p:nvSpPr>
          <p:cNvPr id="4" name="Date Placeholder 3"/>
          <p:cNvSpPr>
            <a:spLocks noGrp="1"/>
          </p:cNvSpPr>
          <p:nvPr>
            <p:ph type="dt" sz="half" idx="10"/>
          </p:nvPr>
        </p:nvSpPr>
        <p:spPr/>
        <p:txBody>
          <a:bodyPr/>
          <a:lstStyle/>
          <a:p>
            <a:fld id="{757B281C-5159-4971-8228-52B9A72E9ED2}" type="datetimeFigureOut">
              <a:pPr/>
              <a:t>15/09/2017</a:t>
            </a:fld>
            <a:endParaRPr kumimoji="0" lang="fr-FR"/>
          </a:p>
        </p:txBody>
      </p:sp>
      <p:sp>
        <p:nvSpPr>
          <p:cNvPr id="5" name="Footer Placeholder 4"/>
          <p:cNvSpPr>
            <a:spLocks noGrp="1"/>
          </p:cNvSpPr>
          <p:nvPr>
            <p:ph type="ftr" sz="quarter" idx="11"/>
          </p:nvPr>
        </p:nvSpPr>
        <p:spPr/>
        <p:txBody>
          <a:bodyPr/>
          <a:lstStyle/>
          <a:p>
            <a:endParaRPr kumimoji="0" lang="fr-FR"/>
          </a:p>
        </p:txBody>
      </p:sp>
      <p:sp>
        <p:nvSpPr>
          <p:cNvPr id="6" name="Slide Number Placeholder 5"/>
          <p:cNvSpPr>
            <a:spLocks noGrp="1"/>
          </p:cNvSpPr>
          <p:nvPr>
            <p:ph type="sldNum" sz="quarter" idx="12"/>
          </p:nvPr>
        </p:nvSpPr>
        <p:spPr/>
        <p:txBody>
          <a:bodyPr/>
          <a:lstStyle/>
          <a:p>
            <a:fld id="{33D6E5A2-EC83-451F-A719-9AC1370DD5CF}" type="slidenum">
              <a:pPr/>
              <a:t>‹N°›</a:t>
            </a:fld>
            <a:endParaRPr kumimoji="0" lang="fr-FR"/>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pPr eaLnBrk="1" latinLnBrk="0" hangingPunct="1"/>
            <a:r>
              <a:rPr kumimoji="0" lang="fr-FR" smtClean="0"/>
              <a:t>Modifiez le style du titre</a:t>
            </a:r>
            <a:endParaRPr kumimoji="0" lang="en-US" smtClean="0"/>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eaLnBrk="1" latinLnBrk="0" hangingPunct="1"/>
            <a:r>
              <a:rPr kumimoji="0" lang="fr-FR" smtClean="0"/>
              <a:t>Modifiez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eaLnBrk="1" latinLnBrk="0" hangingPunct="1">
              <a:defRPr kumimoji="0" lang="fr-FR" sz="1200">
                <a:solidFill>
                  <a:schemeClr val="tx1">
                    <a:tint val="75000"/>
                  </a:schemeClr>
                </a:solidFill>
              </a:defRPr>
            </a:lvl1pPr>
          </a:lstStyle>
          <a:p>
            <a:fld id="{757B281C-5159-4971-8228-52B9A72E9ED2}" type="datetimeFigureOut">
              <a:pPr/>
              <a:t>15/09/2017</a:t>
            </a:fld>
            <a:endParaRPr kumimoji="0" lang="fr-FR"/>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eaLnBrk="1" latinLnBrk="0" hangingPunct="1">
              <a:defRPr kumimoji="0" lang="fr-FR" sz="1200">
                <a:solidFill>
                  <a:schemeClr val="tx1">
                    <a:tint val="75000"/>
                  </a:schemeClr>
                </a:solidFill>
              </a:defRPr>
            </a:lvl1pPr>
          </a:lstStyle>
          <a:p>
            <a:endParaRPr kumimoji="0" lang="fr-FR"/>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eaLnBrk="1" latinLnBrk="0" hangingPunct="1">
              <a:defRPr kumimoji="0" lang="fr-FR" sz="1200">
                <a:solidFill>
                  <a:schemeClr val="tx1">
                    <a:tint val="75000"/>
                  </a:schemeClr>
                </a:solidFill>
              </a:defRPr>
            </a:lvl1pPr>
          </a:lstStyle>
          <a:p>
            <a:fld id="{33D6E5A2-EC83-451F-A719-9AC1370DD5CF}" type="slidenum">
              <a:pPr/>
              <a:t>‹N°›</a:t>
            </a:fld>
            <a:endParaRPr kumimoji="0" lang="fr-FR"/>
          </a:p>
        </p:txBody>
      </p:sp>
      <p:pic>
        <p:nvPicPr>
          <p:cNvPr id="8" name="Picture 7"/>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6" r:id="rId6"/>
    <p:sldLayoutId id="2147483657" r:id="rId7"/>
    <p:sldLayoutId id="2147483658" r:id="rId8"/>
    <p:sldLayoutId id="2147483659" r:id="rId9"/>
    <p:sldLayoutId id="2147483654" r:id="rId10"/>
    <p:sldLayoutId id="2147483655" r:id="rId11"/>
    <p:sldLayoutId id="2147483663" r:id="rId12"/>
  </p:sldLayoutIdLst>
  <p:transition spd="slow">
    <p:wipe dir="d"/>
  </p:transition>
  <p:timing>
    <p:tnLst>
      <p:par>
        <p:cTn id="1" dur="indefinite" restart="never" nodeType="tmRoot"/>
      </p:par>
    </p:tnLst>
  </p:timing>
  <p:txStyles>
    <p:titleStyle>
      <a:lvl1pPr algn="l" defTabSz="914400" rtl="0" eaLnBrk="1" latinLnBrk="0" hangingPunct="1">
        <a:spcBef>
          <a:spcPct val="0"/>
        </a:spcBef>
        <a:buNone/>
        <a:defRPr kumimoji="0" lang="fr-F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0" lang="fr-F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fr-F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fr-F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fr-F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fr-FR" sz="2000" kern="1200">
          <a:solidFill>
            <a:schemeClr val="tx1"/>
          </a:solidFill>
          <a:latin typeface="+mn-lt"/>
          <a:ea typeface="+mn-ea"/>
          <a:cs typeface="+mn-cs"/>
        </a:defRPr>
      </a:lvl9pPr>
    </p:bodyStyle>
    <p:otherStyle>
      <a:defPPr>
        <a:defRPr kumimoji="0" lang="fr-FR"/>
      </a:defPPr>
      <a:lvl1pPr marL="0" algn="l" defTabSz="914400" rtl="0" eaLnBrk="1" latinLnBrk="0" hangingPunct="1">
        <a:defRPr kumimoji="0" lang="fr-FR" sz="1800" kern="1200">
          <a:solidFill>
            <a:schemeClr val="tx1"/>
          </a:solidFill>
          <a:latin typeface="+mn-lt"/>
          <a:ea typeface="+mn-ea"/>
          <a:cs typeface="+mn-cs"/>
        </a:defRPr>
      </a:lvl1pPr>
      <a:lvl2pPr marL="457200" algn="l" defTabSz="914400" rtl="0" eaLnBrk="1" latinLnBrk="0" hangingPunct="1">
        <a:defRPr kumimoji="0" lang="fr-FR" sz="1800" kern="1200">
          <a:solidFill>
            <a:schemeClr val="tx1"/>
          </a:solidFill>
          <a:latin typeface="+mn-lt"/>
          <a:ea typeface="+mn-ea"/>
          <a:cs typeface="+mn-cs"/>
        </a:defRPr>
      </a:lvl2pPr>
      <a:lvl3pPr marL="914400" algn="l" defTabSz="914400" rtl="0" eaLnBrk="1" latinLnBrk="0" hangingPunct="1">
        <a:defRPr kumimoji="0" lang="fr-FR" sz="1800" kern="1200">
          <a:solidFill>
            <a:schemeClr val="tx1"/>
          </a:solidFill>
          <a:latin typeface="+mn-lt"/>
          <a:ea typeface="+mn-ea"/>
          <a:cs typeface="+mn-cs"/>
        </a:defRPr>
      </a:lvl3pPr>
      <a:lvl4pPr marL="1371600" algn="l" defTabSz="914400" rtl="0" eaLnBrk="1" latinLnBrk="0" hangingPunct="1">
        <a:defRPr kumimoji="0" lang="fr-FR" sz="1800" kern="1200">
          <a:solidFill>
            <a:schemeClr val="tx1"/>
          </a:solidFill>
          <a:latin typeface="+mn-lt"/>
          <a:ea typeface="+mn-ea"/>
          <a:cs typeface="+mn-cs"/>
        </a:defRPr>
      </a:lvl4pPr>
      <a:lvl5pPr marL="1828800" algn="l" defTabSz="914400" rtl="0" eaLnBrk="1" latinLnBrk="0" hangingPunct="1">
        <a:defRPr kumimoji="0" lang="fr-FR" sz="1800" kern="1200">
          <a:solidFill>
            <a:schemeClr val="tx1"/>
          </a:solidFill>
          <a:latin typeface="+mn-lt"/>
          <a:ea typeface="+mn-ea"/>
          <a:cs typeface="+mn-cs"/>
        </a:defRPr>
      </a:lvl5pPr>
      <a:lvl6pPr marL="2286000" algn="l" defTabSz="914400" rtl="0" eaLnBrk="1" latinLnBrk="0" hangingPunct="1">
        <a:defRPr kumimoji="0" lang="fr-FR" sz="1800" kern="1200">
          <a:solidFill>
            <a:schemeClr val="tx1"/>
          </a:solidFill>
          <a:latin typeface="+mn-lt"/>
          <a:ea typeface="+mn-ea"/>
          <a:cs typeface="+mn-cs"/>
        </a:defRPr>
      </a:lvl6pPr>
      <a:lvl7pPr marL="2743200" algn="l" defTabSz="914400" rtl="0" eaLnBrk="1" latinLnBrk="0" hangingPunct="1">
        <a:defRPr kumimoji="0" lang="fr-FR" sz="1800" kern="1200">
          <a:solidFill>
            <a:schemeClr val="tx1"/>
          </a:solidFill>
          <a:latin typeface="+mn-lt"/>
          <a:ea typeface="+mn-ea"/>
          <a:cs typeface="+mn-cs"/>
        </a:defRPr>
      </a:lvl7pPr>
      <a:lvl8pPr marL="3200400" algn="l" defTabSz="914400" rtl="0" eaLnBrk="1" latinLnBrk="0" hangingPunct="1">
        <a:defRPr kumimoji="0" lang="fr-FR" sz="1800" kern="1200">
          <a:solidFill>
            <a:schemeClr val="tx1"/>
          </a:solidFill>
          <a:latin typeface="+mn-lt"/>
          <a:ea typeface="+mn-ea"/>
          <a:cs typeface="+mn-cs"/>
        </a:defRPr>
      </a:lvl8pPr>
      <a:lvl9pPr marL="3657600" algn="l" defTabSz="914400" rtl="0" eaLnBrk="1" latinLnBrk="0" hangingPunct="1">
        <a:defRPr kumimoji="0" lang="fr-F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hyperlink" Target="http://www.gchagnon.fr/cours/dhtml/exercices/exo14vide.html" TargetMode="Externa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hyperlink" Target="http://www.javascriptkit.com/" TargetMode="External"/><Relationship Id="rId2" Type="http://schemas.openxmlformats.org/officeDocument/2006/relationships/hyperlink" Target="http://www.toutjavascript.com/" TargetMode="External"/><Relationship Id="rId1" Type="http://schemas.openxmlformats.org/officeDocument/2006/relationships/slideLayout" Target="../slideLayouts/slideLayout3.xml"/><Relationship Id="rId5" Type="http://schemas.openxmlformats.org/officeDocument/2006/relationships/hyperlink" Target="http://www.gchagnon.fr/cours/" TargetMode="External"/><Relationship Id="rId4" Type="http://schemas.openxmlformats.org/officeDocument/2006/relationships/hyperlink" Target="http://www.siteduzero.com/" TargetMode="External"/></Relationships>
</file>

<file path=ppt/slides/_rels/slide148.xml.rels><?xml version="1.0" encoding="UTF-8" standalone="yes"?>
<Relationships xmlns="http://schemas.openxmlformats.org/package/2006/relationships"><Relationship Id="rId2" Type="http://schemas.openxmlformats.org/officeDocument/2006/relationships/hyperlink" Target="http://41mag.fr/" TargetMode="Externa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hyperlink" Target="http://www.js-attitude.fr/2012/08/13/enfin-maitriser-les-expressions-rationnelles/" TargetMode="Externa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hyperlink" Target="http://www.gchagnon.fr/cours/dhtml/exercices/exo14vide.html" TargetMode="Externa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2" Type="http://schemas.openxmlformats.org/officeDocument/2006/relationships/hyperlink" Target="http://www.jquery.com/" TargetMode="External"/><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2" Type="http://schemas.openxmlformats.org/officeDocument/2006/relationships/hyperlink" Target="http://www.google.fr/"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2" Type="http://schemas.openxmlformats.org/officeDocument/2006/relationships/hyperlink" Target="NULL" TargetMode="External"/><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2" Type="http://schemas.openxmlformats.org/officeDocument/2006/relationships/hyperlink" Target="http://api.jquery.com/?rdfrom=http://docs.jquery.com/mw/index.php?title=Main_Page&amp;redirect=no" TargetMode="External"/><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38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44.png"/></Relationships>
</file>

<file path=ppt/slides/_rels/slide39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41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41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41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43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43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3.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44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3.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xml"/></Relationships>
</file>

<file path=ppt/slides/_rels/slide45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3.xml"/></Relationships>
</file>

<file path=ppt/slides/_rels/slide45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3.xml"/></Relationships>
</file>

<file path=ppt/slides/_rels/slide45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3.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46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3.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3.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3.xml"/></Relationships>
</file>

<file path=ppt/slides/_rels/slide47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3.xml"/></Relationships>
</file>

<file path=ppt/slides/_rels/slide47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3.xml"/></Relationships>
</file>

<file path=ppt/slides/_rels/slide47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3.xml"/></Relationships>
</file>

<file path=ppt/slides/_rels/slide47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47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3.xml"/></Relationships>
</file>

<file path=ppt/slides/_rels/slide47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3.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3.xml"/></Relationships>
</file>

<file path=ppt/slides/_rels/slide481.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3.xml"/></Relationships>
</file>

<file path=ppt/slides/_rels/slide48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3.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3.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6.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3.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9.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3.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1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1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a:xfrm>
            <a:off x="2590800" y="2286000"/>
            <a:ext cx="6180138" cy="1470025"/>
          </a:xfrm>
        </p:spPr>
        <p:txBody>
          <a:bodyPr rtlCol="0">
            <a:normAutofit/>
          </a:bodyPr>
          <a:lstStyle/>
          <a:p>
            <a:pPr fontAlgn="auto">
              <a:spcAft>
                <a:spcPts val="0"/>
              </a:spcAft>
              <a:defRPr/>
            </a:pPr>
            <a:r>
              <a:rPr dirty="0" smtClean="0"/>
              <a:t>WEB / </a:t>
            </a:r>
            <a:r>
              <a:rPr dirty="0" err="1" smtClean="0"/>
              <a:t>Javascript</a:t>
            </a:r>
            <a:endParaRPr dirty="0"/>
          </a:p>
        </p:txBody>
      </p:sp>
      <p:sp>
        <p:nvSpPr>
          <p:cNvPr id="6147" name="Subtitle 2"/>
          <p:cNvSpPr>
            <a:spLocks noGrp="1"/>
          </p:cNvSpPr>
          <p:nvPr>
            <p:ph type="subTitle" idx="1"/>
            <p:custDataLst>
              <p:tags r:id="rId3"/>
            </p:custDataLst>
          </p:nvPr>
        </p:nvSpPr>
        <p:spPr>
          <a:xfrm>
            <a:off x="3962400" y="4038600"/>
            <a:ext cx="4772025" cy="1550640"/>
          </a:xfrm>
        </p:spPr>
        <p:txBody>
          <a:bodyPr/>
          <a:lstStyle/>
          <a:p>
            <a:r>
              <a:rPr sz="2400" dirty="0" smtClean="0">
                <a:latin typeface="Calibri" pitchFamily="34" charset="0"/>
              </a:rPr>
              <a:t>Jean-François HARTMANN</a:t>
            </a:r>
          </a:p>
          <a:p>
            <a:r>
              <a:rPr lang="fr-FR" sz="2400" dirty="0">
                <a:latin typeface="Calibri" pitchFamily="34" charset="0"/>
              </a:rPr>
              <a:t>Vincent </a:t>
            </a:r>
            <a:r>
              <a:rPr lang="fr-FR" sz="2400" dirty="0" smtClean="0">
                <a:latin typeface="Calibri" pitchFamily="34" charset="0"/>
              </a:rPr>
              <a:t>RIALLE</a:t>
            </a:r>
          </a:p>
          <a:p>
            <a:r>
              <a:rPr lang="fr-FR" sz="2400" dirty="0" smtClean="0">
                <a:latin typeface="Calibri" pitchFamily="34" charset="0"/>
              </a:rPr>
              <a:t>Jean-Baptiste YUNES</a:t>
            </a:r>
          </a:p>
          <a:p>
            <a:endParaRPr lang="fr-FR" sz="2400" dirty="0">
              <a:latin typeface="Calibri" pitchFamily="34" charset="0"/>
            </a:endParaRPr>
          </a:p>
        </p:txBody>
      </p:sp>
    </p:spTree>
    <p:custDataLst>
      <p:tags r:id="rId1"/>
    </p:custDataLst>
    <p:extLst>
      <p:ext uri="{BB962C8B-B14F-4D97-AF65-F5344CB8AC3E}">
        <p14:creationId xmlns:p14="http://schemas.microsoft.com/office/powerpoint/2010/main" val="2486400135"/>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a:t>É</a:t>
            </a:r>
            <a:r>
              <a:rPr lang="fr-FR" sz="4000" b="1" i="1" dirty="0" smtClean="0"/>
              <a:t>crire un programme en Javascript</a:t>
            </a:r>
            <a:endParaRPr lang="fr-FR" sz="4000" b="1" dirty="0">
              <a:solidFill>
                <a:schemeClr val="accent2">
                  <a:lumMod val="75000"/>
                </a:schemeClr>
              </a:solidFill>
            </a:endParaRPr>
          </a:p>
        </p:txBody>
      </p:sp>
      <p:sp>
        <p:nvSpPr>
          <p:cNvPr id="5" name="ZoneTexte 4"/>
          <p:cNvSpPr txBox="1"/>
          <p:nvPr/>
        </p:nvSpPr>
        <p:spPr>
          <a:xfrm>
            <a:off x="827584" y="1412776"/>
            <a:ext cx="8064896" cy="5262979"/>
          </a:xfrm>
          <a:prstGeom prst="rect">
            <a:avLst/>
          </a:prstGeom>
          <a:noFill/>
        </p:spPr>
        <p:txBody>
          <a:bodyPr wrap="square" rtlCol="0">
            <a:spAutoFit/>
          </a:bodyPr>
          <a:lstStyle/>
          <a:p>
            <a:r>
              <a:rPr lang="fr-FR" sz="1600" b="1" dirty="0" smtClean="0">
                <a:solidFill>
                  <a:schemeClr val="accent2">
                    <a:lumMod val="75000"/>
                  </a:schemeClr>
                </a:solidFill>
              </a:rPr>
              <a:t>EXEMPLE40A.HTML</a:t>
            </a:r>
          </a:p>
          <a:p>
            <a:r>
              <a:rPr lang="fr-FR" sz="1600" dirty="0"/>
              <a:t>&lt;body&gt;</a:t>
            </a:r>
          </a:p>
          <a:p>
            <a:r>
              <a:rPr lang="fr-FR" sz="1600" dirty="0"/>
              <a:t>&lt;h4&gt;&lt;a </a:t>
            </a:r>
            <a:r>
              <a:rPr lang="fr-FR" sz="1600" dirty="0" err="1"/>
              <a:t>href</a:t>
            </a:r>
            <a:r>
              <a:rPr lang="fr-FR" sz="1600" dirty="0"/>
              <a:t>="#" </a:t>
            </a:r>
            <a:r>
              <a:rPr lang="fr-FR" sz="1600" dirty="0" err="1"/>
              <a:t>onclick</a:t>
            </a:r>
            <a:r>
              <a:rPr lang="fr-FR" sz="1600" dirty="0"/>
              <a:t>="confirmation()"&gt;MDF </a:t>
            </a:r>
            <a:r>
              <a:rPr lang="fr-FR" sz="1600" dirty="0" smtClean="0"/>
              <a:t>2014&lt;/</a:t>
            </a:r>
            <a:r>
              <a:rPr lang="fr-FR" sz="1600" dirty="0"/>
              <a:t>a&gt;&lt;h4&gt;</a:t>
            </a:r>
          </a:p>
          <a:p>
            <a:r>
              <a:rPr lang="fr-FR" sz="1600" dirty="0"/>
              <a:t>&lt;h4&gt;</a:t>
            </a:r>
          </a:p>
          <a:p>
            <a:r>
              <a:rPr lang="fr-FR" sz="1600" dirty="0"/>
              <a:t>&lt;table&gt;</a:t>
            </a:r>
          </a:p>
          <a:p>
            <a:r>
              <a:rPr lang="fr-FR" sz="1600" dirty="0"/>
              <a:t>&lt;script type="</a:t>
            </a:r>
            <a:r>
              <a:rPr lang="fr-FR" sz="1600" dirty="0" err="1"/>
              <a:t>text</a:t>
            </a:r>
            <a:r>
              <a:rPr lang="fr-FR" sz="1600" dirty="0"/>
              <a:t>/javascript"&gt;</a:t>
            </a:r>
          </a:p>
          <a:p>
            <a:r>
              <a:rPr lang="fr-FR" sz="1600" dirty="0"/>
              <a:t>document.write ('&lt;tr&gt;&lt;td&gt; </a:t>
            </a:r>
            <a:r>
              <a:rPr lang="fr-FR" sz="1600" dirty="0" err="1"/>
              <a:t>appCodeName</a:t>
            </a:r>
            <a:r>
              <a:rPr lang="fr-FR" sz="1600" dirty="0"/>
              <a:t> : &lt;/td&gt;&lt;td&gt;'+</a:t>
            </a:r>
            <a:r>
              <a:rPr lang="fr-FR" sz="1600" dirty="0" err="1"/>
              <a:t>navigator.appCodeName</a:t>
            </a:r>
            <a:r>
              <a:rPr lang="fr-FR" sz="1600" dirty="0"/>
              <a:t>+'&lt;/td&gt;&lt;/tr&gt;\n');</a:t>
            </a:r>
          </a:p>
          <a:p>
            <a:r>
              <a:rPr lang="fr-FR" sz="1600" dirty="0"/>
              <a:t>document.write ('&lt;tr&gt;&lt;td&gt; </a:t>
            </a:r>
            <a:r>
              <a:rPr lang="fr-FR" sz="1600" dirty="0" err="1"/>
              <a:t>appVersion</a:t>
            </a:r>
            <a:r>
              <a:rPr lang="fr-FR" sz="1600" dirty="0"/>
              <a:t> : &lt;/td&gt;&lt;td&gt;'+</a:t>
            </a:r>
            <a:r>
              <a:rPr lang="fr-FR" sz="1600" dirty="0" err="1"/>
              <a:t>navigator.appVersion</a:t>
            </a:r>
            <a:r>
              <a:rPr lang="fr-FR" sz="1600" dirty="0"/>
              <a:t>+'&lt;/td&gt;&lt;/tr&gt;\n');</a:t>
            </a:r>
          </a:p>
          <a:p>
            <a:r>
              <a:rPr lang="fr-FR" sz="1600" dirty="0"/>
              <a:t>document.write ('&lt;tr&gt;&lt;td&gt; </a:t>
            </a:r>
            <a:r>
              <a:rPr lang="fr-FR" sz="1600" dirty="0" err="1"/>
              <a:t>appMinorVersion</a:t>
            </a:r>
            <a:r>
              <a:rPr lang="fr-FR" sz="1600" dirty="0"/>
              <a:t> :&lt;/td&gt;&lt;td&gt;'+</a:t>
            </a:r>
            <a:r>
              <a:rPr lang="fr-FR" sz="1600" dirty="0" err="1"/>
              <a:t>navigator.appMinorVersion</a:t>
            </a:r>
            <a:r>
              <a:rPr lang="fr-FR" sz="1600" dirty="0"/>
              <a:t>+'&lt;/td&gt;&lt;/tr&gt;\n');</a:t>
            </a:r>
          </a:p>
          <a:p>
            <a:r>
              <a:rPr lang="fr-FR" sz="1600" dirty="0"/>
              <a:t>document.write ('&lt;tr&gt;&lt;td&gt; </a:t>
            </a:r>
            <a:r>
              <a:rPr lang="fr-FR" sz="1600" dirty="0" err="1"/>
              <a:t>appName</a:t>
            </a:r>
            <a:r>
              <a:rPr lang="fr-FR" sz="1600" dirty="0"/>
              <a:t> : &lt;/td&gt;&lt;td&gt;'+</a:t>
            </a:r>
            <a:r>
              <a:rPr lang="fr-FR" sz="1600" dirty="0" err="1"/>
              <a:t>navigator.appName</a:t>
            </a:r>
            <a:r>
              <a:rPr lang="fr-FR" sz="1600" dirty="0"/>
              <a:t>+'&lt;/td&gt;&lt;/tr&gt;\n');</a:t>
            </a:r>
          </a:p>
          <a:p>
            <a:r>
              <a:rPr lang="fr-FR" sz="1600" dirty="0"/>
              <a:t>document.write ('&lt;tr&gt;&lt;td&gt; </a:t>
            </a:r>
            <a:r>
              <a:rPr lang="fr-FR" sz="1600" dirty="0" err="1"/>
              <a:t>language</a:t>
            </a:r>
            <a:r>
              <a:rPr lang="fr-FR" sz="1600" dirty="0"/>
              <a:t> : &lt;/td&gt;&lt;td&gt;'+</a:t>
            </a:r>
            <a:r>
              <a:rPr lang="fr-FR" sz="1600" dirty="0" err="1"/>
              <a:t>navigator.language</a:t>
            </a:r>
            <a:r>
              <a:rPr lang="fr-FR" sz="1600" dirty="0"/>
              <a:t>+'&lt;/td&gt;&lt;/tr&gt;\n');</a:t>
            </a:r>
          </a:p>
          <a:p>
            <a:r>
              <a:rPr lang="fr-FR" sz="1600" dirty="0"/>
              <a:t>document.write ('&lt;tr&gt;&lt;td&gt; </a:t>
            </a:r>
            <a:r>
              <a:rPr lang="fr-FR" sz="1600" dirty="0" err="1"/>
              <a:t>platform</a:t>
            </a:r>
            <a:r>
              <a:rPr lang="fr-FR" sz="1600" dirty="0"/>
              <a:t> : &lt;/td&gt;&lt;td&gt;'+</a:t>
            </a:r>
            <a:r>
              <a:rPr lang="fr-FR" sz="1600" dirty="0" err="1"/>
              <a:t>navigator.platform</a:t>
            </a:r>
            <a:r>
              <a:rPr lang="fr-FR" sz="1600" dirty="0"/>
              <a:t>+'&lt;/td&gt;&lt;/tr&gt;\n');</a:t>
            </a:r>
          </a:p>
          <a:p>
            <a:r>
              <a:rPr lang="fr-FR" sz="1600" dirty="0"/>
              <a:t>document.write ('&lt;tr&gt;&lt;td&gt; </a:t>
            </a:r>
            <a:r>
              <a:rPr lang="fr-FR" sz="1600" dirty="0" err="1"/>
              <a:t>mimeTypes</a:t>
            </a:r>
            <a:r>
              <a:rPr lang="fr-FR" sz="1600" dirty="0"/>
              <a:t> : &lt;/td&gt;&lt;td&gt;'+</a:t>
            </a:r>
            <a:r>
              <a:rPr lang="fr-FR" sz="1600" dirty="0" err="1"/>
              <a:t>navigator.mimeTypes</a:t>
            </a:r>
            <a:r>
              <a:rPr lang="fr-FR" sz="1600" dirty="0"/>
              <a:t>+'&lt;/td&gt;&lt;/tr&gt;\n');</a:t>
            </a:r>
          </a:p>
          <a:p>
            <a:r>
              <a:rPr lang="fr-FR" sz="1600" dirty="0"/>
              <a:t>document.write ('&lt;tr&gt;&lt;td&gt; plugins : &lt;/td&gt;&lt;td&gt;'+</a:t>
            </a:r>
            <a:r>
              <a:rPr lang="fr-FR" sz="1600" dirty="0" err="1"/>
              <a:t>navigator.pligins</a:t>
            </a:r>
            <a:r>
              <a:rPr lang="fr-FR" sz="1600" dirty="0"/>
              <a:t>+'&lt;/td&gt;&lt;/tr&gt;\n');</a:t>
            </a:r>
          </a:p>
          <a:p>
            <a:r>
              <a:rPr lang="fr-FR" sz="1600" dirty="0"/>
              <a:t>document.write ('&lt;tr&gt;&lt;td&gt; </a:t>
            </a:r>
            <a:r>
              <a:rPr lang="fr-FR" sz="1600" dirty="0" err="1"/>
              <a:t>userAgent</a:t>
            </a:r>
            <a:r>
              <a:rPr lang="fr-FR" sz="1600" dirty="0"/>
              <a:t> : &lt;/td&gt;&lt;td&gt;'+</a:t>
            </a:r>
            <a:r>
              <a:rPr lang="fr-FR" sz="1600" dirty="0" err="1"/>
              <a:t>navigator.userAgent</a:t>
            </a:r>
            <a:r>
              <a:rPr lang="fr-FR" sz="1600" dirty="0"/>
              <a:t>+'&lt;/td&gt;&lt;/tr&gt;\n');</a:t>
            </a:r>
          </a:p>
          <a:p>
            <a:r>
              <a:rPr lang="fr-FR" sz="1600" dirty="0" smtClean="0"/>
              <a:t>&lt;/</a:t>
            </a:r>
            <a:r>
              <a:rPr lang="fr-FR" sz="1600" dirty="0"/>
              <a:t>script&gt;</a:t>
            </a:r>
          </a:p>
          <a:p>
            <a:r>
              <a:rPr lang="fr-FR" sz="1600" dirty="0"/>
              <a:t>&lt;/table&gt;</a:t>
            </a:r>
          </a:p>
          <a:p>
            <a:r>
              <a:rPr lang="fr-FR" sz="1600" dirty="0"/>
              <a:t>&lt;/h4&gt;</a:t>
            </a:r>
          </a:p>
          <a:p>
            <a:r>
              <a:rPr lang="fr-FR" sz="1600" dirty="0"/>
              <a:t>&lt;/body&gt;</a:t>
            </a:r>
          </a:p>
        </p:txBody>
      </p:sp>
    </p:spTree>
    <p:extLst>
      <p:ext uri="{BB962C8B-B14F-4D97-AF65-F5344CB8AC3E}">
        <p14:creationId xmlns:p14="http://schemas.microsoft.com/office/powerpoint/2010/main" val="4096036559"/>
      </p:ext>
    </p:extLst>
  </p:cSld>
  <p:clrMapOvr>
    <a:masterClrMapping/>
  </p:clrMapOvr>
  <p:transition spd="slow">
    <p:wipe dir="d"/>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a:t>
            </a:r>
            <a:r>
              <a:rPr lang="fr-FR" sz="3100" b="1" dirty="0" smtClean="0">
                <a:solidFill>
                  <a:schemeClr val="accent2">
                    <a:lumMod val="75000"/>
                  </a:schemeClr>
                </a:solidFill>
              </a:rPr>
              <a:t>reset()</a:t>
            </a:r>
            <a:endParaRPr lang="fr-FR" sz="3100" b="1" dirty="0">
              <a:solidFill>
                <a:schemeClr val="accent2">
                  <a:lumMod val="75000"/>
                </a:schemeClr>
              </a:solidFill>
            </a:endParaRPr>
          </a:p>
        </p:txBody>
      </p:sp>
      <p:sp>
        <p:nvSpPr>
          <p:cNvPr id="5" name="ZoneTexte 4"/>
          <p:cNvSpPr txBox="1"/>
          <p:nvPr/>
        </p:nvSpPr>
        <p:spPr>
          <a:xfrm>
            <a:off x="827584" y="1412776"/>
            <a:ext cx="8064896" cy="3693319"/>
          </a:xfrm>
          <a:prstGeom prst="rect">
            <a:avLst/>
          </a:prstGeom>
          <a:noFill/>
        </p:spPr>
        <p:txBody>
          <a:bodyPr wrap="square" rtlCol="0">
            <a:spAutoFit/>
          </a:bodyPr>
          <a:lstStyle/>
          <a:p>
            <a:r>
              <a:rPr lang="fr-FR" dirty="0" err="1"/>
              <a:t>document.forms</a:t>
            </a:r>
            <a:r>
              <a:rPr lang="fr-FR" dirty="0"/>
              <a:t>[</a:t>
            </a:r>
            <a:r>
              <a:rPr lang="fr-FR" dirty="0" err="1"/>
              <a:t>nom_formulaire</a:t>
            </a:r>
            <a:r>
              <a:rPr lang="fr-FR" dirty="0" smtClean="0"/>
              <a:t>].</a:t>
            </a:r>
            <a:r>
              <a:rPr lang="fr-FR" b="1" dirty="0" smtClean="0">
                <a:solidFill>
                  <a:schemeClr val="accent2">
                    <a:lumMod val="75000"/>
                  </a:schemeClr>
                </a:solidFill>
              </a:rPr>
              <a:t>reset()</a:t>
            </a:r>
            <a:endParaRPr lang="fr-FR" b="1" dirty="0">
              <a:solidFill>
                <a:schemeClr val="accent2">
                  <a:lumMod val="75000"/>
                </a:schemeClr>
              </a:solidFill>
            </a:endParaRPr>
          </a:p>
          <a:p>
            <a:endParaRPr lang="fr-FR" dirty="0" smtClean="0"/>
          </a:p>
          <a:p>
            <a:r>
              <a:rPr lang="fr-FR" dirty="0" smtClean="0"/>
              <a:t>Réinitialise le formulaire.</a:t>
            </a:r>
          </a:p>
          <a:p>
            <a:endParaRPr lang="fr-FR" dirty="0"/>
          </a:p>
          <a:p>
            <a:r>
              <a:rPr lang="fr-FR" dirty="0" smtClean="0"/>
              <a:t>exemple :</a:t>
            </a:r>
          </a:p>
          <a:p>
            <a:r>
              <a:rPr lang="fr-FR" dirty="0" smtClean="0"/>
              <a:t>&lt;script&gt;</a:t>
            </a:r>
          </a:p>
          <a:p>
            <a:r>
              <a:rPr lang="fr-FR" dirty="0" smtClean="0"/>
              <a:t>function </a:t>
            </a:r>
            <a:r>
              <a:rPr lang="fr-FR" dirty="0" err="1" smtClean="0"/>
              <a:t>init</a:t>
            </a:r>
            <a:r>
              <a:rPr lang="fr-FR" dirty="0" smtClean="0"/>
              <a:t>() {</a:t>
            </a:r>
          </a:p>
          <a:p>
            <a:r>
              <a:rPr lang="fr-FR" dirty="0" smtClean="0"/>
              <a:t>........</a:t>
            </a:r>
          </a:p>
          <a:p>
            <a:r>
              <a:rPr lang="fr-FR" dirty="0" err="1" smtClean="0"/>
              <a:t>document.form</a:t>
            </a:r>
            <a:r>
              <a:rPr lang="fr-FR" dirty="0" smtClean="0"/>
              <a:t>("form1").</a:t>
            </a:r>
            <a:r>
              <a:rPr lang="fr-FR" b="1" dirty="0" smtClean="0">
                <a:solidFill>
                  <a:schemeClr val="accent2">
                    <a:lumMod val="75000"/>
                  </a:schemeClr>
                </a:solidFill>
              </a:rPr>
              <a:t>reset();</a:t>
            </a:r>
            <a:endParaRPr lang="fr-FR" b="1" dirty="0">
              <a:solidFill>
                <a:schemeClr val="accent2">
                  <a:lumMod val="75000"/>
                </a:schemeClr>
              </a:solidFill>
            </a:endParaRPr>
          </a:p>
          <a:p>
            <a:r>
              <a:rPr lang="fr-FR" dirty="0"/>
              <a:t>}</a:t>
            </a:r>
            <a:endParaRPr lang="fr-FR" dirty="0" smtClean="0"/>
          </a:p>
          <a:p>
            <a:r>
              <a:rPr lang="fr-FR" dirty="0" smtClean="0"/>
              <a:t>&lt;/script&gt;</a:t>
            </a:r>
          </a:p>
          <a:p>
            <a:endParaRPr lang="fr-FR" dirty="0" smtClean="0"/>
          </a:p>
          <a:p>
            <a:r>
              <a:rPr lang="fr-FR" dirty="0" smtClean="0"/>
              <a:t>&lt;input type="</a:t>
            </a:r>
            <a:r>
              <a:rPr lang="fr-FR" dirty="0" err="1"/>
              <a:t>button</a:t>
            </a:r>
            <a:r>
              <a:rPr lang="fr-FR" dirty="0"/>
              <a:t>" </a:t>
            </a:r>
            <a:r>
              <a:rPr lang="fr-FR" dirty="0" smtClean="0"/>
              <a:t>value="Initialiser" </a:t>
            </a:r>
            <a:r>
              <a:rPr lang="fr-FR" dirty="0" err="1"/>
              <a:t>onClick</a:t>
            </a:r>
            <a:r>
              <a:rPr lang="fr-FR" dirty="0"/>
              <a:t>="</a:t>
            </a:r>
            <a:r>
              <a:rPr lang="fr-FR" dirty="0" err="1" smtClean="0"/>
              <a:t>this.form.</a:t>
            </a:r>
            <a:r>
              <a:rPr lang="fr-FR" b="1" dirty="0" err="1" smtClean="0">
                <a:solidFill>
                  <a:schemeClr val="accent2">
                    <a:lumMod val="75000"/>
                  </a:schemeClr>
                </a:solidFill>
              </a:rPr>
              <a:t>reset</a:t>
            </a:r>
            <a:r>
              <a:rPr lang="fr-FR" dirty="0" smtClean="0"/>
              <a:t>()"&gt;</a:t>
            </a:r>
          </a:p>
        </p:txBody>
      </p:sp>
    </p:spTree>
    <p:extLst>
      <p:ext uri="{BB962C8B-B14F-4D97-AF65-F5344CB8AC3E}">
        <p14:creationId xmlns:p14="http://schemas.microsoft.com/office/powerpoint/2010/main" val="890381042"/>
      </p:ext>
    </p:extLst>
  </p:cSld>
  <p:clrMapOvr>
    <a:masterClrMapping/>
  </p:clrMapOvr>
  <p:transition spd="slow">
    <p:wipe dir="d"/>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Écrire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a:t>
            </a:r>
            <a:r>
              <a:rPr lang="fr-FR" sz="3100" b="1" dirty="0" err="1" smtClean="0">
                <a:solidFill>
                  <a:schemeClr val="accent2">
                    <a:lumMod val="75000"/>
                  </a:schemeClr>
                </a:solidFill>
              </a:rPr>
              <a:t>submit</a:t>
            </a:r>
            <a:r>
              <a:rPr lang="fr-FR" sz="3100" b="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3693319"/>
          </a:xfrm>
          <a:prstGeom prst="rect">
            <a:avLst/>
          </a:prstGeom>
          <a:noFill/>
        </p:spPr>
        <p:txBody>
          <a:bodyPr wrap="square" rtlCol="0">
            <a:spAutoFit/>
          </a:bodyPr>
          <a:lstStyle/>
          <a:p>
            <a:r>
              <a:rPr lang="fr-FR" dirty="0" err="1"/>
              <a:t>document.forms</a:t>
            </a:r>
            <a:r>
              <a:rPr lang="fr-FR" dirty="0"/>
              <a:t>[</a:t>
            </a:r>
            <a:r>
              <a:rPr lang="fr-FR" dirty="0" err="1"/>
              <a:t>nom_formulaire</a:t>
            </a:r>
            <a:r>
              <a:rPr lang="fr-FR" dirty="0"/>
              <a:t>].</a:t>
            </a:r>
            <a:r>
              <a:rPr lang="fr-FR" b="1" dirty="0" err="1">
                <a:solidFill>
                  <a:schemeClr val="accent2">
                    <a:lumMod val="75000"/>
                  </a:schemeClr>
                </a:solidFill>
              </a:rPr>
              <a:t>submit</a:t>
            </a:r>
            <a:r>
              <a:rPr lang="fr-FR" b="1" dirty="0">
                <a:solidFill>
                  <a:schemeClr val="accent2">
                    <a:lumMod val="75000"/>
                  </a:schemeClr>
                </a:solidFill>
              </a:rPr>
              <a:t>()</a:t>
            </a:r>
          </a:p>
          <a:p>
            <a:endParaRPr lang="fr-FR" dirty="0" smtClean="0"/>
          </a:p>
          <a:p>
            <a:r>
              <a:rPr lang="fr-FR" dirty="0" smtClean="0"/>
              <a:t>Soumet le formulaire.</a:t>
            </a:r>
          </a:p>
          <a:p>
            <a:endParaRPr lang="fr-FR" dirty="0"/>
          </a:p>
          <a:p>
            <a:r>
              <a:rPr lang="fr-FR" dirty="0" smtClean="0"/>
              <a:t>exemple :</a:t>
            </a:r>
          </a:p>
          <a:p>
            <a:r>
              <a:rPr lang="fr-FR" dirty="0" smtClean="0"/>
              <a:t>&lt;script&gt;</a:t>
            </a:r>
          </a:p>
          <a:p>
            <a:r>
              <a:rPr lang="fr-FR" dirty="0" smtClean="0"/>
              <a:t>function valider() {</a:t>
            </a:r>
          </a:p>
          <a:p>
            <a:r>
              <a:rPr lang="fr-FR" dirty="0" smtClean="0"/>
              <a:t>........</a:t>
            </a:r>
          </a:p>
          <a:p>
            <a:r>
              <a:rPr lang="fr-FR" dirty="0" err="1" smtClean="0"/>
              <a:t>document.form</a:t>
            </a:r>
            <a:r>
              <a:rPr lang="fr-FR" dirty="0" smtClean="0"/>
              <a:t>("form1").</a:t>
            </a:r>
            <a:r>
              <a:rPr lang="fr-FR" b="1" dirty="0" err="1" smtClean="0">
                <a:solidFill>
                  <a:schemeClr val="accent2">
                    <a:lumMod val="75000"/>
                  </a:schemeClr>
                </a:solidFill>
              </a:rPr>
              <a:t>submit</a:t>
            </a:r>
            <a:r>
              <a:rPr lang="fr-FR" b="1" dirty="0" smtClean="0">
                <a:solidFill>
                  <a:schemeClr val="accent2">
                    <a:lumMod val="75000"/>
                  </a:schemeClr>
                </a:solidFill>
              </a:rPr>
              <a:t>();</a:t>
            </a:r>
            <a:endParaRPr lang="fr-FR" b="1" dirty="0">
              <a:solidFill>
                <a:schemeClr val="accent2">
                  <a:lumMod val="75000"/>
                </a:schemeClr>
              </a:solidFill>
            </a:endParaRPr>
          </a:p>
          <a:p>
            <a:r>
              <a:rPr lang="fr-FR" dirty="0"/>
              <a:t>}</a:t>
            </a:r>
            <a:endParaRPr lang="fr-FR" dirty="0" smtClean="0"/>
          </a:p>
          <a:p>
            <a:r>
              <a:rPr lang="fr-FR" dirty="0" smtClean="0"/>
              <a:t>&lt;/script&gt;</a:t>
            </a:r>
          </a:p>
          <a:p>
            <a:endParaRPr lang="fr-FR" dirty="0" smtClean="0"/>
          </a:p>
          <a:p>
            <a:r>
              <a:rPr lang="fr-FR" dirty="0" smtClean="0"/>
              <a:t>&lt;input type="</a:t>
            </a:r>
            <a:r>
              <a:rPr lang="fr-FR" dirty="0" err="1"/>
              <a:t>button</a:t>
            </a:r>
            <a:r>
              <a:rPr lang="fr-FR" dirty="0"/>
              <a:t>" </a:t>
            </a:r>
            <a:r>
              <a:rPr lang="fr-FR" dirty="0" smtClean="0"/>
              <a:t>value="Valider" </a:t>
            </a:r>
            <a:r>
              <a:rPr lang="fr-FR" dirty="0" err="1"/>
              <a:t>onClick</a:t>
            </a:r>
            <a:r>
              <a:rPr lang="fr-FR" dirty="0"/>
              <a:t>="</a:t>
            </a:r>
            <a:r>
              <a:rPr lang="fr-FR" dirty="0" err="1"/>
              <a:t>this.form.</a:t>
            </a:r>
            <a:r>
              <a:rPr lang="fr-FR" b="1" dirty="0" err="1">
                <a:solidFill>
                  <a:schemeClr val="accent2">
                    <a:lumMod val="75000"/>
                  </a:schemeClr>
                </a:solidFill>
              </a:rPr>
              <a:t>submit</a:t>
            </a:r>
            <a:r>
              <a:rPr lang="fr-FR" dirty="0" smtClean="0"/>
              <a:t>()"&gt;</a:t>
            </a:r>
          </a:p>
        </p:txBody>
      </p:sp>
    </p:spTree>
    <p:extLst>
      <p:ext uri="{BB962C8B-B14F-4D97-AF65-F5344CB8AC3E}">
        <p14:creationId xmlns:p14="http://schemas.microsoft.com/office/powerpoint/2010/main" val="2698258671"/>
      </p:ext>
    </p:extLst>
  </p:cSld>
  <p:clrMapOvr>
    <a:masterClrMapping/>
  </p:clrMapOvr>
  <p:transition spd="slow">
    <p:wipe dir="d"/>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Les tableaux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Objet </a:t>
            </a:r>
            <a:r>
              <a:rPr lang="fr-FR" sz="3100" b="1" i="1" dirty="0" smtClean="0">
                <a:solidFill>
                  <a:schemeClr val="accent2">
                    <a:lumMod val="75000"/>
                  </a:schemeClr>
                </a:solidFill>
              </a:rPr>
              <a:t> </a:t>
            </a:r>
            <a:r>
              <a:rPr lang="fr-FR" sz="3100" b="1" dirty="0" smtClean="0">
                <a:solidFill>
                  <a:schemeClr val="accent2">
                    <a:lumMod val="75000"/>
                  </a:schemeClr>
                </a:solidFill>
              </a:rPr>
              <a:t>Array()</a:t>
            </a:r>
            <a:endParaRPr lang="fr-FR" sz="3100" b="1" dirty="0">
              <a:solidFill>
                <a:schemeClr val="accent2">
                  <a:lumMod val="75000"/>
                </a:schemeClr>
              </a:solidFill>
            </a:endParaRPr>
          </a:p>
        </p:txBody>
      </p:sp>
      <p:sp>
        <p:nvSpPr>
          <p:cNvPr id="5" name="ZoneTexte 4"/>
          <p:cNvSpPr txBox="1"/>
          <p:nvPr/>
        </p:nvSpPr>
        <p:spPr>
          <a:xfrm>
            <a:off x="827584" y="1412776"/>
            <a:ext cx="8064896" cy="5078313"/>
          </a:xfrm>
          <a:prstGeom prst="rect">
            <a:avLst/>
          </a:prstGeom>
          <a:noFill/>
        </p:spPr>
        <p:txBody>
          <a:bodyPr wrap="square" rtlCol="0">
            <a:spAutoFit/>
          </a:bodyPr>
          <a:lstStyle/>
          <a:p>
            <a:r>
              <a:rPr lang="fr-FR" dirty="0" smtClean="0"/>
              <a:t>Un tableau peut être déclaré de 4 façons :</a:t>
            </a:r>
          </a:p>
          <a:p>
            <a:r>
              <a:rPr lang="fr-FR" u="sng" dirty="0" smtClean="0"/>
              <a:t>Normale indéfinie :</a:t>
            </a:r>
            <a:endParaRPr lang="fr-FR" u="sng" dirty="0"/>
          </a:p>
          <a:p>
            <a:r>
              <a:rPr lang="fr-FR" dirty="0" smtClean="0"/>
              <a:t>var tableau = </a:t>
            </a:r>
            <a:r>
              <a:rPr lang="fr-FR" b="1" dirty="0" smtClean="0">
                <a:solidFill>
                  <a:schemeClr val="tx2">
                    <a:lumMod val="75000"/>
                  </a:schemeClr>
                </a:solidFill>
              </a:rPr>
              <a:t>new</a:t>
            </a:r>
            <a:r>
              <a:rPr lang="fr-FR" dirty="0" smtClean="0"/>
              <a:t> </a:t>
            </a:r>
            <a:r>
              <a:rPr lang="fr-FR" b="1" dirty="0" err="1" smtClean="0">
                <a:solidFill>
                  <a:schemeClr val="accent2">
                    <a:lumMod val="75000"/>
                  </a:schemeClr>
                </a:solidFill>
              </a:rPr>
              <a:t>array</a:t>
            </a:r>
            <a:r>
              <a:rPr lang="fr-FR" b="1" dirty="0" smtClean="0">
                <a:solidFill>
                  <a:schemeClr val="accent2">
                    <a:lumMod val="75000"/>
                  </a:schemeClr>
                </a:solidFill>
              </a:rPr>
              <a:t>();</a:t>
            </a:r>
          </a:p>
          <a:p>
            <a:r>
              <a:rPr lang="fr-FR" dirty="0" smtClean="0"/>
              <a:t>exemple :</a:t>
            </a:r>
          </a:p>
          <a:p>
            <a:r>
              <a:rPr lang="fr-FR" dirty="0" smtClean="0"/>
              <a:t>var jours = </a:t>
            </a:r>
            <a:r>
              <a:rPr lang="fr-FR" b="1" dirty="0" smtClean="0">
                <a:solidFill>
                  <a:schemeClr val="tx2">
                    <a:lumMod val="75000"/>
                  </a:schemeClr>
                </a:solidFill>
              </a:rPr>
              <a:t>new</a:t>
            </a:r>
            <a:r>
              <a:rPr lang="fr-FR" dirty="0" smtClean="0"/>
              <a:t> Array();</a:t>
            </a:r>
          </a:p>
          <a:p>
            <a:r>
              <a:rPr lang="fr-FR" dirty="0" smtClean="0"/>
              <a:t>jours[0] = 'Lundi';</a:t>
            </a:r>
          </a:p>
          <a:p>
            <a:r>
              <a:rPr lang="fr-FR" dirty="0" smtClean="0"/>
              <a:t>jours[1] = 'Mardi';</a:t>
            </a:r>
          </a:p>
          <a:p>
            <a:r>
              <a:rPr lang="fr-FR" dirty="0" smtClean="0"/>
              <a:t>jours[2] = 'Mercredi';</a:t>
            </a:r>
          </a:p>
          <a:p>
            <a:endParaRPr lang="fr-FR" dirty="0"/>
          </a:p>
          <a:p>
            <a:r>
              <a:rPr lang="fr-FR" u="sng" dirty="0" smtClean="0"/>
              <a:t>Condensée :</a:t>
            </a:r>
          </a:p>
          <a:p>
            <a:r>
              <a:rPr lang="fr-FR" dirty="0"/>
              <a:t>var jours = </a:t>
            </a:r>
            <a:r>
              <a:rPr lang="fr-FR" b="1" dirty="0">
                <a:solidFill>
                  <a:schemeClr val="tx2">
                    <a:lumMod val="75000"/>
                  </a:schemeClr>
                </a:solidFill>
              </a:rPr>
              <a:t>new</a:t>
            </a:r>
            <a:r>
              <a:rPr lang="fr-FR" dirty="0"/>
              <a:t> Array</a:t>
            </a:r>
            <a:r>
              <a:rPr lang="fr-FR" dirty="0" smtClean="0"/>
              <a:t>(</a:t>
            </a:r>
            <a:r>
              <a:rPr lang="fr-FR" dirty="0"/>
              <a:t>'Lundi</a:t>
            </a:r>
            <a:r>
              <a:rPr lang="fr-FR" dirty="0" smtClean="0"/>
              <a:t>', </a:t>
            </a:r>
            <a:r>
              <a:rPr lang="fr-FR" dirty="0"/>
              <a:t>'</a:t>
            </a:r>
            <a:r>
              <a:rPr lang="fr-FR" dirty="0" err="1"/>
              <a:t>Mardi</a:t>
            </a:r>
            <a:r>
              <a:rPr lang="fr-FR" dirty="0" err="1" smtClean="0"/>
              <a:t>','Mercredi</a:t>
            </a:r>
            <a:r>
              <a:rPr lang="fr-FR" dirty="0" smtClean="0"/>
              <a:t>');</a:t>
            </a:r>
          </a:p>
          <a:p>
            <a:endParaRPr lang="fr-FR" dirty="0"/>
          </a:p>
          <a:p>
            <a:r>
              <a:rPr lang="fr-FR" u="sng" dirty="0" smtClean="0"/>
              <a:t>Littérale :</a:t>
            </a:r>
          </a:p>
          <a:p>
            <a:r>
              <a:rPr lang="fr-FR" dirty="0"/>
              <a:t>var jours = </a:t>
            </a:r>
            <a:r>
              <a:rPr lang="fr-FR" dirty="0" smtClean="0"/>
              <a:t>['Lundi</a:t>
            </a:r>
            <a:r>
              <a:rPr lang="fr-FR" dirty="0"/>
              <a:t>', '</a:t>
            </a:r>
            <a:r>
              <a:rPr lang="fr-FR" dirty="0" err="1"/>
              <a:t>Mardi','Mercredi</a:t>
            </a:r>
            <a:r>
              <a:rPr lang="fr-FR" dirty="0" smtClean="0"/>
              <a:t>'];</a:t>
            </a:r>
          </a:p>
          <a:p>
            <a:endParaRPr lang="fr-FR" dirty="0"/>
          </a:p>
          <a:p>
            <a:r>
              <a:rPr lang="fr-FR" u="sng" dirty="0" smtClean="0"/>
              <a:t>Normale définie :</a:t>
            </a:r>
          </a:p>
          <a:p>
            <a:r>
              <a:rPr lang="fr-FR" dirty="0"/>
              <a:t>var tableau = </a:t>
            </a:r>
            <a:r>
              <a:rPr lang="fr-FR" b="1" dirty="0">
                <a:solidFill>
                  <a:schemeClr val="tx2">
                    <a:lumMod val="75000"/>
                  </a:schemeClr>
                </a:solidFill>
              </a:rPr>
              <a:t>new</a:t>
            </a:r>
            <a:r>
              <a:rPr lang="fr-FR" dirty="0"/>
              <a:t> </a:t>
            </a:r>
            <a:r>
              <a:rPr lang="fr-FR" b="1" dirty="0" err="1" smtClean="0">
                <a:solidFill>
                  <a:schemeClr val="accent2">
                    <a:lumMod val="75000"/>
                  </a:schemeClr>
                </a:solidFill>
              </a:rPr>
              <a:t>array</a:t>
            </a:r>
            <a:r>
              <a:rPr lang="fr-FR" b="1" dirty="0" smtClean="0">
                <a:solidFill>
                  <a:schemeClr val="accent2">
                    <a:lumMod val="75000"/>
                  </a:schemeClr>
                </a:solidFill>
              </a:rPr>
              <a:t>(3)</a:t>
            </a:r>
            <a:r>
              <a:rPr lang="fr-FR" dirty="0" smtClean="0"/>
              <a:t>;		// crée un tableau de 3 éléments</a:t>
            </a:r>
            <a:endParaRPr lang="fr-FR" dirty="0"/>
          </a:p>
          <a:p>
            <a:endParaRPr lang="fr-FR" dirty="0"/>
          </a:p>
        </p:txBody>
      </p:sp>
    </p:spTree>
    <p:extLst>
      <p:ext uri="{BB962C8B-B14F-4D97-AF65-F5344CB8AC3E}">
        <p14:creationId xmlns:p14="http://schemas.microsoft.com/office/powerpoint/2010/main" val="669921583"/>
      </p:ext>
    </p:extLst>
  </p:cSld>
  <p:clrMapOvr>
    <a:masterClrMapping/>
  </p:clrMapOvr>
  <p:transition spd="slow">
    <p:wipe dir="d"/>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Les tableaux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Objet </a:t>
            </a:r>
            <a:r>
              <a:rPr lang="fr-FR" sz="3100" b="1" i="1" dirty="0" smtClean="0">
                <a:solidFill>
                  <a:schemeClr val="accent2">
                    <a:lumMod val="75000"/>
                  </a:schemeClr>
                </a:solidFill>
              </a:rPr>
              <a:t> </a:t>
            </a:r>
            <a:r>
              <a:rPr lang="fr-FR" sz="3100" b="1" dirty="0" smtClean="0">
                <a:solidFill>
                  <a:schemeClr val="accent2">
                    <a:lumMod val="75000"/>
                  </a:schemeClr>
                </a:solidFill>
              </a:rPr>
              <a:t>Array()</a:t>
            </a:r>
            <a:endParaRPr lang="fr-FR" sz="3100" b="1" dirty="0">
              <a:solidFill>
                <a:schemeClr val="accent2">
                  <a:lumMod val="75000"/>
                </a:schemeClr>
              </a:solidFill>
            </a:endParaRPr>
          </a:p>
        </p:txBody>
      </p:sp>
      <p:sp>
        <p:nvSpPr>
          <p:cNvPr id="5" name="ZoneTexte 4"/>
          <p:cNvSpPr txBox="1"/>
          <p:nvPr/>
        </p:nvSpPr>
        <p:spPr>
          <a:xfrm>
            <a:off x="827584" y="1412776"/>
            <a:ext cx="8064896" cy="5355312"/>
          </a:xfrm>
          <a:prstGeom prst="rect">
            <a:avLst/>
          </a:prstGeom>
          <a:noFill/>
        </p:spPr>
        <p:txBody>
          <a:bodyPr wrap="square" rtlCol="0">
            <a:spAutoFit/>
          </a:bodyPr>
          <a:lstStyle/>
          <a:p>
            <a:r>
              <a:rPr lang="fr-FR" dirty="0" smtClean="0"/>
              <a:t>Tableaux à deux dimensions</a:t>
            </a:r>
          </a:p>
          <a:p>
            <a:r>
              <a:rPr lang="fr-FR" dirty="0" smtClean="0"/>
              <a:t>Deux méthodes possibles</a:t>
            </a:r>
          </a:p>
          <a:p>
            <a:r>
              <a:rPr lang="fr-FR" u="sng" dirty="0" smtClean="0"/>
              <a:t>Condensée :</a:t>
            </a:r>
          </a:p>
          <a:p>
            <a:r>
              <a:rPr lang="fr-FR" dirty="0" smtClean="0"/>
              <a:t>	</a:t>
            </a:r>
            <a:r>
              <a:rPr lang="fr-FR" dirty="0" err="1" smtClean="0"/>
              <a:t>TNoms</a:t>
            </a:r>
            <a:r>
              <a:rPr lang="fr-FR" dirty="0" smtClean="0"/>
              <a:t> </a:t>
            </a:r>
            <a:r>
              <a:rPr lang="fr-FR" dirty="0"/>
              <a:t>= new </a:t>
            </a:r>
            <a:r>
              <a:rPr lang="fr-FR" dirty="0" err="1"/>
              <a:t>Array</a:t>
            </a:r>
            <a:r>
              <a:rPr lang="fr-FR" dirty="0"/>
              <a:t>(2,2)</a:t>
            </a:r>
          </a:p>
          <a:p>
            <a:r>
              <a:rPr lang="fr-FR" dirty="0" smtClean="0"/>
              <a:t>	</a:t>
            </a:r>
            <a:r>
              <a:rPr lang="fr-FR" dirty="0" err="1" smtClean="0"/>
              <a:t>TNoms</a:t>
            </a:r>
            <a:r>
              <a:rPr lang="fr-FR" dirty="0" smtClean="0"/>
              <a:t>[0,0</a:t>
            </a:r>
            <a:r>
              <a:rPr lang="fr-FR" dirty="0"/>
              <a:t>] = "Nom1";</a:t>
            </a:r>
          </a:p>
          <a:p>
            <a:r>
              <a:rPr lang="fr-FR" dirty="0" smtClean="0"/>
              <a:t>	</a:t>
            </a:r>
            <a:r>
              <a:rPr lang="fr-FR" dirty="0" err="1" smtClean="0"/>
              <a:t>TNoms</a:t>
            </a:r>
            <a:r>
              <a:rPr lang="fr-FR" dirty="0" smtClean="0"/>
              <a:t>[0,1</a:t>
            </a:r>
            <a:r>
              <a:rPr lang="fr-FR" dirty="0"/>
              <a:t>] = "</a:t>
            </a:r>
            <a:r>
              <a:rPr lang="fr-FR" dirty="0" smtClean="0"/>
              <a:t>Prénom1</a:t>
            </a:r>
            <a:r>
              <a:rPr lang="fr-FR" dirty="0"/>
              <a:t>";</a:t>
            </a:r>
          </a:p>
          <a:p>
            <a:r>
              <a:rPr lang="fr-FR" dirty="0" smtClean="0"/>
              <a:t>	</a:t>
            </a:r>
            <a:r>
              <a:rPr lang="fr-FR" dirty="0" err="1" smtClean="0"/>
              <a:t>TNoms</a:t>
            </a:r>
            <a:r>
              <a:rPr lang="fr-FR" dirty="0" smtClean="0"/>
              <a:t>[1,0</a:t>
            </a:r>
            <a:r>
              <a:rPr lang="fr-FR" dirty="0"/>
              <a:t>] = "Nom2";</a:t>
            </a:r>
          </a:p>
          <a:p>
            <a:r>
              <a:rPr lang="fr-FR" dirty="0" smtClean="0"/>
              <a:t>	</a:t>
            </a:r>
            <a:r>
              <a:rPr lang="fr-FR" dirty="0" err="1" smtClean="0"/>
              <a:t>TNoms</a:t>
            </a:r>
            <a:r>
              <a:rPr lang="fr-FR" dirty="0" smtClean="0"/>
              <a:t>[1,1</a:t>
            </a:r>
            <a:r>
              <a:rPr lang="fr-FR" dirty="0"/>
              <a:t>] = "</a:t>
            </a:r>
            <a:r>
              <a:rPr lang="fr-FR" dirty="0" smtClean="0"/>
              <a:t>Prénom2</a:t>
            </a:r>
            <a:r>
              <a:rPr lang="fr-FR" dirty="0"/>
              <a:t>";</a:t>
            </a:r>
          </a:p>
          <a:p>
            <a:r>
              <a:rPr lang="fr-FR" dirty="0" smtClean="0"/>
              <a:t>	</a:t>
            </a:r>
            <a:r>
              <a:rPr lang="fr-FR" dirty="0" err="1" smtClean="0"/>
              <a:t>document.write</a:t>
            </a:r>
            <a:r>
              <a:rPr lang="fr-FR" dirty="0" smtClean="0"/>
              <a:t>(</a:t>
            </a:r>
            <a:r>
              <a:rPr lang="fr-FR" dirty="0" err="1" smtClean="0"/>
              <a:t>TNoms.length</a:t>
            </a:r>
            <a:r>
              <a:rPr lang="fr-FR" dirty="0" smtClean="0"/>
              <a:t>);		 </a:t>
            </a:r>
            <a:r>
              <a:rPr lang="fr-FR" dirty="0"/>
              <a:t>// Résultat = 2</a:t>
            </a:r>
          </a:p>
          <a:p>
            <a:r>
              <a:rPr lang="fr-FR" dirty="0" smtClean="0"/>
              <a:t>	document.write</a:t>
            </a:r>
            <a:r>
              <a:rPr lang="fr-FR" dirty="0"/>
              <a:t>('&lt;</a:t>
            </a:r>
            <a:r>
              <a:rPr lang="fr-FR" dirty="0" err="1"/>
              <a:t>br</a:t>
            </a:r>
            <a:r>
              <a:rPr lang="fr-FR" dirty="0"/>
              <a:t>/&gt;');</a:t>
            </a:r>
          </a:p>
          <a:p>
            <a:r>
              <a:rPr lang="fr-FR" dirty="0" smtClean="0"/>
              <a:t>	</a:t>
            </a:r>
            <a:r>
              <a:rPr lang="fr-FR" dirty="0" err="1" smtClean="0"/>
              <a:t>document.write</a:t>
            </a:r>
            <a:r>
              <a:rPr lang="fr-FR" dirty="0" smtClean="0"/>
              <a:t>(</a:t>
            </a:r>
            <a:r>
              <a:rPr lang="fr-FR" dirty="0" err="1" smtClean="0"/>
              <a:t>TNoms</a:t>
            </a:r>
            <a:r>
              <a:rPr lang="fr-FR" dirty="0" smtClean="0"/>
              <a:t>[1,0</a:t>
            </a:r>
            <a:r>
              <a:rPr lang="fr-FR" dirty="0"/>
              <a:t>]); </a:t>
            </a:r>
            <a:r>
              <a:rPr lang="fr-FR" dirty="0" smtClean="0"/>
              <a:t>		// </a:t>
            </a:r>
            <a:r>
              <a:rPr lang="fr-FR" dirty="0"/>
              <a:t>Résultat = Nom2</a:t>
            </a:r>
          </a:p>
          <a:p>
            <a:r>
              <a:rPr lang="fr-FR" u="sng" dirty="0" smtClean="0"/>
              <a:t>Normale :</a:t>
            </a:r>
          </a:p>
          <a:p>
            <a:r>
              <a:rPr lang="fr-FR" dirty="0"/>
              <a:t> </a:t>
            </a:r>
            <a:r>
              <a:rPr lang="fr-FR" dirty="0" smtClean="0"/>
              <a:t>	</a:t>
            </a:r>
            <a:r>
              <a:rPr lang="fr-FR" dirty="0" err="1" smtClean="0"/>
              <a:t>TBNoms</a:t>
            </a:r>
            <a:r>
              <a:rPr lang="fr-FR" dirty="0" smtClean="0"/>
              <a:t> </a:t>
            </a:r>
            <a:r>
              <a:rPr lang="fr-FR" dirty="0"/>
              <a:t>= new Array("Nom1","Nom2","Nom3");</a:t>
            </a:r>
          </a:p>
          <a:p>
            <a:r>
              <a:rPr lang="fr-FR" dirty="0"/>
              <a:t>  </a:t>
            </a:r>
            <a:r>
              <a:rPr lang="fr-FR" dirty="0" smtClean="0"/>
              <a:t>	</a:t>
            </a:r>
            <a:r>
              <a:rPr lang="fr-FR" dirty="0" err="1" smtClean="0"/>
              <a:t>TBPrenom</a:t>
            </a:r>
            <a:r>
              <a:rPr lang="fr-FR" dirty="0"/>
              <a:t>= new Array("Prénom1","Prénom2","Prénom3");</a:t>
            </a:r>
          </a:p>
          <a:p>
            <a:r>
              <a:rPr lang="fr-FR" dirty="0"/>
              <a:t>  </a:t>
            </a:r>
            <a:r>
              <a:rPr lang="fr-FR" dirty="0" smtClean="0"/>
              <a:t>	</a:t>
            </a:r>
            <a:r>
              <a:rPr lang="fr-FR" dirty="0" err="1" smtClean="0"/>
              <a:t>monTableau</a:t>
            </a:r>
            <a:r>
              <a:rPr lang="fr-FR" dirty="0" smtClean="0"/>
              <a:t> </a:t>
            </a:r>
            <a:r>
              <a:rPr lang="fr-FR" dirty="0"/>
              <a:t>= new </a:t>
            </a:r>
            <a:r>
              <a:rPr lang="fr-FR" dirty="0" err="1"/>
              <a:t>Array</a:t>
            </a:r>
            <a:r>
              <a:rPr lang="fr-FR" dirty="0"/>
              <a:t>(</a:t>
            </a:r>
            <a:r>
              <a:rPr lang="fr-FR" dirty="0" err="1"/>
              <a:t>TBNoms,TBPrenom</a:t>
            </a:r>
            <a:r>
              <a:rPr lang="fr-FR" dirty="0"/>
              <a:t>);</a:t>
            </a:r>
          </a:p>
          <a:p>
            <a:r>
              <a:rPr lang="fr-FR" dirty="0" smtClean="0"/>
              <a:t> 	</a:t>
            </a:r>
            <a:r>
              <a:rPr lang="fr-FR" dirty="0" err="1" smtClean="0"/>
              <a:t>document.write</a:t>
            </a:r>
            <a:r>
              <a:rPr lang="fr-FR" dirty="0" smtClean="0"/>
              <a:t>(</a:t>
            </a:r>
            <a:r>
              <a:rPr lang="fr-FR" dirty="0" err="1" smtClean="0"/>
              <a:t>monTableau.length</a:t>
            </a:r>
            <a:r>
              <a:rPr lang="fr-FR" dirty="0"/>
              <a:t>+"&lt;</a:t>
            </a:r>
            <a:r>
              <a:rPr lang="fr-FR" dirty="0" err="1"/>
              <a:t>br</a:t>
            </a:r>
            <a:r>
              <a:rPr lang="fr-FR" dirty="0"/>
              <a:t> /&gt;"); </a:t>
            </a:r>
            <a:r>
              <a:rPr lang="fr-FR" dirty="0" smtClean="0"/>
              <a:t>		// </a:t>
            </a:r>
            <a:r>
              <a:rPr lang="fr-FR" dirty="0"/>
              <a:t>Résultat = 2</a:t>
            </a:r>
          </a:p>
          <a:p>
            <a:r>
              <a:rPr lang="fr-FR" dirty="0"/>
              <a:t>  </a:t>
            </a:r>
            <a:r>
              <a:rPr lang="fr-FR" dirty="0" smtClean="0"/>
              <a:t>	</a:t>
            </a:r>
            <a:r>
              <a:rPr lang="fr-FR" dirty="0" err="1" smtClean="0"/>
              <a:t>document.write</a:t>
            </a:r>
            <a:r>
              <a:rPr lang="fr-FR" dirty="0" smtClean="0"/>
              <a:t>(</a:t>
            </a:r>
            <a:r>
              <a:rPr lang="fr-FR" dirty="0" err="1" smtClean="0"/>
              <a:t>monTableau</a:t>
            </a:r>
            <a:r>
              <a:rPr lang="fr-FR" dirty="0" smtClean="0"/>
              <a:t>[0</a:t>
            </a:r>
            <a:r>
              <a:rPr lang="fr-FR" dirty="0"/>
              <a:t>].</a:t>
            </a:r>
            <a:r>
              <a:rPr lang="fr-FR" dirty="0" err="1"/>
              <a:t>length</a:t>
            </a:r>
            <a:r>
              <a:rPr lang="fr-FR" dirty="0"/>
              <a:t>+"&lt;</a:t>
            </a:r>
            <a:r>
              <a:rPr lang="fr-FR" dirty="0" err="1"/>
              <a:t>br</a:t>
            </a:r>
            <a:r>
              <a:rPr lang="fr-FR" dirty="0"/>
              <a:t> /&gt;"); </a:t>
            </a:r>
            <a:r>
              <a:rPr lang="fr-FR" dirty="0" smtClean="0"/>
              <a:t>	// </a:t>
            </a:r>
            <a:r>
              <a:rPr lang="fr-FR" dirty="0"/>
              <a:t>Résultat = 3</a:t>
            </a:r>
          </a:p>
          <a:p>
            <a:r>
              <a:rPr lang="fr-FR" dirty="0" smtClean="0"/>
              <a:t> 	</a:t>
            </a:r>
            <a:r>
              <a:rPr lang="fr-FR" dirty="0" err="1" smtClean="0"/>
              <a:t>document.write</a:t>
            </a:r>
            <a:r>
              <a:rPr lang="fr-FR" dirty="0" smtClean="0"/>
              <a:t>(</a:t>
            </a:r>
            <a:r>
              <a:rPr lang="fr-FR" dirty="0" err="1" smtClean="0"/>
              <a:t>monTableau</a:t>
            </a:r>
            <a:r>
              <a:rPr lang="fr-FR" dirty="0" smtClean="0"/>
              <a:t>[0</a:t>
            </a:r>
            <a:r>
              <a:rPr lang="fr-FR" dirty="0"/>
              <a:t>][2]+"&lt;</a:t>
            </a:r>
            <a:r>
              <a:rPr lang="fr-FR" dirty="0" err="1"/>
              <a:t>br</a:t>
            </a:r>
            <a:r>
              <a:rPr lang="fr-FR" dirty="0"/>
              <a:t> /&gt;"); </a:t>
            </a:r>
            <a:r>
              <a:rPr lang="fr-FR" dirty="0" smtClean="0"/>
              <a:t>	// </a:t>
            </a:r>
            <a:r>
              <a:rPr lang="fr-FR" dirty="0"/>
              <a:t>Résultat = Nom3</a:t>
            </a:r>
          </a:p>
          <a:p>
            <a:r>
              <a:rPr lang="fr-FR" dirty="0"/>
              <a:t>  </a:t>
            </a:r>
            <a:r>
              <a:rPr lang="fr-FR" dirty="0" smtClean="0"/>
              <a:t>	</a:t>
            </a:r>
            <a:r>
              <a:rPr lang="fr-FR" dirty="0" err="1" smtClean="0"/>
              <a:t>document.write</a:t>
            </a:r>
            <a:r>
              <a:rPr lang="fr-FR" dirty="0" smtClean="0"/>
              <a:t>(</a:t>
            </a:r>
            <a:r>
              <a:rPr lang="fr-FR" dirty="0" err="1" smtClean="0"/>
              <a:t>monTableau</a:t>
            </a:r>
            <a:r>
              <a:rPr lang="fr-FR" dirty="0" smtClean="0"/>
              <a:t>[1</a:t>
            </a:r>
            <a:r>
              <a:rPr lang="fr-FR" dirty="0"/>
              <a:t>][1]); </a:t>
            </a:r>
            <a:r>
              <a:rPr lang="fr-FR" dirty="0" smtClean="0"/>
              <a:t>		// </a:t>
            </a:r>
            <a:r>
              <a:rPr lang="fr-FR" dirty="0"/>
              <a:t>Résultat = </a:t>
            </a:r>
            <a:r>
              <a:rPr lang="fr-FR" dirty="0" smtClean="0"/>
              <a:t>Prénom2</a:t>
            </a:r>
          </a:p>
        </p:txBody>
      </p:sp>
    </p:spTree>
    <p:extLst>
      <p:ext uri="{BB962C8B-B14F-4D97-AF65-F5344CB8AC3E}">
        <p14:creationId xmlns:p14="http://schemas.microsoft.com/office/powerpoint/2010/main" val="834744513"/>
      </p:ext>
    </p:extLst>
  </p:cSld>
  <p:clrMapOvr>
    <a:masterClrMapping/>
  </p:clrMapOvr>
  <p:transition spd="slow">
    <p:wipe dir="d"/>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Les tableaux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Objet </a:t>
            </a:r>
            <a:r>
              <a:rPr lang="fr-FR" sz="3100" b="1" i="1" dirty="0" smtClean="0">
                <a:solidFill>
                  <a:schemeClr val="accent2">
                    <a:lumMod val="75000"/>
                  </a:schemeClr>
                </a:solidFill>
              </a:rPr>
              <a:t> </a:t>
            </a:r>
            <a:r>
              <a:rPr lang="fr-FR" sz="3100" b="1" dirty="0" smtClean="0">
                <a:solidFill>
                  <a:schemeClr val="accent2">
                    <a:lumMod val="75000"/>
                  </a:schemeClr>
                </a:solidFill>
              </a:rPr>
              <a:t>Array()</a:t>
            </a:r>
            <a:endParaRPr lang="fr-FR" sz="3100" b="1" dirty="0">
              <a:solidFill>
                <a:schemeClr val="accent2">
                  <a:lumMod val="75000"/>
                </a:schemeClr>
              </a:solidFill>
            </a:endParaRPr>
          </a:p>
        </p:txBody>
      </p:sp>
      <p:sp>
        <p:nvSpPr>
          <p:cNvPr id="5" name="ZoneTexte 4"/>
          <p:cNvSpPr txBox="1"/>
          <p:nvPr/>
        </p:nvSpPr>
        <p:spPr>
          <a:xfrm>
            <a:off x="827584" y="1412776"/>
            <a:ext cx="8064896" cy="4247317"/>
          </a:xfrm>
          <a:prstGeom prst="rect">
            <a:avLst/>
          </a:prstGeom>
          <a:noFill/>
        </p:spPr>
        <p:txBody>
          <a:bodyPr wrap="square" rtlCol="0">
            <a:spAutoFit/>
          </a:bodyPr>
          <a:lstStyle/>
          <a:p>
            <a:r>
              <a:rPr lang="fr-FR" dirty="0" smtClean="0"/>
              <a:t>Les deux méthodes vous permettent de travailler sur des tableaux à 2 dimensions ou plus.</a:t>
            </a:r>
          </a:p>
          <a:p>
            <a:r>
              <a:rPr lang="fr-FR" dirty="0" smtClean="0"/>
              <a:t>Attention : ces deux méthodes ne sont par compatibles. La syntaxe de l'une ne peut être employée à la place de la syntaxe de l'autre.</a:t>
            </a:r>
          </a:p>
          <a:p>
            <a:endParaRPr lang="fr-FR" dirty="0" smtClean="0"/>
          </a:p>
          <a:p>
            <a:r>
              <a:rPr lang="fr-FR" dirty="0" smtClean="0"/>
              <a:t>La première méthode est un peu plus rapide à écrire et à manipuler et aussi plus simple à comprendre.</a:t>
            </a:r>
          </a:p>
          <a:p>
            <a:endParaRPr lang="fr-FR" dirty="0" smtClean="0"/>
          </a:p>
          <a:p>
            <a:r>
              <a:rPr lang="fr-FR" dirty="0" smtClean="0"/>
              <a:t>La deuxième méthode a par contre l'avantage de conserver pour chaque dimension les méthodes et propriétés des tableaux et permettra plus de souplesse dans la programmation. </a:t>
            </a:r>
          </a:p>
          <a:p>
            <a:endParaRPr lang="fr-FR" dirty="0"/>
          </a:p>
          <a:p>
            <a:endParaRPr lang="fr-FR" dirty="0" smtClean="0"/>
          </a:p>
          <a:p>
            <a:endParaRPr lang="fr-FR" dirty="0"/>
          </a:p>
          <a:p>
            <a:endParaRPr lang="fr-FR" dirty="0" smtClean="0"/>
          </a:p>
        </p:txBody>
      </p:sp>
    </p:spTree>
    <p:extLst>
      <p:ext uri="{BB962C8B-B14F-4D97-AF65-F5344CB8AC3E}">
        <p14:creationId xmlns:p14="http://schemas.microsoft.com/office/powerpoint/2010/main" val="1571413009"/>
      </p:ext>
    </p:extLst>
  </p:cSld>
  <p:clrMapOvr>
    <a:masterClrMapping/>
  </p:clrMapOvr>
  <p:transition spd="slow">
    <p:wipe dir="d"/>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Les tableaux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propriété </a:t>
            </a:r>
            <a:r>
              <a:rPr lang="fr-FR" sz="3100" b="1" i="1" dirty="0" smtClean="0">
                <a:solidFill>
                  <a:schemeClr val="accent2">
                    <a:lumMod val="75000"/>
                  </a:schemeClr>
                </a:solidFill>
              </a:rPr>
              <a:t> </a:t>
            </a:r>
            <a:r>
              <a:rPr lang="fr-FR" sz="3100" b="1" dirty="0" err="1" smtClean="0">
                <a:solidFill>
                  <a:schemeClr val="accent2">
                    <a:lumMod val="75000"/>
                  </a:schemeClr>
                </a:solidFill>
              </a:rPr>
              <a:t>length</a:t>
            </a:r>
            <a:endParaRPr lang="fr-FR" sz="3100" b="1" dirty="0">
              <a:solidFill>
                <a:schemeClr val="accent2">
                  <a:lumMod val="75000"/>
                </a:schemeClr>
              </a:solidFill>
            </a:endParaRPr>
          </a:p>
        </p:txBody>
      </p:sp>
      <p:sp>
        <p:nvSpPr>
          <p:cNvPr id="5" name="ZoneTexte 4"/>
          <p:cNvSpPr txBox="1"/>
          <p:nvPr/>
        </p:nvSpPr>
        <p:spPr>
          <a:xfrm>
            <a:off x="827584" y="1412776"/>
            <a:ext cx="8064896" cy="3416320"/>
          </a:xfrm>
          <a:prstGeom prst="rect">
            <a:avLst/>
          </a:prstGeom>
          <a:noFill/>
        </p:spPr>
        <p:txBody>
          <a:bodyPr wrap="square" rtlCol="0">
            <a:spAutoFit/>
          </a:bodyPr>
          <a:lstStyle/>
          <a:p>
            <a:r>
              <a:rPr lang="fr-FR" dirty="0" err="1">
                <a:solidFill>
                  <a:schemeClr val="tx2">
                    <a:lumMod val="75000"/>
                  </a:schemeClr>
                </a:solidFill>
              </a:rPr>
              <a:t>Integer</a:t>
            </a:r>
            <a:r>
              <a:rPr lang="fr-FR" dirty="0"/>
              <a:t> </a:t>
            </a:r>
            <a:r>
              <a:rPr lang="fr-FR" dirty="0" err="1"/>
              <a:t>tableau.</a:t>
            </a:r>
            <a:r>
              <a:rPr lang="fr-FR" b="1" dirty="0" err="1">
                <a:solidFill>
                  <a:schemeClr val="accent2">
                    <a:lumMod val="75000"/>
                  </a:schemeClr>
                </a:solidFill>
              </a:rPr>
              <a:t>length</a:t>
            </a:r>
            <a:endParaRPr lang="fr-FR" b="1" dirty="0" smtClean="0">
              <a:solidFill>
                <a:schemeClr val="accent2">
                  <a:lumMod val="75000"/>
                </a:schemeClr>
              </a:solidFill>
            </a:endParaRPr>
          </a:p>
          <a:p>
            <a:endParaRPr lang="fr-FR" dirty="0" smtClean="0"/>
          </a:p>
          <a:p>
            <a:r>
              <a:rPr lang="fr-FR" dirty="0" smtClean="0"/>
              <a:t>Contient </a:t>
            </a:r>
            <a:r>
              <a:rPr lang="fr-FR" dirty="0"/>
              <a:t>le nombre d'éléments d'un tableau.</a:t>
            </a:r>
            <a:br>
              <a:rPr lang="fr-FR" dirty="0"/>
            </a:br>
            <a:r>
              <a:rPr lang="fr-FR" dirty="0"/>
              <a:t>Le premier élément d'un tableau commence à l'indice 0. Le dernier est à l'indice length-1. </a:t>
            </a:r>
            <a:endParaRPr lang="fr-FR" dirty="0" smtClean="0"/>
          </a:p>
          <a:p>
            <a:r>
              <a:rPr lang="fr-FR" dirty="0" smtClean="0"/>
              <a:t>exemple :</a:t>
            </a:r>
          </a:p>
          <a:p>
            <a:r>
              <a:rPr lang="fr-FR" dirty="0"/>
              <a:t>var jours = </a:t>
            </a:r>
            <a:r>
              <a:rPr lang="fr-FR" b="1" dirty="0">
                <a:solidFill>
                  <a:schemeClr val="tx2">
                    <a:lumMod val="75000"/>
                  </a:schemeClr>
                </a:solidFill>
              </a:rPr>
              <a:t>new</a:t>
            </a:r>
            <a:r>
              <a:rPr lang="fr-FR" dirty="0"/>
              <a:t> Array();</a:t>
            </a:r>
          </a:p>
          <a:p>
            <a:r>
              <a:rPr lang="fr-FR" dirty="0"/>
              <a:t>jours [0] = 'Lundi';</a:t>
            </a:r>
          </a:p>
          <a:p>
            <a:r>
              <a:rPr lang="fr-FR" dirty="0"/>
              <a:t>jours[1] = 'Mardi';</a:t>
            </a:r>
          </a:p>
          <a:p>
            <a:r>
              <a:rPr lang="fr-FR" dirty="0"/>
              <a:t>jours[2] = 'Mercredi';</a:t>
            </a:r>
          </a:p>
          <a:p>
            <a:r>
              <a:rPr lang="fr-FR" dirty="0" err="1" smtClean="0"/>
              <a:t>alert</a:t>
            </a:r>
            <a:r>
              <a:rPr lang="fr-FR" dirty="0" smtClean="0"/>
              <a:t> (</a:t>
            </a:r>
            <a:r>
              <a:rPr lang="fr-FR" dirty="0" err="1" smtClean="0"/>
              <a:t>jours.length</a:t>
            </a:r>
            <a:r>
              <a:rPr lang="fr-FR" dirty="0" smtClean="0"/>
              <a:t>);   		// affichera 3</a:t>
            </a:r>
            <a:endParaRPr lang="fr-FR" dirty="0"/>
          </a:p>
          <a:p>
            <a:endParaRPr lang="fr-FR" u="sng" dirty="0" smtClean="0"/>
          </a:p>
        </p:txBody>
      </p:sp>
    </p:spTree>
    <p:extLst>
      <p:ext uri="{BB962C8B-B14F-4D97-AF65-F5344CB8AC3E}">
        <p14:creationId xmlns:p14="http://schemas.microsoft.com/office/powerpoint/2010/main" val="1270045221"/>
      </p:ext>
    </p:extLst>
  </p:cSld>
  <p:clrMapOvr>
    <a:masterClrMapping/>
  </p:clrMapOvr>
  <p:transition spd="slow">
    <p:wipe dir="d"/>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Les tableaux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a:t>
            </a:r>
            <a:r>
              <a:rPr lang="fr-FR" sz="3100" b="1" i="1" dirty="0" err="1" smtClean="0">
                <a:solidFill>
                  <a:schemeClr val="accent2">
                    <a:lumMod val="75000"/>
                  </a:schemeClr>
                </a:solidFill>
              </a:rPr>
              <a:t>join</a:t>
            </a:r>
            <a:r>
              <a:rPr lang="fr-FR" sz="3100" b="1" dirty="0" smtClean="0">
                <a:solidFill>
                  <a:schemeClr val="accent2">
                    <a:lumMod val="75000"/>
                  </a:schemeClr>
                </a:solidFill>
              </a:rPr>
              <a:t>(séparateur)</a:t>
            </a:r>
            <a:endParaRPr lang="fr-FR" sz="3100" b="1" dirty="0">
              <a:solidFill>
                <a:schemeClr val="accent2">
                  <a:lumMod val="75000"/>
                </a:schemeClr>
              </a:solidFill>
            </a:endParaRPr>
          </a:p>
        </p:txBody>
      </p:sp>
      <p:sp>
        <p:nvSpPr>
          <p:cNvPr id="5" name="ZoneTexte 4"/>
          <p:cNvSpPr txBox="1"/>
          <p:nvPr/>
        </p:nvSpPr>
        <p:spPr>
          <a:xfrm>
            <a:off x="827584" y="1412776"/>
            <a:ext cx="8064896" cy="2862322"/>
          </a:xfrm>
          <a:prstGeom prst="rect">
            <a:avLst/>
          </a:prstGeom>
          <a:noFill/>
        </p:spPr>
        <p:txBody>
          <a:bodyPr wrap="square" rtlCol="0">
            <a:spAutoFit/>
          </a:bodyPr>
          <a:lstStyle/>
          <a:p>
            <a:r>
              <a:rPr lang="fr-FR" dirty="0" smtClean="0">
                <a:solidFill>
                  <a:schemeClr val="tx2">
                    <a:lumMod val="75000"/>
                  </a:schemeClr>
                </a:solidFill>
              </a:rPr>
              <a:t>string</a:t>
            </a:r>
            <a:r>
              <a:rPr lang="fr-FR" dirty="0" smtClean="0"/>
              <a:t> </a:t>
            </a:r>
            <a:r>
              <a:rPr lang="fr-FR" dirty="0" err="1" smtClean="0"/>
              <a:t>tableau.</a:t>
            </a:r>
            <a:r>
              <a:rPr lang="fr-FR" b="1" dirty="0" err="1" smtClean="0">
                <a:solidFill>
                  <a:schemeClr val="accent2">
                    <a:lumMod val="75000"/>
                  </a:schemeClr>
                </a:solidFill>
              </a:rPr>
              <a:t>join</a:t>
            </a:r>
            <a:r>
              <a:rPr lang="fr-FR" dirty="0" smtClean="0"/>
              <a:t> (</a:t>
            </a:r>
            <a:r>
              <a:rPr lang="fr-FR" i="1" dirty="0" smtClean="0"/>
              <a:t>séparateur</a:t>
            </a:r>
            <a:r>
              <a:rPr lang="fr-FR" dirty="0" smtClean="0"/>
              <a:t>)</a:t>
            </a:r>
          </a:p>
          <a:p>
            <a:endParaRPr lang="fr-FR" dirty="0" smtClean="0"/>
          </a:p>
          <a:p>
            <a:r>
              <a:rPr lang="fr-FR" dirty="0" smtClean="0"/>
              <a:t>Convertit un tableau en chaîne de caractères composée de tous les éléments du tableau séparés par la chaîne séparateur.</a:t>
            </a:r>
          </a:p>
          <a:p>
            <a:endParaRPr lang="fr-FR" dirty="0"/>
          </a:p>
          <a:p>
            <a:r>
              <a:rPr lang="fr-FR" dirty="0" smtClean="0"/>
              <a:t>exemple :</a:t>
            </a:r>
          </a:p>
          <a:p>
            <a:r>
              <a:rPr lang="fr-FR" dirty="0" smtClean="0"/>
              <a:t>&lt;script&gt;</a:t>
            </a:r>
          </a:p>
          <a:p>
            <a:r>
              <a:rPr lang="fr-FR" dirty="0" smtClean="0"/>
              <a:t>var mois = new Array('Janvier', '</a:t>
            </a:r>
            <a:r>
              <a:rPr lang="fr-FR" dirty="0" err="1" smtClean="0"/>
              <a:t>Février','Mars','Avril</a:t>
            </a:r>
            <a:r>
              <a:rPr lang="fr-FR" dirty="0" smtClean="0"/>
              <a:t>');</a:t>
            </a:r>
          </a:p>
          <a:p>
            <a:r>
              <a:rPr lang="fr-FR" dirty="0" err="1" smtClean="0"/>
              <a:t>document.write</a:t>
            </a:r>
            <a:r>
              <a:rPr lang="fr-FR" dirty="0" smtClean="0"/>
              <a:t>(</a:t>
            </a:r>
            <a:r>
              <a:rPr lang="fr-FR" dirty="0" err="1" smtClean="0"/>
              <a:t>mois.</a:t>
            </a:r>
            <a:r>
              <a:rPr lang="fr-FR" b="1" dirty="0" err="1">
                <a:solidFill>
                  <a:schemeClr val="accent2">
                    <a:lumMod val="75000"/>
                  </a:schemeClr>
                </a:solidFill>
              </a:rPr>
              <a:t>join</a:t>
            </a:r>
            <a:r>
              <a:rPr lang="fr-FR" dirty="0" smtClean="0"/>
              <a:t>(" | "));</a:t>
            </a:r>
          </a:p>
          <a:p>
            <a:r>
              <a:rPr lang="fr-FR" dirty="0" smtClean="0"/>
              <a:t>&lt;/script&gt;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4509120"/>
            <a:ext cx="31432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6813003"/>
      </p:ext>
    </p:extLst>
  </p:cSld>
  <p:clrMapOvr>
    <a:masterClrMapping/>
  </p:clrMapOvr>
  <p:transition spd="slow">
    <p:wipe dir="d"/>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Les tableaux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push</a:t>
            </a:r>
            <a:r>
              <a:rPr lang="fr-FR" sz="3100" b="1" dirty="0" smtClean="0">
                <a:solidFill>
                  <a:schemeClr val="accent2">
                    <a:lumMod val="75000"/>
                  </a:schemeClr>
                </a:solidFill>
              </a:rPr>
              <a:t>(élément1[, élément2,...])</a:t>
            </a:r>
            <a:endParaRPr lang="fr-FR" sz="3100" b="1" dirty="0">
              <a:solidFill>
                <a:schemeClr val="accent2">
                  <a:lumMod val="75000"/>
                </a:schemeClr>
              </a:solidFill>
            </a:endParaRPr>
          </a:p>
        </p:txBody>
      </p:sp>
      <p:sp>
        <p:nvSpPr>
          <p:cNvPr id="5" name="ZoneTexte 4"/>
          <p:cNvSpPr txBox="1"/>
          <p:nvPr/>
        </p:nvSpPr>
        <p:spPr>
          <a:xfrm>
            <a:off x="827584" y="1412776"/>
            <a:ext cx="8064896" cy="2862322"/>
          </a:xfrm>
          <a:prstGeom prst="rect">
            <a:avLst/>
          </a:prstGeom>
          <a:noFill/>
        </p:spPr>
        <p:txBody>
          <a:bodyPr wrap="square" rtlCol="0">
            <a:spAutoFit/>
          </a:bodyPr>
          <a:lstStyle/>
          <a:p>
            <a:r>
              <a:rPr lang="fr-FR" dirty="0" err="1" smtClean="0"/>
              <a:t>tableau.</a:t>
            </a:r>
            <a:r>
              <a:rPr lang="fr-FR" b="1" dirty="0" err="1" smtClean="0">
                <a:solidFill>
                  <a:schemeClr val="accent2">
                    <a:lumMod val="75000"/>
                  </a:schemeClr>
                </a:solidFill>
              </a:rPr>
              <a:t>push</a:t>
            </a:r>
            <a:r>
              <a:rPr lang="fr-FR" dirty="0" smtClean="0"/>
              <a:t> (élément1[,élément2,...])</a:t>
            </a:r>
          </a:p>
          <a:p>
            <a:endParaRPr lang="fr-FR" dirty="0" smtClean="0"/>
          </a:p>
          <a:p>
            <a:r>
              <a:rPr lang="fr-FR" dirty="0"/>
              <a:t>Ajoute des éléments en fin de tableau</a:t>
            </a:r>
            <a:r>
              <a:rPr lang="fr-FR" dirty="0" smtClean="0"/>
              <a:t>.</a:t>
            </a:r>
          </a:p>
          <a:p>
            <a:endParaRPr lang="fr-FR" dirty="0"/>
          </a:p>
          <a:p>
            <a:r>
              <a:rPr lang="fr-FR" dirty="0" smtClean="0"/>
              <a:t>exemple :</a:t>
            </a:r>
          </a:p>
          <a:p>
            <a:r>
              <a:rPr lang="fr-FR" dirty="0" smtClean="0"/>
              <a:t>&lt;script&gt;</a:t>
            </a:r>
          </a:p>
          <a:p>
            <a:r>
              <a:rPr lang="fr-FR" dirty="0" smtClean="0"/>
              <a:t>var mois = new Array('Janvier', '</a:t>
            </a:r>
            <a:r>
              <a:rPr lang="fr-FR" dirty="0" err="1" smtClean="0"/>
              <a:t>Février','Mars','Avril</a:t>
            </a:r>
            <a:r>
              <a:rPr lang="fr-FR" dirty="0" smtClean="0"/>
              <a:t>');</a:t>
            </a:r>
          </a:p>
          <a:p>
            <a:r>
              <a:rPr lang="fr-FR" dirty="0" err="1" smtClean="0"/>
              <a:t>mois.</a:t>
            </a:r>
            <a:r>
              <a:rPr lang="fr-FR" b="1" dirty="0" err="1">
                <a:solidFill>
                  <a:schemeClr val="accent2">
                    <a:lumMod val="75000"/>
                  </a:schemeClr>
                </a:solidFill>
              </a:rPr>
              <a:t>push</a:t>
            </a:r>
            <a:r>
              <a:rPr lang="fr-FR" dirty="0" smtClean="0"/>
              <a:t>('Mai');</a:t>
            </a:r>
          </a:p>
          <a:p>
            <a:r>
              <a:rPr lang="fr-FR" dirty="0" err="1" smtClean="0"/>
              <a:t>document.write</a:t>
            </a:r>
            <a:r>
              <a:rPr lang="fr-FR" dirty="0" smtClean="0"/>
              <a:t>(</a:t>
            </a:r>
            <a:r>
              <a:rPr lang="fr-FR" dirty="0" err="1" smtClean="0"/>
              <a:t>mois.join</a:t>
            </a:r>
            <a:r>
              <a:rPr lang="fr-FR" dirty="0" smtClean="0"/>
              <a:t>(" | "));</a:t>
            </a:r>
          </a:p>
          <a:p>
            <a:r>
              <a:rPr lang="fr-FR" dirty="0" smtClean="0"/>
              <a:t>&lt;/script&gt;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4437112"/>
            <a:ext cx="3781425"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2499014"/>
      </p:ext>
    </p:extLst>
  </p:cSld>
  <p:clrMapOvr>
    <a:masterClrMapping/>
  </p:clrMapOvr>
  <p:transition spd="slow">
    <p:wipe dir="d"/>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Les tableaux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sort</a:t>
            </a:r>
            <a:r>
              <a:rPr lang="fr-FR" sz="3100" b="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2862322"/>
          </a:xfrm>
          <a:prstGeom prst="rect">
            <a:avLst/>
          </a:prstGeom>
          <a:noFill/>
        </p:spPr>
        <p:txBody>
          <a:bodyPr wrap="square" rtlCol="0">
            <a:spAutoFit/>
          </a:bodyPr>
          <a:lstStyle/>
          <a:p>
            <a:r>
              <a:rPr lang="fr-FR" dirty="0" err="1" smtClean="0"/>
              <a:t>tableau.</a:t>
            </a:r>
            <a:r>
              <a:rPr lang="fr-FR" b="1" dirty="0" err="1" smtClean="0">
                <a:solidFill>
                  <a:schemeClr val="accent2">
                    <a:lumMod val="75000"/>
                  </a:schemeClr>
                </a:solidFill>
              </a:rPr>
              <a:t>sort</a:t>
            </a:r>
            <a:r>
              <a:rPr lang="fr-FR" dirty="0" smtClean="0"/>
              <a:t> ()</a:t>
            </a:r>
          </a:p>
          <a:p>
            <a:endParaRPr lang="fr-FR" dirty="0" smtClean="0"/>
          </a:p>
          <a:p>
            <a:r>
              <a:rPr lang="fr-FR" dirty="0"/>
              <a:t>Trie les éléments </a:t>
            </a:r>
            <a:r>
              <a:rPr lang="fr-FR" dirty="0" smtClean="0"/>
              <a:t>dans l'ordre </a:t>
            </a:r>
            <a:r>
              <a:rPr lang="fr-FR" dirty="0"/>
              <a:t>croissant ou </a:t>
            </a:r>
            <a:r>
              <a:rPr lang="fr-FR" dirty="0" smtClean="0"/>
              <a:t>dans l'ordre alphabétique </a:t>
            </a:r>
            <a:r>
              <a:rPr lang="fr-FR" dirty="0"/>
              <a:t>croissant</a:t>
            </a:r>
            <a:r>
              <a:rPr lang="fr-FR" dirty="0" smtClean="0"/>
              <a:t>.</a:t>
            </a:r>
          </a:p>
          <a:p>
            <a:endParaRPr lang="fr-FR" dirty="0"/>
          </a:p>
          <a:p>
            <a:r>
              <a:rPr lang="fr-FR" dirty="0" smtClean="0"/>
              <a:t>exemple :</a:t>
            </a:r>
          </a:p>
          <a:p>
            <a:r>
              <a:rPr lang="fr-FR" dirty="0" smtClean="0"/>
              <a:t>&lt;script&gt;</a:t>
            </a:r>
          </a:p>
          <a:p>
            <a:r>
              <a:rPr lang="fr-FR" dirty="0" smtClean="0"/>
              <a:t>var mois = new Array('Janvier', '</a:t>
            </a:r>
            <a:r>
              <a:rPr lang="fr-FR" dirty="0" err="1" smtClean="0"/>
              <a:t>Février','Mars','Avril</a:t>
            </a:r>
            <a:r>
              <a:rPr lang="fr-FR" dirty="0" smtClean="0"/>
              <a:t>');</a:t>
            </a:r>
          </a:p>
          <a:p>
            <a:r>
              <a:rPr lang="fr-FR" dirty="0" err="1" smtClean="0"/>
              <a:t>mois.</a:t>
            </a:r>
            <a:r>
              <a:rPr lang="fr-FR" b="1" dirty="0" err="1">
                <a:solidFill>
                  <a:schemeClr val="accent2">
                    <a:lumMod val="75000"/>
                  </a:schemeClr>
                </a:solidFill>
              </a:rPr>
              <a:t>sort</a:t>
            </a:r>
            <a:r>
              <a:rPr lang="fr-FR" dirty="0" smtClean="0"/>
              <a:t>();</a:t>
            </a:r>
          </a:p>
          <a:p>
            <a:r>
              <a:rPr lang="fr-FR" dirty="0" err="1" smtClean="0"/>
              <a:t>document.write</a:t>
            </a:r>
            <a:r>
              <a:rPr lang="fr-FR" dirty="0" smtClean="0"/>
              <a:t>(</a:t>
            </a:r>
            <a:r>
              <a:rPr lang="fr-FR" dirty="0" err="1" smtClean="0"/>
              <a:t>mois.join</a:t>
            </a:r>
            <a:r>
              <a:rPr lang="fr-FR" dirty="0" smtClean="0"/>
              <a:t>(" | "));</a:t>
            </a:r>
          </a:p>
          <a:p>
            <a:r>
              <a:rPr lang="fr-FR" dirty="0" smtClean="0"/>
              <a:t>&lt;/script&gt;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4653136"/>
            <a:ext cx="319087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298153"/>
      </p:ext>
    </p:extLst>
  </p:cSld>
  <p:clrMapOvr>
    <a:masterClrMapping/>
  </p:clrMapOvr>
  <p:transition spd="slow">
    <p:wipe dir="d"/>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Les tableaux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reverse</a:t>
            </a:r>
            <a:r>
              <a:rPr lang="fr-FR" sz="3100" b="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3139321"/>
          </a:xfrm>
          <a:prstGeom prst="rect">
            <a:avLst/>
          </a:prstGeom>
          <a:noFill/>
        </p:spPr>
        <p:txBody>
          <a:bodyPr wrap="square" rtlCol="0">
            <a:spAutoFit/>
          </a:bodyPr>
          <a:lstStyle/>
          <a:p>
            <a:r>
              <a:rPr lang="fr-FR" dirty="0" err="1" smtClean="0"/>
              <a:t>tableau.</a:t>
            </a:r>
            <a:r>
              <a:rPr lang="fr-FR" b="1" dirty="0" err="1" smtClean="0">
                <a:solidFill>
                  <a:schemeClr val="accent2">
                    <a:lumMod val="75000"/>
                  </a:schemeClr>
                </a:solidFill>
              </a:rPr>
              <a:t>reverse</a:t>
            </a:r>
            <a:r>
              <a:rPr lang="fr-FR" dirty="0" smtClean="0"/>
              <a:t> ()</a:t>
            </a:r>
          </a:p>
          <a:p>
            <a:endParaRPr lang="fr-FR" dirty="0" smtClean="0"/>
          </a:p>
          <a:p>
            <a:r>
              <a:rPr lang="fr-FR" dirty="0" smtClean="0"/>
              <a:t>Inverse l'ordre du tableau. Le premier se retrouve en dernier et le dernier en premier.</a:t>
            </a:r>
          </a:p>
          <a:p>
            <a:endParaRPr lang="fr-FR" dirty="0"/>
          </a:p>
          <a:p>
            <a:r>
              <a:rPr lang="fr-FR" dirty="0" smtClean="0"/>
              <a:t>exemple :</a:t>
            </a:r>
          </a:p>
          <a:p>
            <a:r>
              <a:rPr lang="fr-FR" dirty="0" smtClean="0"/>
              <a:t>&lt;script&gt;</a:t>
            </a:r>
          </a:p>
          <a:p>
            <a:r>
              <a:rPr lang="fr-FR" dirty="0" smtClean="0"/>
              <a:t>var mois = new Array('Janvier', '</a:t>
            </a:r>
            <a:r>
              <a:rPr lang="fr-FR" dirty="0" err="1" smtClean="0"/>
              <a:t>Février','Mars','Avril</a:t>
            </a:r>
            <a:r>
              <a:rPr lang="fr-FR" dirty="0" smtClean="0"/>
              <a:t>');</a:t>
            </a:r>
          </a:p>
          <a:p>
            <a:r>
              <a:rPr lang="fr-FR" dirty="0" err="1" smtClean="0"/>
              <a:t>mois.</a:t>
            </a:r>
            <a:r>
              <a:rPr lang="fr-FR" b="1" dirty="0" err="1">
                <a:solidFill>
                  <a:schemeClr val="accent2">
                    <a:lumMod val="75000"/>
                  </a:schemeClr>
                </a:solidFill>
              </a:rPr>
              <a:t>reverse</a:t>
            </a:r>
            <a:r>
              <a:rPr lang="fr-FR" dirty="0" smtClean="0"/>
              <a:t>();</a:t>
            </a:r>
          </a:p>
          <a:p>
            <a:r>
              <a:rPr lang="fr-FR" dirty="0" err="1" smtClean="0"/>
              <a:t>document.write</a:t>
            </a:r>
            <a:r>
              <a:rPr lang="fr-FR" dirty="0" smtClean="0"/>
              <a:t>(</a:t>
            </a:r>
            <a:r>
              <a:rPr lang="fr-FR" dirty="0" err="1" smtClean="0"/>
              <a:t>mois.join</a:t>
            </a:r>
            <a:r>
              <a:rPr lang="fr-FR" dirty="0" smtClean="0"/>
              <a:t>(" | "));</a:t>
            </a:r>
          </a:p>
          <a:p>
            <a:r>
              <a:rPr lang="fr-FR" dirty="0" smtClean="0"/>
              <a:t>&lt;/script&gt;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4941168"/>
            <a:ext cx="311467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4653244"/>
      </p:ext>
    </p:extLst>
  </p:cSld>
  <p:clrMapOvr>
    <a:masterClrMapping/>
  </p:clrMapOvr>
  <p:transition spd="slow">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a:t>É</a:t>
            </a:r>
            <a:r>
              <a:rPr lang="fr-FR" sz="4000" b="1" i="1" dirty="0" smtClean="0"/>
              <a:t>crire un programme en Javascript</a:t>
            </a:r>
            <a:endParaRPr lang="fr-FR" sz="4000" b="1" dirty="0">
              <a:solidFill>
                <a:schemeClr val="accent2">
                  <a:lumMod val="75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370" y="1556792"/>
            <a:ext cx="8678606"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6431995"/>
      </p:ext>
    </p:extLst>
  </p:cSld>
  <p:clrMapOvr>
    <a:masterClrMapping/>
  </p:clrMapOvr>
  <p:transition spd="slow">
    <p:wipe dir="d"/>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Les tableaux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slice</a:t>
            </a:r>
            <a:r>
              <a:rPr lang="fr-FR" sz="3100" b="1" dirty="0" smtClean="0">
                <a:solidFill>
                  <a:schemeClr val="accent2">
                    <a:lumMod val="75000"/>
                  </a:schemeClr>
                </a:solidFill>
              </a:rPr>
              <a:t>(</a:t>
            </a:r>
            <a:r>
              <a:rPr lang="fr-FR" sz="3100" b="1" dirty="0" err="1" smtClean="0">
                <a:solidFill>
                  <a:schemeClr val="accent2">
                    <a:lumMod val="75000"/>
                  </a:schemeClr>
                </a:solidFill>
              </a:rPr>
              <a:t>début,fin</a:t>
            </a:r>
            <a:r>
              <a:rPr lang="fr-FR" sz="3100" b="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3139321"/>
          </a:xfrm>
          <a:prstGeom prst="rect">
            <a:avLst/>
          </a:prstGeom>
          <a:noFill/>
        </p:spPr>
        <p:txBody>
          <a:bodyPr wrap="square" rtlCol="0">
            <a:spAutoFit/>
          </a:bodyPr>
          <a:lstStyle/>
          <a:p>
            <a:r>
              <a:rPr lang="fr-FR" dirty="0" smtClean="0">
                <a:solidFill>
                  <a:schemeClr val="tx2">
                    <a:lumMod val="75000"/>
                  </a:schemeClr>
                </a:solidFill>
              </a:rPr>
              <a:t>tableau</a:t>
            </a:r>
            <a:r>
              <a:rPr lang="fr-FR" dirty="0" smtClean="0"/>
              <a:t> </a:t>
            </a:r>
            <a:r>
              <a:rPr lang="fr-FR" dirty="0" err="1" smtClean="0"/>
              <a:t>tableau.</a:t>
            </a:r>
            <a:r>
              <a:rPr lang="fr-FR" b="1" dirty="0" err="1" smtClean="0">
                <a:solidFill>
                  <a:schemeClr val="accent2">
                    <a:lumMod val="75000"/>
                  </a:schemeClr>
                </a:solidFill>
              </a:rPr>
              <a:t>slice</a:t>
            </a:r>
            <a:r>
              <a:rPr lang="fr-FR" dirty="0" smtClean="0"/>
              <a:t> (</a:t>
            </a:r>
            <a:r>
              <a:rPr lang="fr-FR" i="1" dirty="0" err="1" smtClean="0"/>
              <a:t>début,fin</a:t>
            </a:r>
            <a:r>
              <a:rPr lang="fr-FR" dirty="0" smtClean="0"/>
              <a:t>)</a:t>
            </a:r>
          </a:p>
          <a:p>
            <a:endParaRPr lang="fr-FR" dirty="0" smtClean="0"/>
          </a:p>
          <a:p>
            <a:r>
              <a:rPr lang="fr-FR" dirty="0"/>
              <a:t>Retourne une tranche de tableau composé des éléments ayant un indice supérieur ou égal à </a:t>
            </a:r>
            <a:r>
              <a:rPr lang="fr-FR" dirty="0" smtClean="0"/>
              <a:t>début </a:t>
            </a:r>
            <a:r>
              <a:rPr lang="fr-FR" dirty="0"/>
              <a:t>et strictement inférieur à fin</a:t>
            </a:r>
            <a:r>
              <a:rPr lang="fr-FR" dirty="0" smtClean="0"/>
              <a:t>.</a:t>
            </a:r>
          </a:p>
          <a:p>
            <a:r>
              <a:rPr lang="fr-FR" dirty="0"/>
              <a:t>La tranche de tableau a donc exactement </a:t>
            </a:r>
            <a:r>
              <a:rPr lang="fr-FR" i="1" dirty="0"/>
              <a:t>fin - </a:t>
            </a:r>
            <a:r>
              <a:rPr lang="fr-FR" i="1" dirty="0" smtClean="0"/>
              <a:t>début</a:t>
            </a:r>
            <a:r>
              <a:rPr lang="fr-FR" dirty="0" smtClean="0"/>
              <a:t> </a:t>
            </a:r>
            <a:r>
              <a:rPr lang="fr-FR" dirty="0"/>
              <a:t>éléments.</a:t>
            </a:r>
          </a:p>
          <a:p>
            <a:r>
              <a:rPr lang="fr-FR" dirty="0" smtClean="0"/>
              <a:t>exemple :</a:t>
            </a:r>
          </a:p>
          <a:p>
            <a:r>
              <a:rPr lang="fr-FR" dirty="0" smtClean="0"/>
              <a:t>&lt;script&gt;</a:t>
            </a:r>
          </a:p>
          <a:p>
            <a:r>
              <a:rPr lang="fr-FR" dirty="0"/>
              <a:t>var tab=new Array("Pomme", "Poire", "Ananas", "Cerise", "Abricot", "</a:t>
            </a:r>
            <a:r>
              <a:rPr lang="fr-FR" dirty="0" smtClean="0"/>
              <a:t>Pêche</a:t>
            </a:r>
            <a:r>
              <a:rPr lang="fr-FR" dirty="0"/>
              <a:t>");</a:t>
            </a:r>
            <a:br>
              <a:rPr lang="fr-FR" dirty="0"/>
            </a:br>
            <a:r>
              <a:rPr lang="fr-FR" dirty="0"/>
              <a:t>var tranche=</a:t>
            </a:r>
            <a:r>
              <a:rPr lang="fr-FR" dirty="0" err="1"/>
              <a:t>tab.</a:t>
            </a:r>
            <a:r>
              <a:rPr lang="fr-FR" b="1" dirty="0" err="1">
                <a:solidFill>
                  <a:schemeClr val="accent2">
                    <a:lumMod val="75000"/>
                  </a:schemeClr>
                </a:solidFill>
              </a:rPr>
              <a:t>slice</a:t>
            </a:r>
            <a:r>
              <a:rPr lang="fr-FR" dirty="0"/>
              <a:t>(2,5)</a:t>
            </a:r>
            <a:br>
              <a:rPr lang="fr-FR" dirty="0"/>
            </a:br>
            <a:r>
              <a:rPr lang="fr-FR" dirty="0"/>
              <a:t>document.write(</a:t>
            </a:r>
            <a:r>
              <a:rPr lang="fr-FR" dirty="0" err="1"/>
              <a:t>tranche.join</a:t>
            </a:r>
            <a:r>
              <a:rPr lang="fr-FR" dirty="0"/>
              <a:t>(", </a:t>
            </a:r>
            <a:r>
              <a:rPr lang="fr-FR" dirty="0" smtClean="0"/>
              <a:t>"));</a:t>
            </a:r>
          </a:p>
          <a:p>
            <a:r>
              <a:rPr lang="fr-FR" dirty="0" smtClean="0"/>
              <a:t>&lt;/script&gt;</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4613287"/>
            <a:ext cx="266700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0076726"/>
      </p:ext>
    </p:extLst>
  </p:cSld>
  <p:clrMapOvr>
    <a:masterClrMapping/>
  </p:clrMapOvr>
  <p:transition spd="slow">
    <p:wipe dir="d"/>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Les tableaux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a:t>
            </a:r>
            <a:r>
              <a:rPr lang="fr-FR" sz="2700" b="1" i="1" dirty="0" err="1" smtClean="0">
                <a:solidFill>
                  <a:schemeClr val="accent2">
                    <a:lumMod val="75000"/>
                  </a:schemeClr>
                </a:solidFill>
              </a:rPr>
              <a:t>splice</a:t>
            </a:r>
            <a:r>
              <a:rPr lang="fr-FR" sz="2700" b="1" dirty="0" smtClean="0">
                <a:solidFill>
                  <a:schemeClr val="accent2">
                    <a:lumMod val="75000"/>
                  </a:schemeClr>
                </a:solidFill>
              </a:rPr>
              <a:t>(</a:t>
            </a:r>
            <a:r>
              <a:rPr lang="fr-FR" sz="2700" b="1" dirty="0" err="1" smtClean="0">
                <a:solidFill>
                  <a:schemeClr val="accent2">
                    <a:lumMod val="75000"/>
                  </a:schemeClr>
                </a:solidFill>
              </a:rPr>
              <a:t>début,nombre</a:t>
            </a:r>
            <a:r>
              <a:rPr lang="fr-FR" sz="2700" b="1" dirty="0" smtClean="0">
                <a:solidFill>
                  <a:schemeClr val="accent2">
                    <a:lumMod val="75000"/>
                  </a:schemeClr>
                </a:solidFill>
              </a:rPr>
              <a:t>[,élément1 [,élément2 ....]])</a:t>
            </a:r>
            <a:endParaRPr lang="fr-FR" sz="2700" b="1" dirty="0">
              <a:solidFill>
                <a:schemeClr val="accent2">
                  <a:lumMod val="75000"/>
                </a:schemeClr>
              </a:solidFill>
            </a:endParaRPr>
          </a:p>
        </p:txBody>
      </p:sp>
      <p:sp>
        <p:nvSpPr>
          <p:cNvPr id="5" name="ZoneTexte 4"/>
          <p:cNvSpPr txBox="1"/>
          <p:nvPr/>
        </p:nvSpPr>
        <p:spPr>
          <a:xfrm>
            <a:off x="827584" y="1412776"/>
            <a:ext cx="8064896" cy="4247317"/>
          </a:xfrm>
          <a:prstGeom prst="rect">
            <a:avLst/>
          </a:prstGeom>
          <a:noFill/>
        </p:spPr>
        <p:txBody>
          <a:bodyPr wrap="square" rtlCol="0">
            <a:spAutoFit/>
          </a:bodyPr>
          <a:lstStyle/>
          <a:p>
            <a:r>
              <a:rPr lang="fr-FR" dirty="0" smtClean="0">
                <a:solidFill>
                  <a:schemeClr val="tx2">
                    <a:lumMod val="75000"/>
                  </a:schemeClr>
                </a:solidFill>
              </a:rPr>
              <a:t>tableau</a:t>
            </a:r>
            <a:r>
              <a:rPr lang="fr-FR" dirty="0" smtClean="0"/>
              <a:t> </a:t>
            </a:r>
            <a:r>
              <a:rPr lang="fr-FR" dirty="0" err="1" smtClean="0"/>
              <a:t>tableau.</a:t>
            </a:r>
            <a:r>
              <a:rPr lang="fr-FR" b="1" dirty="0" err="1" smtClean="0">
                <a:solidFill>
                  <a:schemeClr val="accent2">
                    <a:lumMod val="75000"/>
                  </a:schemeClr>
                </a:solidFill>
              </a:rPr>
              <a:t>splice</a:t>
            </a:r>
            <a:r>
              <a:rPr lang="fr-FR" dirty="0" smtClean="0"/>
              <a:t> (</a:t>
            </a:r>
            <a:r>
              <a:rPr lang="fr-FR" i="1" dirty="0" err="1" smtClean="0"/>
              <a:t>début,nombre</a:t>
            </a:r>
            <a:r>
              <a:rPr lang="fr-FR" i="1" dirty="0" smtClean="0"/>
              <a:t> [,élément1 [,élément2]]</a:t>
            </a:r>
            <a:r>
              <a:rPr lang="fr-FR" dirty="0" smtClean="0"/>
              <a:t>)</a:t>
            </a:r>
          </a:p>
          <a:p>
            <a:endParaRPr lang="fr-FR" dirty="0" smtClean="0"/>
          </a:p>
          <a:p>
            <a:r>
              <a:rPr lang="fr-FR" dirty="0"/>
              <a:t>Ecrase une tranche de tableau à partir de l'indice </a:t>
            </a:r>
            <a:r>
              <a:rPr lang="fr-FR" dirty="0" smtClean="0"/>
              <a:t>début </a:t>
            </a:r>
            <a:r>
              <a:rPr lang="fr-FR" dirty="0"/>
              <a:t>et sur un nombre nb d'éléments.</a:t>
            </a:r>
            <a:br>
              <a:rPr lang="fr-FR" dirty="0"/>
            </a:br>
            <a:r>
              <a:rPr lang="fr-FR" dirty="0"/>
              <a:t>Les paramètres </a:t>
            </a:r>
            <a:r>
              <a:rPr lang="fr-FR" dirty="0" smtClean="0"/>
              <a:t>élément1 </a:t>
            </a:r>
            <a:r>
              <a:rPr lang="fr-FR" dirty="0"/>
              <a:t>à </a:t>
            </a:r>
            <a:r>
              <a:rPr lang="fr-FR" dirty="0" err="1" smtClean="0"/>
              <a:t>élémentn</a:t>
            </a:r>
            <a:r>
              <a:rPr lang="fr-FR" dirty="0" smtClean="0"/>
              <a:t> </a:t>
            </a:r>
            <a:r>
              <a:rPr lang="fr-FR" dirty="0"/>
              <a:t>facultatifs remplacent la tranche ainsi définie</a:t>
            </a:r>
            <a:r>
              <a:rPr lang="fr-FR" dirty="0" smtClean="0"/>
              <a:t>.</a:t>
            </a:r>
          </a:p>
          <a:p>
            <a:r>
              <a:rPr lang="fr-FR" dirty="0" smtClean="0"/>
              <a:t>exemples :</a:t>
            </a:r>
          </a:p>
          <a:p>
            <a:r>
              <a:rPr lang="fr-FR" dirty="0" smtClean="0"/>
              <a:t>&lt;script&gt;</a:t>
            </a:r>
          </a:p>
          <a:p>
            <a:r>
              <a:rPr lang="fr-FR" dirty="0"/>
              <a:t>var tab=new Array("Pomme", "Poire", "Ananas", "Cerise");</a:t>
            </a:r>
          </a:p>
          <a:p>
            <a:r>
              <a:rPr lang="fr-FR" dirty="0" err="1"/>
              <a:t>tab.</a:t>
            </a:r>
            <a:r>
              <a:rPr lang="fr-FR" b="1" dirty="0" err="1">
                <a:solidFill>
                  <a:schemeClr val="accent2">
                    <a:lumMod val="75000"/>
                  </a:schemeClr>
                </a:solidFill>
              </a:rPr>
              <a:t>splice</a:t>
            </a:r>
            <a:r>
              <a:rPr lang="fr-FR" dirty="0"/>
              <a:t>(2,4</a:t>
            </a:r>
            <a:r>
              <a:rPr lang="fr-FR" dirty="0" smtClean="0"/>
              <a:t>);</a:t>
            </a:r>
          </a:p>
          <a:p>
            <a:r>
              <a:rPr lang="fr-FR" dirty="0"/>
              <a:t>document.write(</a:t>
            </a:r>
            <a:r>
              <a:rPr lang="fr-FR" dirty="0" err="1"/>
              <a:t>tab.join</a:t>
            </a:r>
            <a:r>
              <a:rPr lang="fr-FR" dirty="0"/>
              <a:t>(", "));</a:t>
            </a:r>
          </a:p>
          <a:p>
            <a:r>
              <a:rPr lang="fr-FR" dirty="0" smtClean="0"/>
              <a:t>&lt;/script&gt;</a:t>
            </a:r>
          </a:p>
          <a:p>
            <a:r>
              <a:rPr lang="fr-FR" dirty="0" smtClean="0"/>
              <a:t>&lt;script&gt;</a:t>
            </a:r>
          </a:p>
          <a:p>
            <a:r>
              <a:rPr lang="fr-FR" dirty="0" err="1" smtClean="0"/>
              <a:t>tab.splice</a:t>
            </a:r>
            <a:r>
              <a:rPr lang="fr-FR" dirty="0" smtClean="0"/>
              <a:t>(2,4</a:t>
            </a:r>
            <a:r>
              <a:rPr lang="fr-FR" dirty="0"/>
              <a:t>,"Kiwi","Orange","Clémentine","Fraise");</a:t>
            </a:r>
          </a:p>
          <a:p>
            <a:r>
              <a:rPr lang="fr-FR" dirty="0"/>
              <a:t>document.write(</a:t>
            </a:r>
            <a:r>
              <a:rPr lang="fr-FR" dirty="0" err="1"/>
              <a:t>tab.join</a:t>
            </a:r>
            <a:r>
              <a:rPr lang="fr-FR" dirty="0"/>
              <a:t>(", </a:t>
            </a:r>
            <a:r>
              <a:rPr lang="fr-FR" dirty="0" smtClean="0"/>
              <a:t>"));</a:t>
            </a:r>
          </a:p>
          <a:p>
            <a:r>
              <a:rPr lang="fr-FR" dirty="0" smtClean="0"/>
              <a:t>&lt;/script&gt;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889442"/>
            <a:ext cx="1552575"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5118186"/>
            <a:ext cx="49720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8731111"/>
      </p:ext>
    </p:extLst>
  </p:cSld>
  <p:clrMapOvr>
    <a:masterClrMapping/>
  </p:clrMapOvr>
  <p:transition spd="slow">
    <p:wipe dir="d"/>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Les tableaux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a:t>
            </a:r>
            <a:r>
              <a:rPr lang="fr-FR" sz="3100" b="1" i="1" dirty="0">
                <a:solidFill>
                  <a:schemeClr val="accent2">
                    <a:lumMod val="75000"/>
                  </a:schemeClr>
                </a:solidFill>
              </a:rPr>
              <a:t>shift</a:t>
            </a:r>
            <a:r>
              <a:rPr lang="fr-FR" sz="2700" b="1" dirty="0" smtClean="0">
                <a:solidFill>
                  <a:schemeClr val="accent2">
                    <a:lumMod val="75000"/>
                  </a:schemeClr>
                </a:solidFill>
              </a:rPr>
              <a:t>()</a:t>
            </a:r>
            <a:endParaRPr lang="fr-FR" sz="2700" b="1" dirty="0">
              <a:solidFill>
                <a:schemeClr val="accent2">
                  <a:lumMod val="75000"/>
                </a:schemeClr>
              </a:solidFill>
            </a:endParaRPr>
          </a:p>
        </p:txBody>
      </p:sp>
      <p:sp>
        <p:nvSpPr>
          <p:cNvPr id="5" name="ZoneTexte 4"/>
          <p:cNvSpPr txBox="1"/>
          <p:nvPr/>
        </p:nvSpPr>
        <p:spPr>
          <a:xfrm>
            <a:off x="827584" y="1412776"/>
            <a:ext cx="8064896" cy="2862322"/>
          </a:xfrm>
          <a:prstGeom prst="rect">
            <a:avLst/>
          </a:prstGeom>
          <a:noFill/>
        </p:spPr>
        <p:txBody>
          <a:bodyPr wrap="square" rtlCol="0">
            <a:spAutoFit/>
          </a:bodyPr>
          <a:lstStyle/>
          <a:p>
            <a:r>
              <a:rPr lang="fr-FR" dirty="0" smtClean="0">
                <a:solidFill>
                  <a:schemeClr val="tx2">
                    <a:lumMod val="75000"/>
                  </a:schemeClr>
                </a:solidFill>
              </a:rPr>
              <a:t>tableau</a:t>
            </a:r>
            <a:r>
              <a:rPr lang="fr-FR" dirty="0" smtClean="0"/>
              <a:t> </a:t>
            </a:r>
            <a:r>
              <a:rPr lang="fr-FR" dirty="0" err="1" smtClean="0"/>
              <a:t>tableau.</a:t>
            </a:r>
            <a:r>
              <a:rPr lang="fr-FR" b="1" dirty="0" err="1" smtClean="0">
                <a:solidFill>
                  <a:schemeClr val="accent2">
                    <a:lumMod val="75000"/>
                  </a:schemeClr>
                </a:solidFill>
              </a:rPr>
              <a:t>shift</a:t>
            </a:r>
            <a:r>
              <a:rPr lang="fr-FR" dirty="0" smtClean="0"/>
              <a:t> ()</a:t>
            </a:r>
          </a:p>
          <a:p>
            <a:endParaRPr lang="fr-FR" dirty="0" smtClean="0"/>
          </a:p>
          <a:p>
            <a:r>
              <a:rPr lang="fr-FR" dirty="0"/>
              <a:t>Supprime le premier élément du tableau</a:t>
            </a:r>
            <a:r>
              <a:rPr lang="fr-FR" dirty="0" smtClean="0"/>
              <a:t>.</a:t>
            </a:r>
          </a:p>
          <a:p>
            <a:endParaRPr lang="fr-FR" dirty="0"/>
          </a:p>
          <a:p>
            <a:r>
              <a:rPr lang="fr-FR" dirty="0" smtClean="0"/>
              <a:t>exemple :</a:t>
            </a:r>
          </a:p>
          <a:p>
            <a:r>
              <a:rPr lang="fr-FR" dirty="0" smtClean="0"/>
              <a:t>&lt;script&gt;</a:t>
            </a:r>
          </a:p>
          <a:p>
            <a:r>
              <a:rPr lang="fr-FR" dirty="0"/>
              <a:t>var tab=new Array("Pomme", "Poire", "Ananas", "Cerise");</a:t>
            </a:r>
            <a:br>
              <a:rPr lang="fr-FR" dirty="0"/>
            </a:br>
            <a:r>
              <a:rPr lang="fr-FR" dirty="0"/>
              <a:t>tab.</a:t>
            </a:r>
            <a:r>
              <a:rPr lang="fr-FR" b="1" dirty="0">
                <a:solidFill>
                  <a:schemeClr val="accent2">
                    <a:lumMod val="75000"/>
                  </a:schemeClr>
                </a:solidFill>
              </a:rPr>
              <a:t>shift</a:t>
            </a:r>
            <a:r>
              <a:rPr lang="fr-FR" dirty="0"/>
              <a:t>()</a:t>
            </a:r>
            <a:br>
              <a:rPr lang="fr-FR" dirty="0"/>
            </a:br>
            <a:r>
              <a:rPr lang="fr-FR" dirty="0"/>
              <a:t>document.write(</a:t>
            </a:r>
            <a:r>
              <a:rPr lang="fr-FR" dirty="0" err="1"/>
              <a:t>tab.join</a:t>
            </a:r>
            <a:r>
              <a:rPr lang="fr-FR" dirty="0"/>
              <a:t>(", </a:t>
            </a:r>
            <a:r>
              <a:rPr lang="fr-FR" dirty="0" smtClean="0"/>
              <a:t>"));   // Poire, Ananas, Cerise</a:t>
            </a:r>
          </a:p>
          <a:p>
            <a:r>
              <a:rPr lang="fr-FR" dirty="0" smtClean="0"/>
              <a:t>&lt;/script&gt;</a:t>
            </a:r>
          </a:p>
        </p:txBody>
      </p:sp>
    </p:spTree>
    <p:extLst>
      <p:ext uri="{BB962C8B-B14F-4D97-AF65-F5344CB8AC3E}">
        <p14:creationId xmlns:p14="http://schemas.microsoft.com/office/powerpoint/2010/main" val="3314921035"/>
      </p:ext>
    </p:extLst>
  </p:cSld>
  <p:clrMapOvr>
    <a:masterClrMapping/>
  </p:clrMapOvr>
  <p:transition spd="slow">
    <p:wipe dir="d"/>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Les tableaux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pop</a:t>
            </a:r>
            <a:r>
              <a:rPr lang="fr-FR" sz="2700" b="1" dirty="0" smtClean="0">
                <a:solidFill>
                  <a:schemeClr val="accent2">
                    <a:lumMod val="75000"/>
                  </a:schemeClr>
                </a:solidFill>
              </a:rPr>
              <a:t>()</a:t>
            </a:r>
            <a:endParaRPr lang="fr-FR" sz="2700" b="1" dirty="0">
              <a:solidFill>
                <a:schemeClr val="accent2">
                  <a:lumMod val="75000"/>
                </a:schemeClr>
              </a:solidFill>
            </a:endParaRPr>
          </a:p>
        </p:txBody>
      </p:sp>
      <p:sp>
        <p:nvSpPr>
          <p:cNvPr id="5" name="ZoneTexte 4"/>
          <p:cNvSpPr txBox="1"/>
          <p:nvPr/>
        </p:nvSpPr>
        <p:spPr>
          <a:xfrm>
            <a:off x="827584" y="1412776"/>
            <a:ext cx="8064896" cy="2862322"/>
          </a:xfrm>
          <a:prstGeom prst="rect">
            <a:avLst/>
          </a:prstGeom>
          <a:noFill/>
        </p:spPr>
        <p:txBody>
          <a:bodyPr wrap="square" rtlCol="0">
            <a:spAutoFit/>
          </a:bodyPr>
          <a:lstStyle/>
          <a:p>
            <a:r>
              <a:rPr lang="fr-FR" dirty="0" smtClean="0">
                <a:solidFill>
                  <a:schemeClr val="tx2">
                    <a:lumMod val="75000"/>
                  </a:schemeClr>
                </a:solidFill>
              </a:rPr>
              <a:t>tableau</a:t>
            </a:r>
            <a:r>
              <a:rPr lang="fr-FR" dirty="0" smtClean="0"/>
              <a:t> </a:t>
            </a:r>
            <a:r>
              <a:rPr lang="fr-FR" dirty="0" err="1" smtClean="0"/>
              <a:t>tableau.</a:t>
            </a:r>
            <a:r>
              <a:rPr lang="fr-FR" b="1" dirty="0" err="1" smtClean="0">
                <a:solidFill>
                  <a:schemeClr val="accent2">
                    <a:lumMod val="75000"/>
                  </a:schemeClr>
                </a:solidFill>
              </a:rPr>
              <a:t>pop</a:t>
            </a:r>
            <a:r>
              <a:rPr lang="fr-FR" dirty="0" smtClean="0"/>
              <a:t> ()</a:t>
            </a:r>
          </a:p>
          <a:p>
            <a:endParaRPr lang="fr-FR" dirty="0" smtClean="0"/>
          </a:p>
          <a:p>
            <a:r>
              <a:rPr lang="fr-FR" dirty="0"/>
              <a:t>Supprime le </a:t>
            </a:r>
            <a:r>
              <a:rPr lang="fr-FR" dirty="0" smtClean="0"/>
              <a:t>dernier </a:t>
            </a:r>
            <a:r>
              <a:rPr lang="fr-FR" dirty="0"/>
              <a:t>élément du tableau</a:t>
            </a:r>
            <a:r>
              <a:rPr lang="fr-FR" dirty="0" smtClean="0"/>
              <a:t>.</a:t>
            </a:r>
          </a:p>
          <a:p>
            <a:endParaRPr lang="fr-FR" dirty="0"/>
          </a:p>
          <a:p>
            <a:r>
              <a:rPr lang="fr-FR" dirty="0" smtClean="0"/>
              <a:t>exemple :</a:t>
            </a:r>
          </a:p>
          <a:p>
            <a:r>
              <a:rPr lang="fr-FR" dirty="0" smtClean="0"/>
              <a:t>&lt;script&gt;</a:t>
            </a:r>
          </a:p>
          <a:p>
            <a:r>
              <a:rPr lang="fr-FR" dirty="0"/>
              <a:t>var tab=new Array("Pomme", "Poire", "Ananas", "Cerise");</a:t>
            </a:r>
            <a:br>
              <a:rPr lang="fr-FR" dirty="0"/>
            </a:br>
            <a:r>
              <a:rPr lang="fr-FR" dirty="0" err="1" smtClean="0"/>
              <a:t>tab.</a:t>
            </a:r>
            <a:r>
              <a:rPr lang="fr-FR" b="1" dirty="0" err="1">
                <a:solidFill>
                  <a:schemeClr val="accent2">
                    <a:lumMod val="75000"/>
                  </a:schemeClr>
                </a:solidFill>
              </a:rPr>
              <a:t>pop</a:t>
            </a:r>
            <a:r>
              <a:rPr lang="fr-FR" dirty="0" smtClean="0"/>
              <a:t>()</a:t>
            </a:r>
            <a:r>
              <a:rPr lang="fr-FR" dirty="0"/>
              <a:t/>
            </a:r>
            <a:br>
              <a:rPr lang="fr-FR" dirty="0"/>
            </a:br>
            <a:r>
              <a:rPr lang="fr-FR" dirty="0"/>
              <a:t>document.write(</a:t>
            </a:r>
            <a:r>
              <a:rPr lang="fr-FR" dirty="0" err="1"/>
              <a:t>tab.join</a:t>
            </a:r>
            <a:r>
              <a:rPr lang="fr-FR" dirty="0"/>
              <a:t>(", </a:t>
            </a:r>
            <a:r>
              <a:rPr lang="fr-FR" dirty="0" smtClean="0"/>
              <a:t>"));   // Pomme, Poire, Ananas</a:t>
            </a:r>
          </a:p>
          <a:p>
            <a:r>
              <a:rPr lang="fr-FR" dirty="0" smtClean="0"/>
              <a:t>&lt;/script&gt;</a:t>
            </a:r>
          </a:p>
        </p:txBody>
      </p:sp>
    </p:spTree>
    <p:extLst>
      <p:ext uri="{BB962C8B-B14F-4D97-AF65-F5344CB8AC3E}">
        <p14:creationId xmlns:p14="http://schemas.microsoft.com/office/powerpoint/2010/main" val="3888640688"/>
      </p:ext>
    </p:extLst>
  </p:cSld>
  <p:clrMapOvr>
    <a:masterClrMapping/>
  </p:clrMapOvr>
  <p:transition spd="slow">
    <p:wipe dir="d"/>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Les tableaux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a:t>
            </a:r>
            <a:r>
              <a:rPr lang="fr-FR" sz="3100" b="1" i="1" dirty="0" err="1" smtClean="0">
                <a:solidFill>
                  <a:schemeClr val="accent2">
                    <a:lumMod val="75000"/>
                  </a:schemeClr>
                </a:solidFill>
              </a:rPr>
              <a:t>unshift</a:t>
            </a:r>
            <a:r>
              <a:rPr lang="fr-FR" sz="2700" b="1" dirty="0" smtClean="0">
                <a:solidFill>
                  <a:schemeClr val="accent2">
                    <a:lumMod val="75000"/>
                  </a:schemeClr>
                </a:solidFill>
              </a:rPr>
              <a:t>(élément1[,élément2,...])</a:t>
            </a:r>
            <a:endParaRPr lang="fr-FR" sz="2700" b="1" dirty="0">
              <a:solidFill>
                <a:schemeClr val="accent2">
                  <a:lumMod val="75000"/>
                </a:schemeClr>
              </a:solidFill>
            </a:endParaRPr>
          </a:p>
        </p:txBody>
      </p:sp>
      <p:sp>
        <p:nvSpPr>
          <p:cNvPr id="5" name="ZoneTexte 4"/>
          <p:cNvSpPr txBox="1"/>
          <p:nvPr/>
        </p:nvSpPr>
        <p:spPr>
          <a:xfrm>
            <a:off x="827584" y="1412776"/>
            <a:ext cx="8064896" cy="3139321"/>
          </a:xfrm>
          <a:prstGeom prst="rect">
            <a:avLst/>
          </a:prstGeom>
          <a:noFill/>
        </p:spPr>
        <p:txBody>
          <a:bodyPr wrap="square" rtlCol="0">
            <a:spAutoFit/>
          </a:bodyPr>
          <a:lstStyle/>
          <a:p>
            <a:r>
              <a:rPr lang="fr-FR" dirty="0" smtClean="0">
                <a:solidFill>
                  <a:schemeClr val="tx2">
                    <a:lumMod val="75000"/>
                  </a:schemeClr>
                </a:solidFill>
              </a:rPr>
              <a:t>tableau</a:t>
            </a:r>
            <a:r>
              <a:rPr lang="fr-FR" dirty="0" smtClean="0"/>
              <a:t> </a:t>
            </a:r>
            <a:r>
              <a:rPr lang="fr-FR" dirty="0" err="1" smtClean="0"/>
              <a:t>tableau.</a:t>
            </a:r>
            <a:r>
              <a:rPr lang="fr-FR" b="1" dirty="0" err="1" smtClean="0">
                <a:solidFill>
                  <a:schemeClr val="accent2">
                    <a:lumMod val="75000"/>
                  </a:schemeClr>
                </a:solidFill>
              </a:rPr>
              <a:t>unshift</a:t>
            </a:r>
            <a:r>
              <a:rPr lang="fr-FR" dirty="0" smtClean="0"/>
              <a:t> (</a:t>
            </a:r>
            <a:r>
              <a:rPr lang="fr-FR" i="1" dirty="0" smtClean="0"/>
              <a:t>élément1 [,élément2...]</a:t>
            </a:r>
            <a:r>
              <a:rPr lang="fr-FR" dirty="0" smtClean="0"/>
              <a:t>)</a:t>
            </a:r>
          </a:p>
          <a:p>
            <a:endParaRPr lang="fr-FR" dirty="0" smtClean="0"/>
          </a:p>
          <a:p>
            <a:r>
              <a:rPr lang="fr-FR" dirty="0"/>
              <a:t>Insère des éléments en début de tableau</a:t>
            </a:r>
            <a:r>
              <a:rPr lang="fr-FR" dirty="0" smtClean="0"/>
              <a:t>.</a:t>
            </a:r>
          </a:p>
          <a:p>
            <a:endParaRPr lang="fr-FR" dirty="0"/>
          </a:p>
          <a:p>
            <a:r>
              <a:rPr lang="fr-FR" dirty="0" smtClean="0"/>
              <a:t>exemple :</a:t>
            </a:r>
          </a:p>
          <a:p>
            <a:r>
              <a:rPr lang="fr-FR" dirty="0" smtClean="0"/>
              <a:t>&lt;script&gt;</a:t>
            </a:r>
          </a:p>
          <a:p>
            <a:r>
              <a:rPr lang="fr-FR" dirty="0"/>
              <a:t>var tab=new Array("Pomme", "Poire", "Ananas", "Cerise");</a:t>
            </a:r>
            <a:br>
              <a:rPr lang="fr-FR" dirty="0"/>
            </a:br>
            <a:r>
              <a:rPr lang="fr-FR" dirty="0"/>
              <a:t>tab.</a:t>
            </a:r>
            <a:r>
              <a:rPr lang="fr-FR" b="1" dirty="0">
                <a:solidFill>
                  <a:schemeClr val="accent2">
                    <a:lumMod val="75000"/>
                  </a:schemeClr>
                </a:solidFill>
              </a:rPr>
              <a:t>unshift</a:t>
            </a:r>
            <a:r>
              <a:rPr lang="fr-FR" dirty="0"/>
              <a:t>("Banane", "Abricot", "</a:t>
            </a:r>
            <a:r>
              <a:rPr lang="fr-FR" dirty="0" err="1" smtClean="0"/>
              <a:t>Brugnion</a:t>
            </a:r>
            <a:r>
              <a:rPr lang="fr-FR" dirty="0"/>
              <a:t>")</a:t>
            </a:r>
            <a:br>
              <a:rPr lang="fr-FR" dirty="0"/>
            </a:br>
            <a:r>
              <a:rPr lang="fr-FR" dirty="0"/>
              <a:t>document.write(</a:t>
            </a:r>
            <a:r>
              <a:rPr lang="fr-FR" dirty="0" err="1"/>
              <a:t>tab.join</a:t>
            </a:r>
            <a:r>
              <a:rPr lang="fr-FR" dirty="0"/>
              <a:t>(", </a:t>
            </a:r>
            <a:r>
              <a:rPr lang="fr-FR" dirty="0" smtClean="0"/>
              <a:t>"));   </a:t>
            </a:r>
          </a:p>
          <a:p>
            <a:r>
              <a:rPr lang="fr-FR" dirty="0"/>
              <a:t>	</a:t>
            </a:r>
            <a:r>
              <a:rPr lang="fr-FR" dirty="0" smtClean="0"/>
              <a:t>	// </a:t>
            </a:r>
            <a:r>
              <a:rPr lang="fr-FR" dirty="0"/>
              <a:t>Banane, Abricot, </a:t>
            </a:r>
            <a:r>
              <a:rPr lang="fr-FR" dirty="0" err="1" smtClean="0"/>
              <a:t>Brugnion</a:t>
            </a:r>
            <a:r>
              <a:rPr lang="fr-FR" dirty="0"/>
              <a:t>, Pomme, Poire, Ananas, Cerise</a:t>
            </a:r>
            <a:endParaRPr lang="fr-FR" dirty="0" smtClean="0"/>
          </a:p>
          <a:p>
            <a:r>
              <a:rPr lang="fr-FR" dirty="0" smtClean="0"/>
              <a:t>&lt;/script&gt;</a:t>
            </a:r>
          </a:p>
        </p:txBody>
      </p:sp>
    </p:spTree>
    <p:extLst>
      <p:ext uri="{BB962C8B-B14F-4D97-AF65-F5344CB8AC3E}">
        <p14:creationId xmlns:p14="http://schemas.microsoft.com/office/powerpoint/2010/main" val="1622180383"/>
      </p:ext>
    </p:extLst>
  </p:cSld>
  <p:clrMapOvr>
    <a:masterClrMapping/>
  </p:clrMapOvr>
  <p:transition spd="slow">
    <p:wipe dir="d"/>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Les tableaux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a:t>
            </a:r>
            <a:r>
              <a:rPr lang="fr-FR" sz="3100" b="1" i="1" dirty="0" err="1" smtClean="0">
                <a:solidFill>
                  <a:schemeClr val="accent2">
                    <a:lumMod val="75000"/>
                  </a:schemeClr>
                </a:solidFill>
              </a:rPr>
              <a:t>concat</a:t>
            </a:r>
            <a:r>
              <a:rPr lang="fr-FR" sz="2700" b="1" dirty="0" smtClean="0">
                <a:solidFill>
                  <a:schemeClr val="accent2">
                    <a:lumMod val="75000"/>
                  </a:schemeClr>
                </a:solidFill>
              </a:rPr>
              <a:t>(tableau2)</a:t>
            </a:r>
            <a:endParaRPr lang="fr-FR" sz="2700" b="1" dirty="0">
              <a:solidFill>
                <a:schemeClr val="accent2">
                  <a:lumMod val="75000"/>
                </a:schemeClr>
              </a:solidFill>
            </a:endParaRPr>
          </a:p>
        </p:txBody>
      </p:sp>
      <p:sp>
        <p:nvSpPr>
          <p:cNvPr id="5" name="ZoneTexte 4"/>
          <p:cNvSpPr txBox="1"/>
          <p:nvPr/>
        </p:nvSpPr>
        <p:spPr>
          <a:xfrm>
            <a:off x="827584" y="1412776"/>
            <a:ext cx="8064896" cy="3970318"/>
          </a:xfrm>
          <a:prstGeom prst="rect">
            <a:avLst/>
          </a:prstGeom>
          <a:noFill/>
        </p:spPr>
        <p:txBody>
          <a:bodyPr wrap="square" rtlCol="0">
            <a:spAutoFit/>
          </a:bodyPr>
          <a:lstStyle/>
          <a:p>
            <a:r>
              <a:rPr lang="fr-FR" dirty="0" smtClean="0">
                <a:solidFill>
                  <a:schemeClr val="tx2">
                    <a:lumMod val="75000"/>
                  </a:schemeClr>
                </a:solidFill>
              </a:rPr>
              <a:t>tableau</a:t>
            </a:r>
            <a:r>
              <a:rPr lang="fr-FR" dirty="0" smtClean="0"/>
              <a:t> </a:t>
            </a:r>
            <a:r>
              <a:rPr lang="fr-FR" dirty="0" err="1" smtClean="0"/>
              <a:t>tableau.</a:t>
            </a:r>
            <a:r>
              <a:rPr lang="fr-FR" b="1" dirty="0" err="1" smtClean="0">
                <a:solidFill>
                  <a:schemeClr val="accent2">
                    <a:lumMod val="75000"/>
                  </a:schemeClr>
                </a:solidFill>
              </a:rPr>
              <a:t>concat</a:t>
            </a:r>
            <a:r>
              <a:rPr lang="fr-FR" dirty="0" smtClean="0"/>
              <a:t> (</a:t>
            </a:r>
            <a:r>
              <a:rPr lang="fr-FR" i="1" dirty="0" smtClean="0"/>
              <a:t>tableau2</a:t>
            </a:r>
            <a:r>
              <a:rPr lang="fr-FR" dirty="0" smtClean="0"/>
              <a:t>)</a:t>
            </a:r>
          </a:p>
          <a:p>
            <a:endParaRPr lang="fr-FR" dirty="0" smtClean="0"/>
          </a:p>
          <a:p>
            <a:r>
              <a:rPr lang="fr-FR" dirty="0"/>
              <a:t>Retourne la concaténation de 2 tableaux</a:t>
            </a:r>
            <a:r>
              <a:rPr lang="fr-FR" dirty="0" smtClean="0"/>
              <a:t>.</a:t>
            </a:r>
          </a:p>
          <a:p>
            <a:endParaRPr lang="fr-FR" dirty="0"/>
          </a:p>
          <a:p>
            <a:r>
              <a:rPr lang="fr-FR" dirty="0" smtClean="0"/>
              <a:t>exemple :</a:t>
            </a:r>
          </a:p>
          <a:p>
            <a:r>
              <a:rPr lang="fr-FR" dirty="0" smtClean="0"/>
              <a:t>&lt;script&gt;</a:t>
            </a:r>
          </a:p>
          <a:p>
            <a:r>
              <a:rPr lang="fr-FR" dirty="0" smtClean="0"/>
              <a:t>var </a:t>
            </a:r>
            <a:r>
              <a:rPr lang="fr-FR" dirty="0"/>
              <a:t>tab1=new Array("Pommes", "Poires", "Ananas", "Cerise");</a:t>
            </a:r>
            <a:br>
              <a:rPr lang="fr-FR" dirty="0"/>
            </a:br>
            <a:r>
              <a:rPr lang="fr-FR" dirty="0"/>
              <a:t>var tab2=new Array("Banane", "Fraise", "Prune");</a:t>
            </a:r>
            <a:br>
              <a:rPr lang="fr-FR" dirty="0"/>
            </a:br>
            <a:r>
              <a:rPr lang="fr-FR" dirty="0"/>
              <a:t>var result=tab1.</a:t>
            </a:r>
            <a:r>
              <a:rPr lang="fr-FR" b="1" dirty="0">
                <a:solidFill>
                  <a:schemeClr val="accent2">
                    <a:lumMod val="75000"/>
                  </a:schemeClr>
                </a:solidFill>
              </a:rPr>
              <a:t>concat</a:t>
            </a:r>
            <a:r>
              <a:rPr lang="fr-FR" dirty="0"/>
              <a:t>(tab2)</a:t>
            </a:r>
            <a:br>
              <a:rPr lang="fr-FR" dirty="0"/>
            </a:br>
            <a:r>
              <a:rPr lang="fr-FR" dirty="0"/>
              <a:t>document.write(</a:t>
            </a:r>
            <a:r>
              <a:rPr lang="fr-FR" dirty="0" err="1"/>
              <a:t>result.join</a:t>
            </a:r>
            <a:r>
              <a:rPr lang="fr-FR" dirty="0"/>
              <a:t>(", </a:t>
            </a:r>
            <a:r>
              <a:rPr lang="fr-FR" dirty="0" smtClean="0"/>
              <a:t>"));</a:t>
            </a:r>
          </a:p>
          <a:p>
            <a:endParaRPr lang="fr-FR" dirty="0"/>
          </a:p>
          <a:p>
            <a:r>
              <a:rPr lang="fr-FR" dirty="0" smtClean="0"/>
              <a:t>// </a:t>
            </a:r>
            <a:r>
              <a:rPr lang="fr-FR" dirty="0"/>
              <a:t>Pommes, Poires, Ananas, Cerise, Banane, Fraise, </a:t>
            </a:r>
            <a:r>
              <a:rPr lang="fr-FR" dirty="0" smtClean="0"/>
              <a:t>Prune</a:t>
            </a:r>
          </a:p>
          <a:p>
            <a:endParaRPr lang="fr-FR" dirty="0" smtClean="0"/>
          </a:p>
          <a:p>
            <a:r>
              <a:rPr lang="fr-FR" dirty="0" smtClean="0"/>
              <a:t>&lt;/script&gt;</a:t>
            </a:r>
          </a:p>
        </p:txBody>
      </p:sp>
    </p:spTree>
    <p:extLst>
      <p:ext uri="{BB962C8B-B14F-4D97-AF65-F5344CB8AC3E}">
        <p14:creationId xmlns:p14="http://schemas.microsoft.com/office/powerpoint/2010/main" val="2288734963"/>
      </p:ext>
    </p:extLst>
  </p:cSld>
  <p:clrMapOvr>
    <a:masterClrMapping/>
  </p:clrMapOvr>
  <p:transition spd="slow">
    <p:wipe dir="d"/>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Les dates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Objet</a:t>
            </a:r>
            <a:r>
              <a:rPr lang="fr-FR" sz="3100" b="1" i="1" dirty="0" smtClean="0">
                <a:solidFill>
                  <a:schemeClr val="accent2">
                    <a:lumMod val="75000"/>
                  </a:schemeClr>
                </a:solidFill>
              </a:rPr>
              <a:t> date</a:t>
            </a:r>
            <a:endParaRPr lang="fr-FR" sz="2700" b="1" dirty="0">
              <a:solidFill>
                <a:schemeClr val="accent2">
                  <a:lumMod val="75000"/>
                </a:schemeClr>
              </a:solidFill>
            </a:endParaRPr>
          </a:p>
        </p:txBody>
      </p:sp>
      <p:sp>
        <p:nvSpPr>
          <p:cNvPr id="5" name="ZoneTexte 4"/>
          <p:cNvSpPr txBox="1"/>
          <p:nvPr/>
        </p:nvSpPr>
        <p:spPr>
          <a:xfrm>
            <a:off x="827584" y="1412776"/>
            <a:ext cx="8064896" cy="5078313"/>
          </a:xfrm>
          <a:prstGeom prst="rect">
            <a:avLst/>
          </a:prstGeom>
          <a:noFill/>
        </p:spPr>
        <p:txBody>
          <a:bodyPr wrap="square" rtlCol="0">
            <a:spAutoFit/>
          </a:bodyPr>
          <a:lstStyle/>
          <a:p>
            <a:r>
              <a:rPr lang="fr-FR" dirty="0"/>
              <a:t>L'objet </a:t>
            </a:r>
            <a:r>
              <a:rPr lang="fr-FR" i="1" dirty="0"/>
              <a:t>Date</a:t>
            </a:r>
            <a:r>
              <a:rPr lang="fr-FR" dirty="0"/>
              <a:t> permet de travailler avec toutes les variables qui concernent les dates et la gestion du </a:t>
            </a:r>
            <a:r>
              <a:rPr lang="fr-FR" dirty="0" smtClean="0"/>
              <a:t>temps,</a:t>
            </a:r>
          </a:p>
          <a:p>
            <a:r>
              <a:rPr lang="fr-FR" dirty="0" smtClean="0"/>
              <a:t>Syntaxe :</a:t>
            </a:r>
          </a:p>
          <a:p>
            <a:r>
              <a:rPr lang="fr-FR" dirty="0" smtClean="0"/>
              <a:t>var </a:t>
            </a:r>
            <a:r>
              <a:rPr lang="fr-FR" dirty="0" err="1" smtClean="0"/>
              <a:t>datedujour</a:t>
            </a:r>
            <a:r>
              <a:rPr lang="fr-FR" dirty="0" smtClean="0"/>
              <a:t> = new </a:t>
            </a:r>
            <a:r>
              <a:rPr lang="fr-FR" b="1" dirty="0" smtClean="0">
                <a:solidFill>
                  <a:schemeClr val="accent2">
                    <a:lumMod val="75000"/>
                  </a:schemeClr>
                </a:solidFill>
              </a:rPr>
              <a:t>Date()</a:t>
            </a:r>
          </a:p>
          <a:p>
            <a:r>
              <a:rPr lang="fr-FR" dirty="0" smtClean="0"/>
              <a:t>Retourne la date et l'heure actuelles.</a:t>
            </a:r>
          </a:p>
          <a:p>
            <a:endParaRPr lang="fr-FR" dirty="0"/>
          </a:p>
          <a:p>
            <a:r>
              <a:rPr lang="fr-FR" b="1" dirty="0" smtClean="0"/>
              <a:t>Méthodes pour la date :</a:t>
            </a:r>
            <a:r>
              <a:rPr lang="fr-FR" dirty="0"/>
              <a:t/>
            </a:r>
            <a:br>
              <a:rPr lang="fr-FR" dirty="0"/>
            </a:br>
            <a:r>
              <a:rPr lang="fr-FR" dirty="0"/>
              <a:t>getDate() </a:t>
            </a:r>
            <a:r>
              <a:rPr lang="fr-FR" dirty="0" smtClean="0"/>
              <a:t>	(</a:t>
            </a:r>
            <a:r>
              <a:rPr lang="fr-FR" dirty="0"/>
              <a:t>Retourne le jour du mois)</a:t>
            </a:r>
            <a:br>
              <a:rPr lang="fr-FR" dirty="0"/>
            </a:br>
            <a:r>
              <a:rPr lang="fr-FR" dirty="0"/>
              <a:t>getDay() </a:t>
            </a:r>
            <a:r>
              <a:rPr lang="fr-FR" dirty="0" smtClean="0"/>
              <a:t>		(</a:t>
            </a:r>
            <a:r>
              <a:rPr lang="fr-FR" dirty="0"/>
              <a:t>Retourne le jour de la semaine)</a:t>
            </a:r>
            <a:br>
              <a:rPr lang="fr-FR" dirty="0"/>
            </a:br>
            <a:r>
              <a:rPr lang="fr-FR" dirty="0"/>
              <a:t>getFullYear() </a:t>
            </a:r>
            <a:r>
              <a:rPr lang="fr-FR" dirty="0" smtClean="0"/>
              <a:t>	(</a:t>
            </a:r>
            <a:r>
              <a:rPr lang="fr-FR" dirty="0"/>
              <a:t>Retourne l'année)</a:t>
            </a:r>
            <a:br>
              <a:rPr lang="fr-FR" dirty="0"/>
            </a:br>
            <a:r>
              <a:rPr lang="fr-FR" dirty="0" smtClean="0"/>
              <a:t>getMonth</a:t>
            </a:r>
            <a:r>
              <a:rPr lang="fr-FR" dirty="0"/>
              <a:t>() </a:t>
            </a:r>
            <a:r>
              <a:rPr lang="fr-FR" dirty="0" smtClean="0"/>
              <a:t>	(</a:t>
            </a:r>
            <a:r>
              <a:rPr lang="fr-FR" dirty="0"/>
              <a:t>Retourne le numéro du mois.)</a:t>
            </a:r>
            <a:br>
              <a:rPr lang="fr-FR" dirty="0"/>
            </a:br>
            <a:r>
              <a:rPr lang="fr-FR" dirty="0" smtClean="0"/>
              <a:t>getYear</a:t>
            </a:r>
            <a:r>
              <a:rPr lang="fr-FR" dirty="0"/>
              <a:t>() </a:t>
            </a:r>
            <a:r>
              <a:rPr lang="fr-FR" dirty="0" smtClean="0"/>
              <a:t>		(</a:t>
            </a:r>
            <a:r>
              <a:rPr lang="fr-FR" dirty="0"/>
              <a:t>Retourne l'année sur 2 chiffres)</a:t>
            </a:r>
            <a:br>
              <a:rPr lang="fr-FR" dirty="0"/>
            </a:br>
            <a:r>
              <a:rPr lang="fr-FR" dirty="0"/>
              <a:t>setDate() </a:t>
            </a:r>
            <a:r>
              <a:rPr lang="fr-FR" dirty="0" smtClean="0"/>
              <a:t>		(</a:t>
            </a:r>
            <a:r>
              <a:rPr lang="fr-FR" dirty="0"/>
              <a:t>Affecte </a:t>
            </a:r>
            <a:r>
              <a:rPr lang="fr-FR" dirty="0" smtClean="0"/>
              <a:t>le jour </a:t>
            </a:r>
            <a:r>
              <a:rPr lang="fr-FR" dirty="0"/>
              <a:t>du mois)</a:t>
            </a:r>
            <a:br>
              <a:rPr lang="fr-FR" dirty="0"/>
            </a:br>
            <a:r>
              <a:rPr lang="fr-FR" dirty="0"/>
              <a:t>setFullYear() </a:t>
            </a:r>
            <a:r>
              <a:rPr lang="fr-FR" dirty="0" smtClean="0"/>
              <a:t>	(</a:t>
            </a:r>
            <a:r>
              <a:rPr lang="fr-FR" dirty="0"/>
              <a:t>Affecte l'année de la date)</a:t>
            </a:r>
            <a:br>
              <a:rPr lang="fr-FR" dirty="0"/>
            </a:br>
            <a:r>
              <a:rPr lang="fr-FR" dirty="0" smtClean="0"/>
              <a:t>setMonth</a:t>
            </a:r>
            <a:r>
              <a:rPr lang="fr-FR" dirty="0"/>
              <a:t>() </a:t>
            </a:r>
            <a:r>
              <a:rPr lang="fr-FR" dirty="0" smtClean="0"/>
              <a:t>	(</a:t>
            </a:r>
            <a:r>
              <a:rPr lang="fr-FR" dirty="0"/>
              <a:t>Affecte le mois de la date)</a:t>
            </a:r>
            <a:br>
              <a:rPr lang="fr-FR" dirty="0"/>
            </a:br>
            <a:r>
              <a:rPr lang="fr-FR" dirty="0" err="1" smtClean="0"/>
              <a:t>setYear</a:t>
            </a:r>
            <a:r>
              <a:rPr lang="fr-FR" dirty="0" smtClean="0"/>
              <a:t>()		(</a:t>
            </a:r>
            <a:r>
              <a:rPr lang="fr-FR" dirty="0"/>
              <a:t>Affecte l'année de la date)</a:t>
            </a:r>
            <a:br>
              <a:rPr lang="fr-FR" dirty="0"/>
            </a:br>
            <a:r>
              <a:rPr lang="fr-FR" dirty="0"/>
              <a:t>toGMTString() </a:t>
            </a:r>
            <a:r>
              <a:rPr lang="fr-FR" dirty="0" smtClean="0"/>
              <a:t>	(</a:t>
            </a:r>
            <a:r>
              <a:rPr lang="fr-FR" dirty="0"/>
              <a:t>Retourne la date à l'heure GMT)</a:t>
            </a:r>
            <a:br>
              <a:rPr lang="fr-FR" dirty="0"/>
            </a:br>
            <a:r>
              <a:rPr lang="fr-FR" dirty="0"/>
              <a:t>toLocaleString</a:t>
            </a:r>
            <a:r>
              <a:rPr lang="fr-FR" dirty="0" smtClean="0"/>
              <a:t>()	(</a:t>
            </a:r>
            <a:r>
              <a:rPr lang="fr-FR" dirty="0"/>
              <a:t>Retourne la date au format par défaut</a:t>
            </a:r>
            <a:r>
              <a:rPr lang="fr-FR" dirty="0" smtClean="0"/>
              <a:t>)</a:t>
            </a:r>
          </a:p>
        </p:txBody>
      </p:sp>
    </p:spTree>
    <p:extLst>
      <p:ext uri="{BB962C8B-B14F-4D97-AF65-F5344CB8AC3E}">
        <p14:creationId xmlns:p14="http://schemas.microsoft.com/office/powerpoint/2010/main" val="1829182541"/>
      </p:ext>
    </p:extLst>
  </p:cSld>
  <p:clrMapOvr>
    <a:masterClrMapping/>
  </p:clrMapOvr>
  <p:transition spd="slow">
    <p:wipe dir="d"/>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Les dates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Objet</a:t>
            </a:r>
            <a:r>
              <a:rPr lang="fr-FR" sz="3100" b="1" i="1" dirty="0" smtClean="0">
                <a:solidFill>
                  <a:schemeClr val="accent2">
                    <a:lumMod val="75000"/>
                  </a:schemeClr>
                </a:solidFill>
              </a:rPr>
              <a:t> date</a:t>
            </a:r>
            <a:endParaRPr lang="fr-FR" sz="2700" b="1" dirty="0">
              <a:solidFill>
                <a:schemeClr val="accent2">
                  <a:lumMod val="75000"/>
                </a:schemeClr>
              </a:solidFill>
            </a:endParaRPr>
          </a:p>
        </p:txBody>
      </p:sp>
      <p:sp>
        <p:nvSpPr>
          <p:cNvPr id="5" name="ZoneTexte 4"/>
          <p:cNvSpPr txBox="1"/>
          <p:nvPr/>
        </p:nvSpPr>
        <p:spPr>
          <a:xfrm>
            <a:off x="827584" y="1412776"/>
            <a:ext cx="8064896" cy="3970318"/>
          </a:xfrm>
          <a:prstGeom prst="rect">
            <a:avLst/>
          </a:prstGeom>
          <a:noFill/>
        </p:spPr>
        <p:txBody>
          <a:bodyPr wrap="square" rtlCol="0">
            <a:spAutoFit/>
          </a:bodyPr>
          <a:lstStyle/>
          <a:p>
            <a:r>
              <a:rPr lang="fr-FR" b="1" dirty="0" smtClean="0"/>
              <a:t>Méthodes pour l'heure:</a:t>
            </a:r>
            <a:r>
              <a:rPr lang="fr-FR" b="1" dirty="0"/>
              <a:t/>
            </a:r>
            <a:br>
              <a:rPr lang="fr-FR" b="1" dirty="0"/>
            </a:br>
            <a:r>
              <a:rPr lang="fr-FR" dirty="0" smtClean="0"/>
              <a:t>getHours</a:t>
            </a:r>
            <a:r>
              <a:rPr lang="fr-FR" dirty="0"/>
              <a:t>() </a:t>
            </a:r>
            <a:r>
              <a:rPr lang="fr-FR" dirty="0" smtClean="0"/>
              <a:t>	(</a:t>
            </a:r>
            <a:r>
              <a:rPr lang="fr-FR" dirty="0"/>
              <a:t>Retourne l'heure)</a:t>
            </a:r>
            <a:br>
              <a:rPr lang="fr-FR" dirty="0"/>
            </a:br>
            <a:r>
              <a:rPr lang="fr-FR" dirty="0"/>
              <a:t>getMilliseconds() </a:t>
            </a:r>
            <a:r>
              <a:rPr lang="fr-FR" dirty="0" smtClean="0"/>
              <a:t>	(</a:t>
            </a:r>
            <a:r>
              <a:rPr lang="fr-FR" dirty="0"/>
              <a:t>Retourne les millisecondes de la date)</a:t>
            </a:r>
            <a:br>
              <a:rPr lang="fr-FR" dirty="0"/>
            </a:br>
            <a:r>
              <a:rPr lang="fr-FR" dirty="0"/>
              <a:t>getMinutes() </a:t>
            </a:r>
            <a:r>
              <a:rPr lang="fr-FR" dirty="0" smtClean="0"/>
              <a:t>	(</a:t>
            </a:r>
            <a:r>
              <a:rPr lang="fr-FR" dirty="0"/>
              <a:t>Retourne les minutes)</a:t>
            </a:r>
            <a:br>
              <a:rPr lang="fr-FR" dirty="0"/>
            </a:br>
            <a:r>
              <a:rPr lang="fr-FR" dirty="0" smtClean="0"/>
              <a:t>getSeconds</a:t>
            </a:r>
            <a:r>
              <a:rPr lang="fr-FR" dirty="0"/>
              <a:t>() </a:t>
            </a:r>
            <a:r>
              <a:rPr lang="fr-FR" dirty="0" smtClean="0"/>
              <a:t>	(</a:t>
            </a:r>
            <a:r>
              <a:rPr lang="fr-FR" dirty="0"/>
              <a:t>Retourne les secondes)</a:t>
            </a:r>
            <a:br>
              <a:rPr lang="fr-FR" dirty="0"/>
            </a:br>
            <a:r>
              <a:rPr lang="fr-FR" dirty="0"/>
              <a:t>getTime() </a:t>
            </a:r>
            <a:r>
              <a:rPr lang="fr-FR" dirty="0" smtClean="0"/>
              <a:t>	(</a:t>
            </a:r>
            <a:r>
              <a:rPr lang="fr-FR" dirty="0"/>
              <a:t>Retourne la date en millisecondes)</a:t>
            </a:r>
            <a:br>
              <a:rPr lang="fr-FR" dirty="0"/>
            </a:br>
            <a:r>
              <a:rPr lang="fr-FR" dirty="0"/>
              <a:t>getTimezoneOffset() (Retourne le décalage horaire en minutes)</a:t>
            </a:r>
            <a:br>
              <a:rPr lang="fr-FR" dirty="0"/>
            </a:br>
            <a:r>
              <a:rPr lang="fr-FR" dirty="0" err="1" smtClean="0"/>
              <a:t>setHours</a:t>
            </a:r>
            <a:r>
              <a:rPr lang="fr-FR" dirty="0"/>
              <a:t>() </a:t>
            </a:r>
            <a:r>
              <a:rPr lang="fr-FR" dirty="0" smtClean="0"/>
              <a:t>	(</a:t>
            </a:r>
            <a:r>
              <a:rPr lang="fr-FR" dirty="0"/>
              <a:t>Affecte les heures)</a:t>
            </a:r>
            <a:br>
              <a:rPr lang="fr-FR" dirty="0"/>
            </a:br>
            <a:r>
              <a:rPr lang="fr-FR" dirty="0"/>
              <a:t>setMilliseconds</a:t>
            </a:r>
            <a:r>
              <a:rPr lang="fr-FR" dirty="0" smtClean="0"/>
              <a:t>()	(</a:t>
            </a:r>
            <a:r>
              <a:rPr lang="fr-FR" dirty="0"/>
              <a:t>Affecte les millisecondes de la date)</a:t>
            </a:r>
            <a:br>
              <a:rPr lang="fr-FR" dirty="0"/>
            </a:br>
            <a:r>
              <a:rPr lang="fr-FR" dirty="0"/>
              <a:t>setMinutes() </a:t>
            </a:r>
            <a:r>
              <a:rPr lang="fr-FR" dirty="0" smtClean="0"/>
              <a:t>	(</a:t>
            </a:r>
            <a:r>
              <a:rPr lang="fr-FR" dirty="0"/>
              <a:t>Affecte les minutes)</a:t>
            </a:r>
            <a:br>
              <a:rPr lang="fr-FR" dirty="0"/>
            </a:br>
            <a:r>
              <a:rPr lang="fr-FR" dirty="0" smtClean="0"/>
              <a:t>setSeconds</a:t>
            </a:r>
            <a:r>
              <a:rPr lang="fr-FR" dirty="0"/>
              <a:t>() </a:t>
            </a:r>
            <a:r>
              <a:rPr lang="fr-FR" dirty="0" smtClean="0"/>
              <a:t>	(</a:t>
            </a:r>
            <a:r>
              <a:rPr lang="fr-FR" dirty="0"/>
              <a:t>Affecte les secondes)</a:t>
            </a:r>
            <a:br>
              <a:rPr lang="fr-FR" dirty="0"/>
            </a:br>
            <a:r>
              <a:rPr lang="fr-FR" dirty="0"/>
              <a:t>setTime() </a:t>
            </a:r>
            <a:r>
              <a:rPr lang="fr-FR" dirty="0" smtClean="0"/>
              <a:t>	(</a:t>
            </a:r>
            <a:r>
              <a:rPr lang="fr-FR" dirty="0"/>
              <a:t>Affecte la date en millisecondes)</a:t>
            </a:r>
            <a:br>
              <a:rPr lang="fr-FR" dirty="0"/>
            </a:br>
            <a:r>
              <a:rPr lang="fr-FR" dirty="0"/>
              <a:t/>
            </a:r>
            <a:br>
              <a:rPr lang="fr-FR" dirty="0"/>
            </a:br>
            <a:endParaRPr lang="fr-FR" dirty="0" smtClean="0"/>
          </a:p>
        </p:txBody>
      </p:sp>
    </p:spTree>
    <p:extLst>
      <p:ext uri="{BB962C8B-B14F-4D97-AF65-F5344CB8AC3E}">
        <p14:creationId xmlns:p14="http://schemas.microsoft.com/office/powerpoint/2010/main" val="1220608548"/>
      </p:ext>
    </p:extLst>
  </p:cSld>
  <p:clrMapOvr>
    <a:masterClrMapping/>
  </p:clrMapOvr>
  <p:transition spd="slow">
    <p:wipe dir="d"/>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Les dates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Objet</a:t>
            </a:r>
            <a:r>
              <a:rPr lang="fr-FR" sz="3100" b="1" i="1" dirty="0" smtClean="0">
                <a:solidFill>
                  <a:schemeClr val="accent2">
                    <a:lumMod val="75000"/>
                  </a:schemeClr>
                </a:solidFill>
              </a:rPr>
              <a:t> date</a:t>
            </a:r>
            <a:endParaRPr lang="fr-FR" sz="2700" b="1" dirty="0">
              <a:solidFill>
                <a:schemeClr val="accent2">
                  <a:lumMod val="75000"/>
                </a:schemeClr>
              </a:solidFill>
            </a:endParaRPr>
          </a:p>
        </p:txBody>
      </p:sp>
      <p:sp>
        <p:nvSpPr>
          <p:cNvPr id="5" name="ZoneTexte 4"/>
          <p:cNvSpPr txBox="1"/>
          <p:nvPr/>
        </p:nvSpPr>
        <p:spPr>
          <a:xfrm>
            <a:off x="683568" y="1988840"/>
            <a:ext cx="8352928" cy="4524315"/>
          </a:xfrm>
          <a:prstGeom prst="rect">
            <a:avLst/>
          </a:prstGeom>
          <a:noFill/>
        </p:spPr>
        <p:txBody>
          <a:bodyPr wrap="square" rtlCol="0">
            <a:spAutoFit/>
          </a:bodyPr>
          <a:lstStyle/>
          <a:p>
            <a:r>
              <a:rPr lang="fr-FR" b="1" dirty="0" smtClean="0"/>
              <a:t>quelques exemples:</a:t>
            </a:r>
            <a:r>
              <a:rPr lang="fr-FR" b="1" dirty="0"/>
              <a:t/>
            </a:r>
            <a:br>
              <a:rPr lang="fr-FR" b="1" dirty="0"/>
            </a:br>
            <a:r>
              <a:rPr lang="fr-FR" dirty="0"/>
              <a:t>&lt;h4&gt;Exemple&lt;</a:t>
            </a:r>
            <a:r>
              <a:rPr lang="fr-FR" dirty="0" err="1"/>
              <a:t>br</a:t>
            </a:r>
            <a:r>
              <a:rPr lang="fr-FR" dirty="0"/>
              <a:t>/&gt;</a:t>
            </a:r>
          </a:p>
          <a:p>
            <a:r>
              <a:rPr lang="fr-FR" dirty="0"/>
              <a:t>&lt;script type="</a:t>
            </a:r>
            <a:r>
              <a:rPr lang="fr-FR" dirty="0" err="1"/>
              <a:t>text</a:t>
            </a:r>
            <a:r>
              <a:rPr lang="fr-FR" dirty="0"/>
              <a:t>/javascript"&gt;</a:t>
            </a:r>
          </a:p>
          <a:p>
            <a:r>
              <a:rPr lang="fr-FR" dirty="0"/>
              <a:t>var </a:t>
            </a:r>
            <a:r>
              <a:rPr lang="fr-FR" dirty="0" err="1"/>
              <a:t>ladate</a:t>
            </a:r>
            <a:r>
              <a:rPr lang="fr-FR" dirty="0"/>
              <a:t>=new Date();			</a:t>
            </a:r>
          </a:p>
          <a:p>
            <a:r>
              <a:rPr lang="fr-FR" dirty="0"/>
              <a:t>document.write("Nous sommes le : ");</a:t>
            </a:r>
          </a:p>
          <a:p>
            <a:r>
              <a:rPr lang="fr-FR" dirty="0"/>
              <a:t>document.write(</a:t>
            </a:r>
            <a:r>
              <a:rPr lang="fr-FR" dirty="0" err="1"/>
              <a:t>ladate.getDate</a:t>
            </a:r>
            <a:r>
              <a:rPr lang="fr-FR" dirty="0"/>
              <a:t>()+"/"+(</a:t>
            </a:r>
            <a:r>
              <a:rPr lang="fr-FR" dirty="0" err="1"/>
              <a:t>ladate.getMonth</a:t>
            </a:r>
            <a:r>
              <a:rPr lang="fr-FR" dirty="0"/>
              <a:t>()+1)+"/"+</a:t>
            </a:r>
            <a:r>
              <a:rPr lang="fr-FR" dirty="0" err="1"/>
              <a:t>ladate.getFullYear</a:t>
            </a:r>
            <a:r>
              <a:rPr lang="fr-FR" dirty="0"/>
              <a:t>());</a:t>
            </a:r>
          </a:p>
          <a:p>
            <a:r>
              <a:rPr lang="fr-FR" dirty="0"/>
              <a:t>document.write('&lt;</a:t>
            </a:r>
            <a:r>
              <a:rPr lang="fr-FR" dirty="0" err="1"/>
              <a:t>br</a:t>
            </a:r>
            <a:r>
              <a:rPr lang="fr-FR" dirty="0"/>
              <a:t>/&gt;');</a:t>
            </a:r>
          </a:p>
          <a:p>
            <a:r>
              <a:rPr lang="fr-FR" dirty="0"/>
              <a:t>document.write("Il est : ");			</a:t>
            </a:r>
          </a:p>
          <a:p>
            <a:r>
              <a:rPr lang="fr-FR" dirty="0"/>
              <a:t>document.write(</a:t>
            </a:r>
            <a:r>
              <a:rPr lang="fr-FR" dirty="0" err="1"/>
              <a:t>ladate.getHours</a:t>
            </a:r>
            <a:r>
              <a:rPr lang="fr-FR" dirty="0"/>
              <a:t>()+":"+ladate.getMinutes()+":"+ladate.getSeconds());</a:t>
            </a:r>
          </a:p>
          <a:p>
            <a:r>
              <a:rPr lang="fr-FR" dirty="0" err="1"/>
              <a:t>ladate.setDate</a:t>
            </a:r>
            <a:r>
              <a:rPr lang="fr-FR" dirty="0"/>
              <a:t>(1);</a:t>
            </a:r>
          </a:p>
          <a:p>
            <a:r>
              <a:rPr lang="fr-FR" dirty="0" err="1"/>
              <a:t>ladate.setMonth</a:t>
            </a:r>
            <a:r>
              <a:rPr lang="fr-FR" dirty="0"/>
              <a:t>(5);</a:t>
            </a:r>
          </a:p>
          <a:p>
            <a:r>
              <a:rPr lang="fr-FR" dirty="0" err="1"/>
              <a:t>ladate.setFullYear</a:t>
            </a:r>
            <a:r>
              <a:rPr lang="fr-FR" dirty="0"/>
              <a:t>(2014);</a:t>
            </a:r>
          </a:p>
          <a:p>
            <a:r>
              <a:rPr lang="fr-FR" dirty="0"/>
              <a:t>document.write('&lt;</a:t>
            </a:r>
            <a:r>
              <a:rPr lang="fr-FR" dirty="0" err="1"/>
              <a:t>br</a:t>
            </a:r>
            <a:r>
              <a:rPr lang="fr-FR" dirty="0"/>
              <a:t>/&gt;');</a:t>
            </a:r>
          </a:p>
          <a:p>
            <a:r>
              <a:rPr lang="fr-FR" dirty="0"/>
              <a:t>document.write(</a:t>
            </a:r>
            <a:r>
              <a:rPr lang="fr-FR" dirty="0" err="1"/>
              <a:t>ladate.getDate</a:t>
            </a:r>
            <a:r>
              <a:rPr lang="fr-FR" dirty="0"/>
              <a:t>()+"/"+(</a:t>
            </a:r>
            <a:r>
              <a:rPr lang="fr-FR" dirty="0" err="1"/>
              <a:t>ladate.getMonth</a:t>
            </a:r>
            <a:r>
              <a:rPr lang="fr-FR" dirty="0"/>
              <a:t>()+1)+"/"+</a:t>
            </a:r>
            <a:r>
              <a:rPr lang="fr-FR" dirty="0" err="1"/>
              <a:t>ladate.getFullYear</a:t>
            </a:r>
            <a:r>
              <a:rPr lang="fr-FR" dirty="0" smtClean="0"/>
              <a:t>());</a:t>
            </a:r>
          </a:p>
          <a:p>
            <a:endParaRPr lang="fr-FR" dirty="0"/>
          </a:p>
          <a:p>
            <a:r>
              <a:rPr lang="fr-FR" dirty="0"/>
              <a:t>document.write(</a:t>
            </a:r>
            <a:r>
              <a:rPr lang="fr-FR" dirty="0" err="1"/>
              <a:t>ladate.toLocaleString</a:t>
            </a:r>
            <a:r>
              <a:rPr lang="fr-FR" dirty="0"/>
              <a:t>());</a:t>
            </a:r>
            <a:endParaRPr lang="fr-FR" dirty="0" smtClean="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1317327"/>
            <a:ext cx="2847975"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577" y="6189305"/>
            <a:ext cx="326707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3185522"/>
      </p:ext>
    </p:extLst>
  </p:cSld>
  <p:clrMapOvr>
    <a:masterClrMapping/>
  </p:clrMapOvr>
  <p:transition spd="slow">
    <p:wipe dir="d"/>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Les dates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Objet</a:t>
            </a:r>
            <a:r>
              <a:rPr lang="fr-FR" sz="3100" b="1" i="1" dirty="0" smtClean="0">
                <a:solidFill>
                  <a:schemeClr val="accent2">
                    <a:lumMod val="75000"/>
                  </a:schemeClr>
                </a:solidFill>
              </a:rPr>
              <a:t> date</a:t>
            </a:r>
            <a:endParaRPr lang="fr-FR" sz="2700" b="1" dirty="0">
              <a:solidFill>
                <a:schemeClr val="accent2">
                  <a:lumMod val="75000"/>
                </a:schemeClr>
              </a:solidFill>
            </a:endParaRPr>
          </a:p>
        </p:txBody>
      </p:sp>
      <p:sp>
        <p:nvSpPr>
          <p:cNvPr id="5" name="ZoneTexte 4"/>
          <p:cNvSpPr txBox="1"/>
          <p:nvPr/>
        </p:nvSpPr>
        <p:spPr>
          <a:xfrm>
            <a:off x="662868" y="1484784"/>
            <a:ext cx="8352928" cy="2585323"/>
          </a:xfrm>
          <a:prstGeom prst="rect">
            <a:avLst/>
          </a:prstGeom>
          <a:noFill/>
        </p:spPr>
        <p:txBody>
          <a:bodyPr wrap="square" rtlCol="0">
            <a:spAutoFit/>
          </a:bodyPr>
          <a:lstStyle/>
          <a:p>
            <a:r>
              <a:rPr lang="fr-FR" b="1" dirty="0" smtClean="0"/>
              <a:t>initialisation du format de date  :</a:t>
            </a:r>
          </a:p>
          <a:p>
            <a:r>
              <a:rPr lang="fr-FR" dirty="0" smtClean="0"/>
              <a:t>Il est possible d'initialiser le format de la date que vous voulez utiliser.</a:t>
            </a:r>
          </a:p>
          <a:p>
            <a:r>
              <a:rPr lang="fr-FR" dirty="0" smtClean="0"/>
              <a:t>Lors de la déclaration de la date, il faut définir le format de la date en utilisant une forme similaire à celle-ci :</a:t>
            </a:r>
          </a:p>
          <a:p>
            <a:r>
              <a:rPr lang="fr-FR" dirty="0" smtClean="0"/>
              <a:t>var </a:t>
            </a:r>
            <a:r>
              <a:rPr lang="fr-FR" dirty="0" err="1" smtClean="0"/>
              <a:t>datedujour</a:t>
            </a:r>
            <a:r>
              <a:rPr lang="fr-FR" dirty="0" smtClean="0"/>
              <a:t> = new date("20/02/2010 22:11:30")</a:t>
            </a:r>
          </a:p>
          <a:p>
            <a:r>
              <a:rPr lang="fr-FR" dirty="0" smtClean="0"/>
              <a:t>var </a:t>
            </a:r>
            <a:r>
              <a:rPr lang="fr-FR" dirty="0" err="1" smtClean="0"/>
              <a:t>datedujour</a:t>
            </a:r>
            <a:r>
              <a:rPr lang="fr-FR" dirty="0" smtClean="0"/>
              <a:t> = new date(</a:t>
            </a:r>
            <a:r>
              <a:rPr lang="fr-FR" dirty="0" err="1" smtClean="0"/>
              <a:t>year</a:t>
            </a:r>
            <a:r>
              <a:rPr lang="fr-FR" dirty="0" smtClean="0"/>
              <a:t>, </a:t>
            </a:r>
            <a:r>
              <a:rPr lang="fr-FR" dirty="0" err="1" smtClean="0"/>
              <a:t>month</a:t>
            </a:r>
            <a:r>
              <a:rPr lang="fr-FR" dirty="0" smtClean="0"/>
              <a:t>, </a:t>
            </a:r>
            <a:r>
              <a:rPr lang="fr-FR" dirty="0" err="1" smtClean="0"/>
              <a:t>day</a:t>
            </a:r>
            <a:r>
              <a:rPr lang="fr-FR" dirty="0" smtClean="0"/>
              <a:t>, </a:t>
            </a:r>
            <a:r>
              <a:rPr lang="fr-FR" dirty="0" err="1" smtClean="0"/>
              <a:t>hours</a:t>
            </a:r>
            <a:r>
              <a:rPr lang="fr-FR" dirty="0" smtClean="0"/>
              <a:t>, minutes, secondes, </a:t>
            </a:r>
            <a:r>
              <a:rPr lang="fr-FR" dirty="0" err="1" smtClean="0"/>
              <a:t>milliseconds</a:t>
            </a:r>
            <a:r>
              <a:rPr lang="fr-FR" dirty="0" smtClean="0"/>
              <a:t>);</a:t>
            </a:r>
            <a:endParaRPr lang="fr-FR" dirty="0"/>
          </a:p>
          <a:p>
            <a:endParaRPr lang="fr-FR" dirty="0" smtClean="0"/>
          </a:p>
          <a:p>
            <a:r>
              <a:rPr lang="fr-FR" dirty="0" smtClean="0"/>
              <a:t>Vous pouvez effectuer des opérations arithmétiques sur chaque partie de la date.</a:t>
            </a:r>
            <a:endParaRPr lang="fr-FR" dirty="0"/>
          </a:p>
          <a:p>
            <a:endParaRPr lang="fr-FR" dirty="0" smtClean="0"/>
          </a:p>
        </p:txBody>
      </p:sp>
    </p:spTree>
    <p:extLst>
      <p:ext uri="{BB962C8B-B14F-4D97-AF65-F5344CB8AC3E}">
        <p14:creationId xmlns:p14="http://schemas.microsoft.com/office/powerpoint/2010/main" val="3039018213"/>
      </p:ext>
    </p:extLst>
  </p:cSld>
  <p:clrMapOvr>
    <a:masterClrMapping/>
  </p:clrMapOvr>
  <p:transition spd="slow">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a:t>É</a:t>
            </a:r>
            <a:r>
              <a:rPr lang="fr-FR" sz="4000" b="1" i="1" dirty="0" smtClean="0"/>
              <a:t>crire un programme en Javascript</a:t>
            </a:r>
            <a:endParaRPr lang="fr-FR" sz="4000" b="1" dirty="0">
              <a:solidFill>
                <a:schemeClr val="accent2">
                  <a:lumMod val="75000"/>
                </a:schemeClr>
              </a:solidFill>
            </a:endParaRPr>
          </a:p>
        </p:txBody>
      </p:sp>
      <p:sp>
        <p:nvSpPr>
          <p:cNvPr id="5" name="ZoneTexte 4"/>
          <p:cNvSpPr txBox="1"/>
          <p:nvPr/>
        </p:nvSpPr>
        <p:spPr>
          <a:xfrm>
            <a:off x="827584" y="1412776"/>
            <a:ext cx="8064896" cy="5355312"/>
          </a:xfrm>
          <a:prstGeom prst="rect">
            <a:avLst/>
          </a:prstGeom>
          <a:noFill/>
        </p:spPr>
        <p:txBody>
          <a:bodyPr wrap="square" rtlCol="0">
            <a:spAutoFit/>
          </a:bodyPr>
          <a:lstStyle/>
          <a:p>
            <a:r>
              <a:rPr lang="fr-FR" dirty="0" smtClean="0"/>
              <a:t>Remarque </a:t>
            </a:r>
            <a:r>
              <a:rPr lang="fr-FR" u="sng" dirty="0" smtClean="0"/>
              <a:t>: Javascript est sensible à la casse</a:t>
            </a:r>
            <a:r>
              <a:rPr lang="fr-FR" dirty="0" smtClean="0"/>
              <a:t>. Attention aux majuscules, car elles sont souvent utilisées dans les noms d'objets, de méthodes et de propriétés.</a:t>
            </a:r>
            <a:endParaRPr lang="fr-FR" dirty="0"/>
          </a:p>
          <a:p>
            <a:endParaRPr lang="fr-FR" dirty="0" smtClean="0"/>
          </a:p>
          <a:p>
            <a:r>
              <a:rPr lang="fr-FR" dirty="0" smtClean="0"/>
              <a:t>Les variables et les constantes </a:t>
            </a:r>
            <a:r>
              <a:rPr lang="fr-FR" dirty="0"/>
              <a:t>doivent commencer par une lettre ou </a:t>
            </a:r>
            <a:r>
              <a:rPr lang="fr-FR" dirty="0" smtClean="0"/>
              <a:t>un _ (souligné)</a:t>
            </a:r>
            <a:endParaRPr lang="fr-FR" dirty="0"/>
          </a:p>
          <a:p>
            <a:r>
              <a:rPr lang="fr-FR" dirty="0"/>
              <a:t>suivi par des lettres, des chiffres ou des </a:t>
            </a:r>
            <a:r>
              <a:rPr lang="fr-FR" dirty="0" smtClean="0"/>
              <a:t>_.</a:t>
            </a:r>
          </a:p>
          <a:p>
            <a:r>
              <a:rPr lang="fr-FR" dirty="0" smtClean="0"/>
              <a:t>Les variables sont faiblement typées.</a:t>
            </a:r>
          </a:p>
          <a:p>
            <a:r>
              <a:rPr lang="fr-FR" dirty="0" smtClean="0"/>
              <a:t>Les instructions se terminent par un ;</a:t>
            </a:r>
          </a:p>
          <a:p>
            <a:endParaRPr lang="fr-FR" dirty="0" smtClean="0"/>
          </a:p>
          <a:p>
            <a:r>
              <a:rPr lang="fr-FR" dirty="0" smtClean="0"/>
              <a:t>Une variable doit être déclarée avant d'être utilisée :</a:t>
            </a:r>
          </a:p>
          <a:p>
            <a:r>
              <a:rPr lang="fr-FR" dirty="0" smtClean="0"/>
              <a:t>explicitement : </a:t>
            </a:r>
            <a:r>
              <a:rPr lang="fr-FR" b="1" dirty="0" smtClean="0">
                <a:solidFill>
                  <a:schemeClr val="tx2">
                    <a:lumMod val="75000"/>
                  </a:schemeClr>
                </a:solidFill>
              </a:rPr>
              <a:t>var</a:t>
            </a:r>
            <a:r>
              <a:rPr lang="fr-FR" dirty="0" smtClean="0"/>
              <a:t> journal;  	// la variable journal  est vide.</a:t>
            </a:r>
          </a:p>
          <a:p>
            <a:r>
              <a:rPr lang="fr-FR" dirty="0" smtClean="0"/>
              <a:t>implicitement : journal = 'Le canard enchaîné';</a:t>
            </a:r>
          </a:p>
          <a:p>
            <a:r>
              <a:rPr lang="fr-FR" dirty="0" smtClean="0"/>
              <a:t>exemples :</a:t>
            </a:r>
          </a:p>
          <a:p>
            <a:r>
              <a:rPr lang="fr-FR" dirty="0" smtClean="0"/>
              <a:t>var n = 36;</a:t>
            </a:r>
          </a:p>
          <a:p>
            <a:r>
              <a:rPr lang="fr-FR" dirty="0" smtClean="0"/>
              <a:t>n="Le </a:t>
            </a:r>
            <a:r>
              <a:rPr lang="fr-FR" dirty="0" err="1" smtClean="0"/>
              <a:t>puit</a:t>
            </a:r>
            <a:r>
              <a:rPr lang="fr-FR" dirty="0" smtClean="0"/>
              <a:t>";</a:t>
            </a:r>
          </a:p>
          <a:p>
            <a:r>
              <a:rPr lang="fr-FR" dirty="0"/>
              <a:t>Dans une expression faisant intervenir des nombres et </a:t>
            </a:r>
            <a:r>
              <a:rPr lang="fr-FR" dirty="0" smtClean="0"/>
              <a:t>des chaînes </a:t>
            </a:r>
            <a:r>
              <a:rPr lang="fr-FR" dirty="0"/>
              <a:t>les nombres sont convertis en </a:t>
            </a:r>
            <a:r>
              <a:rPr lang="fr-FR" dirty="0" smtClean="0"/>
              <a:t>chaîne</a:t>
            </a:r>
            <a:r>
              <a:rPr lang="fr-FR" dirty="0"/>
              <a:t>. </a:t>
            </a:r>
            <a:endParaRPr lang="fr-FR" dirty="0" smtClean="0"/>
          </a:p>
          <a:p>
            <a:r>
              <a:rPr lang="fr-FR" dirty="0" smtClean="0"/>
              <a:t>Exemple </a:t>
            </a:r>
            <a:r>
              <a:rPr lang="fr-FR" dirty="0"/>
              <a:t>:</a:t>
            </a:r>
          </a:p>
          <a:p>
            <a:r>
              <a:rPr lang="fr-FR" dirty="0"/>
              <a:t>p = "J’ai commande " + 1 + "aspirateur et " + 3 + "assiettes</a:t>
            </a:r>
            <a:r>
              <a:rPr lang="fr-FR" dirty="0" smtClean="0"/>
              <a:t>.";</a:t>
            </a:r>
          </a:p>
          <a:p>
            <a:endParaRPr lang="fr-FR" dirty="0"/>
          </a:p>
        </p:txBody>
      </p:sp>
    </p:spTree>
    <p:extLst>
      <p:ext uri="{BB962C8B-B14F-4D97-AF65-F5344CB8AC3E}">
        <p14:creationId xmlns:p14="http://schemas.microsoft.com/office/powerpoint/2010/main" val="2854580329"/>
      </p:ext>
    </p:extLst>
  </p:cSld>
  <p:clrMapOvr>
    <a:masterClrMapping/>
  </p:clrMapOvr>
  <p:transition spd="slow">
    <p:wipe dir="d"/>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Les dates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Objet</a:t>
            </a:r>
            <a:r>
              <a:rPr lang="fr-FR" sz="3100" b="1" i="1" dirty="0" smtClean="0">
                <a:solidFill>
                  <a:schemeClr val="accent2">
                    <a:lumMod val="75000"/>
                  </a:schemeClr>
                </a:solidFill>
              </a:rPr>
              <a:t> date</a:t>
            </a:r>
            <a:endParaRPr lang="fr-FR" sz="2700" b="1" dirty="0">
              <a:solidFill>
                <a:schemeClr val="accent2">
                  <a:lumMod val="75000"/>
                </a:schemeClr>
              </a:solidFill>
            </a:endParaRPr>
          </a:p>
        </p:txBody>
      </p:sp>
      <p:sp>
        <p:nvSpPr>
          <p:cNvPr id="5" name="ZoneTexte 4"/>
          <p:cNvSpPr txBox="1"/>
          <p:nvPr/>
        </p:nvSpPr>
        <p:spPr>
          <a:xfrm>
            <a:off x="662868" y="1484784"/>
            <a:ext cx="8352928" cy="4801314"/>
          </a:xfrm>
          <a:prstGeom prst="rect">
            <a:avLst/>
          </a:prstGeom>
          <a:noFill/>
        </p:spPr>
        <p:txBody>
          <a:bodyPr wrap="square" rtlCol="0">
            <a:spAutoFit/>
          </a:bodyPr>
          <a:lstStyle/>
          <a:p>
            <a:r>
              <a:rPr lang="fr-FR" b="1" dirty="0" smtClean="0"/>
              <a:t>Quelques fonctions :</a:t>
            </a:r>
          </a:p>
          <a:p>
            <a:r>
              <a:rPr lang="fr-FR" dirty="0" err="1" smtClean="0"/>
              <a:t>toDateString</a:t>
            </a:r>
            <a:r>
              <a:rPr lang="fr-FR" dirty="0" smtClean="0"/>
              <a:t>()		Convertit la partie date en une chaîne de caractères,</a:t>
            </a:r>
          </a:p>
          <a:p>
            <a:r>
              <a:rPr lang="fr-FR" dirty="0" err="1" smtClean="0"/>
              <a:t>toString</a:t>
            </a:r>
            <a:r>
              <a:rPr lang="fr-FR" dirty="0" smtClean="0"/>
              <a:t>()		</a:t>
            </a:r>
            <a:r>
              <a:rPr lang="fr-FR" dirty="0"/>
              <a:t> </a:t>
            </a:r>
            <a:r>
              <a:rPr lang="fr-FR" dirty="0" smtClean="0"/>
              <a:t>	Convertit </a:t>
            </a:r>
            <a:r>
              <a:rPr lang="fr-FR" dirty="0"/>
              <a:t>la </a:t>
            </a:r>
            <a:r>
              <a:rPr lang="fr-FR" dirty="0" smtClean="0"/>
              <a:t>date </a:t>
            </a:r>
            <a:r>
              <a:rPr lang="fr-FR" dirty="0"/>
              <a:t>en une chaîne de caractères,</a:t>
            </a:r>
          </a:p>
          <a:p>
            <a:r>
              <a:rPr lang="fr-FR" dirty="0" err="1" smtClean="0"/>
              <a:t>toTimeString</a:t>
            </a:r>
            <a:r>
              <a:rPr lang="fr-FR" dirty="0"/>
              <a:t>()	</a:t>
            </a:r>
            <a:r>
              <a:rPr lang="fr-FR" dirty="0" smtClean="0"/>
              <a:t>	Convertit </a:t>
            </a:r>
            <a:r>
              <a:rPr lang="fr-FR" dirty="0"/>
              <a:t>la partie </a:t>
            </a:r>
            <a:r>
              <a:rPr lang="fr-FR" dirty="0" smtClean="0"/>
              <a:t>heure </a:t>
            </a:r>
            <a:r>
              <a:rPr lang="fr-FR" dirty="0"/>
              <a:t>en une chaîne de caractères</a:t>
            </a:r>
            <a:r>
              <a:rPr lang="fr-FR" dirty="0" smtClean="0"/>
              <a:t>,</a:t>
            </a:r>
          </a:p>
          <a:p>
            <a:r>
              <a:rPr lang="fr-FR" dirty="0"/>
              <a:t>toLocaleDateString</a:t>
            </a:r>
            <a:r>
              <a:rPr lang="fr-FR" dirty="0" smtClean="0"/>
              <a:t>()	Convertit la partie date en une chaîne en fonction des 			options locales du système.</a:t>
            </a:r>
          </a:p>
          <a:p>
            <a:r>
              <a:rPr lang="fr-FR" dirty="0" smtClean="0"/>
              <a:t>toLocaleTimeString()	Convertit </a:t>
            </a:r>
            <a:r>
              <a:rPr lang="fr-FR" dirty="0"/>
              <a:t>la partie </a:t>
            </a:r>
            <a:r>
              <a:rPr lang="fr-FR" dirty="0" smtClean="0"/>
              <a:t>heure </a:t>
            </a:r>
            <a:r>
              <a:rPr lang="fr-FR" dirty="0"/>
              <a:t>en une chaîne en fonction des </a:t>
            </a:r>
            <a:r>
              <a:rPr lang="fr-FR" dirty="0" smtClean="0"/>
              <a:t>			options </a:t>
            </a:r>
            <a:r>
              <a:rPr lang="fr-FR" dirty="0"/>
              <a:t>locales du système</a:t>
            </a:r>
            <a:r>
              <a:rPr lang="fr-FR" dirty="0" smtClean="0"/>
              <a:t>.</a:t>
            </a:r>
          </a:p>
          <a:p>
            <a:endParaRPr lang="fr-FR" b="1" dirty="0"/>
          </a:p>
          <a:p>
            <a:r>
              <a:rPr lang="en-US" b="1" dirty="0" err="1"/>
              <a:t>toDateString</a:t>
            </a:r>
            <a:r>
              <a:rPr lang="en-US" b="1" dirty="0"/>
              <a:t> : Wed Jun 01 2016</a:t>
            </a:r>
            <a:br>
              <a:rPr lang="en-US" b="1" dirty="0"/>
            </a:br>
            <a:r>
              <a:rPr lang="en-US" b="1" dirty="0" err="1"/>
              <a:t>toString</a:t>
            </a:r>
            <a:r>
              <a:rPr lang="en-US" b="1" dirty="0"/>
              <a:t> : Wed Jun 01 2016 06:27:34 GMT+0200</a:t>
            </a:r>
            <a:br>
              <a:rPr lang="en-US" b="1" dirty="0"/>
            </a:br>
            <a:r>
              <a:rPr lang="en-US" b="1" dirty="0" err="1"/>
              <a:t>toTimeString</a:t>
            </a:r>
            <a:r>
              <a:rPr lang="en-US" b="1" dirty="0"/>
              <a:t> : 06:27:34 GMT+0200</a:t>
            </a:r>
            <a:br>
              <a:rPr lang="en-US" b="1" dirty="0"/>
            </a:br>
            <a:r>
              <a:rPr lang="en-US" b="1" dirty="0" err="1"/>
              <a:t>toLocaleDateString</a:t>
            </a:r>
            <a:r>
              <a:rPr lang="en-US" b="1" dirty="0"/>
              <a:t> : 1/6/2016</a:t>
            </a:r>
            <a:br>
              <a:rPr lang="en-US" b="1" dirty="0"/>
            </a:br>
            <a:r>
              <a:rPr lang="en-US" b="1" dirty="0" err="1"/>
              <a:t>toLocaleTimeString</a:t>
            </a:r>
            <a:r>
              <a:rPr lang="en-US" b="1" dirty="0"/>
              <a:t> : 06:27:34</a:t>
            </a:r>
            <a:br>
              <a:rPr lang="en-US" b="1" dirty="0"/>
            </a:br>
            <a:r>
              <a:rPr lang="en-US" b="1" dirty="0" err="1"/>
              <a:t>toLocaleString</a:t>
            </a:r>
            <a:r>
              <a:rPr lang="en-US" b="1" dirty="0"/>
              <a:t> : 1/6/2016 06:27:34 </a:t>
            </a:r>
          </a:p>
          <a:p>
            <a:endParaRPr lang="fr-FR" b="1" dirty="0" smtClean="0"/>
          </a:p>
          <a:p>
            <a:endParaRPr lang="fr-FR" dirty="0" smtClean="0"/>
          </a:p>
        </p:txBody>
      </p:sp>
    </p:spTree>
    <p:extLst>
      <p:ext uri="{BB962C8B-B14F-4D97-AF65-F5344CB8AC3E}">
        <p14:creationId xmlns:p14="http://schemas.microsoft.com/office/powerpoint/2010/main" val="216376469"/>
      </p:ext>
    </p:extLst>
  </p:cSld>
  <p:clrMapOvr>
    <a:masterClrMapping/>
  </p:clrMapOvr>
  <p:transition spd="slow">
    <p:wipe dir="d"/>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 temps : </a:t>
            </a:r>
            <a:br>
              <a:rPr lang="fr-FR" sz="4000" b="1" i="1" dirty="0" smtClean="0"/>
            </a:br>
            <a:r>
              <a:rPr lang="fr-FR" sz="4000" b="1" i="1" dirty="0" err="1" smtClean="0">
                <a:solidFill>
                  <a:schemeClr val="accent2">
                    <a:lumMod val="75000"/>
                  </a:schemeClr>
                </a:solidFill>
              </a:rPr>
              <a:t>setTimeout</a:t>
            </a:r>
            <a:r>
              <a:rPr lang="fr-FR" sz="4000" b="1" i="1" dirty="0" smtClean="0"/>
              <a:t>(</a:t>
            </a:r>
            <a:r>
              <a:rPr lang="fr-FR" sz="4000" b="1" i="1" dirty="0" err="1" smtClean="0">
                <a:solidFill>
                  <a:schemeClr val="tx2">
                    <a:lumMod val="75000"/>
                  </a:schemeClr>
                </a:solidFill>
              </a:rPr>
              <a:t>fonction</a:t>
            </a:r>
            <a:r>
              <a:rPr lang="fr-FR" sz="4000" b="1" i="1" dirty="0" err="1" smtClean="0"/>
              <a:t>,</a:t>
            </a:r>
            <a:r>
              <a:rPr lang="fr-FR" sz="4000" b="1" i="1" dirty="0" err="1" smtClean="0">
                <a:solidFill>
                  <a:schemeClr val="tx2">
                    <a:lumMod val="75000"/>
                  </a:schemeClr>
                </a:solidFill>
              </a:rPr>
              <a:t>delai</a:t>
            </a:r>
            <a:r>
              <a:rPr lang="fr-FR" sz="4000" b="1" i="1" dirty="0" smtClean="0"/>
              <a:t>)</a:t>
            </a:r>
            <a:endParaRPr lang="fr-FR" sz="2700" b="1" dirty="0">
              <a:solidFill>
                <a:schemeClr val="accent2">
                  <a:lumMod val="75000"/>
                </a:schemeClr>
              </a:solidFill>
            </a:endParaRPr>
          </a:p>
        </p:txBody>
      </p:sp>
      <p:sp>
        <p:nvSpPr>
          <p:cNvPr id="5" name="ZoneTexte 4"/>
          <p:cNvSpPr txBox="1"/>
          <p:nvPr/>
        </p:nvSpPr>
        <p:spPr>
          <a:xfrm>
            <a:off x="662868" y="1484784"/>
            <a:ext cx="8352928" cy="5078313"/>
          </a:xfrm>
          <a:prstGeom prst="rect">
            <a:avLst/>
          </a:prstGeom>
          <a:noFill/>
        </p:spPr>
        <p:txBody>
          <a:bodyPr wrap="square" rtlCol="0">
            <a:spAutoFit/>
          </a:bodyPr>
          <a:lstStyle/>
          <a:p>
            <a:endParaRPr lang="fr-FR" b="1" dirty="0" smtClean="0"/>
          </a:p>
          <a:p>
            <a:r>
              <a:rPr lang="fr-FR" b="1" i="1" dirty="0" err="1">
                <a:solidFill>
                  <a:schemeClr val="accent2">
                    <a:lumMod val="75000"/>
                  </a:schemeClr>
                </a:solidFill>
              </a:rPr>
              <a:t>setTimeout</a:t>
            </a:r>
            <a:r>
              <a:rPr lang="fr-FR" b="1" i="1" dirty="0"/>
              <a:t>(</a:t>
            </a:r>
            <a:r>
              <a:rPr lang="fr-FR" b="1" i="1" dirty="0" err="1">
                <a:solidFill>
                  <a:schemeClr val="tx2">
                    <a:lumMod val="75000"/>
                  </a:schemeClr>
                </a:solidFill>
              </a:rPr>
              <a:t>fonction</a:t>
            </a:r>
            <a:r>
              <a:rPr lang="fr-FR" b="1" i="1" dirty="0" err="1"/>
              <a:t>,</a:t>
            </a:r>
            <a:r>
              <a:rPr lang="fr-FR" b="1" i="1" dirty="0" err="1">
                <a:solidFill>
                  <a:schemeClr val="tx2">
                    <a:lumMod val="75000"/>
                  </a:schemeClr>
                </a:solidFill>
              </a:rPr>
              <a:t>delai</a:t>
            </a:r>
            <a:r>
              <a:rPr lang="fr-FR" b="1" i="1" dirty="0"/>
              <a:t>) </a:t>
            </a:r>
            <a:r>
              <a:rPr lang="fr-FR" dirty="0" smtClean="0"/>
              <a:t>		</a:t>
            </a:r>
          </a:p>
          <a:p>
            <a:endParaRPr lang="fr-FR" dirty="0"/>
          </a:p>
          <a:p>
            <a:r>
              <a:rPr lang="fr-FR" dirty="0" smtClean="0"/>
              <a:t>Déclenche une minuterie qui appelle une </a:t>
            </a:r>
            <a:r>
              <a:rPr lang="fr-FR" b="1" dirty="0" smtClean="0">
                <a:solidFill>
                  <a:schemeClr val="tx2">
                    <a:lumMod val="75000"/>
                  </a:schemeClr>
                </a:solidFill>
              </a:rPr>
              <a:t>fonction </a:t>
            </a:r>
            <a:r>
              <a:rPr lang="fr-FR" dirty="0" smtClean="0"/>
              <a:t>toutes les </a:t>
            </a:r>
            <a:r>
              <a:rPr lang="fr-FR" b="1" dirty="0" err="1" smtClean="0">
                <a:solidFill>
                  <a:schemeClr val="tx2">
                    <a:lumMod val="75000"/>
                  </a:schemeClr>
                </a:solidFill>
              </a:rPr>
              <a:t>delai</a:t>
            </a:r>
            <a:r>
              <a:rPr lang="fr-FR" dirty="0" smtClean="0"/>
              <a:t> millisecondes,</a:t>
            </a:r>
          </a:p>
          <a:p>
            <a:r>
              <a:rPr lang="fr-FR" b="1" dirty="0" smtClean="0">
                <a:solidFill>
                  <a:schemeClr val="tx2">
                    <a:lumMod val="75000"/>
                  </a:schemeClr>
                </a:solidFill>
              </a:rPr>
              <a:t>fonction</a:t>
            </a:r>
            <a:r>
              <a:rPr lang="fr-FR" dirty="0" smtClean="0"/>
              <a:t> : 	chaîne fonction utilisateur,</a:t>
            </a:r>
          </a:p>
          <a:p>
            <a:r>
              <a:rPr lang="fr-FR" b="1" dirty="0" err="1">
                <a:solidFill>
                  <a:schemeClr val="tx2">
                    <a:lumMod val="75000"/>
                  </a:schemeClr>
                </a:solidFill>
              </a:rPr>
              <a:t>delai</a:t>
            </a:r>
            <a:r>
              <a:rPr lang="fr-FR" dirty="0" smtClean="0"/>
              <a:t> : 		nombre de millisecondes entre chaque appelle de fonction.</a:t>
            </a:r>
          </a:p>
          <a:p>
            <a:endParaRPr lang="fr-FR" dirty="0" smtClean="0"/>
          </a:p>
          <a:p>
            <a:r>
              <a:rPr lang="fr-FR" dirty="0" smtClean="0"/>
              <a:t>exemple :</a:t>
            </a:r>
          </a:p>
          <a:p>
            <a:r>
              <a:rPr lang="fr-FR" dirty="0" smtClean="0"/>
              <a:t>&lt;script </a:t>
            </a:r>
            <a:r>
              <a:rPr lang="fr-FR" dirty="0" err="1"/>
              <a:t>language</a:t>
            </a:r>
            <a:r>
              <a:rPr lang="fr-FR" dirty="0"/>
              <a:t>=javascript&gt;</a:t>
            </a:r>
            <a:br>
              <a:rPr lang="fr-FR" dirty="0"/>
            </a:br>
            <a:r>
              <a:rPr lang="fr-FR" dirty="0"/>
              <a:t>   function </a:t>
            </a:r>
            <a:r>
              <a:rPr lang="fr-FR" dirty="0" smtClean="0"/>
              <a:t>Horloge() </a:t>
            </a:r>
            <a:r>
              <a:rPr lang="fr-FR" dirty="0"/>
              <a:t>{</a:t>
            </a:r>
            <a:br>
              <a:rPr lang="fr-FR" dirty="0"/>
            </a:br>
            <a:r>
              <a:rPr lang="fr-FR" dirty="0"/>
              <a:t>       var dt=new Date()</a:t>
            </a:r>
            <a:br>
              <a:rPr lang="fr-FR" dirty="0"/>
            </a:br>
            <a:r>
              <a:rPr lang="fr-FR" dirty="0"/>
              <a:t>       window.status=</a:t>
            </a:r>
            <a:r>
              <a:rPr lang="fr-FR" dirty="0" err="1"/>
              <a:t>dt.getHours</a:t>
            </a:r>
            <a:r>
              <a:rPr lang="fr-FR" dirty="0"/>
              <a:t>()+":"+dt.getMinutes()+":"+dt.getSeconds();</a:t>
            </a:r>
            <a:br>
              <a:rPr lang="fr-FR" dirty="0"/>
            </a:br>
            <a:r>
              <a:rPr lang="fr-FR" dirty="0"/>
              <a:t>       setTimeout</a:t>
            </a:r>
            <a:r>
              <a:rPr lang="fr-FR" dirty="0" smtClean="0"/>
              <a:t>("Horloge()",</a:t>
            </a:r>
            <a:r>
              <a:rPr lang="fr-FR" dirty="0"/>
              <a:t>1000);</a:t>
            </a:r>
            <a:br>
              <a:rPr lang="fr-FR" dirty="0"/>
            </a:br>
            <a:r>
              <a:rPr lang="fr-FR" dirty="0"/>
              <a:t>   }</a:t>
            </a:r>
            <a:br>
              <a:rPr lang="fr-FR" dirty="0"/>
            </a:br>
            <a:r>
              <a:rPr lang="fr-FR" dirty="0"/>
              <a:t>   </a:t>
            </a:r>
            <a:r>
              <a:rPr lang="fr-FR" dirty="0" smtClean="0"/>
              <a:t>Horloge();</a:t>
            </a:r>
            <a:r>
              <a:rPr lang="fr-FR" dirty="0"/>
              <a:t/>
            </a:r>
            <a:br>
              <a:rPr lang="fr-FR" dirty="0"/>
            </a:br>
            <a:r>
              <a:rPr lang="fr-FR" dirty="0" smtClean="0"/>
              <a:t>&lt;/script&gt;</a:t>
            </a:r>
          </a:p>
          <a:p>
            <a:r>
              <a:rPr lang="fr-FR" dirty="0"/>
              <a:t>Déclenche la fonction </a:t>
            </a:r>
            <a:r>
              <a:rPr lang="fr-FR" dirty="0" smtClean="0"/>
              <a:t>Horloge() </a:t>
            </a:r>
            <a:r>
              <a:rPr lang="fr-FR" dirty="0"/>
              <a:t>qui affiche l'heure dans la barre de </a:t>
            </a:r>
            <a:r>
              <a:rPr lang="fr-FR" dirty="0" smtClean="0"/>
              <a:t>statut (</a:t>
            </a:r>
            <a:r>
              <a:rPr lang="fr-FR" dirty="0" err="1" smtClean="0"/>
              <a:t>windows.status</a:t>
            </a:r>
            <a:r>
              <a:rPr lang="fr-FR" dirty="0" smtClean="0"/>
              <a:t>).</a:t>
            </a:r>
          </a:p>
        </p:txBody>
      </p:sp>
    </p:spTree>
    <p:extLst>
      <p:ext uri="{BB962C8B-B14F-4D97-AF65-F5344CB8AC3E}">
        <p14:creationId xmlns:p14="http://schemas.microsoft.com/office/powerpoint/2010/main" val="4005634494"/>
      </p:ext>
    </p:extLst>
  </p:cSld>
  <p:clrMapOvr>
    <a:masterClrMapping/>
  </p:clrMapOvr>
  <p:transition spd="slow">
    <p:wipe dir="d"/>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 temps : </a:t>
            </a:r>
            <a:br>
              <a:rPr lang="fr-FR" sz="4000" b="1" i="1" dirty="0" smtClean="0"/>
            </a:br>
            <a:r>
              <a:rPr lang="fr-FR" sz="4000" b="1" i="1" dirty="0" err="1" smtClean="0">
                <a:solidFill>
                  <a:schemeClr val="accent2">
                    <a:lumMod val="75000"/>
                  </a:schemeClr>
                </a:solidFill>
              </a:rPr>
              <a:t>clearTimeout</a:t>
            </a:r>
            <a:r>
              <a:rPr lang="fr-FR" sz="4000" b="1" i="1" dirty="0" smtClean="0"/>
              <a:t>(</a:t>
            </a:r>
            <a:r>
              <a:rPr lang="fr-FR" sz="4000" b="1" i="1" dirty="0" smtClean="0">
                <a:solidFill>
                  <a:schemeClr val="tx2">
                    <a:lumMod val="75000"/>
                  </a:schemeClr>
                </a:solidFill>
              </a:rPr>
              <a:t>fonction</a:t>
            </a:r>
            <a:r>
              <a:rPr lang="fr-FR" sz="4000" b="1" i="1" dirty="0" smtClean="0"/>
              <a:t>)</a:t>
            </a:r>
            <a:endParaRPr lang="fr-FR" sz="2700" b="1" dirty="0">
              <a:solidFill>
                <a:schemeClr val="accent2">
                  <a:lumMod val="75000"/>
                </a:schemeClr>
              </a:solidFill>
            </a:endParaRPr>
          </a:p>
        </p:txBody>
      </p:sp>
      <p:sp>
        <p:nvSpPr>
          <p:cNvPr id="5" name="ZoneTexte 4"/>
          <p:cNvSpPr txBox="1"/>
          <p:nvPr/>
        </p:nvSpPr>
        <p:spPr>
          <a:xfrm>
            <a:off x="662868" y="1484784"/>
            <a:ext cx="8352928" cy="2862322"/>
          </a:xfrm>
          <a:prstGeom prst="rect">
            <a:avLst/>
          </a:prstGeom>
          <a:noFill/>
        </p:spPr>
        <p:txBody>
          <a:bodyPr wrap="square" rtlCol="0">
            <a:spAutoFit/>
          </a:bodyPr>
          <a:lstStyle/>
          <a:p>
            <a:endParaRPr lang="fr-FR" b="1" dirty="0" smtClean="0"/>
          </a:p>
          <a:p>
            <a:r>
              <a:rPr lang="fr-FR" b="1" i="1" dirty="0" err="1" smtClean="0">
                <a:solidFill>
                  <a:schemeClr val="accent2">
                    <a:lumMod val="75000"/>
                  </a:schemeClr>
                </a:solidFill>
              </a:rPr>
              <a:t>clearTimeout</a:t>
            </a:r>
            <a:r>
              <a:rPr lang="fr-FR" b="1" i="1" dirty="0" smtClean="0"/>
              <a:t>(</a:t>
            </a:r>
            <a:r>
              <a:rPr lang="fr-FR" b="1" i="1" dirty="0" smtClean="0">
                <a:solidFill>
                  <a:schemeClr val="tx2">
                    <a:lumMod val="75000"/>
                  </a:schemeClr>
                </a:solidFill>
              </a:rPr>
              <a:t>fonction</a:t>
            </a:r>
            <a:r>
              <a:rPr lang="fr-FR" b="1" i="1" dirty="0" smtClean="0"/>
              <a:t>) </a:t>
            </a:r>
            <a:r>
              <a:rPr lang="fr-FR" dirty="0" smtClean="0"/>
              <a:t>		</a:t>
            </a:r>
          </a:p>
          <a:p>
            <a:endParaRPr lang="fr-FR" dirty="0"/>
          </a:p>
          <a:p>
            <a:r>
              <a:rPr lang="fr-FR" dirty="0"/>
              <a:t>Suspend la minuterie </a:t>
            </a:r>
            <a:r>
              <a:rPr lang="fr-FR" b="1" dirty="0" smtClean="0">
                <a:solidFill>
                  <a:schemeClr val="tx2">
                    <a:lumMod val="75000"/>
                  </a:schemeClr>
                </a:solidFill>
              </a:rPr>
              <a:t>fonction</a:t>
            </a:r>
            <a:r>
              <a:rPr lang="fr-FR" dirty="0" smtClean="0"/>
              <a:t> </a:t>
            </a:r>
            <a:r>
              <a:rPr lang="fr-FR" dirty="0"/>
              <a:t>déclarée par la méthode setTimeout().</a:t>
            </a:r>
            <a:endParaRPr lang="fr-FR" dirty="0" smtClean="0"/>
          </a:p>
          <a:p>
            <a:r>
              <a:rPr lang="fr-FR" b="1" dirty="0" smtClean="0">
                <a:solidFill>
                  <a:schemeClr val="tx2">
                    <a:lumMod val="75000"/>
                  </a:schemeClr>
                </a:solidFill>
              </a:rPr>
              <a:t>fonction</a:t>
            </a:r>
            <a:r>
              <a:rPr lang="fr-FR" dirty="0" smtClean="0"/>
              <a:t> : 	chaîne fonction utilisateur,</a:t>
            </a:r>
          </a:p>
          <a:p>
            <a:endParaRPr lang="fr-FR" dirty="0" smtClean="0"/>
          </a:p>
          <a:p>
            <a:r>
              <a:rPr lang="fr-FR" dirty="0" smtClean="0"/>
              <a:t>exemple :</a:t>
            </a:r>
          </a:p>
          <a:p>
            <a:r>
              <a:rPr lang="fr-FR" dirty="0" smtClean="0"/>
              <a:t>&lt;script </a:t>
            </a:r>
            <a:r>
              <a:rPr lang="fr-FR" dirty="0" err="1"/>
              <a:t>language</a:t>
            </a:r>
            <a:r>
              <a:rPr lang="fr-FR" dirty="0"/>
              <a:t>=javascript&gt;</a:t>
            </a:r>
            <a:br>
              <a:rPr lang="fr-FR" dirty="0"/>
            </a:br>
            <a:r>
              <a:rPr lang="fr-FR" dirty="0" smtClean="0"/>
              <a:t>	</a:t>
            </a:r>
            <a:r>
              <a:rPr lang="fr-FR" dirty="0" err="1" smtClean="0"/>
              <a:t>clearTimeout</a:t>
            </a:r>
            <a:r>
              <a:rPr lang="fr-FR" dirty="0" smtClean="0"/>
              <a:t>("Horloge()");</a:t>
            </a:r>
          </a:p>
          <a:p>
            <a:r>
              <a:rPr lang="fr-FR" dirty="0" smtClean="0"/>
              <a:t>&lt;/script&gt;</a:t>
            </a:r>
          </a:p>
        </p:txBody>
      </p:sp>
    </p:spTree>
    <p:extLst>
      <p:ext uri="{BB962C8B-B14F-4D97-AF65-F5344CB8AC3E}">
        <p14:creationId xmlns:p14="http://schemas.microsoft.com/office/powerpoint/2010/main" val="2550526302"/>
      </p:ext>
    </p:extLst>
  </p:cSld>
  <p:clrMapOvr>
    <a:masterClrMapping/>
  </p:clrMapOvr>
  <p:transition spd="slow">
    <p:wipe dir="d"/>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Le DOM (Document Object Model)</a:t>
            </a:r>
            <a:endParaRPr lang="fr-FR" sz="2700" b="1" dirty="0">
              <a:solidFill>
                <a:schemeClr val="accent2">
                  <a:lumMod val="75000"/>
                </a:schemeClr>
              </a:solidFill>
            </a:endParaRPr>
          </a:p>
        </p:txBody>
      </p:sp>
      <p:sp>
        <p:nvSpPr>
          <p:cNvPr id="5" name="ZoneTexte 4"/>
          <p:cNvSpPr txBox="1"/>
          <p:nvPr/>
        </p:nvSpPr>
        <p:spPr>
          <a:xfrm>
            <a:off x="662868" y="1484784"/>
            <a:ext cx="8352928" cy="5078313"/>
          </a:xfrm>
          <a:prstGeom prst="rect">
            <a:avLst/>
          </a:prstGeom>
          <a:noFill/>
        </p:spPr>
        <p:txBody>
          <a:bodyPr wrap="square" rtlCol="0">
            <a:spAutoFit/>
          </a:bodyPr>
          <a:lstStyle/>
          <a:p>
            <a:r>
              <a:rPr lang="fr-FR" dirty="0"/>
              <a:t>Le DOM est une conception de la structure d'une page permettant de manipuler ses éléments grâce à </a:t>
            </a:r>
            <a:r>
              <a:rPr lang="fr-FR" dirty="0" smtClean="0"/>
              <a:t>JavaScript</a:t>
            </a:r>
            <a:r>
              <a:rPr lang="fr-FR" dirty="0"/>
              <a:t>. </a:t>
            </a:r>
            <a:r>
              <a:rPr lang="fr-FR" dirty="0" smtClean="0"/>
              <a:t> </a:t>
            </a:r>
          </a:p>
          <a:p>
            <a:r>
              <a:rPr lang="fr-FR" dirty="0"/>
              <a:t>Il s'agit d'une interface qui permet de standardiser les moyens d'accès à un document balisé, notamment une page Web. </a:t>
            </a:r>
            <a:endParaRPr lang="fr-FR" dirty="0" smtClean="0"/>
          </a:p>
          <a:p>
            <a:r>
              <a:rPr lang="fr-FR" dirty="0"/>
              <a:t>Toutes les propriétés et méthodes ainsi que tous les événements disponibles pour le développeur pour manipuler et créer des pages dynamiques sont organisés sous forme de hiérarchies d'objets</a:t>
            </a:r>
            <a:r>
              <a:rPr lang="fr-FR" dirty="0" smtClean="0"/>
              <a:t>.</a:t>
            </a:r>
          </a:p>
          <a:p>
            <a:endParaRPr lang="fr-FR" dirty="0" smtClean="0"/>
          </a:p>
          <a:p>
            <a:r>
              <a:rPr lang="fr-FR" b="1" dirty="0"/>
              <a:t>a. Qu'est-ce qu'un nœud? </a:t>
            </a:r>
          </a:p>
          <a:p>
            <a:r>
              <a:rPr lang="fr-FR" dirty="0"/>
              <a:t>Un langage de marquage comme HTML </a:t>
            </a:r>
            <a:r>
              <a:rPr lang="fr-FR" dirty="0" smtClean="0"/>
              <a:t>peut </a:t>
            </a:r>
            <a:r>
              <a:rPr lang="fr-FR" dirty="0"/>
              <a:t>être schématisé comme une arborescence hiérarchisée. Les différentes composantes d'une telle arborescence sont désignés comme étant des nœuds. </a:t>
            </a:r>
            <a:endParaRPr lang="fr-FR" dirty="0" smtClean="0"/>
          </a:p>
          <a:p>
            <a:r>
              <a:rPr lang="fr-FR" dirty="0" smtClean="0"/>
              <a:t>L'objet </a:t>
            </a:r>
            <a:r>
              <a:rPr lang="fr-FR" dirty="0"/>
              <a:t>central du modèle DOM est pour cette raison l'objet </a:t>
            </a:r>
            <a:r>
              <a:rPr lang="fr-FR" dirty="0" err="1"/>
              <a:t>node</a:t>
            </a:r>
            <a:r>
              <a:rPr lang="fr-FR" dirty="0"/>
              <a:t> (</a:t>
            </a:r>
            <a:r>
              <a:rPr lang="fr-FR" dirty="0" err="1"/>
              <a:t>node</a:t>
            </a:r>
            <a:r>
              <a:rPr lang="fr-FR" dirty="0"/>
              <a:t> = nœud). Il existe différents types de nœuds. Dans un document HTML ordinaire existent dans tous les cas trois types de nœud importants qu'il nous faut distinguer : les nœuds-élément, les nœuds-attribut, et les nœuds-texte. </a:t>
            </a:r>
          </a:p>
          <a:p>
            <a:endParaRPr lang="fr-FR" b="1" dirty="0" smtClean="0"/>
          </a:p>
          <a:p>
            <a:endParaRPr lang="fr-FR" dirty="0" smtClean="0"/>
          </a:p>
        </p:txBody>
      </p:sp>
    </p:spTree>
    <p:extLst>
      <p:ext uri="{BB962C8B-B14F-4D97-AF65-F5344CB8AC3E}">
        <p14:creationId xmlns:p14="http://schemas.microsoft.com/office/powerpoint/2010/main" val="1479927156"/>
      </p:ext>
    </p:extLst>
  </p:cSld>
  <p:clrMapOvr>
    <a:masterClrMapping/>
  </p:clrMapOvr>
  <p:transition spd="slow">
    <p:wipe dir="d"/>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Le DOM (Document Object Model)</a:t>
            </a:r>
            <a:endParaRPr lang="fr-FR" sz="2700" b="1" dirty="0">
              <a:solidFill>
                <a:schemeClr val="accent2">
                  <a:lumMod val="75000"/>
                </a:schemeClr>
              </a:solidFill>
            </a:endParaRPr>
          </a:p>
        </p:txBody>
      </p:sp>
      <p:sp>
        <p:nvSpPr>
          <p:cNvPr id="5" name="ZoneTexte 4"/>
          <p:cNvSpPr txBox="1"/>
          <p:nvPr/>
        </p:nvSpPr>
        <p:spPr>
          <a:xfrm>
            <a:off x="662868" y="1484784"/>
            <a:ext cx="8352928" cy="3693319"/>
          </a:xfrm>
          <a:prstGeom prst="rect">
            <a:avLst/>
          </a:prstGeom>
          <a:noFill/>
        </p:spPr>
        <p:txBody>
          <a:bodyPr wrap="square" rtlCol="0">
            <a:spAutoFit/>
          </a:bodyPr>
          <a:lstStyle/>
          <a:p>
            <a:r>
              <a:rPr lang="fr-FR" dirty="0"/>
              <a:t>Pour comprendre, examinons la construction HTML simple suivante : </a:t>
            </a:r>
          </a:p>
          <a:p>
            <a:r>
              <a:rPr lang="fr-FR" b="1" dirty="0"/>
              <a:t>&lt;h1 class="centre"&gt;Bonjour&lt;/h1&gt;</a:t>
            </a:r>
            <a:br>
              <a:rPr lang="fr-FR" b="1" dirty="0"/>
            </a:br>
            <a:endParaRPr lang="fr-FR" b="1" dirty="0"/>
          </a:p>
          <a:p>
            <a:r>
              <a:rPr lang="fr-FR" dirty="0"/>
              <a:t>Dans cette construction, il y a un </a:t>
            </a:r>
            <a:r>
              <a:rPr lang="fr-FR" b="1" dirty="0">
                <a:solidFill>
                  <a:schemeClr val="accent2">
                    <a:lumMod val="75000"/>
                  </a:schemeClr>
                </a:solidFill>
              </a:rPr>
              <a:t>nœud-élément</a:t>
            </a:r>
            <a:r>
              <a:rPr lang="fr-FR" dirty="0"/>
              <a:t>, à savoir le nœud-élément de l'élément h1. </a:t>
            </a:r>
            <a:endParaRPr lang="fr-FR" dirty="0" smtClean="0"/>
          </a:p>
          <a:p>
            <a:r>
              <a:rPr lang="fr-FR" dirty="0" smtClean="0"/>
              <a:t>De </a:t>
            </a:r>
            <a:r>
              <a:rPr lang="fr-FR" dirty="0"/>
              <a:t>plus, il y a un </a:t>
            </a:r>
            <a:r>
              <a:rPr lang="fr-FR" b="1" dirty="0">
                <a:solidFill>
                  <a:schemeClr val="accent2">
                    <a:lumMod val="75000"/>
                  </a:schemeClr>
                </a:solidFill>
              </a:rPr>
              <a:t>nœud-attribut</a:t>
            </a:r>
            <a:r>
              <a:rPr lang="fr-FR" dirty="0"/>
              <a:t>, à savoir celui de l'attribut </a:t>
            </a:r>
            <a:r>
              <a:rPr lang="fr-FR" dirty="0" smtClean="0"/>
              <a:t>class, </a:t>
            </a:r>
          </a:p>
          <a:p>
            <a:r>
              <a:rPr lang="fr-FR" dirty="0" smtClean="0"/>
              <a:t>et </a:t>
            </a:r>
            <a:r>
              <a:rPr lang="fr-FR" dirty="0"/>
              <a:t>enfin il y a ce qu'on appelle des « données en caractères », que l'on trouve à deux endroits : à savoir une fois comme contenu de l'élément h1, et une fois pour l'affectation de valeur à l'attribut class. </a:t>
            </a:r>
            <a:endParaRPr lang="fr-FR" dirty="0" smtClean="0"/>
          </a:p>
          <a:p>
            <a:r>
              <a:rPr lang="fr-FR" dirty="0" smtClean="0"/>
              <a:t>Ces </a:t>
            </a:r>
            <a:r>
              <a:rPr lang="fr-FR" dirty="0"/>
              <a:t>données en caractères représentent elles-mêmes des nœuds, à savoir des </a:t>
            </a:r>
            <a:r>
              <a:rPr lang="fr-FR" b="1" dirty="0">
                <a:solidFill>
                  <a:schemeClr val="accent2">
                    <a:lumMod val="75000"/>
                  </a:schemeClr>
                </a:solidFill>
              </a:rPr>
              <a:t>nœuds </a:t>
            </a:r>
            <a:r>
              <a:rPr lang="fr-FR" b="1" dirty="0" smtClean="0">
                <a:solidFill>
                  <a:schemeClr val="accent2">
                    <a:lumMod val="75000"/>
                  </a:schemeClr>
                </a:solidFill>
              </a:rPr>
              <a:t>texte.</a:t>
            </a:r>
            <a:endParaRPr lang="fr-FR" b="1" dirty="0">
              <a:solidFill>
                <a:schemeClr val="accent2">
                  <a:lumMod val="75000"/>
                </a:schemeClr>
              </a:solidFill>
            </a:endParaRPr>
          </a:p>
          <a:p>
            <a:endParaRPr lang="fr-FR" b="1" dirty="0" smtClean="0"/>
          </a:p>
          <a:p>
            <a:endParaRPr lang="fr-FR" dirty="0" smtClean="0"/>
          </a:p>
        </p:txBody>
      </p:sp>
    </p:spTree>
    <p:extLst>
      <p:ext uri="{BB962C8B-B14F-4D97-AF65-F5344CB8AC3E}">
        <p14:creationId xmlns:p14="http://schemas.microsoft.com/office/powerpoint/2010/main" val="3919745369"/>
      </p:ext>
    </p:extLst>
  </p:cSld>
  <p:clrMapOvr>
    <a:masterClrMapping/>
  </p:clrMapOvr>
  <p:transition spd="slow">
    <p:wipe dir="d"/>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Le DOM (Document Object Model)</a:t>
            </a:r>
            <a:endParaRPr lang="fr-FR" sz="2700" b="1" dirty="0">
              <a:solidFill>
                <a:schemeClr val="accent2">
                  <a:lumMod val="75000"/>
                </a:schemeClr>
              </a:solidFill>
            </a:endParaRPr>
          </a:p>
        </p:txBody>
      </p:sp>
      <p:sp>
        <p:nvSpPr>
          <p:cNvPr id="5" name="ZoneTexte 4"/>
          <p:cNvSpPr txBox="1"/>
          <p:nvPr/>
        </p:nvSpPr>
        <p:spPr>
          <a:xfrm>
            <a:off x="662868" y="1484784"/>
            <a:ext cx="8352928" cy="5355312"/>
          </a:xfrm>
          <a:prstGeom prst="rect">
            <a:avLst/>
          </a:prstGeom>
          <a:noFill/>
        </p:spPr>
        <p:txBody>
          <a:bodyPr wrap="square" rtlCol="0">
            <a:spAutoFit/>
          </a:bodyPr>
          <a:lstStyle/>
          <a:p>
            <a:r>
              <a:rPr lang="fr-FR" dirty="0"/>
              <a:t>Un autre exemple de construction peut aider à mieux comprendre :</a:t>
            </a:r>
          </a:p>
          <a:p>
            <a:r>
              <a:rPr lang="fr-FR" b="1" dirty="0"/>
              <a:t>&lt;h1 class="centre"&gt;Bonjour &lt;i&gt;tout le monde&lt;/i&gt;&amp;</a:t>
            </a:r>
            <a:r>
              <a:rPr lang="fr-FR" b="1" dirty="0" err="1"/>
              <a:t>nbsp</a:t>
            </a:r>
            <a:r>
              <a:rPr lang="fr-FR" b="1" dirty="0"/>
              <a:t>;!&lt;/h1&gt;</a:t>
            </a:r>
            <a:br>
              <a:rPr lang="fr-FR" b="1" dirty="0"/>
            </a:br>
            <a:endParaRPr lang="fr-FR" b="1" dirty="0"/>
          </a:p>
          <a:p>
            <a:r>
              <a:rPr lang="fr-FR" dirty="0"/>
              <a:t>Dans cet exemple est ajouté le marquage en italique du groupe de mots « tout le monde ». Il est important de comprendre maintenant à quoi ressemble la hiérarchie des </a:t>
            </a:r>
            <a:r>
              <a:rPr lang="fr-FR" dirty="0" smtClean="0"/>
              <a:t>nœuds</a:t>
            </a:r>
            <a:r>
              <a:rPr lang="fr-FR" dirty="0"/>
              <a:t> </a:t>
            </a:r>
            <a:r>
              <a:rPr lang="fr-FR" dirty="0" smtClean="0"/>
              <a:t>:</a:t>
            </a:r>
            <a:endParaRPr lang="fr-FR" dirty="0"/>
          </a:p>
          <a:p>
            <a:r>
              <a:rPr lang="fr-FR" dirty="0"/>
              <a:t>L'élément h1 a d'après les règles du DOM, trois nœuds enfants et un nœud associé : </a:t>
            </a:r>
            <a:endParaRPr lang="fr-FR" dirty="0" smtClean="0"/>
          </a:p>
          <a:p>
            <a:r>
              <a:rPr lang="fr-FR" dirty="0" smtClean="0"/>
              <a:t>les </a:t>
            </a:r>
            <a:r>
              <a:rPr lang="fr-FR" dirty="0"/>
              <a:t>nœuds enfants sont le nœud texte avec le mot </a:t>
            </a:r>
            <a:r>
              <a:rPr lang="fr-FR" b="1" dirty="0">
                <a:solidFill>
                  <a:schemeClr val="accent2">
                    <a:lumMod val="75000"/>
                  </a:schemeClr>
                </a:solidFill>
              </a:rPr>
              <a:t>« Bonjour » </a:t>
            </a:r>
            <a:r>
              <a:rPr lang="fr-FR" dirty="0"/>
              <a:t>suivi d'un espace, le nœud élément de l'élément </a:t>
            </a:r>
            <a:r>
              <a:rPr lang="fr-FR" b="1" dirty="0">
                <a:solidFill>
                  <a:schemeClr val="accent2">
                    <a:lumMod val="75000"/>
                  </a:schemeClr>
                </a:solidFill>
              </a:rPr>
              <a:t>i,</a:t>
            </a:r>
            <a:r>
              <a:rPr lang="fr-FR" dirty="0"/>
              <a:t> enfin le nœud texte constitué de la chaîne de caractères </a:t>
            </a:r>
            <a:r>
              <a:rPr lang="fr-FR" dirty="0">
                <a:solidFill>
                  <a:schemeClr val="accent2">
                    <a:lumMod val="75000"/>
                  </a:schemeClr>
                </a:solidFill>
              </a:rPr>
              <a:t>"&amp;</a:t>
            </a:r>
            <a:r>
              <a:rPr lang="fr-FR" dirty="0" err="1">
                <a:solidFill>
                  <a:schemeClr val="accent2">
                    <a:lumMod val="75000"/>
                  </a:schemeClr>
                </a:solidFill>
              </a:rPr>
              <a:t>nbsp</a:t>
            </a:r>
            <a:r>
              <a:rPr lang="fr-FR" dirty="0">
                <a:solidFill>
                  <a:schemeClr val="accent2">
                    <a:lumMod val="75000"/>
                  </a:schemeClr>
                </a:solidFill>
              </a:rPr>
              <a:t>;!". </a:t>
            </a:r>
            <a:endParaRPr lang="fr-FR" dirty="0" smtClean="0">
              <a:solidFill>
                <a:schemeClr val="accent2">
                  <a:lumMod val="75000"/>
                </a:schemeClr>
              </a:solidFill>
            </a:endParaRPr>
          </a:p>
          <a:p>
            <a:r>
              <a:rPr lang="fr-FR" dirty="0" smtClean="0"/>
              <a:t>L'attribut </a:t>
            </a:r>
            <a:r>
              <a:rPr lang="fr-FR" dirty="0"/>
              <a:t>class dans la balise ouvrante &lt;h1&gt; n'est pas par contre un nœud enfant mais un nœud </a:t>
            </a:r>
            <a:r>
              <a:rPr lang="fr-FR" u="sng" dirty="0"/>
              <a:t>associé</a:t>
            </a:r>
            <a:r>
              <a:rPr lang="fr-FR" dirty="0"/>
              <a:t>. Le nœud attribut a toutefois lui-même un nœud enfant à savoir la valeur affectée (</a:t>
            </a:r>
            <a:r>
              <a:rPr lang="fr-FR" b="1" dirty="0">
                <a:solidFill>
                  <a:schemeClr val="accent2">
                    <a:lumMod val="75000"/>
                  </a:schemeClr>
                </a:solidFill>
              </a:rPr>
              <a:t>centre</a:t>
            </a:r>
            <a:r>
              <a:rPr lang="fr-FR" dirty="0"/>
              <a:t>). </a:t>
            </a:r>
            <a:endParaRPr lang="fr-FR" dirty="0" smtClean="0"/>
          </a:p>
          <a:p>
            <a:r>
              <a:rPr lang="fr-FR" dirty="0" smtClean="0"/>
              <a:t>Même </a:t>
            </a:r>
            <a:r>
              <a:rPr lang="fr-FR" dirty="0"/>
              <a:t>le nœud de type élément i a, à son tour, un nœud enfant, à savoir le nœud de type texte de son contenu de caractères, donc les mots </a:t>
            </a:r>
            <a:r>
              <a:rPr lang="fr-FR" b="1" dirty="0">
                <a:solidFill>
                  <a:schemeClr val="accent2">
                    <a:lumMod val="75000"/>
                  </a:schemeClr>
                </a:solidFill>
              </a:rPr>
              <a:t>« tout le monde ». </a:t>
            </a:r>
          </a:p>
          <a:p>
            <a:r>
              <a:rPr lang="fr-FR" dirty="0"/>
              <a:t>Tous les nœuds de cette arborescence sont accessibles et manipulables -y compris les propriétés des feuilles de style.</a:t>
            </a:r>
          </a:p>
          <a:p>
            <a:endParaRPr lang="fr-FR" b="1" dirty="0" smtClean="0"/>
          </a:p>
          <a:p>
            <a:endParaRPr lang="fr-FR" dirty="0" smtClean="0"/>
          </a:p>
        </p:txBody>
      </p:sp>
    </p:spTree>
    <p:extLst>
      <p:ext uri="{BB962C8B-B14F-4D97-AF65-F5344CB8AC3E}">
        <p14:creationId xmlns:p14="http://schemas.microsoft.com/office/powerpoint/2010/main" val="3742573153"/>
      </p:ext>
    </p:extLst>
  </p:cSld>
  <p:clrMapOvr>
    <a:masterClrMapping/>
  </p:clrMapOvr>
  <p:transition spd="slow">
    <p:wipe dir="d"/>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Le DOM (Document Object Model)</a:t>
            </a:r>
            <a:endParaRPr lang="fr-FR" sz="2700" b="1" dirty="0">
              <a:solidFill>
                <a:schemeClr val="accent2">
                  <a:lumMod val="75000"/>
                </a:schemeClr>
              </a:solidFill>
            </a:endParaRPr>
          </a:p>
        </p:txBody>
      </p:sp>
      <p:sp>
        <p:nvSpPr>
          <p:cNvPr id="5" name="ZoneTexte 4"/>
          <p:cNvSpPr txBox="1"/>
          <p:nvPr/>
        </p:nvSpPr>
        <p:spPr>
          <a:xfrm>
            <a:off x="662868" y="1484784"/>
            <a:ext cx="8352928" cy="5632311"/>
          </a:xfrm>
          <a:prstGeom prst="rect">
            <a:avLst/>
          </a:prstGeom>
          <a:noFill/>
        </p:spPr>
        <p:txBody>
          <a:bodyPr wrap="square" rtlCol="0">
            <a:spAutoFit/>
          </a:bodyPr>
          <a:lstStyle/>
          <a:p>
            <a:r>
              <a:rPr lang="fr-FR" b="1" dirty="0"/>
              <a:t>1. Accès direct </a:t>
            </a:r>
          </a:p>
          <a:p>
            <a:r>
              <a:rPr lang="fr-FR" b="1" dirty="0"/>
              <a:t>a. Accès aux éléments à partir de l'ensemble du document </a:t>
            </a:r>
          </a:p>
          <a:p>
            <a:r>
              <a:rPr lang="fr-FR" dirty="0"/>
              <a:t>L'objet document est un objet important, qui représente l'ensemble de l'arborescence du document analysé. Il possède de nombreuses propriétés et méthodes. </a:t>
            </a:r>
            <a:endParaRPr lang="fr-FR" dirty="0" smtClean="0"/>
          </a:p>
          <a:p>
            <a:r>
              <a:rPr lang="fr-FR" dirty="0" smtClean="0"/>
              <a:t>Trois </a:t>
            </a:r>
            <a:r>
              <a:rPr lang="fr-FR" dirty="0"/>
              <a:t>de ces dernières permettent de « pointer » directement un ou plusieurs éléments dans le document. </a:t>
            </a:r>
            <a:endParaRPr lang="fr-FR" dirty="0" smtClean="0"/>
          </a:p>
          <a:p>
            <a:endParaRPr lang="fr-FR" dirty="0"/>
          </a:p>
          <a:p>
            <a:r>
              <a:rPr lang="fr-FR" dirty="0"/>
              <a:t>La méthode </a:t>
            </a:r>
            <a:r>
              <a:rPr lang="fr-FR" dirty="0" err="1"/>
              <a:t>getElementById</a:t>
            </a:r>
            <a:r>
              <a:rPr lang="fr-FR" dirty="0"/>
              <a:t> permet de sélectionner un élément d'identifiant donné dans une page. Par exemple, si on a dans la page &lt;p id="intro"&gt;(...)&lt;/p&gt;, </a:t>
            </a:r>
            <a:endParaRPr lang="fr-FR" dirty="0" smtClean="0"/>
          </a:p>
          <a:p>
            <a:r>
              <a:rPr lang="fr-FR" dirty="0" err="1" smtClean="0"/>
              <a:t>document.getElementById</a:t>
            </a:r>
            <a:r>
              <a:rPr lang="fr-FR" dirty="0"/>
              <a:t>("intro") permettra de sélectionner précisément l'élément p en question. </a:t>
            </a:r>
          </a:p>
          <a:p>
            <a:endParaRPr lang="fr-FR" dirty="0" smtClean="0"/>
          </a:p>
          <a:p>
            <a:r>
              <a:rPr lang="fr-FR" dirty="0" smtClean="0"/>
              <a:t>La </a:t>
            </a:r>
            <a:r>
              <a:rPr lang="fr-FR" dirty="0"/>
              <a:t>méthode </a:t>
            </a:r>
            <a:r>
              <a:rPr lang="fr-FR" dirty="0" err="1"/>
              <a:t>getElementsByName</a:t>
            </a:r>
            <a:r>
              <a:rPr lang="fr-FR" dirty="0"/>
              <a:t> permet de sélectionner les éléments portant un nom donné dans une page ; mais cette méthode, survivance de Netscape, n'est pas supportée par Internet Explorer ; </a:t>
            </a:r>
            <a:endParaRPr lang="fr-FR" dirty="0" smtClean="0"/>
          </a:p>
          <a:p>
            <a:endParaRPr lang="fr-FR" dirty="0"/>
          </a:p>
          <a:p>
            <a:r>
              <a:rPr lang="fr-FR" dirty="0"/>
              <a:t>La méthode </a:t>
            </a:r>
            <a:r>
              <a:rPr lang="fr-FR" dirty="0" err="1"/>
              <a:t>getElementsByTagName</a:t>
            </a:r>
            <a:r>
              <a:rPr lang="fr-FR" dirty="0"/>
              <a:t> permet de sélectionner les éléments portant un nom de balise donné dans une page. </a:t>
            </a:r>
          </a:p>
          <a:p>
            <a:endParaRPr lang="fr-FR" b="1" dirty="0" smtClean="0"/>
          </a:p>
          <a:p>
            <a:endParaRPr lang="fr-FR" dirty="0" smtClean="0"/>
          </a:p>
        </p:txBody>
      </p:sp>
    </p:spTree>
    <p:extLst>
      <p:ext uri="{BB962C8B-B14F-4D97-AF65-F5344CB8AC3E}">
        <p14:creationId xmlns:p14="http://schemas.microsoft.com/office/powerpoint/2010/main" val="1509479243"/>
      </p:ext>
    </p:extLst>
  </p:cSld>
  <p:clrMapOvr>
    <a:masterClrMapping/>
  </p:clrMapOvr>
  <p:transition spd="slow">
    <p:wipe dir="d"/>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Le DOM (Document Object Model)</a:t>
            </a:r>
            <a:endParaRPr lang="fr-FR" sz="2700" b="1" dirty="0">
              <a:solidFill>
                <a:schemeClr val="accent2">
                  <a:lumMod val="75000"/>
                </a:schemeClr>
              </a:solidFill>
            </a:endParaRPr>
          </a:p>
        </p:txBody>
      </p:sp>
      <p:sp>
        <p:nvSpPr>
          <p:cNvPr id="5" name="ZoneTexte 4"/>
          <p:cNvSpPr txBox="1"/>
          <p:nvPr/>
        </p:nvSpPr>
        <p:spPr>
          <a:xfrm>
            <a:off x="662868" y="1484784"/>
            <a:ext cx="8352928" cy="2308324"/>
          </a:xfrm>
          <a:prstGeom prst="rect">
            <a:avLst/>
          </a:prstGeom>
          <a:noFill/>
        </p:spPr>
        <p:txBody>
          <a:bodyPr wrap="square" rtlCol="0">
            <a:spAutoFit/>
          </a:bodyPr>
          <a:lstStyle/>
          <a:p>
            <a:r>
              <a:rPr lang="fr-FR" dirty="0"/>
              <a:t>On peut également accéder aux divers éléments d'un document par leur numéro d'ordre dans ce dernier. </a:t>
            </a:r>
            <a:endParaRPr lang="fr-FR" dirty="0" smtClean="0"/>
          </a:p>
          <a:p>
            <a:r>
              <a:rPr lang="fr-FR" dirty="0" smtClean="0"/>
              <a:t>Par </a:t>
            </a:r>
            <a:r>
              <a:rPr lang="fr-FR" dirty="0"/>
              <a:t>exemple, les collections </a:t>
            </a:r>
            <a:r>
              <a:rPr lang="fr-FR" dirty="0" err="1"/>
              <a:t>document.forms</a:t>
            </a:r>
            <a:r>
              <a:rPr lang="fr-FR" dirty="0"/>
              <a:t> et </a:t>
            </a:r>
            <a:r>
              <a:rPr lang="fr-FR" dirty="0" err="1"/>
              <a:t>document.images</a:t>
            </a:r>
            <a:r>
              <a:rPr lang="fr-FR" dirty="0"/>
              <a:t> permettent d'accéder aux divers éléments de formulaires et images du document. </a:t>
            </a:r>
            <a:endParaRPr lang="fr-FR" dirty="0" smtClean="0"/>
          </a:p>
          <a:p>
            <a:r>
              <a:rPr lang="fr-FR" dirty="0" smtClean="0"/>
              <a:t>Cette </a:t>
            </a:r>
            <a:r>
              <a:rPr lang="fr-FR" dirty="0"/>
              <a:t>méthode présente cependant l'inconvénient de fortement dépendre d'une connaissance a priori du nombre d'éléments dans la page ; pour peu que par exemple le nombre d'images change, la numérotation des éléments du tableau doit être revue si l'on veut pouvoir accéder à une image en particulier. </a:t>
            </a:r>
            <a:endParaRPr lang="fr-FR" dirty="0" smtClean="0"/>
          </a:p>
        </p:txBody>
      </p:sp>
    </p:spTree>
    <p:extLst>
      <p:ext uri="{BB962C8B-B14F-4D97-AF65-F5344CB8AC3E}">
        <p14:creationId xmlns:p14="http://schemas.microsoft.com/office/powerpoint/2010/main" val="3188082577"/>
      </p:ext>
    </p:extLst>
  </p:cSld>
  <p:clrMapOvr>
    <a:masterClrMapping/>
  </p:clrMapOvr>
  <p:transition spd="slow">
    <p:wipe dir="d"/>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 DOM </a:t>
            </a:r>
            <a:r>
              <a:rPr lang="fr-FR" sz="4000" b="1" i="1" dirty="0"/>
              <a:t/>
            </a:r>
            <a:br>
              <a:rPr lang="fr-FR" sz="4000" b="1" i="1" dirty="0"/>
            </a:br>
            <a:r>
              <a:rPr lang="fr-FR" sz="4000" b="1" i="1" dirty="0" err="1" smtClean="0">
                <a:solidFill>
                  <a:schemeClr val="accent2">
                    <a:lumMod val="75000"/>
                  </a:schemeClr>
                </a:solidFill>
              </a:rPr>
              <a:t>getAttribute</a:t>
            </a:r>
            <a:r>
              <a:rPr lang="fr-FR" sz="4000" b="1" i="1" dirty="0" smtClean="0">
                <a:solidFill>
                  <a:schemeClr val="accent2">
                    <a:lumMod val="75000"/>
                  </a:schemeClr>
                </a:solidFill>
              </a:rPr>
              <a:t>(</a:t>
            </a:r>
            <a:r>
              <a:rPr lang="fr-FR" sz="4000" b="1" i="1" dirty="0" smtClean="0">
                <a:solidFill>
                  <a:schemeClr val="tx2"/>
                </a:solidFill>
              </a:rPr>
              <a:t>nom de l'attribut</a:t>
            </a:r>
            <a:r>
              <a:rPr lang="fr-FR" sz="4000" b="1" i="1" dirty="0" smtClean="0">
                <a:solidFill>
                  <a:schemeClr val="accent2">
                    <a:lumMod val="75000"/>
                  </a:schemeClr>
                </a:solidFill>
              </a:rPr>
              <a:t>)</a:t>
            </a:r>
            <a:endParaRPr lang="fr-FR" sz="4000" b="1" i="1" dirty="0" smtClean="0"/>
          </a:p>
        </p:txBody>
      </p:sp>
      <p:sp>
        <p:nvSpPr>
          <p:cNvPr id="5" name="ZoneTexte 4"/>
          <p:cNvSpPr txBox="1"/>
          <p:nvPr/>
        </p:nvSpPr>
        <p:spPr>
          <a:xfrm>
            <a:off x="662868" y="1484784"/>
            <a:ext cx="8352928" cy="2308324"/>
          </a:xfrm>
          <a:prstGeom prst="rect">
            <a:avLst/>
          </a:prstGeom>
          <a:noFill/>
        </p:spPr>
        <p:txBody>
          <a:bodyPr wrap="square" rtlCol="0">
            <a:spAutoFit/>
          </a:bodyPr>
          <a:lstStyle/>
          <a:p>
            <a:r>
              <a:rPr lang="fr-FR" sz="1600" b="1" i="1" dirty="0" err="1">
                <a:solidFill>
                  <a:schemeClr val="accent2">
                    <a:lumMod val="75000"/>
                  </a:schemeClr>
                </a:solidFill>
              </a:rPr>
              <a:t>getAttribute</a:t>
            </a:r>
            <a:r>
              <a:rPr lang="fr-FR" sz="1600" b="1" i="1" dirty="0">
                <a:solidFill>
                  <a:schemeClr val="accent2">
                    <a:lumMod val="75000"/>
                  </a:schemeClr>
                </a:solidFill>
              </a:rPr>
              <a:t>(</a:t>
            </a:r>
            <a:r>
              <a:rPr lang="fr-FR" sz="1600" b="1" i="1" dirty="0">
                <a:solidFill>
                  <a:schemeClr val="tx2"/>
                </a:solidFill>
              </a:rPr>
              <a:t>nom de l'attribut</a:t>
            </a:r>
            <a:r>
              <a:rPr lang="fr-FR" sz="1600" b="1" i="1" dirty="0" smtClean="0">
                <a:solidFill>
                  <a:schemeClr val="accent2">
                    <a:lumMod val="75000"/>
                  </a:schemeClr>
                </a:solidFill>
              </a:rPr>
              <a:t>)</a:t>
            </a:r>
          </a:p>
          <a:p>
            <a:endParaRPr lang="fr-FR" sz="1600" b="1" i="1" dirty="0">
              <a:solidFill>
                <a:schemeClr val="accent2">
                  <a:lumMod val="75000"/>
                </a:schemeClr>
              </a:solidFill>
            </a:endParaRPr>
          </a:p>
          <a:p>
            <a:r>
              <a:rPr lang="fr-FR" sz="1600" dirty="0" smtClean="0"/>
              <a:t>retourne la valeur de l'attribut du </a:t>
            </a:r>
            <a:r>
              <a:rPr lang="fr-FR" sz="1600" dirty="0" err="1" smtClean="0"/>
              <a:t>noeud</a:t>
            </a:r>
            <a:r>
              <a:rPr lang="fr-FR" sz="1600" dirty="0" smtClean="0"/>
              <a:t> courant,</a:t>
            </a:r>
          </a:p>
          <a:p>
            <a:endParaRPr lang="fr-FR" sz="1600" dirty="0"/>
          </a:p>
          <a:p>
            <a:r>
              <a:rPr lang="fr-FR" sz="1600" dirty="0" smtClean="0"/>
              <a:t>exemple :</a:t>
            </a:r>
          </a:p>
          <a:p>
            <a:endParaRPr lang="fr-FR" sz="1600" dirty="0"/>
          </a:p>
          <a:p>
            <a:r>
              <a:rPr lang="fr-FR" sz="1600" dirty="0" smtClean="0"/>
              <a:t>var </a:t>
            </a:r>
            <a:r>
              <a:rPr lang="fr-FR" sz="1600" dirty="0" err="1" smtClean="0"/>
              <a:t>attr</a:t>
            </a:r>
            <a:r>
              <a:rPr lang="fr-FR" sz="1600" dirty="0" smtClean="0"/>
              <a:t> = </a:t>
            </a:r>
            <a:r>
              <a:rPr lang="fr-FR" sz="1600" dirty="0" err="1" smtClean="0"/>
              <a:t>document.getElementById</a:t>
            </a:r>
            <a:r>
              <a:rPr lang="fr-FR" sz="1600" dirty="0"/>
              <a:t>("test").</a:t>
            </a:r>
            <a:r>
              <a:rPr lang="fr-FR" sz="1600" b="1" i="1" dirty="0" err="1">
                <a:solidFill>
                  <a:schemeClr val="accent2">
                    <a:lumMod val="75000"/>
                  </a:schemeClr>
                </a:solidFill>
              </a:rPr>
              <a:t>getAttribute</a:t>
            </a:r>
            <a:r>
              <a:rPr lang="fr-FR" sz="1600" dirty="0"/>
              <a:t>("</a:t>
            </a:r>
            <a:r>
              <a:rPr lang="fr-FR" sz="1600" dirty="0" err="1"/>
              <a:t>align</a:t>
            </a:r>
            <a:r>
              <a:rPr lang="fr-FR" sz="1600" dirty="0" smtClean="0"/>
              <a:t>");</a:t>
            </a:r>
            <a:endParaRPr lang="fr-FR" sz="1600" dirty="0"/>
          </a:p>
          <a:p>
            <a:endParaRPr lang="fr-FR" sz="1600" dirty="0"/>
          </a:p>
          <a:p>
            <a:r>
              <a:rPr lang="fr-FR" sz="1600" dirty="0" smtClean="0"/>
              <a:t>Renvoie "</a:t>
            </a:r>
            <a:r>
              <a:rPr lang="fr-FR" sz="1600" dirty="0" err="1" smtClean="0"/>
              <a:t>left</a:t>
            </a:r>
            <a:r>
              <a:rPr lang="fr-FR" sz="1600" dirty="0" smtClean="0"/>
              <a:t>", "</a:t>
            </a:r>
            <a:r>
              <a:rPr lang="fr-FR" sz="1600" dirty="0" err="1" smtClean="0"/>
              <a:t>right","center</a:t>
            </a:r>
            <a:r>
              <a:rPr lang="fr-FR" sz="1600" dirty="0" smtClean="0"/>
              <a:t>" ou "</a:t>
            </a:r>
            <a:r>
              <a:rPr lang="fr-FR" sz="1600" dirty="0" err="1" smtClean="0"/>
              <a:t>justify</a:t>
            </a:r>
            <a:r>
              <a:rPr lang="fr-FR" sz="1600" dirty="0" smtClean="0"/>
              <a:t>"</a:t>
            </a:r>
          </a:p>
        </p:txBody>
      </p:sp>
    </p:spTree>
    <p:extLst>
      <p:ext uri="{BB962C8B-B14F-4D97-AF65-F5344CB8AC3E}">
        <p14:creationId xmlns:p14="http://schemas.microsoft.com/office/powerpoint/2010/main" val="2035142442"/>
      </p:ext>
    </p:extLst>
  </p:cSld>
  <p:clrMapOvr>
    <a:masterClrMapping/>
  </p:clrMapOvr>
  <p:transition spd="slow">
    <p:wipe dir="d"/>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Le DOM </a:t>
            </a:r>
            <a:r>
              <a:rPr lang="fr-FR" sz="4000" b="1" i="1" dirty="0"/>
              <a:t/>
            </a:r>
            <a:br>
              <a:rPr lang="fr-FR" sz="4000" b="1" i="1" dirty="0"/>
            </a:br>
            <a:r>
              <a:rPr lang="fr-FR" sz="2700" b="1" i="1" dirty="0" err="1">
                <a:solidFill>
                  <a:schemeClr val="accent2">
                    <a:lumMod val="75000"/>
                  </a:schemeClr>
                </a:solidFill>
              </a:rPr>
              <a:t>s</a:t>
            </a:r>
            <a:r>
              <a:rPr lang="fr-FR" sz="2700" b="1" i="1" dirty="0" err="1" smtClean="0">
                <a:solidFill>
                  <a:schemeClr val="accent2">
                    <a:lumMod val="75000"/>
                  </a:schemeClr>
                </a:solidFill>
              </a:rPr>
              <a:t>etAttribute</a:t>
            </a:r>
            <a:r>
              <a:rPr lang="fr-FR" sz="2700" b="1" i="1" dirty="0" smtClean="0">
                <a:solidFill>
                  <a:schemeClr val="accent2">
                    <a:lumMod val="75000"/>
                  </a:schemeClr>
                </a:solidFill>
              </a:rPr>
              <a:t>(</a:t>
            </a:r>
            <a:r>
              <a:rPr lang="fr-FR" sz="2700" b="1" i="1" dirty="0" smtClean="0">
                <a:solidFill>
                  <a:schemeClr val="tx2"/>
                </a:solidFill>
              </a:rPr>
              <a:t>nom de l'attribut, valeur[, </a:t>
            </a:r>
            <a:r>
              <a:rPr lang="fr-FR" sz="2700" b="1" i="1" dirty="0" err="1" smtClean="0">
                <a:solidFill>
                  <a:schemeClr val="tx2"/>
                </a:solidFill>
              </a:rPr>
              <a:t>modeIE</a:t>
            </a:r>
            <a:r>
              <a:rPr lang="fr-FR" sz="2700" b="1" i="1" dirty="0" smtClean="0">
                <a:solidFill>
                  <a:schemeClr val="tx2"/>
                </a:solidFill>
              </a:rPr>
              <a:t>])</a:t>
            </a:r>
            <a:r>
              <a:rPr lang="fr-FR" sz="2700" b="1" i="1" dirty="0" smtClean="0">
                <a:solidFill>
                  <a:schemeClr val="accent2">
                    <a:lumMod val="75000"/>
                  </a:schemeClr>
                </a:solidFill>
              </a:rPr>
              <a:t>)</a:t>
            </a:r>
            <a:endParaRPr lang="fr-FR" sz="2700" b="1" i="1" dirty="0" smtClean="0"/>
          </a:p>
        </p:txBody>
      </p:sp>
      <p:sp>
        <p:nvSpPr>
          <p:cNvPr id="5" name="ZoneTexte 4"/>
          <p:cNvSpPr txBox="1"/>
          <p:nvPr/>
        </p:nvSpPr>
        <p:spPr>
          <a:xfrm>
            <a:off x="662868" y="1844824"/>
            <a:ext cx="8352928" cy="3046988"/>
          </a:xfrm>
          <a:prstGeom prst="rect">
            <a:avLst/>
          </a:prstGeom>
          <a:noFill/>
        </p:spPr>
        <p:txBody>
          <a:bodyPr wrap="square" rtlCol="0">
            <a:spAutoFit/>
          </a:bodyPr>
          <a:lstStyle/>
          <a:p>
            <a:r>
              <a:rPr lang="fr-FR" sz="1600" b="1" i="1" dirty="0" err="1">
                <a:solidFill>
                  <a:schemeClr val="accent2">
                    <a:lumMod val="75000"/>
                  </a:schemeClr>
                </a:solidFill>
              </a:rPr>
              <a:t>setAttribute</a:t>
            </a:r>
            <a:r>
              <a:rPr lang="fr-FR" sz="1600" b="1" i="1" dirty="0">
                <a:solidFill>
                  <a:schemeClr val="accent2">
                    <a:lumMod val="75000"/>
                  </a:schemeClr>
                </a:solidFill>
              </a:rPr>
              <a:t>(</a:t>
            </a:r>
            <a:r>
              <a:rPr lang="fr-FR" sz="1600" b="1" i="1" dirty="0">
                <a:solidFill>
                  <a:schemeClr val="tx2"/>
                </a:solidFill>
              </a:rPr>
              <a:t>nom de l'attribut</a:t>
            </a:r>
            <a:r>
              <a:rPr lang="fr-FR" sz="1600" b="1" i="1" dirty="0" smtClean="0">
                <a:solidFill>
                  <a:schemeClr val="tx2"/>
                </a:solidFill>
              </a:rPr>
              <a:t>, valeur[, </a:t>
            </a:r>
            <a:r>
              <a:rPr lang="fr-FR" sz="1600" b="1" i="1" dirty="0" err="1" smtClean="0">
                <a:solidFill>
                  <a:schemeClr val="tx2"/>
                </a:solidFill>
              </a:rPr>
              <a:t>modeIE</a:t>
            </a:r>
            <a:r>
              <a:rPr lang="fr-FR" sz="1600" b="1" i="1" dirty="0">
                <a:solidFill>
                  <a:schemeClr val="tx2"/>
                </a:solidFill>
              </a:rPr>
              <a:t>])</a:t>
            </a:r>
            <a:r>
              <a:rPr lang="fr-FR" sz="1600" b="1" i="1" dirty="0">
                <a:solidFill>
                  <a:schemeClr val="accent2">
                    <a:lumMod val="75000"/>
                  </a:schemeClr>
                </a:solidFill>
              </a:rPr>
              <a:t>)</a:t>
            </a:r>
            <a:endParaRPr lang="fr-FR" sz="1600" b="1" i="1" dirty="0" smtClean="0">
              <a:solidFill>
                <a:schemeClr val="accent2">
                  <a:lumMod val="75000"/>
                </a:schemeClr>
              </a:solidFill>
            </a:endParaRPr>
          </a:p>
          <a:p>
            <a:endParaRPr lang="fr-FR" sz="1600" b="1" i="1" dirty="0">
              <a:solidFill>
                <a:schemeClr val="accent2">
                  <a:lumMod val="75000"/>
                </a:schemeClr>
              </a:solidFill>
            </a:endParaRPr>
          </a:p>
          <a:p>
            <a:r>
              <a:rPr lang="fr-FR" sz="1600" dirty="0" smtClean="0"/>
              <a:t>fixe la valeur de l'attribut à la valeur indiqué dans le </a:t>
            </a:r>
            <a:r>
              <a:rPr lang="fr-FR" sz="1600" dirty="0" err="1" smtClean="0"/>
              <a:t>noeud</a:t>
            </a:r>
            <a:r>
              <a:rPr lang="fr-FR" sz="1600" dirty="0" smtClean="0"/>
              <a:t> courant,</a:t>
            </a:r>
          </a:p>
          <a:p>
            <a:endParaRPr lang="fr-FR" sz="1600" dirty="0"/>
          </a:p>
          <a:p>
            <a:r>
              <a:rPr lang="fr-FR" sz="1600" dirty="0" smtClean="0"/>
              <a:t>exemple :</a:t>
            </a:r>
          </a:p>
          <a:p>
            <a:endParaRPr lang="fr-FR" sz="1600" dirty="0"/>
          </a:p>
          <a:p>
            <a:r>
              <a:rPr lang="fr-FR" sz="1600" dirty="0" err="1"/>
              <a:t>document.getElementById</a:t>
            </a:r>
            <a:r>
              <a:rPr lang="fr-FR" sz="1600" dirty="0"/>
              <a:t>("test").</a:t>
            </a:r>
            <a:r>
              <a:rPr lang="fr-FR" sz="1600" dirty="0" err="1"/>
              <a:t>setAttribute</a:t>
            </a:r>
            <a:r>
              <a:rPr lang="fr-FR" sz="1600" dirty="0"/>
              <a:t>("</a:t>
            </a:r>
            <a:r>
              <a:rPr lang="fr-FR" sz="1600" dirty="0" err="1"/>
              <a:t>title</a:t>
            </a:r>
            <a:r>
              <a:rPr lang="fr-FR" sz="1600" dirty="0"/>
              <a:t>", </a:t>
            </a:r>
            <a:r>
              <a:rPr lang="fr-FR" sz="1600" dirty="0" smtClean="0"/>
              <a:t>"Cours Javascript")</a:t>
            </a:r>
            <a:endParaRPr lang="fr-FR" sz="1600" dirty="0"/>
          </a:p>
          <a:p>
            <a:endParaRPr lang="fr-FR" sz="1600" dirty="0"/>
          </a:p>
          <a:p>
            <a:r>
              <a:rPr lang="fr-FR" sz="1600" dirty="0" smtClean="0"/>
              <a:t>Donne la valeur "Cours Javascript" à l'attribut "</a:t>
            </a:r>
            <a:r>
              <a:rPr lang="fr-FR" sz="1600" dirty="0" err="1" smtClean="0"/>
              <a:t>title</a:t>
            </a:r>
            <a:r>
              <a:rPr lang="fr-FR" sz="1600" dirty="0" smtClean="0"/>
              <a:t>" de l'élément "test".</a:t>
            </a:r>
          </a:p>
          <a:p>
            <a:endParaRPr lang="fr-FR" sz="1600" dirty="0"/>
          </a:p>
          <a:p>
            <a:r>
              <a:rPr lang="fr-FR" sz="1600" dirty="0" smtClean="0"/>
              <a:t>Pour permettre à IE de passer outre la sensibilité à la casse, mettre </a:t>
            </a:r>
            <a:r>
              <a:rPr lang="fr-FR" sz="1600" dirty="0" err="1" smtClean="0"/>
              <a:t>modeIE</a:t>
            </a:r>
            <a:r>
              <a:rPr lang="fr-FR" sz="1600" dirty="0" smtClean="0"/>
              <a:t> à 0 afin que IE accepte l'attribut en </a:t>
            </a:r>
            <a:r>
              <a:rPr lang="fr-FR" sz="1600" dirty="0" err="1" smtClean="0"/>
              <a:t>miuscule</a:t>
            </a:r>
            <a:r>
              <a:rPr lang="fr-FR" sz="1600" dirty="0" smtClean="0"/>
              <a:t> ou en majuscule.</a:t>
            </a:r>
          </a:p>
        </p:txBody>
      </p:sp>
    </p:spTree>
    <p:extLst>
      <p:ext uri="{BB962C8B-B14F-4D97-AF65-F5344CB8AC3E}">
        <p14:creationId xmlns:p14="http://schemas.microsoft.com/office/powerpoint/2010/main" val="211162207"/>
      </p:ext>
    </p:extLst>
  </p:cSld>
  <p:clrMapOvr>
    <a:masterClrMapping/>
  </p:clrMapOvr>
  <p:transition spd="slow">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a:t>É</a:t>
            </a:r>
            <a:r>
              <a:rPr lang="fr-FR" sz="4000" b="1" i="1" dirty="0" smtClean="0"/>
              <a:t>crire un programme en Javascript</a:t>
            </a:r>
            <a:endParaRPr lang="fr-FR" sz="4000" b="1" dirty="0">
              <a:solidFill>
                <a:schemeClr val="accent2">
                  <a:lumMod val="75000"/>
                </a:schemeClr>
              </a:solidFill>
            </a:endParaRPr>
          </a:p>
        </p:txBody>
      </p:sp>
      <p:sp>
        <p:nvSpPr>
          <p:cNvPr id="5" name="ZoneTexte 4"/>
          <p:cNvSpPr txBox="1"/>
          <p:nvPr/>
        </p:nvSpPr>
        <p:spPr>
          <a:xfrm>
            <a:off x="827584" y="1412776"/>
            <a:ext cx="8064896" cy="5078313"/>
          </a:xfrm>
          <a:prstGeom prst="rect">
            <a:avLst/>
          </a:prstGeom>
          <a:noFill/>
        </p:spPr>
        <p:txBody>
          <a:bodyPr wrap="square" rtlCol="0">
            <a:spAutoFit/>
          </a:bodyPr>
          <a:lstStyle/>
          <a:p>
            <a:r>
              <a:rPr lang="fr-FR" b="1" dirty="0" smtClean="0"/>
              <a:t>Les variables</a:t>
            </a:r>
          </a:p>
          <a:p>
            <a:r>
              <a:rPr lang="fr-FR" dirty="0" smtClean="0"/>
              <a:t>Les variables déclarées en dehors des fonctions ont une portée globale. Celles déclarées à l'intérieur d'une fonction ont une portée locale.</a:t>
            </a:r>
          </a:p>
          <a:p>
            <a:r>
              <a:rPr lang="fr-FR" dirty="0" smtClean="0"/>
              <a:t>Il est recommandée de définir les variables appartenant à une fonction avec l'instruction </a:t>
            </a:r>
            <a:r>
              <a:rPr lang="fr-FR" b="1" dirty="0" smtClean="0">
                <a:solidFill>
                  <a:schemeClr val="tx2">
                    <a:lumMod val="75000"/>
                  </a:schemeClr>
                </a:solidFill>
              </a:rPr>
              <a:t>var :</a:t>
            </a:r>
          </a:p>
          <a:p>
            <a:r>
              <a:rPr lang="fr-FR" b="1" dirty="0" smtClean="0">
                <a:solidFill>
                  <a:schemeClr val="tx2">
                    <a:lumMod val="75000"/>
                  </a:schemeClr>
                </a:solidFill>
              </a:rPr>
              <a:t>var </a:t>
            </a:r>
            <a:r>
              <a:rPr lang="fr-FR" dirty="0" smtClean="0"/>
              <a:t>jour;</a:t>
            </a:r>
          </a:p>
          <a:p>
            <a:r>
              <a:rPr lang="fr-FR" b="1" dirty="0" smtClean="0">
                <a:solidFill>
                  <a:schemeClr val="tx2">
                    <a:lumMod val="75000"/>
                  </a:schemeClr>
                </a:solidFill>
              </a:rPr>
              <a:t>var </a:t>
            </a:r>
            <a:r>
              <a:rPr lang="fr-FR" dirty="0" err="1" smtClean="0"/>
              <a:t>numero</a:t>
            </a:r>
            <a:r>
              <a:rPr lang="fr-FR" dirty="0" smtClean="0"/>
              <a:t> = 12;</a:t>
            </a:r>
          </a:p>
          <a:p>
            <a:r>
              <a:rPr lang="fr-FR" b="1" dirty="0">
                <a:solidFill>
                  <a:schemeClr val="tx2">
                    <a:lumMod val="75000"/>
                  </a:schemeClr>
                </a:solidFill>
              </a:rPr>
              <a:t>var </a:t>
            </a:r>
            <a:r>
              <a:rPr lang="fr-FR" dirty="0" err="1" smtClean="0"/>
              <a:t>nss</a:t>
            </a:r>
            <a:r>
              <a:rPr lang="fr-FR" dirty="0" smtClean="0"/>
              <a:t> </a:t>
            </a:r>
            <a:r>
              <a:rPr lang="fr-FR" dirty="0"/>
              <a:t>= </a:t>
            </a:r>
            <a:r>
              <a:rPr lang="fr-FR" dirty="0" err="1" smtClean="0"/>
              <a:t>numero</a:t>
            </a:r>
            <a:r>
              <a:rPr lang="fr-FR" dirty="0" smtClean="0"/>
              <a:t> + 11;</a:t>
            </a:r>
          </a:p>
          <a:p>
            <a:r>
              <a:rPr lang="fr-FR" b="1" dirty="0">
                <a:solidFill>
                  <a:schemeClr val="tx2">
                    <a:lumMod val="75000"/>
                  </a:schemeClr>
                </a:solidFill>
              </a:rPr>
              <a:t>var </a:t>
            </a:r>
            <a:r>
              <a:rPr lang="fr-FR" dirty="0"/>
              <a:t>nom = </a:t>
            </a:r>
            <a:r>
              <a:rPr lang="fr-FR" dirty="0" smtClean="0"/>
              <a:t>"HARTMANN";</a:t>
            </a:r>
          </a:p>
          <a:p>
            <a:r>
              <a:rPr lang="fr-FR" b="1" dirty="0">
                <a:solidFill>
                  <a:schemeClr val="tx2">
                    <a:lumMod val="75000"/>
                  </a:schemeClr>
                </a:solidFill>
              </a:rPr>
              <a:t>var </a:t>
            </a:r>
            <a:r>
              <a:rPr lang="fr-FR" dirty="0" smtClean="0"/>
              <a:t>plat </a:t>
            </a:r>
            <a:r>
              <a:rPr lang="fr-FR" dirty="0"/>
              <a:t>= </a:t>
            </a:r>
            <a:r>
              <a:rPr lang="fr-FR" dirty="0" smtClean="0"/>
              <a:t>12; prix=120.25; </a:t>
            </a:r>
            <a:r>
              <a:rPr lang="fr-FR" dirty="0" err="1" smtClean="0"/>
              <a:t>quantite</a:t>
            </a:r>
            <a:r>
              <a:rPr lang="fr-FR" dirty="0" smtClean="0"/>
              <a:t>= 36;</a:t>
            </a:r>
          </a:p>
          <a:p>
            <a:r>
              <a:rPr lang="fr-FR" b="1" dirty="0">
                <a:solidFill>
                  <a:schemeClr val="tx2">
                    <a:lumMod val="75000"/>
                  </a:schemeClr>
                </a:solidFill>
              </a:rPr>
              <a:t>var </a:t>
            </a:r>
            <a:r>
              <a:rPr lang="fr-FR" dirty="0" smtClean="0"/>
              <a:t>navigateur </a:t>
            </a:r>
            <a:r>
              <a:rPr lang="fr-FR" dirty="0"/>
              <a:t>= </a:t>
            </a:r>
            <a:r>
              <a:rPr lang="fr-FR" b="1" dirty="0" err="1">
                <a:solidFill>
                  <a:schemeClr val="tx2">
                    <a:lumMod val="75000"/>
                  </a:schemeClr>
                </a:solidFill>
              </a:rPr>
              <a:t>navigator.appName</a:t>
            </a:r>
            <a:r>
              <a:rPr lang="fr-FR" dirty="0" smtClean="0"/>
              <a:t>;</a:t>
            </a:r>
          </a:p>
          <a:p>
            <a:endParaRPr lang="fr-FR" dirty="0" smtClean="0"/>
          </a:p>
          <a:p>
            <a:r>
              <a:rPr lang="fr-FR" b="1" dirty="0" smtClean="0"/>
              <a:t>Les constantes</a:t>
            </a:r>
          </a:p>
          <a:p>
            <a:r>
              <a:rPr lang="fr-FR" dirty="0" smtClean="0"/>
              <a:t>Les constantes sont déclarées avec l'instruction </a:t>
            </a:r>
            <a:r>
              <a:rPr lang="fr-FR" b="1" dirty="0" err="1" smtClean="0">
                <a:solidFill>
                  <a:schemeClr val="tx2">
                    <a:lumMod val="75000"/>
                  </a:schemeClr>
                </a:solidFill>
              </a:rPr>
              <a:t>const</a:t>
            </a:r>
            <a:r>
              <a:rPr lang="fr-FR" b="1" dirty="0" smtClean="0">
                <a:solidFill>
                  <a:schemeClr val="tx2">
                    <a:lumMod val="75000"/>
                  </a:schemeClr>
                </a:solidFill>
              </a:rPr>
              <a:t> </a:t>
            </a:r>
            <a:r>
              <a:rPr lang="fr-FR" dirty="0" smtClean="0"/>
              <a:t>:</a:t>
            </a:r>
          </a:p>
          <a:p>
            <a:r>
              <a:rPr lang="fr-FR" b="1" dirty="0" err="1">
                <a:solidFill>
                  <a:schemeClr val="tx2">
                    <a:lumMod val="75000"/>
                  </a:schemeClr>
                </a:solidFill>
              </a:rPr>
              <a:t>const</a:t>
            </a:r>
            <a:r>
              <a:rPr lang="fr-FR" dirty="0" smtClean="0"/>
              <a:t> vrai = </a:t>
            </a:r>
            <a:r>
              <a:rPr lang="fr-FR" dirty="0" err="1" smtClean="0"/>
              <a:t>true</a:t>
            </a:r>
            <a:r>
              <a:rPr lang="fr-FR" dirty="0" smtClean="0"/>
              <a:t>;</a:t>
            </a:r>
          </a:p>
          <a:p>
            <a:r>
              <a:rPr lang="fr-FR" b="1" dirty="0" err="1">
                <a:solidFill>
                  <a:schemeClr val="tx2">
                    <a:lumMod val="75000"/>
                  </a:schemeClr>
                </a:solidFill>
              </a:rPr>
              <a:t>const</a:t>
            </a:r>
            <a:r>
              <a:rPr lang="fr-FR" b="1" dirty="0">
                <a:solidFill>
                  <a:schemeClr val="tx2">
                    <a:lumMod val="75000"/>
                  </a:schemeClr>
                </a:solidFill>
              </a:rPr>
              <a:t> </a:t>
            </a:r>
            <a:r>
              <a:rPr lang="fr-FR" dirty="0" err="1" smtClean="0"/>
              <a:t>marignan</a:t>
            </a:r>
            <a:r>
              <a:rPr lang="fr-FR" dirty="0" smtClean="0"/>
              <a:t> = 1515;</a:t>
            </a:r>
          </a:p>
          <a:p>
            <a:r>
              <a:rPr lang="fr-FR" b="1" dirty="0" err="1">
                <a:solidFill>
                  <a:schemeClr val="tx2">
                    <a:lumMod val="75000"/>
                  </a:schemeClr>
                </a:solidFill>
              </a:rPr>
              <a:t>const</a:t>
            </a:r>
            <a:r>
              <a:rPr lang="fr-FR" dirty="0" smtClean="0"/>
              <a:t> </a:t>
            </a:r>
            <a:r>
              <a:rPr lang="fr-FR" dirty="0"/>
              <a:t>VERT = </a:t>
            </a:r>
            <a:r>
              <a:rPr lang="fr-FR" dirty="0" smtClean="0"/>
              <a:t>0x1E8132;</a:t>
            </a:r>
          </a:p>
          <a:p>
            <a:r>
              <a:rPr lang="fr-FR" b="1" dirty="0" err="1">
                <a:solidFill>
                  <a:schemeClr val="tx2">
                    <a:lumMod val="75000"/>
                  </a:schemeClr>
                </a:solidFill>
              </a:rPr>
              <a:t>const</a:t>
            </a:r>
            <a:r>
              <a:rPr lang="fr-FR" b="1" dirty="0">
                <a:solidFill>
                  <a:schemeClr val="tx2">
                    <a:lumMod val="75000"/>
                  </a:schemeClr>
                </a:solidFill>
              </a:rPr>
              <a:t> </a:t>
            </a:r>
            <a:r>
              <a:rPr lang="fr-FR" dirty="0" smtClean="0"/>
              <a:t>OS = 'Windows';</a:t>
            </a:r>
            <a:endParaRPr lang="fr-FR" dirty="0"/>
          </a:p>
        </p:txBody>
      </p:sp>
    </p:spTree>
    <p:extLst>
      <p:ext uri="{BB962C8B-B14F-4D97-AF65-F5344CB8AC3E}">
        <p14:creationId xmlns:p14="http://schemas.microsoft.com/office/powerpoint/2010/main" val="1782500789"/>
      </p:ext>
    </p:extLst>
  </p:cSld>
  <p:clrMapOvr>
    <a:masterClrMapping/>
  </p:clrMapOvr>
  <p:transition spd="slow">
    <p:wipe dir="d"/>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 DOM </a:t>
            </a:r>
            <a:r>
              <a:rPr lang="fr-FR" sz="4000" b="1" i="1" dirty="0"/>
              <a:t/>
            </a:r>
            <a:br>
              <a:rPr lang="fr-FR" sz="4000" b="1" i="1" dirty="0"/>
            </a:br>
            <a:r>
              <a:rPr lang="fr-FR" sz="4000" b="1" i="1" dirty="0" err="1" smtClean="0">
                <a:solidFill>
                  <a:schemeClr val="accent2">
                    <a:lumMod val="75000"/>
                  </a:schemeClr>
                </a:solidFill>
              </a:rPr>
              <a:t>getElementByTagName</a:t>
            </a:r>
            <a:r>
              <a:rPr lang="fr-FR" sz="4000" b="1" i="1" dirty="0" smtClean="0"/>
              <a:t>(</a:t>
            </a:r>
            <a:r>
              <a:rPr lang="fr-FR" sz="4000" b="1" i="1" dirty="0" smtClean="0">
                <a:solidFill>
                  <a:schemeClr val="tx2">
                    <a:lumMod val="75000"/>
                  </a:schemeClr>
                </a:solidFill>
              </a:rPr>
              <a:t>chaine</a:t>
            </a:r>
            <a:r>
              <a:rPr lang="fr-FR" sz="4000" b="1" i="1" dirty="0" smtClean="0"/>
              <a:t>)</a:t>
            </a:r>
          </a:p>
        </p:txBody>
      </p:sp>
      <p:sp>
        <p:nvSpPr>
          <p:cNvPr id="5" name="ZoneTexte 4"/>
          <p:cNvSpPr txBox="1"/>
          <p:nvPr/>
        </p:nvSpPr>
        <p:spPr>
          <a:xfrm>
            <a:off x="662868" y="1484784"/>
            <a:ext cx="8352928" cy="4555093"/>
          </a:xfrm>
          <a:prstGeom prst="rect">
            <a:avLst/>
          </a:prstGeom>
          <a:noFill/>
        </p:spPr>
        <p:txBody>
          <a:bodyPr wrap="square" rtlCol="0">
            <a:spAutoFit/>
          </a:bodyPr>
          <a:lstStyle/>
          <a:p>
            <a:r>
              <a:rPr lang="fr-FR" sz="1600" dirty="0" smtClean="0">
                <a:solidFill>
                  <a:schemeClr val="tx2">
                    <a:lumMod val="75000"/>
                  </a:schemeClr>
                </a:solidFill>
              </a:rPr>
              <a:t>tableau</a:t>
            </a:r>
            <a:r>
              <a:rPr lang="fr-FR" sz="1600" b="1" i="1" dirty="0" smtClean="0">
                <a:solidFill>
                  <a:schemeClr val="accent2">
                    <a:lumMod val="75000"/>
                  </a:schemeClr>
                </a:solidFill>
              </a:rPr>
              <a:t> </a:t>
            </a:r>
            <a:r>
              <a:rPr lang="fr-FR" sz="1600" b="1" i="1" dirty="0" err="1" smtClean="0">
                <a:solidFill>
                  <a:schemeClr val="accent2">
                    <a:lumMod val="75000"/>
                  </a:schemeClr>
                </a:solidFill>
              </a:rPr>
              <a:t>getElementByTagName</a:t>
            </a:r>
            <a:r>
              <a:rPr lang="fr-FR" sz="1600" b="1" i="1" dirty="0" smtClean="0"/>
              <a:t>(</a:t>
            </a:r>
            <a:r>
              <a:rPr lang="fr-FR" sz="1600" b="1" i="1" dirty="0" smtClean="0">
                <a:solidFill>
                  <a:schemeClr val="tx2">
                    <a:lumMod val="75000"/>
                  </a:schemeClr>
                </a:solidFill>
              </a:rPr>
              <a:t>chaine</a:t>
            </a:r>
            <a:r>
              <a:rPr lang="fr-FR" sz="1600" b="1" i="1" dirty="0" smtClean="0"/>
              <a:t>)</a:t>
            </a:r>
          </a:p>
          <a:p>
            <a:r>
              <a:rPr lang="fr-FR" dirty="0" smtClean="0"/>
              <a:t>Retourne un tableau contenant tous les éléments correspondants à </a:t>
            </a:r>
            <a:r>
              <a:rPr lang="fr-FR" sz="1600" b="1" i="1" dirty="0" smtClean="0">
                <a:solidFill>
                  <a:schemeClr val="tx2">
                    <a:lumMod val="75000"/>
                  </a:schemeClr>
                </a:solidFill>
              </a:rPr>
              <a:t>chaine</a:t>
            </a:r>
            <a:r>
              <a:rPr lang="fr-FR" sz="1600" dirty="0" smtClean="0"/>
              <a:t>.</a:t>
            </a:r>
          </a:p>
          <a:p>
            <a:endParaRPr lang="fr-FR" sz="1600" dirty="0"/>
          </a:p>
          <a:p>
            <a:r>
              <a:rPr lang="fr-FR" sz="1600" dirty="0" smtClean="0"/>
              <a:t>exemple (ex20corrige.html) :</a:t>
            </a:r>
          </a:p>
          <a:p>
            <a:r>
              <a:rPr lang="fr-FR" sz="1600" dirty="0" smtClean="0"/>
              <a:t>(dans &lt;script&gt;)</a:t>
            </a:r>
          </a:p>
          <a:p>
            <a:r>
              <a:rPr lang="fr-FR" sz="1600" dirty="0" smtClean="0"/>
              <a:t>......</a:t>
            </a:r>
          </a:p>
          <a:p>
            <a:r>
              <a:rPr lang="fr-FR" sz="1600" dirty="0"/>
              <a:t>function lister()</a:t>
            </a:r>
          </a:p>
          <a:p>
            <a:r>
              <a:rPr lang="fr-FR" sz="1600" dirty="0"/>
              <a:t>{</a:t>
            </a:r>
          </a:p>
          <a:p>
            <a:r>
              <a:rPr lang="fr-FR" sz="1600" dirty="0"/>
              <a:t>var </a:t>
            </a:r>
            <a:r>
              <a:rPr lang="fr-FR" sz="1600" dirty="0" err="1"/>
              <a:t>lst</a:t>
            </a:r>
            <a:r>
              <a:rPr lang="fr-FR" sz="1600" dirty="0"/>
              <a:t> = </a:t>
            </a:r>
            <a:r>
              <a:rPr lang="fr-FR" sz="1600" dirty="0" err="1"/>
              <a:t>document.getElementsByTagName</a:t>
            </a:r>
            <a:r>
              <a:rPr lang="fr-FR" sz="1600" dirty="0"/>
              <a:t>("div");</a:t>
            </a:r>
          </a:p>
          <a:p>
            <a:r>
              <a:rPr lang="fr-FR" sz="1600" dirty="0" smtClean="0"/>
              <a:t>for </a:t>
            </a:r>
            <a:r>
              <a:rPr lang="fr-FR" sz="1600" dirty="0"/>
              <a:t>(i=0;i&lt;</a:t>
            </a:r>
            <a:r>
              <a:rPr lang="fr-FR" sz="1600" dirty="0" err="1"/>
              <a:t>lst.length;i</a:t>
            </a:r>
            <a:r>
              <a:rPr lang="fr-FR" sz="1600" dirty="0"/>
              <a:t>++)</a:t>
            </a:r>
          </a:p>
          <a:p>
            <a:r>
              <a:rPr lang="fr-FR" sz="1600" dirty="0"/>
              <a:t>	{</a:t>
            </a:r>
          </a:p>
          <a:p>
            <a:r>
              <a:rPr lang="fr-FR" sz="1600" dirty="0"/>
              <a:t>		</a:t>
            </a:r>
            <a:r>
              <a:rPr lang="fr-FR" sz="1600" dirty="0" err="1"/>
              <a:t>elem</a:t>
            </a:r>
            <a:r>
              <a:rPr lang="fr-FR" sz="1600" dirty="0"/>
              <a:t> = </a:t>
            </a:r>
            <a:r>
              <a:rPr lang="fr-FR" sz="1600" dirty="0" err="1"/>
              <a:t>lst.item</a:t>
            </a:r>
            <a:r>
              <a:rPr lang="fr-FR" sz="1600" dirty="0"/>
              <a:t>(i);</a:t>
            </a:r>
          </a:p>
          <a:p>
            <a:r>
              <a:rPr lang="fr-FR" sz="1600" dirty="0"/>
              <a:t>		document.write(i+" "+elem.id+" "+</a:t>
            </a:r>
            <a:r>
              <a:rPr lang="fr-FR" sz="1600" dirty="0" err="1"/>
              <a:t>elem.innerHTML</a:t>
            </a:r>
            <a:r>
              <a:rPr lang="fr-FR" sz="1600" dirty="0"/>
              <a:t>+" &lt;</a:t>
            </a:r>
            <a:r>
              <a:rPr lang="fr-FR" sz="1600" dirty="0" err="1"/>
              <a:t>br</a:t>
            </a:r>
            <a:r>
              <a:rPr lang="fr-FR" sz="1600" dirty="0"/>
              <a:t>/&gt;");</a:t>
            </a:r>
          </a:p>
          <a:p>
            <a:r>
              <a:rPr lang="fr-FR" sz="1600" dirty="0"/>
              <a:t>	}</a:t>
            </a:r>
          </a:p>
          <a:p>
            <a:r>
              <a:rPr lang="fr-FR" sz="1600" dirty="0" smtClean="0"/>
              <a:t>}</a:t>
            </a:r>
          </a:p>
          <a:p>
            <a:r>
              <a:rPr lang="fr-FR" sz="1600" dirty="0" smtClean="0"/>
              <a:t>(dans &lt;body&gt;)</a:t>
            </a:r>
            <a:endParaRPr lang="fr-FR" sz="1600" dirty="0"/>
          </a:p>
          <a:p>
            <a:r>
              <a:rPr lang="fr-FR" sz="1600" dirty="0" smtClean="0"/>
              <a:t>......</a:t>
            </a:r>
            <a:endParaRPr lang="fr-FR" sz="1600" dirty="0"/>
          </a:p>
          <a:p>
            <a:r>
              <a:rPr lang="fr-FR" sz="1600" dirty="0"/>
              <a:t>&lt;input type="</a:t>
            </a:r>
            <a:r>
              <a:rPr lang="fr-FR" sz="1600" dirty="0" err="1"/>
              <a:t>button</a:t>
            </a:r>
            <a:r>
              <a:rPr lang="fr-FR" sz="1600" dirty="0"/>
              <a:t>" value="Liste des éléments" </a:t>
            </a:r>
            <a:r>
              <a:rPr lang="fr-FR" sz="1600" dirty="0" err="1"/>
              <a:t>onclick</a:t>
            </a:r>
            <a:r>
              <a:rPr lang="fr-FR" sz="1600" dirty="0"/>
              <a:t>="lister()"&gt;</a:t>
            </a:r>
            <a:endParaRPr lang="fr-FR" sz="1600" dirty="0" smtClean="0"/>
          </a:p>
        </p:txBody>
      </p:sp>
    </p:spTree>
    <p:extLst>
      <p:ext uri="{BB962C8B-B14F-4D97-AF65-F5344CB8AC3E}">
        <p14:creationId xmlns:p14="http://schemas.microsoft.com/office/powerpoint/2010/main" val="2194798214"/>
      </p:ext>
    </p:extLst>
  </p:cSld>
  <p:clrMapOvr>
    <a:masterClrMapping/>
  </p:clrMapOvr>
  <p:transition spd="slow">
    <p:wipe dir="d"/>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Le DOM (Document Object Model)</a:t>
            </a:r>
            <a:endParaRPr lang="fr-FR" sz="2700" b="1" dirty="0">
              <a:solidFill>
                <a:schemeClr val="accent2">
                  <a:lumMod val="75000"/>
                </a:schemeClr>
              </a:solidFill>
            </a:endParaRPr>
          </a:p>
        </p:txBody>
      </p:sp>
      <p:sp>
        <p:nvSpPr>
          <p:cNvPr id="5" name="ZoneTexte 4"/>
          <p:cNvSpPr txBox="1"/>
          <p:nvPr/>
        </p:nvSpPr>
        <p:spPr>
          <a:xfrm>
            <a:off x="662868" y="1484784"/>
            <a:ext cx="8352928" cy="5262979"/>
          </a:xfrm>
          <a:prstGeom prst="rect">
            <a:avLst/>
          </a:prstGeom>
          <a:noFill/>
        </p:spPr>
        <p:txBody>
          <a:bodyPr wrap="square" rtlCol="0">
            <a:spAutoFit/>
          </a:bodyPr>
          <a:lstStyle/>
          <a:p>
            <a:r>
              <a:rPr lang="fr-FR" sz="1600" b="1" dirty="0" smtClean="0"/>
              <a:t>Exemple45C.html</a:t>
            </a:r>
          </a:p>
          <a:p>
            <a:r>
              <a:rPr lang="fr-FR" sz="1600" dirty="0" smtClean="0"/>
              <a:t>&lt;body </a:t>
            </a:r>
            <a:r>
              <a:rPr lang="fr-FR" sz="1600" dirty="0" err="1"/>
              <a:t>onload</a:t>
            </a:r>
            <a:r>
              <a:rPr lang="fr-FR" sz="1600" dirty="0"/>
              <a:t>="</a:t>
            </a:r>
            <a:r>
              <a:rPr lang="fr-FR" sz="1600" dirty="0" err="1"/>
              <a:t>init</a:t>
            </a:r>
            <a:r>
              <a:rPr lang="fr-FR" sz="1600" dirty="0"/>
              <a:t>();"&gt;</a:t>
            </a:r>
          </a:p>
          <a:p>
            <a:r>
              <a:rPr lang="fr-FR" sz="1600" dirty="0" smtClean="0"/>
              <a:t>&lt;</a:t>
            </a:r>
            <a:r>
              <a:rPr lang="fr-FR" sz="1600" dirty="0"/>
              <a:t>h1&gt;Exemples d'accès direct aux éléments&lt;/h1&gt;</a:t>
            </a:r>
          </a:p>
          <a:p>
            <a:r>
              <a:rPr lang="fr-FR" sz="1600" dirty="0" smtClean="0"/>
              <a:t>&lt;</a:t>
            </a:r>
            <a:r>
              <a:rPr lang="fr-FR" sz="1600" dirty="0"/>
              <a:t>h2&gt;Premier titre h2&lt;/h2&gt;</a:t>
            </a:r>
          </a:p>
          <a:p>
            <a:r>
              <a:rPr lang="fr-FR" sz="1600" dirty="0" smtClean="0"/>
              <a:t>&lt;</a:t>
            </a:r>
            <a:r>
              <a:rPr lang="fr-FR" sz="1600" dirty="0"/>
              <a:t>p&gt;Un premier paragraphe.&lt;/p&gt;</a:t>
            </a:r>
          </a:p>
          <a:p>
            <a:r>
              <a:rPr lang="fr-FR" sz="1600" dirty="0"/>
              <a:t>&lt;p id="p12"&gt;Un deuxième &lt;i&gt;paragraphe&lt;/i&gt;, portant l'identifiant &lt;code&gt;p12&lt;/code&gt;.&lt;/p&gt;</a:t>
            </a:r>
          </a:p>
          <a:p>
            <a:r>
              <a:rPr lang="fr-FR" sz="1600" dirty="0"/>
              <a:t>&lt;p&gt;Un troisième paragraphe.&lt;/p&gt;</a:t>
            </a:r>
          </a:p>
          <a:p>
            <a:r>
              <a:rPr lang="fr-FR" sz="1600" dirty="0" smtClean="0"/>
              <a:t>&lt;</a:t>
            </a:r>
            <a:r>
              <a:rPr lang="fr-FR" sz="1600" dirty="0"/>
              <a:t>h2&gt;Deuxième &lt;</a:t>
            </a:r>
            <a:r>
              <a:rPr lang="fr-FR" sz="1600" dirty="0" err="1"/>
              <a:t>small</a:t>
            </a:r>
            <a:r>
              <a:rPr lang="fr-FR" sz="1600" dirty="0"/>
              <a:t>&gt;titre&lt;/</a:t>
            </a:r>
            <a:r>
              <a:rPr lang="fr-FR" sz="1600" dirty="0" err="1"/>
              <a:t>small</a:t>
            </a:r>
            <a:r>
              <a:rPr lang="fr-FR" sz="1600" dirty="0"/>
              <a:t>&gt; h2&lt;/h2&gt;</a:t>
            </a:r>
          </a:p>
          <a:p>
            <a:r>
              <a:rPr lang="fr-FR" sz="1600" dirty="0" smtClean="0"/>
              <a:t>&lt;</a:t>
            </a:r>
            <a:r>
              <a:rPr lang="fr-FR" sz="1600" dirty="0"/>
              <a:t>p&gt;Un quatrième paragraphe.&lt;/p&gt;</a:t>
            </a:r>
          </a:p>
          <a:p>
            <a:r>
              <a:rPr lang="fr-FR" sz="1600" dirty="0"/>
              <a:t>&lt;p </a:t>
            </a:r>
            <a:r>
              <a:rPr lang="fr-FR" sz="1600" dirty="0" err="1"/>
              <a:t>name</a:t>
            </a:r>
            <a:r>
              <a:rPr lang="fr-FR" sz="1600" dirty="0"/>
              <a:t>="</a:t>
            </a:r>
            <a:r>
              <a:rPr lang="fr-FR" sz="1600" dirty="0" err="1"/>
              <a:t>unpar</a:t>
            </a:r>
            <a:r>
              <a:rPr lang="fr-FR" sz="1600" dirty="0"/>
              <a:t>"&gt;Un cinquième &lt;b&gt;paragraphe&lt;/b&gt;, portant le </a:t>
            </a:r>
            <a:r>
              <a:rPr lang="fr-FR" sz="1600" dirty="0" err="1"/>
              <a:t>name</a:t>
            </a:r>
            <a:r>
              <a:rPr lang="fr-FR" sz="1600" dirty="0"/>
              <a:t> &lt;code&gt;</a:t>
            </a:r>
            <a:r>
              <a:rPr lang="fr-FR" sz="1600" dirty="0" err="1"/>
              <a:t>unpar</a:t>
            </a:r>
            <a:r>
              <a:rPr lang="fr-FR" sz="1600" dirty="0"/>
              <a:t>&lt;/code&gt;.&lt;/p&gt;</a:t>
            </a:r>
          </a:p>
          <a:p>
            <a:r>
              <a:rPr lang="fr-FR" sz="1600" dirty="0"/>
              <a:t>&lt;p </a:t>
            </a:r>
            <a:r>
              <a:rPr lang="fr-FR" sz="1600" dirty="0" err="1"/>
              <a:t>name</a:t>
            </a:r>
            <a:r>
              <a:rPr lang="fr-FR" sz="1600" dirty="0"/>
              <a:t>="</a:t>
            </a:r>
            <a:r>
              <a:rPr lang="fr-FR" sz="1600" dirty="0" err="1"/>
              <a:t>unpar</a:t>
            </a:r>
            <a:r>
              <a:rPr lang="fr-FR" sz="1600" dirty="0"/>
              <a:t>"&gt;Un sixième paragraphe, portant le </a:t>
            </a:r>
            <a:r>
              <a:rPr lang="fr-FR" sz="1600" dirty="0" err="1"/>
              <a:t>name</a:t>
            </a:r>
            <a:r>
              <a:rPr lang="fr-FR" sz="1600" dirty="0"/>
              <a:t> &lt;code&gt;</a:t>
            </a:r>
            <a:r>
              <a:rPr lang="fr-FR" sz="1600" dirty="0" err="1"/>
              <a:t>unpar</a:t>
            </a:r>
            <a:r>
              <a:rPr lang="fr-FR" sz="1600" dirty="0"/>
              <a:t>&lt;/code&gt;.&lt;/p&gt;</a:t>
            </a:r>
          </a:p>
          <a:p>
            <a:r>
              <a:rPr lang="fr-FR" sz="1600" dirty="0"/>
              <a:t>&lt;p&gt;Un septième paragraphe.&lt;/p&gt;</a:t>
            </a:r>
          </a:p>
          <a:p>
            <a:r>
              <a:rPr lang="fr-FR" sz="1600" dirty="0" smtClean="0"/>
              <a:t>&lt;</a:t>
            </a:r>
            <a:r>
              <a:rPr lang="fr-FR" sz="1600" dirty="0" err="1"/>
              <a:t>hr</a:t>
            </a:r>
            <a:r>
              <a:rPr lang="fr-FR" sz="1600" dirty="0"/>
              <a:t>&gt;</a:t>
            </a:r>
          </a:p>
          <a:p>
            <a:r>
              <a:rPr lang="fr-FR" sz="1600" dirty="0" smtClean="0"/>
              <a:t>&lt;</a:t>
            </a:r>
            <a:r>
              <a:rPr lang="fr-FR" sz="1600" dirty="0"/>
              <a:t>select </a:t>
            </a:r>
            <a:r>
              <a:rPr lang="fr-FR" sz="1600" dirty="0" err="1"/>
              <a:t>name</a:t>
            </a:r>
            <a:r>
              <a:rPr lang="fr-FR" sz="1600" dirty="0"/>
              <a:t>="</a:t>
            </a:r>
            <a:r>
              <a:rPr lang="fr-FR" sz="1600" dirty="0" err="1"/>
              <a:t>demo</a:t>
            </a:r>
            <a:r>
              <a:rPr lang="fr-FR" sz="1600" dirty="0"/>
              <a:t>" id="select1"&gt;</a:t>
            </a:r>
          </a:p>
          <a:p>
            <a:r>
              <a:rPr lang="fr-FR" sz="1600" dirty="0"/>
              <a:t>	&lt;option value="id</a:t>
            </a:r>
            <a:r>
              <a:rPr lang="fr-FR" sz="1600" dirty="0" smtClean="0"/>
              <a:t>"&gt;Démo </a:t>
            </a:r>
            <a:r>
              <a:rPr lang="fr-FR" sz="1600" dirty="0" err="1"/>
              <a:t>getElementById</a:t>
            </a:r>
            <a:r>
              <a:rPr lang="fr-FR" sz="1600" dirty="0"/>
              <a:t>&lt;/option&gt;</a:t>
            </a:r>
          </a:p>
          <a:p>
            <a:r>
              <a:rPr lang="fr-FR" sz="1600" dirty="0"/>
              <a:t>	&lt;option value="</a:t>
            </a:r>
            <a:r>
              <a:rPr lang="fr-FR" sz="1600" dirty="0" err="1"/>
              <a:t>name</a:t>
            </a:r>
            <a:r>
              <a:rPr lang="fr-FR" sz="1600" dirty="0"/>
              <a:t>"&gt;Démo </a:t>
            </a:r>
            <a:r>
              <a:rPr lang="fr-FR" sz="1600" dirty="0" err="1"/>
              <a:t>getElementsByName</a:t>
            </a:r>
            <a:r>
              <a:rPr lang="fr-FR" sz="1600" dirty="0"/>
              <a:t>&lt;/option&gt;</a:t>
            </a:r>
          </a:p>
          <a:p>
            <a:r>
              <a:rPr lang="fr-FR" sz="1600" dirty="0"/>
              <a:t>	&lt;option value="</a:t>
            </a:r>
            <a:r>
              <a:rPr lang="fr-FR" sz="1600" dirty="0" err="1"/>
              <a:t>tagname</a:t>
            </a:r>
            <a:r>
              <a:rPr lang="fr-FR" sz="1600" dirty="0"/>
              <a:t>"&gt;Démo </a:t>
            </a:r>
            <a:r>
              <a:rPr lang="fr-FR" sz="1600" dirty="0" err="1"/>
              <a:t>getElementsByTagName</a:t>
            </a:r>
            <a:r>
              <a:rPr lang="fr-FR" sz="1600" dirty="0"/>
              <a:t>&lt;/option&gt;</a:t>
            </a:r>
          </a:p>
          <a:p>
            <a:r>
              <a:rPr lang="fr-FR" sz="1600" dirty="0"/>
              <a:t>&lt;/select&gt;</a:t>
            </a:r>
          </a:p>
          <a:p>
            <a:r>
              <a:rPr lang="fr-FR" sz="1600" dirty="0"/>
              <a:t>&lt;</a:t>
            </a:r>
            <a:r>
              <a:rPr lang="fr-FR" sz="1600" dirty="0" err="1"/>
              <a:t>button</a:t>
            </a:r>
            <a:r>
              <a:rPr lang="fr-FR" sz="1600" dirty="0"/>
              <a:t> type="</a:t>
            </a:r>
            <a:r>
              <a:rPr lang="fr-FR" sz="1600" dirty="0" err="1"/>
              <a:t>submit</a:t>
            </a:r>
            <a:r>
              <a:rPr lang="fr-FR" sz="1600" dirty="0"/>
              <a:t>" </a:t>
            </a:r>
            <a:r>
              <a:rPr lang="fr-FR" sz="1600" dirty="0" err="1"/>
              <a:t>onclick</a:t>
            </a:r>
            <a:r>
              <a:rPr lang="fr-FR" sz="1600" dirty="0"/>
              <a:t>="</a:t>
            </a:r>
            <a:r>
              <a:rPr lang="fr-FR" sz="1600" dirty="0" err="1"/>
              <a:t>choix_demo</a:t>
            </a:r>
            <a:r>
              <a:rPr lang="fr-FR" sz="1600" dirty="0"/>
              <a:t>();"&gt;OK&lt;/</a:t>
            </a:r>
            <a:r>
              <a:rPr lang="fr-FR" sz="1600" dirty="0" err="1"/>
              <a:t>button</a:t>
            </a:r>
            <a:r>
              <a:rPr lang="fr-FR" sz="1600" dirty="0"/>
              <a:t>&gt;</a:t>
            </a:r>
          </a:p>
          <a:p>
            <a:r>
              <a:rPr lang="fr-FR" sz="1600" dirty="0"/>
              <a:t>&lt;p id="</a:t>
            </a:r>
            <a:r>
              <a:rPr lang="fr-FR" sz="1600" dirty="0" err="1"/>
              <a:t>zoneinfo</a:t>
            </a:r>
            <a:r>
              <a:rPr lang="fr-FR" sz="1600" dirty="0"/>
              <a:t>"&gt;&amp;</a:t>
            </a:r>
            <a:r>
              <a:rPr lang="fr-FR" sz="1600" dirty="0" err="1"/>
              <a:t>nbsp</a:t>
            </a:r>
            <a:r>
              <a:rPr lang="fr-FR" sz="1600" dirty="0"/>
              <a:t>;&lt;/p&gt;</a:t>
            </a:r>
          </a:p>
          <a:p>
            <a:r>
              <a:rPr lang="fr-FR" sz="1600" dirty="0" smtClean="0"/>
              <a:t>&lt;/</a:t>
            </a:r>
            <a:r>
              <a:rPr lang="fr-FR" sz="1600" dirty="0"/>
              <a:t>body&gt;</a:t>
            </a:r>
            <a:endParaRPr lang="fr-FR" sz="1600" dirty="0" smtClean="0"/>
          </a:p>
        </p:txBody>
      </p:sp>
    </p:spTree>
    <p:extLst>
      <p:ext uri="{BB962C8B-B14F-4D97-AF65-F5344CB8AC3E}">
        <p14:creationId xmlns:p14="http://schemas.microsoft.com/office/powerpoint/2010/main" val="2454300233"/>
      </p:ext>
    </p:extLst>
  </p:cSld>
  <p:clrMapOvr>
    <a:masterClrMapping/>
  </p:clrMapOvr>
  <p:transition spd="slow">
    <p:wipe dir="d"/>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Le DOM (Document Object Model)</a:t>
            </a:r>
            <a:endParaRPr lang="fr-FR" sz="2700" b="1" dirty="0">
              <a:solidFill>
                <a:schemeClr val="accent2">
                  <a:lumMod val="75000"/>
                </a:schemeClr>
              </a:solidFill>
            </a:endParaRPr>
          </a:p>
        </p:txBody>
      </p:sp>
      <p:sp>
        <p:nvSpPr>
          <p:cNvPr id="5" name="ZoneTexte 4"/>
          <p:cNvSpPr txBox="1"/>
          <p:nvPr/>
        </p:nvSpPr>
        <p:spPr>
          <a:xfrm>
            <a:off x="662868" y="1484784"/>
            <a:ext cx="8352928" cy="4770537"/>
          </a:xfrm>
          <a:prstGeom prst="rect">
            <a:avLst/>
          </a:prstGeom>
          <a:noFill/>
        </p:spPr>
        <p:txBody>
          <a:bodyPr wrap="square" rtlCol="0">
            <a:spAutoFit/>
          </a:bodyPr>
          <a:lstStyle/>
          <a:p>
            <a:r>
              <a:rPr lang="fr-FR" sz="1600" dirty="0"/>
              <a:t>function </a:t>
            </a:r>
            <a:r>
              <a:rPr lang="fr-FR" sz="1600" dirty="0" err="1"/>
              <a:t>init</a:t>
            </a:r>
            <a:r>
              <a:rPr lang="fr-FR" sz="1600" dirty="0"/>
              <a:t>() { </a:t>
            </a:r>
            <a:endParaRPr lang="fr-FR" sz="1600" dirty="0" smtClean="0"/>
          </a:p>
          <a:p>
            <a:r>
              <a:rPr lang="fr-FR" sz="1600" dirty="0" smtClean="0"/>
              <a:t>info=</a:t>
            </a:r>
            <a:r>
              <a:rPr lang="fr-FR" sz="1600" dirty="0" err="1" smtClean="0"/>
              <a:t>document.getElementById</a:t>
            </a:r>
            <a:r>
              <a:rPr lang="fr-FR" sz="1600" dirty="0"/>
              <a:t>("</a:t>
            </a:r>
            <a:r>
              <a:rPr lang="fr-FR" sz="1600" dirty="0" err="1"/>
              <a:t>zoneinfo</a:t>
            </a:r>
            <a:r>
              <a:rPr lang="fr-FR" sz="1600" dirty="0"/>
              <a:t>"); </a:t>
            </a:r>
            <a:endParaRPr lang="fr-FR" sz="1600" dirty="0" smtClean="0"/>
          </a:p>
          <a:p>
            <a:r>
              <a:rPr lang="fr-FR" sz="1600" dirty="0" smtClean="0"/>
              <a:t>} </a:t>
            </a:r>
          </a:p>
          <a:p>
            <a:r>
              <a:rPr lang="fr-FR" sz="1600" dirty="0" smtClean="0"/>
              <a:t>function </a:t>
            </a:r>
            <a:r>
              <a:rPr lang="fr-FR" sz="1600" dirty="0" err="1"/>
              <a:t>demo_getElementById</a:t>
            </a:r>
            <a:r>
              <a:rPr lang="fr-FR" sz="1600" dirty="0"/>
              <a:t>() { </a:t>
            </a:r>
            <a:endParaRPr lang="fr-FR" sz="1600" dirty="0" smtClean="0"/>
          </a:p>
          <a:p>
            <a:r>
              <a:rPr lang="fr-FR" sz="1600" dirty="0" smtClean="0"/>
              <a:t>var </a:t>
            </a:r>
            <a:r>
              <a:rPr lang="fr-FR" sz="1600" dirty="0"/>
              <a:t>x=</a:t>
            </a:r>
            <a:r>
              <a:rPr lang="fr-FR" sz="1600" dirty="0" err="1"/>
              <a:t>document.getElementById</a:t>
            </a:r>
            <a:r>
              <a:rPr lang="fr-FR" sz="1600" dirty="0"/>
              <a:t>("p12</a:t>
            </a:r>
            <a:r>
              <a:rPr lang="fr-FR" sz="1600" dirty="0" smtClean="0"/>
              <a:t>");</a:t>
            </a:r>
          </a:p>
          <a:p>
            <a:r>
              <a:rPr lang="fr-FR" sz="1600" dirty="0" smtClean="0"/>
              <a:t> </a:t>
            </a:r>
            <a:r>
              <a:rPr lang="fr-FR" sz="1600" dirty="0" err="1"/>
              <a:t>alert</a:t>
            </a:r>
            <a:r>
              <a:rPr lang="fr-FR" sz="1600" dirty="0"/>
              <a:t>(</a:t>
            </a:r>
            <a:r>
              <a:rPr lang="fr-FR" sz="1600" dirty="0" err="1"/>
              <a:t>x.innerHTML</a:t>
            </a:r>
            <a:r>
              <a:rPr lang="fr-FR" sz="1600" dirty="0"/>
              <a:t>); </a:t>
            </a:r>
            <a:endParaRPr lang="fr-FR" sz="1600" dirty="0" smtClean="0"/>
          </a:p>
          <a:p>
            <a:r>
              <a:rPr lang="fr-FR" sz="1600" dirty="0" smtClean="0"/>
              <a:t>} </a:t>
            </a:r>
          </a:p>
          <a:p>
            <a:r>
              <a:rPr lang="fr-FR" sz="1600" dirty="0" smtClean="0"/>
              <a:t>function </a:t>
            </a:r>
            <a:r>
              <a:rPr lang="fr-FR" sz="1600" dirty="0" err="1"/>
              <a:t>demo_getElementsByName</a:t>
            </a:r>
            <a:r>
              <a:rPr lang="fr-FR" sz="1600" dirty="0"/>
              <a:t>() { </a:t>
            </a:r>
            <a:endParaRPr lang="fr-FR" sz="1600" dirty="0" smtClean="0"/>
          </a:p>
          <a:p>
            <a:r>
              <a:rPr lang="fr-FR" sz="1600" dirty="0" smtClean="0"/>
              <a:t>var </a:t>
            </a:r>
            <a:r>
              <a:rPr lang="fr-FR" sz="1600" dirty="0"/>
              <a:t>collection=</a:t>
            </a:r>
            <a:r>
              <a:rPr lang="fr-FR" sz="1600" dirty="0" err="1"/>
              <a:t>document.getElementsByName</a:t>
            </a:r>
            <a:r>
              <a:rPr lang="fr-FR" sz="1600" dirty="0"/>
              <a:t>("</a:t>
            </a:r>
            <a:r>
              <a:rPr lang="fr-FR" sz="1600" dirty="0" err="1"/>
              <a:t>unpar</a:t>
            </a:r>
            <a:r>
              <a:rPr lang="fr-FR" sz="1600" dirty="0"/>
              <a:t>"); </a:t>
            </a:r>
            <a:endParaRPr lang="fr-FR" sz="1600" dirty="0" smtClean="0"/>
          </a:p>
          <a:p>
            <a:r>
              <a:rPr lang="fr-FR" sz="1600" dirty="0" smtClean="0"/>
              <a:t>for </a:t>
            </a:r>
            <a:r>
              <a:rPr lang="fr-FR" sz="1600" dirty="0"/>
              <a:t>(var i=0;i&lt;</a:t>
            </a:r>
            <a:r>
              <a:rPr lang="fr-FR" sz="1600" dirty="0" err="1"/>
              <a:t>collection.length;i</a:t>
            </a:r>
            <a:r>
              <a:rPr lang="fr-FR" sz="1600" dirty="0"/>
              <a:t>++) { </a:t>
            </a:r>
            <a:endParaRPr lang="fr-FR" sz="1600" dirty="0" smtClean="0"/>
          </a:p>
          <a:p>
            <a:r>
              <a:rPr lang="fr-FR" sz="1600" dirty="0" smtClean="0"/>
              <a:t>      </a:t>
            </a:r>
            <a:r>
              <a:rPr lang="fr-FR" sz="1600" dirty="0" err="1" smtClean="0"/>
              <a:t>alert</a:t>
            </a:r>
            <a:r>
              <a:rPr lang="fr-FR" sz="1600" dirty="0"/>
              <a:t>("Contenu de l'élément de nom </a:t>
            </a:r>
            <a:r>
              <a:rPr lang="fr-FR" sz="1600" dirty="0" err="1"/>
              <a:t>unpar</a:t>
            </a:r>
            <a:r>
              <a:rPr lang="fr-FR" sz="1600" dirty="0"/>
              <a:t> numéro "+i+" :\</a:t>
            </a:r>
            <a:r>
              <a:rPr lang="fr-FR" sz="1600" dirty="0" err="1"/>
              <a:t>n"+collection</a:t>
            </a:r>
            <a:r>
              <a:rPr lang="fr-FR" sz="1600" dirty="0"/>
              <a:t>[i].</a:t>
            </a:r>
            <a:r>
              <a:rPr lang="fr-FR" sz="1600" dirty="0" err="1"/>
              <a:t>innerHTML</a:t>
            </a:r>
            <a:r>
              <a:rPr lang="fr-FR" sz="1600" dirty="0"/>
              <a:t>); </a:t>
            </a:r>
            <a:endParaRPr lang="fr-FR" sz="1600" dirty="0" smtClean="0"/>
          </a:p>
          <a:p>
            <a:r>
              <a:rPr lang="fr-FR" sz="1600" dirty="0" smtClean="0"/>
              <a:t>}</a:t>
            </a:r>
          </a:p>
          <a:p>
            <a:r>
              <a:rPr lang="fr-FR" sz="1600" dirty="0" smtClean="0"/>
              <a:t>} </a:t>
            </a:r>
          </a:p>
          <a:p>
            <a:r>
              <a:rPr lang="fr-FR" sz="1600" dirty="0" smtClean="0"/>
              <a:t>function </a:t>
            </a:r>
            <a:r>
              <a:rPr lang="fr-FR" sz="1600" dirty="0" err="1"/>
              <a:t>demo_getElementsByTagName</a:t>
            </a:r>
            <a:r>
              <a:rPr lang="fr-FR" sz="1600" dirty="0"/>
              <a:t>() { </a:t>
            </a:r>
            <a:endParaRPr lang="fr-FR" sz="1600" dirty="0" smtClean="0"/>
          </a:p>
          <a:p>
            <a:r>
              <a:rPr lang="fr-FR" sz="1600" dirty="0" smtClean="0"/>
              <a:t>var </a:t>
            </a:r>
            <a:r>
              <a:rPr lang="fr-FR" sz="1600" dirty="0"/>
              <a:t>collection=</a:t>
            </a:r>
            <a:r>
              <a:rPr lang="fr-FR" sz="1600" dirty="0" err="1"/>
              <a:t>document.getElementsByTagName</a:t>
            </a:r>
            <a:r>
              <a:rPr lang="fr-FR" sz="1600" dirty="0"/>
              <a:t>("h2"); </a:t>
            </a:r>
            <a:endParaRPr lang="fr-FR" sz="1600" dirty="0" smtClean="0"/>
          </a:p>
          <a:p>
            <a:r>
              <a:rPr lang="fr-FR" sz="1600" dirty="0" smtClean="0"/>
              <a:t>for </a:t>
            </a:r>
            <a:r>
              <a:rPr lang="fr-FR" sz="1600" dirty="0"/>
              <a:t>(var i=0;i&lt;</a:t>
            </a:r>
            <a:r>
              <a:rPr lang="fr-FR" sz="1600" dirty="0" err="1"/>
              <a:t>collection.length;i</a:t>
            </a:r>
            <a:r>
              <a:rPr lang="fr-FR" sz="1600" dirty="0"/>
              <a:t>++) { </a:t>
            </a:r>
            <a:endParaRPr lang="fr-FR" sz="1600" dirty="0" smtClean="0"/>
          </a:p>
          <a:p>
            <a:r>
              <a:rPr lang="fr-FR" sz="1600" dirty="0"/>
              <a:t> </a:t>
            </a:r>
            <a:r>
              <a:rPr lang="fr-FR" sz="1600" dirty="0" smtClean="0"/>
              <a:t>     </a:t>
            </a:r>
            <a:r>
              <a:rPr lang="fr-FR" sz="1600" dirty="0" err="1" smtClean="0"/>
              <a:t>alert</a:t>
            </a:r>
            <a:r>
              <a:rPr lang="fr-FR" sz="1600" dirty="0"/>
              <a:t>("Contenu de l'élément balisé h2 numéro "+i+" :\</a:t>
            </a:r>
            <a:r>
              <a:rPr lang="fr-FR" sz="1600" dirty="0" err="1"/>
              <a:t>n"+collection</a:t>
            </a:r>
            <a:r>
              <a:rPr lang="fr-FR" sz="1600" dirty="0"/>
              <a:t>[i].</a:t>
            </a:r>
            <a:r>
              <a:rPr lang="fr-FR" sz="1600" dirty="0" err="1"/>
              <a:t>innerHTML</a:t>
            </a:r>
            <a:r>
              <a:rPr lang="fr-FR" sz="1600" dirty="0"/>
              <a:t>); </a:t>
            </a:r>
            <a:endParaRPr lang="fr-FR" sz="1600" dirty="0" smtClean="0"/>
          </a:p>
          <a:p>
            <a:r>
              <a:rPr lang="fr-FR" sz="1600" dirty="0" smtClean="0"/>
              <a:t>} </a:t>
            </a:r>
          </a:p>
          <a:p>
            <a:r>
              <a:rPr lang="fr-FR" sz="1600" dirty="0" smtClean="0"/>
              <a:t>} </a:t>
            </a:r>
          </a:p>
        </p:txBody>
      </p:sp>
    </p:spTree>
    <p:extLst>
      <p:ext uri="{BB962C8B-B14F-4D97-AF65-F5344CB8AC3E}">
        <p14:creationId xmlns:p14="http://schemas.microsoft.com/office/powerpoint/2010/main" val="1314618598"/>
      </p:ext>
    </p:extLst>
  </p:cSld>
  <p:clrMapOvr>
    <a:masterClrMapping/>
  </p:clrMapOvr>
  <p:transition spd="slow">
    <p:wipe dir="d"/>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711096"/>
          </a:xfrm>
        </p:spPr>
        <p:txBody>
          <a:bodyPr>
            <a:normAutofit/>
          </a:bodyPr>
          <a:lstStyle/>
          <a:p>
            <a:r>
              <a:rPr lang="fr-FR" sz="4000" b="1" i="1" dirty="0" smtClean="0"/>
              <a:t>Le DOM (Document Object Model)</a:t>
            </a:r>
            <a:endParaRPr lang="fr-FR" sz="2700" b="1" dirty="0">
              <a:solidFill>
                <a:schemeClr val="accent2">
                  <a:lumMod val="75000"/>
                </a:schemeClr>
              </a:solidFill>
            </a:endParaRPr>
          </a:p>
        </p:txBody>
      </p:sp>
      <p:sp>
        <p:nvSpPr>
          <p:cNvPr id="5" name="ZoneTexte 4"/>
          <p:cNvSpPr txBox="1"/>
          <p:nvPr/>
        </p:nvSpPr>
        <p:spPr>
          <a:xfrm>
            <a:off x="662868" y="1094228"/>
            <a:ext cx="8352928" cy="5755422"/>
          </a:xfrm>
          <a:prstGeom prst="rect">
            <a:avLst/>
          </a:prstGeom>
          <a:noFill/>
        </p:spPr>
        <p:txBody>
          <a:bodyPr wrap="square" rtlCol="0">
            <a:spAutoFit/>
          </a:bodyPr>
          <a:lstStyle/>
          <a:p>
            <a:r>
              <a:rPr lang="fr-FR" sz="1600" dirty="0" smtClean="0"/>
              <a:t>function </a:t>
            </a:r>
            <a:r>
              <a:rPr lang="fr-FR" sz="1600" dirty="0"/>
              <a:t>information(message) { </a:t>
            </a:r>
            <a:endParaRPr lang="fr-FR" sz="1600" dirty="0" smtClean="0"/>
          </a:p>
          <a:p>
            <a:r>
              <a:rPr lang="fr-FR" sz="1600" dirty="0" err="1" smtClean="0"/>
              <a:t>info.innerHTML</a:t>
            </a:r>
            <a:r>
              <a:rPr lang="fr-FR" sz="1600" dirty="0" smtClean="0"/>
              <a:t>=message</a:t>
            </a:r>
            <a:r>
              <a:rPr lang="fr-FR" sz="1600" dirty="0"/>
              <a:t>; </a:t>
            </a:r>
            <a:endParaRPr lang="fr-FR" sz="1600" dirty="0" smtClean="0"/>
          </a:p>
          <a:p>
            <a:r>
              <a:rPr lang="fr-FR" sz="1600" dirty="0" smtClean="0"/>
              <a:t>} </a:t>
            </a:r>
          </a:p>
          <a:p>
            <a:r>
              <a:rPr lang="fr-FR" sz="1600" dirty="0" smtClean="0"/>
              <a:t>function </a:t>
            </a:r>
            <a:r>
              <a:rPr lang="fr-FR" sz="1600" dirty="0" err="1"/>
              <a:t>choix_demo</a:t>
            </a:r>
            <a:r>
              <a:rPr lang="fr-FR" sz="1600" dirty="0"/>
              <a:t>() { </a:t>
            </a:r>
            <a:endParaRPr lang="fr-FR" sz="1600" dirty="0" smtClean="0"/>
          </a:p>
          <a:p>
            <a:r>
              <a:rPr lang="fr-FR" sz="1600" dirty="0" smtClean="0"/>
              <a:t>var </a:t>
            </a:r>
            <a:r>
              <a:rPr lang="fr-FR" sz="1600" dirty="0" err="1"/>
              <a:t>quelledemo</a:t>
            </a:r>
            <a:r>
              <a:rPr lang="fr-FR" sz="1600" dirty="0"/>
              <a:t>=</a:t>
            </a:r>
            <a:r>
              <a:rPr lang="fr-FR" sz="1600" dirty="0" err="1"/>
              <a:t>document.getElementById</a:t>
            </a:r>
            <a:r>
              <a:rPr lang="fr-FR" sz="1600" dirty="0"/>
              <a:t>("select1").value; </a:t>
            </a:r>
            <a:endParaRPr lang="fr-FR" sz="1600" dirty="0" smtClean="0"/>
          </a:p>
          <a:p>
            <a:r>
              <a:rPr lang="fr-FR" sz="1600" dirty="0" smtClean="0"/>
              <a:t>switch </a:t>
            </a:r>
            <a:r>
              <a:rPr lang="fr-FR" sz="1600" dirty="0"/>
              <a:t>(</a:t>
            </a:r>
            <a:r>
              <a:rPr lang="fr-FR" sz="1600" dirty="0" err="1"/>
              <a:t>quelledemo</a:t>
            </a:r>
            <a:r>
              <a:rPr lang="fr-FR" sz="1600" dirty="0"/>
              <a:t>) { </a:t>
            </a:r>
            <a:endParaRPr lang="fr-FR" sz="1600" dirty="0" smtClean="0"/>
          </a:p>
          <a:p>
            <a:r>
              <a:rPr lang="fr-FR" sz="1600" dirty="0"/>
              <a:t> </a:t>
            </a:r>
            <a:r>
              <a:rPr lang="fr-FR" sz="1600" dirty="0" smtClean="0"/>
              <a:t>     case </a:t>
            </a:r>
            <a:r>
              <a:rPr lang="fr-FR" sz="1600" dirty="0"/>
              <a:t>"id": </a:t>
            </a:r>
            <a:endParaRPr lang="fr-FR" sz="1600" dirty="0" smtClean="0"/>
          </a:p>
          <a:p>
            <a:r>
              <a:rPr lang="fr-FR" sz="1600" dirty="0" smtClean="0"/>
              <a:t>	information</a:t>
            </a:r>
            <a:r>
              <a:rPr lang="fr-FR" sz="1600" dirty="0"/>
              <a:t>("Démonstration de la méthode &lt;code&gt;</a:t>
            </a:r>
            <a:r>
              <a:rPr lang="fr-FR" sz="1600" dirty="0" err="1"/>
              <a:t>getElementById</a:t>
            </a:r>
            <a:r>
              <a:rPr lang="fr-FR" sz="1600" dirty="0"/>
              <a:t>&lt;" + "/code&gt; (IE et Netscape</a:t>
            </a:r>
            <a:r>
              <a:rPr lang="fr-FR" sz="1600" dirty="0" smtClean="0"/>
              <a:t>).");</a:t>
            </a:r>
          </a:p>
          <a:p>
            <a:r>
              <a:rPr lang="fr-FR" sz="1600" dirty="0"/>
              <a:t>	</a:t>
            </a:r>
            <a:r>
              <a:rPr lang="fr-FR" sz="1600" dirty="0" err="1" smtClean="0"/>
              <a:t>demo_getElementById</a:t>
            </a:r>
            <a:r>
              <a:rPr lang="fr-FR" sz="1600" dirty="0" smtClean="0"/>
              <a:t>();</a:t>
            </a:r>
          </a:p>
          <a:p>
            <a:r>
              <a:rPr lang="fr-FR" sz="1600" dirty="0"/>
              <a:t>	</a:t>
            </a:r>
            <a:r>
              <a:rPr lang="fr-FR" sz="1600" dirty="0" smtClean="0"/>
              <a:t>break</a:t>
            </a:r>
            <a:r>
              <a:rPr lang="fr-FR" sz="1600" dirty="0"/>
              <a:t>; </a:t>
            </a:r>
          </a:p>
          <a:p>
            <a:r>
              <a:rPr lang="fr-FR" sz="1600" dirty="0" smtClean="0"/>
              <a:t>      case </a:t>
            </a:r>
            <a:r>
              <a:rPr lang="fr-FR" sz="1600" dirty="0"/>
              <a:t>"</a:t>
            </a:r>
            <a:r>
              <a:rPr lang="fr-FR" sz="1600" dirty="0" err="1"/>
              <a:t>name</a:t>
            </a:r>
            <a:r>
              <a:rPr lang="fr-FR" sz="1600" dirty="0"/>
              <a:t>": </a:t>
            </a:r>
          </a:p>
          <a:p>
            <a:r>
              <a:rPr lang="fr-FR" sz="1600" dirty="0" smtClean="0"/>
              <a:t>	information</a:t>
            </a:r>
            <a:r>
              <a:rPr lang="fr-FR" sz="1600" dirty="0"/>
              <a:t>("Démonstration de la méthode &lt;code&gt;</a:t>
            </a:r>
            <a:r>
              <a:rPr lang="fr-FR" sz="1600" dirty="0" err="1"/>
              <a:t>getElementsByName</a:t>
            </a:r>
            <a:r>
              <a:rPr lang="fr-FR" sz="1600" dirty="0"/>
              <a:t>&lt;" + "/code&gt; (ne marche pas pour IE</a:t>
            </a:r>
            <a:r>
              <a:rPr lang="fr-FR" sz="1600" dirty="0" smtClean="0"/>
              <a:t>).");</a:t>
            </a:r>
          </a:p>
          <a:p>
            <a:r>
              <a:rPr lang="fr-FR" sz="1600" dirty="0"/>
              <a:t>	</a:t>
            </a:r>
            <a:r>
              <a:rPr lang="fr-FR" sz="1600" dirty="0" err="1" smtClean="0"/>
              <a:t>demo_getElementsByName</a:t>
            </a:r>
            <a:r>
              <a:rPr lang="fr-FR" sz="1600" dirty="0" smtClean="0"/>
              <a:t>();</a:t>
            </a:r>
          </a:p>
          <a:p>
            <a:r>
              <a:rPr lang="fr-FR" sz="1600" dirty="0"/>
              <a:t>	</a:t>
            </a:r>
            <a:r>
              <a:rPr lang="fr-FR" sz="1600" dirty="0" smtClean="0"/>
              <a:t>break</a:t>
            </a:r>
            <a:r>
              <a:rPr lang="fr-FR" sz="1600" dirty="0"/>
              <a:t>; </a:t>
            </a:r>
            <a:endParaRPr lang="fr-FR" sz="1600" dirty="0" smtClean="0"/>
          </a:p>
          <a:p>
            <a:r>
              <a:rPr lang="fr-FR" sz="1600" dirty="0"/>
              <a:t> </a:t>
            </a:r>
            <a:r>
              <a:rPr lang="fr-FR" sz="1600" dirty="0" smtClean="0"/>
              <a:t>     case </a:t>
            </a:r>
            <a:r>
              <a:rPr lang="fr-FR" sz="1600" dirty="0"/>
              <a:t>"</a:t>
            </a:r>
            <a:r>
              <a:rPr lang="fr-FR" sz="1600" dirty="0" err="1"/>
              <a:t>tagname</a:t>
            </a:r>
            <a:r>
              <a:rPr lang="fr-FR" sz="1600" dirty="0"/>
              <a:t>": information("Démonstration de la méthode &lt;code&gt;</a:t>
            </a:r>
            <a:r>
              <a:rPr lang="fr-FR" sz="1600" dirty="0" err="1"/>
              <a:t>getElementsByTagName</a:t>
            </a:r>
            <a:r>
              <a:rPr lang="fr-FR" sz="1600" dirty="0"/>
              <a:t>&lt;" + "/code&gt; (IE et Netscape</a:t>
            </a:r>
            <a:r>
              <a:rPr lang="fr-FR" sz="1600" dirty="0" smtClean="0"/>
              <a:t>).");</a:t>
            </a:r>
          </a:p>
          <a:p>
            <a:r>
              <a:rPr lang="fr-FR" sz="1600" dirty="0" smtClean="0"/>
              <a:t>	</a:t>
            </a:r>
            <a:r>
              <a:rPr lang="fr-FR" sz="1600" dirty="0" err="1" smtClean="0"/>
              <a:t>demo_getElementsByTagName</a:t>
            </a:r>
            <a:r>
              <a:rPr lang="fr-FR" sz="1600" dirty="0" smtClean="0"/>
              <a:t>();</a:t>
            </a:r>
          </a:p>
          <a:p>
            <a:r>
              <a:rPr lang="fr-FR" sz="1600" dirty="0"/>
              <a:t>	</a:t>
            </a:r>
            <a:r>
              <a:rPr lang="fr-FR" sz="1600" dirty="0" smtClean="0"/>
              <a:t>break</a:t>
            </a:r>
            <a:r>
              <a:rPr lang="fr-FR" sz="1600" dirty="0"/>
              <a:t>; </a:t>
            </a:r>
            <a:endParaRPr lang="fr-FR" sz="1600" dirty="0" smtClean="0"/>
          </a:p>
          <a:p>
            <a:r>
              <a:rPr lang="fr-FR" sz="1600" dirty="0" smtClean="0"/>
              <a:t>      default</a:t>
            </a:r>
            <a:r>
              <a:rPr lang="fr-FR" sz="1600" dirty="0"/>
              <a:t>: </a:t>
            </a:r>
            <a:r>
              <a:rPr lang="fr-FR" sz="1600" dirty="0" err="1"/>
              <a:t>alert</a:t>
            </a:r>
            <a:r>
              <a:rPr lang="fr-FR" sz="1600" dirty="0"/>
              <a:t>("Erreur dans l'appel");break; </a:t>
            </a:r>
            <a:endParaRPr lang="fr-FR" sz="1600" dirty="0" smtClean="0"/>
          </a:p>
          <a:p>
            <a:r>
              <a:rPr lang="fr-FR" sz="1600" dirty="0" smtClean="0"/>
              <a:t>} </a:t>
            </a:r>
          </a:p>
          <a:p>
            <a:r>
              <a:rPr lang="fr-FR" sz="1600" dirty="0" smtClean="0"/>
              <a:t>}</a:t>
            </a:r>
          </a:p>
        </p:txBody>
      </p:sp>
    </p:spTree>
    <p:extLst>
      <p:ext uri="{BB962C8B-B14F-4D97-AF65-F5344CB8AC3E}">
        <p14:creationId xmlns:p14="http://schemas.microsoft.com/office/powerpoint/2010/main" val="807794137"/>
      </p:ext>
    </p:extLst>
  </p:cSld>
  <p:clrMapOvr>
    <a:masterClrMapping/>
  </p:clrMapOvr>
  <p:transition spd="slow">
    <p:wipe dir="d"/>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711096"/>
          </a:xfrm>
        </p:spPr>
        <p:txBody>
          <a:bodyPr>
            <a:normAutofit/>
          </a:bodyPr>
          <a:lstStyle/>
          <a:p>
            <a:r>
              <a:rPr lang="fr-FR" sz="4000" b="1" i="1" dirty="0" smtClean="0"/>
              <a:t>Le DOM (Document Object Model)</a:t>
            </a:r>
            <a:endParaRPr lang="fr-FR" sz="2700" b="1" dirty="0">
              <a:solidFill>
                <a:schemeClr val="accent2">
                  <a:lumMod val="75000"/>
                </a:schemeClr>
              </a:solidFill>
            </a:endParaRPr>
          </a:p>
        </p:txBody>
      </p:sp>
      <p:sp>
        <p:nvSpPr>
          <p:cNvPr id="5" name="ZoneTexte 4"/>
          <p:cNvSpPr txBox="1"/>
          <p:nvPr/>
        </p:nvSpPr>
        <p:spPr>
          <a:xfrm>
            <a:off x="662868" y="1094228"/>
            <a:ext cx="8352928" cy="5755422"/>
          </a:xfrm>
          <a:prstGeom prst="rect">
            <a:avLst/>
          </a:prstGeom>
          <a:noFill/>
        </p:spPr>
        <p:txBody>
          <a:bodyPr wrap="square" rtlCol="0">
            <a:spAutoFit/>
          </a:bodyPr>
          <a:lstStyle/>
          <a:p>
            <a:r>
              <a:rPr lang="fr-FR" sz="1600" dirty="0" smtClean="0"/>
              <a:t>function </a:t>
            </a:r>
            <a:r>
              <a:rPr lang="fr-FR" sz="1600" dirty="0"/>
              <a:t>information(message) { </a:t>
            </a:r>
            <a:endParaRPr lang="fr-FR" sz="1600" dirty="0" smtClean="0"/>
          </a:p>
          <a:p>
            <a:r>
              <a:rPr lang="fr-FR" sz="1600" dirty="0" err="1" smtClean="0"/>
              <a:t>info.innerHTML</a:t>
            </a:r>
            <a:r>
              <a:rPr lang="fr-FR" sz="1600" dirty="0" smtClean="0"/>
              <a:t>=message</a:t>
            </a:r>
            <a:r>
              <a:rPr lang="fr-FR" sz="1600" dirty="0"/>
              <a:t>; </a:t>
            </a:r>
            <a:endParaRPr lang="fr-FR" sz="1600" dirty="0" smtClean="0"/>
          </a:p>
          <a:p>
            <a:r>
              <a:rPr lang="fr-FR" sz="1600" dirty="0" smtClean="0"/>
              <a:t>} </a:t>
            </a:r>
          </a:p>
          <a:p>
            <a:r>
              <a:rPr lang="fr-FR" sz="1600" dirty="0" smtClean="0"/>
              <a:t>function </a:t>
            </a:r>
            <a:r>
              <a:rPr lang="fr-FR" sz="1600" dirty="0" err="1"/>
              <a:t>choix_demo</a:t>
            </a:r>
            <a:r>
              <a:rPr lang="fr-FR" sz="1600" dirty="0"/>
              <a:t>() { </a:t>
            </a:r>
            <a:endParaRPr lang="fr-FR" sz="1600" dirty="0" smtClean="0"/>
          </a:p>
          <a:p>
            <a:r>
              <a:rPr lang="fr-FR" sz="1600" dirty="0" smtClean="0"/>
              <a:t>var </a:t>
            </a:r>
            <a:r>
              <a:rPr lang="fr-FR" sz="1600" dirty="0" err="1"/>
              <a:t>quelledemo</a:t>
            </a:r>
            <a:r>
              <a:rPr lang="fr-FR" sz="1600" dirty="0"/>
              <a:t>=</a:t>
            </a:r>
            <a:r>
              <a:rPr lang="fr-FR" sz="1600" dirty="0" err="1"/>
              <a:t>document.getElementById</a:t>
            </a:r>
            <a:r>
              <a:rPr lang="fr-FR" sz="1600" dirty="0"/>
              <a:t>("select1").value; </a:t>
            </a:r>
            <a:endParaRPr lang="fr-FR" sz="1600" dirty="0" smtClean="0"/>
          </a:p>
          <a:p>
            <a:r>
              <a:rPr lang="fr-FR" sz="1600" dirty="0" smtClean="0"/>
              <a:t>switch </a:t>
            </a:r>
            <a:r>
              <a:rPr lang="fr-FR" sz="1600" dirty="0"/>
              <a:t>(</a:t>
            </a:r>
            <a:r>
              <a:rPr lang="fr-FR" sz="1600" dirty="0" err="1"/>
              <a:t>quelledemo</a:t>
            </a:r>
            <a:r>
              <a:rPr lang="fr-FR" sz="1600" dirty="0"/>
              <a:t>) { </a:t>
            </a:r>
            <a:endParaRPr lang="fr-FR" sz="1600" dirty="0" smtClean="0"/>
          </a:p>
          <a:p>
            <a:r>
              <a:rPr lang="fr-FR" sz="1600" dirty="0"/>
              <a:t> </a:t>
            </a:r>
            <a:r>
              <a:rPr lang="fr-FR" sz="1600" dirty="0" smtClean="0"/>
              <a:t>     case </a:t>
            </a:r>
            <a:r>
              <a:rPr lang="fr-FR" sz="1600" dirty="0"/>
              <a:t>"id": </a:t>
            </a:r>
            <a:endParaRPr lang="fr-FR" sz="1600" dirty="0" smtClean="0"/>
          </a:p>
          <a:p>
            <a:r>
              <a:rPr lang="fr-FR" sz="1600" dirty="0" smtClean="0"/>
              <a:t>	information</a:t>
            </a:r>
            <a:r>
              <a:rPr lang="fr-FR" sz="1600" dirty="0"/>
              <a:t>("Démonstration de la méthode &lt;code&gt;</a:t>
            </a:r>
            <a:r>
              <a:rPr lang="fr-FR" sz="1600" dirty="0" err="1"/>
              <a:t>getElementById</a:t>
            </a:r>
            <a:r>
              <a:rPr lang="fr-FR" sz="1600" dirty="0"/>
              <a:t>&lt;" + "/code&gt; (IE et Netscape</a:t>
            </a:r>
            <a:r>
              <a:rPr lang="fr-FR" sz="1600" dirty="0" smtClean="0"/>
              <a:t>).");</a:t>
            </a:r>
          </a:p>
          <a:p>
            <a:r>
              <a:rPr lang="fr-FR" sz="1600" dirty="0"/>
              <a:t>	</a:t>
            </a:r>
            <a:r>
              <a:rPr lang="fr-FR" sz="1600" dirty="0" err="1" smtClean="0"/>
              <a:t>demo_getElementById</a:t>
            </a:r>
            <a:r>
              <a:rPr lang="fr-FR" sz="1600" dirty="0" smtClean="0"/>
              <a:t>();</a:t>
            </a:r>
          </a:p>
          <a:p>
            <a:r>
              <a:rPr lang="fr-FR" sz="1600" dirty="0"/>
              <a:t>	</a:t>
            </a:r>
            <a:r>
              <a:rPr lang="fr-FR" sz="1600" dirty="0" smtClean="0"/>
              <a:t>break</a:t>
            </a:r>
            <a:r>
              <a:rPr lang="fr-FR" sz="1600" dirty="0"/>
              <a:t>; </a:t>
            </a:r>
          </a:p>
          <a:p>
            <a:r>
              <a:rPr lang="fr-FR" sz="1600" dirty="0" smtClean="0"/>
              <a:t>      case </a:t>
            </a:r>
            <a:r>
              <a:rPr lang="fr-FR" sz="1600" dirty="0"/>
              <a:t>"</a:t>
            </a:r>
            <a:r>
              <a:rPr lang="fr-FR" sz="1600" dirty="0" err="1"/>
              <a:t>name</a:t>
            </a:r>
            <a:r>
              <a:rPr lang="fr-FR" sz="1600" dirty="0"/>
              <a:t>": </a:t>
            </a:r>
          </a:p>
          <a:p>
            <a:r>
              <a:rPr lang="fr-FR" sz="1600" dirty="0" smtClean="0"/>
              <a:t>	information</a:t>
            </a:r>
            <a:r>
              <a:rPr lang="fr-FR" sz="1600" dirty="0"/>
              <a:t>("Démonstration de la méthode &lt;code&gt;</a:t>
            </a:r>
            <a:r>
              <a:rPr lang="fr-FR" sz="1600" dirty="0" err="1"/>
              <a:t>getElementsByName</a:t>
            </a:r>
            <a:r>
              <a:rPr lang="fr-FR" sz="1600" dirty="0"/>
              <a:t>&lt;" + "/code&gt; (ne marche pas pour IE</a:t>
            </a:r>
            <a:r>
              <a:rPr lang="fr-FR" sz="1600" dirty="0" smtClean="0"/>
              <a:t>).");</a:t>
            </a:r>
          </a:p>
          <a:p>
            <a:r>
              <a:rPr lang="fr-FR" sz="1600" dirty="0"/>
              <a:t>	</a:t>
            </a:r>
            <a:r>
              <a:rPr lang="fr-FR" sz="1600" dirty="0" err="1" smtClean="0"/>
              <a:t>demo_getElementsByName</a:t>
            </a:r>
            <a:r>
              <a:rPr lang="fr-FR" sz="1600" dirty="0" smtClean="0"/>
              <a:t>();</a:t>
            </a:r>
          </a:p>
          <a:p>
            <a:r>
              <a:rPr lang="fr-FR" sz="1600" dirty="0"/>
              <a:t>	</a:t>
            </a:r>
            <a:r>
              <a:rPr lang="fr-FR" sz="1600" dirty="0" smtClean="0"/>
              <a:t>break</a:t>
            </a:r>
            <a:r>
              <a:rPr lang="fr-FR" sz="1600" dirty="0"/>
              <a:t>; </a:t>
            </a:r>
            <a:endParaRPr lang="fr-FR" sz="1600" dirty="0" smtClean="0"/>
          </a:p>
          <a:p>
            <a:r>
              <a:rPr lang="fr-FR" sz="1600" dirty="0"/>
              <a:t> </a:t>
            </a:r>
            <a:r>
              <a:rPr lang="fr-FR" sz="1600" dirty="0" smtClean="0"/>
              <a:t>     case </a:t>
            </a:r>
            <a:r>
              <a:rPr lang="fr-FR" sz="1600" dirty="0"/>
              <a:t>"</a:t>
            </a:r>
            <a:r>
              <a:rPr lang="fr-FR" sz="1600" dirty="0" err="1"/>
              <a:t>tagname</a:t>
            </a:r>
            <a:r>
              <a:rPr lang="fr-FR" sz="1600" dirty="0"/>
              <a:t>": information("Démonstration de la méthode &lt;code&gt;</a:t>
            </a:r>
            <a:r>
              <a:rPr lang="fr-FR" sz="1600" dirty="0" err="1"/>
              <a:t>getElementsByTagName</a:t>
            </a:r>
            <a:r>
              <a:rPr lang="fr-FR" sz="1600" dirty="0"/>
              <a:t>&lt;" + "/code&gt; (IE et Netscape</a:t>
            </a:r>
            <a:r>
              <a:rPr lang="fr-FR" sz="1600" dirty="0" smtClean="0"/>
              <a:t>).");</a:t>
            </a:r>
          </a:p>
          <a:p>
            <a:r>
              <a:rPr lang="fr-FR" sz="1600" dirty="0" smtClean="0"/>
              <a:t>	</a:t>
            </a:r>
            <a:r>
              <a:rPr lang="fr-FR" sz="1600" dirty="0" err="1" smtClean="0"/>
              <a:t>demo_getElementsByTagName</a:t>
            </a:r>
            <a:r>
              <a:rPr lang="fr-FR" sz="1600" dirty="0" smtClean="0"/>
              <a:t>();</a:t>
            </a:r>
          </a:p>
          <a:p>
            <a:r>
              <a:rPr lang="fr-FR" sz="1600" dirty="0"/>
              <a:t>	</a:t>
            </a:r>
            <a:r>
              <a:rPr lang="fr-FR" sz="1600" dirty="0" smtClean="0"/>
              <a:t>break</a:t>
            </a:r>
            <a:r>
              <a:rPr lang="fr-FR" sz="1600" dirty="0"/>
              <a:t>; </a:t>
            </a:r>
            <a:endParaRPr lang="fr-FR" sz="1600" dirty="0" smtClean="0"/>
          </a:p>
          <a:p>
            <a:r>
              <a:rPr lang="fr-FR" sz="1600" dirty="0" smtClean="0"/>
              <a:t>      default</a:t>
            </a:r>
            <a:r>
              <a:rPr lang="fr-FR" sz="1600" dirty="0"/>
              <a:t>: </a:t>
            </a:r>
            <a:r>
              <a:rPr lang="fr-FR" sz="1600" dirty="0" err="1"/>
              <a:t>alert</a:t>
            </a:r>
            <a:r>
              <a:rPr lang="fr-FR" sz="1600" dirty="0"/>
              <a:t>("Erreur dans l'appel");break; </a:t>
            </a:r>
            <a:endParaRPr lang="fr-FR" sz="1600" dirty="0" smtClean="0"/>
          </a:p>
          <a:p>
            <a:r>
              <a:rPr lang="fr-FR" sz="1600" dirty="0" smtClean="0"/>
              <a:t>} </a:t>
            </a:r>
          </a:p>
          <a:p>
            <a:r>
              <a:rPr lang="fr-FR" sz="1600" dirty="0" smtClean="0"/>
              <a:t>}</a:t>
            </a:r>
          </a:p>
        </p:txBody>
      </p:sp>
    </p:spTree>
    <p:extLst>
      <p:ext uri="{BB962C8B-B14F-4D97-AF65-F5344CB8AC3E}">
        <p14:creationId xmlns:p14="http://schemas.microsoft.com/office/powerpoint/2010/main" val="3536920788"/>
      </p:ext>
    </p:extLst>
  </p:cSld>
  <p:clrMapOvr>
    <a:masterClrMapping/>
  </p:clrMapOvr>
  <p:transition spd="slow">
    <p:wipe dir="d"/>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711096"/>
          </a:xfrm>
        </p:spPr>
        <p:txBody>
          <a:bodyPr>
            <a:normAutofit/>
          </a:bodyPr>
          <a:lstStyle/>
          <a:p>
            <a:r>
              <a:rPr lang="fr-FR" sz="4000" b="1" i="1" dirty="0" smtClean="0"/>
              <a:t>DOM exercice 19</a:t>
            </a:r>
            <a:endParaRPr lang="fr-FR" sz="2700" b="1" dirty="0">
              <a:solidFill>
                <a:schemeClr val="accent2">
                  <a:lumMod val="75000"/>
                </a:schemeClr>
              </a:solidFill>
            </a:endParaRPr>
          </a:p>
        </p:txBody>
      </p:sp>
      <p:sp>
        <p:nvSpPr>
          <p:cNvPr id="5" name="ZoneTexte 4"/>
          <p:cNvSpPr txBox="1"/>
          <p:nvPr/>
        </p:nvSpPr>
        <p:spPr>
          <a:xfrm>
            <a:off x="662868" y="1094228"/>
            <a:ext cx="8352928" cy="4678204"/>
          </a:xfrm>
          <a:prstGeom prst="rect">
            <a:avLst/>
          </a:prstGeom>
          <a:noFill/>
        </p:spPr>
        <p:txBody>
          <a:bodyPr wrap="square" rtlCol="0">
            <a:spAutoFit/>
          </a:bodyPr>
          <a:lstStyle/>
          <a:p>
            <a:endParaRPr lang="fr-FR" sz="1600" dirty="0"/>
          </a:p>
          <a:p>
            <a:r>
              <a:rPr lang="fr-FR" sz="1600" dirty="0"/>
              <a:t>Dans l'exercice suivant, vous allez apprendre à les utiliser, ainsi qu'une autre méthode.</a:t>
            </a:r>
          </a:p>
          <a:p>
            <a:r>
              <a:rPr lang="fr-FR" sz="1600" b="1" dirty="0"/>
              <a:t>Exercice : méthodes </a:t>
            </a:r>
            <a:r>
              <a:rPr lang="fr-FR" sz="1600" b="1" dirty="0" err="1"/>
              <a:t>getElementById</a:t>
            </a:r>
            <a:r>
              <a:rPr lang="fr-FR" sz="1600" b="1" dirty="0"/>
              <a:t>, </a:t>
            </a:r>
            <a:r>
              <a:rPr lang="fr-FR" sz="1600" b="1" dirty="0" err="1"/>
              <a:t>getElementsByName</a:t>
            </a:r>
            <a:r>
              <a:rPr lang="fr-FR" sz="1600" b="1" dirty="0"/>
              <a:t> et </a:t>
            </a:r>
            <a:r>
              <a:rPr lang="fr-FR" sz="1600" b="1" dirty="0" err="1"/>
              <a:t>getElementsByTagName</a:t>
            </a:r>
            <a:r>
              <a:rPr lang="fr-FR" sz="1600" b="1" dirty="0" smtClean="0"/>
              <a:t>.</a:t>
            </a:r>
          </a:p>
          <a:p>
            <a:endParaRPr lang="fr-FR" sz="1600" b="1" dirty="0"/>
          </a:p>
          <a:p>
            <a:r>
              <a:rPr lang="fr-FR" dirty="0" smtClean="0"/>
              <a:t>1 - Télécharger </a:t>
            </a:r>
            <a:r>
              <a:rPr lang="fr-FR" dirty="0"/>
              <a:t>la </a:t>
            </a:r>
            <a:r>
              <a:rPr lang="fr-FR" b="1" dirty="0" smtClean="0">
                <a:solidFill>
                  <a:schemeClr val="accent1">
                    <a:lumMod val="50000"/>
                  </a:schemeClr>
                </a:solidFill>
              </a:rPr>
              <a:t>EX19.HTML</a:t>
            </a:r>
            <a:r>
              <a:rPr lang="fr-FR" dirty="0" smtClean="0"/>
              <a:t>  (dans </a:t>
            </a:r>
            <a:r>
              <a:rPr lang="fr-FR" dirty="0"/>
              <a:t>laquelle vous aurez à insérer votre code JavaScript. Notez en passant l'utilisation des attributs </a:t>
            </a:r>
            <a:r>
              <a:rPr lang="fr-FR" dirty="0" err="1"/>
              <a:t>title</a:t>
            </a:r>
            <a:r>
              <a:rPr lang="fr-FR" dirty="0"/>
              <a:t> pour informer sur les éléments de titre et paragraphe (pour les tester, laisser la souris au-dessus de l'élément).</a:t>
            </a:r>
          </a:p>
          <a:p>
            <a:r>
              <a:rPr lang="fr-FR" dirty="0" smtClean="0"/>
              <a:t>2 - Créer </a:t>
            </a:r>
            <a:r>
              <a:rPr lang="fr-FR" dirty="0"/>
              <a:t>une fonction </a:t>
            </a:r>
            <a:r>
              <a:rPr lang="fr-FR" dirty="0" err="1"/>
              <a:t>modif_paragraphe</a:t>
            </a:r>
            <a:r>
              <a:rPr lang="fr-FR" dirty="0"/>
              <a:t>, appelée en cliquant sur le titre. Cette fonction sélectionne le paragraphe en utilisant son identifiant, puis le modifie avec la propriété </a:t>
            </a:r>
            <a:r>
              <a:rPr lang="fr-FR" dirty="0" err="1"/>
              <a:t>innerHTML</a:t>
            </a:r>
            <a:r>
              <a:rPr lang="fr-FR" dirty="0"/>
              <a:t>, en remplaçant le mot </a:t>
            </a:r>
            <a:r>
              <a:rPr lang="fr-FR" b="1" dirty="0"/>
              <a:t>original</a:t>
            </a:r>
            <a:r>
              <a:rPr lang="fr-FR" dirty="0"/>
              <a:t> en caractères droit par le mot </a:t>
            </a:r>
            <a:r>
              <a:rPr lang="fr-FR" b="1" dirty="0"/>
              <a:t>corrigé</a:t>
            </a:r>
            <a:r>
              <a:rPr lang="fr-FR" dirty="0"/>
              <a:t>, en italique</a:t>
            </a:r>
            <a:r>
              <a:rPr lang="fr-FR" dirty="0" smtClean="0"/>
              <a:t>.</a:t>
            </a:r>
          </a:p>
          <a:p>
            <a:endParaRPr lang="fr-FR" dirty="0"/>
          </a:p>
          <a:p>
            <a:r>
              <a:rPr lang="fr-FR" dirty="0" smtClean="0"/>
              <a:t>3 - Créer </a:t>
            </a:r>
            <a:r>
              <a:rPr lang="fr-FR" dirty="0"/>
              <a:t>une fonction centrage_h1, appelée en cliquant sur le paragraphe. Cette fonction détecte d'abord les éléments portant le nom de balise h1. </a:t>
            </a:r>
            <a:endParaRPr lang="fr-FR" dirty="0" smtClean="0"/>
          </a:p>
          <a:p>
            <a:r>
              <a:rPr lang="fr-FR" dirty="0" smtClean="0"/>
              <a:t>Elle </a:t>
            </a:r>
            <a:r>
              <a:rPr lang="fr-FR" dirty="0"/>
              <a:t>sélectionne ensuite le premier d'entre eux (ça tombe bien, il n'y en a qu'un seul sur la page !), et modifie son attribut </a:t>
            </a:r>
            <a:r>
              <a:rPr lang="fr-FR" dirty="0" err="1"/>
              <a:t>align</a:t>
            </a:r>
            <a:r>
              <a:rPr lang="fr-FR" dirty="0"/>
              <a:t>, en lui affectant la valeur "center", à l'aide de la méthode </a:t>
            </a:r>
            <a:r>
              <a:rPr lang="fr-FR" dirty="0" err="1"/>
              <a:t>setAttribute</a:t>
            </a:r>
            <a:r>
              <a:rPr lang="fr-FR" dirty="0"/>
              <a:t>... dont vous testerez le fonctionnement.</a:t>
            </a:r>
          </a:p>
        </p:txBody>
      </p:sp>
    </p:spTree>
    <p:extLst>
      <p:ext uri="{BB962C8B-B14F-4D97-AF65-F5344CB8AC3E}">
        <p14:creationId xmlns:p14="http://schemas.microsoft.com/office/powerpoint/2010/main" val="3387444768"/>
      </p:ext>
    </p:extLst>
  </p:cSld>
  <p:clrMapOvr>
    <a:masterClrMapping/>
  </p:clrMapOvr>
  <p:transition spd="slow">
    <p:wipe dir="d"/>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711096"/>
          </a:xfrm>
        </p:spPr>
        <p:txBody>
          <a:bodyPr>
            <a:normAutofit/>
          </a:bodyPr>
          <a:lstStyle/>
          <a:p>
            <a:r>
              <a:rPr lang="fr-FR" sz="4000" b="1" i="1" dirty="0" smtClean="0"/>
              <a:t>DOM exercice 19 corrigé</a:t>
            </a:r>
            <a:endParaRPr lang="fr-FR" sz="2700" b="1" dirty="0">
              <a:solidFill>
                <a:schemeClr val="accent2">
                  <a:lumMod val="75000"/>
                </a:schemeClr>
              </a:solidFill>
            </a:endParaRPr>
          </a:p>
        </p:txBody>
      </p:sp>
      <p:sp>
        <p:nvSpPr>
          <p:cNvPr id="5" name="ZoneTexte 4"/>
          <p:cNvSpPr txBox="1"/>
          <p:nvPr/>
        </p:nvSpPr>
        <p:spPr>
          <a:xfrm>
            <a:off x="691027" y="885714"/>
            <a:ext cx="8352928" cy="6001643"/>
          </a:xfrm>
          <a:prstGeom prst="rect">
            <a:avLst/>
          </a:prstGeom>
          <a:noFill/>
        </p:spPr>
        <p:txBody>
          <a:bodyPr wrap="square" rtlCol="0">
            <a:spAutoFit/>
          </a:bodyPr>
          <a:lstStyle/>
          <a:p>
            <a:r>
              <a:rPr lang="fr-FR" sz="1600" dirty="0" smtClean="0"/>
              <a:t>&lt;</a:t>
            </a:r>
            <a:r>
              <a:rPr lang="fr-FR" sz="1600" dirty="0"/>
              <a:t>html</a:t>
            </a:r>
            <a:r>
              <a:rPr lang="fr-FR" sz="1600" dirty="0" smtClean="0"/>
              <a:t>&gt;</a:t>
            </a:r>
          </a:p>
          <a:p>
            <a:r>
              <a:rPr lang="fr-FR" sz="1600" dirty="0" smtClean="0"/>
              <a:t>&lt;</a:t>
            </a:r>
            <a:r>
              <a:rPr lang="fr-FR" sz="1600" dirty="0" err="1"/>
              <a:t>head</a:t>
            </a:r>
            <a:r>
              <a:rPr lang="fr-FR" sz="1600" dirty="0" smtClean="0"/>
              <a:t>&gt;</a:t>
            </a:r>
          </a:p>
          <a:p>
            <a:r>
              <a:rPr lang="fr-FR" sz="1600" dirty="0" smtClean="0"/>
              <a:t> </a:t>
            </a:r>
            <a:r>
              <a:rPr lang="fr-FR" sz="1600" dirty="0"/>
              <a:t>&lt;</a:t>
            </a:r>
            <a:r>
              <a:rPr lang="fr-FR" sz="1600" dirty="0" err="1"/>
              <a:t>title</a:t>
            </a:r>
            <a:r>
              <a:rPr lang="fr-FR" sz="1600" dirty="0"/>
              <a:t>&gt;Correction de l'exercice de manipulation des </a:t>
            </a:r>
            <a:r>
              <a:rPr lang="fr-FR" sz="1600" dirty="0" err="1"/>
              <a:t>m&amp;eacute;thodes</a:t>
            </a:r>
            <a:r>
              <a:rPr lang="fr-FR" sz="1600" dirty="0"/>
              <a:t> </a:t>
            </a:r>
            <a:r>
              <a:rPr lang="fr-FR" sz="1600" dirty="0" err="1"/>
              <a:t>getElementById</a:t>
            </a:r>
            <a:r>
              <a:rPr lang="fr-FR" sz="1600" dirty="0"/>
              <a:t>, </a:t>
            </a:r>
            <a:r>
              <a:rPr lang="fr-FR" sz="1600" dirty="0" err="1"/>
              <a:t>getElementsByName</a:t>
            </a:r>
            <a:r>
              <a:rPr lang="fr-FR" sz="1600" dirty="0"/>
              <a:t> et </a:t>
            </a:r>
            <a:r>
              <a:rPr lang="fr-FR" sz="1600" dirty="0" err="1"/>
              <a:t>getElementsByTagName</a:t>
            </a:r>
            <a:r>
              <a:rPr lang="fr-FR" sz="1600" dirty="0"/>
              <a:t>&lt;/</a:t>
            </a:r>
            <a:r>
              <a:rPr lang="fr-FR" sz="1600" dirty="0" err="1"/>
              <a:t>title</a:t>
            </a:r>
            <a:r>
              <a:rPr lang="fr-FR" sz="1600" dirty="0" smtClean="0"/>
              <a:t>&gt;</a:t>
            </a:r>
          </a:p>
          <a:p>
            <a:r>
              <a:rPr lang="fr-FR" sz="1600" dirty="0" smtClean="0"/>
              <a:t> </a:t>
            </a:r>
            <a:r>
              <a:rPr lang="fr-FR" sz="1600" dirty="0"/>
              <a:t>&lt;script type="</a:t>
            </a:r>
            <a:r>
              <a:rPr lang="fr-FR" sz="1600" dirty="0" err="1"/>
              <a:t>text</a:t>
            </a:r>
            <a:r>
              <a:rPr lang="fr-FR" sz="1600" dirty="0"/>
              <a:t>/javascript"&gt; </a:t>
            </a:r>
            <a:endParaRPr lang="fr-FR" sz="1600" dirty="0" smtClean="0"/>
          </a:p>
          <a:p>
            <a:r>
              <a:rPr lang="fr-FR" sz="1600" dirty="0" smtClean="0"/>
              <a:t>&lt;!-- </a:t>
            </a:r>
          </a:p>
          <a:p>
            <a:r>
              <a:rPr lang="fr-FR" sz="1600" dirty="0" smtClean="0"/>
              <a:t>function </a:t>
            </a:r>
            <a:r>
              <a:rPr lang="fr-FR" sz="1600" dirty="0"/>
              <a:t>centrage_h1() </a:t>
            </a:r>
            <a:r>
              <a:rPr lang="fr-FR" sz="1600" dirty="0" smtClean="0"/>
              <a:t>{</a:t>
            </a:r>
          </a:p>
          <a:p>
            <a:r>
              <a:rPr lang="fr-FR" sz="1600" dirty="0" smtClean="0"/>
              <a:t>titre</a:t>
            </a:r>
            <a:r>
              <a:rPr lang="fr-FR" sz="1600" dirty="0"/>
              <a:t>=(</a:t>
            </a:r>
            <a:r>
              <a:rPr lang="fr-FR" sz="1600" dirty="0" err="1"/>
              <a:t>document.getElementsByTagName</a:t>
            </a:r>
            <a:r>
              <a:rPr lang="fr-FR" sz="1600" dirty="0"/>
              <a:t>("h1"))[0]; </a:t>
            </a:r>
            <a:endParaRPr lang="fr-FR" sz="1600" dirty="0" smtClean="0"/>
          </a:p>
          <a:p>
            <a:r>
              <a:rPr lang="fr-FR" sz="1600" dirty="0" err="1" smtClean="0"/>
              <a:t>titre.setAttribute</a:t>
            </a:r>
            <a:r>
              <a:rPr lang="fr-FR" sz="1600" dirty="0"/>
              <a:t>("</a:t>
            </a:r>
            <a:r>
              <a:rPr lang="fr-FR" sz="1600" dirty="0" err="1"/>
              <a:t>align</a:t>
            </a:r>
            <a:r>
              <a:rPr lang="fr-FR" sz="1600" dirty="0"/>
              <a:t>", "center"); </a:t>
            </a:r>
            <a:endParaRPr lang="fr-FR" sz="1600" dirty="0" smtClean="0"/>
          </a:p>
          <a:p>
            <a:r>
              <a:rPr lang="fr-FR" sz="1600" dirty="0" smtClean="0"/>
              <a:t>} </a:t>
            </a:r>
          </a:p>
          <a:p>
            <a:r>
              <a:rPr lang="fr-FR" sz="1600" dirty="0" smtClean="0"/>
              <a:t>function </a:t>
            </a:r>
            <a:r>
              <a:rPr lang="fr-FR" sz="1600" dirty="0" err="1"/>
              <a:t>modif_paragraphe</a:t>
            </a:r>
            <a:r>
              <a:rPr lang="fr-FR" sz="1600" dirty="0"/>
              <a:t>() { par=</a:t>
            </a:r>
            <a:r>
              <a:rPr lang="fr-FR" sz="1600" dirty="0" err="1"/>
              <a:t>document.getElementById</a:t>
            </a:r>
            <a:r>
              <a:rPr lang="fr-FR" sz="1600" dirty="0"/>
              <a:t>("premier"); </a:t>
            </a:r>
            <a:r>
              <a:rPr lang="fr-FR" sz="1600" dirty="0" err="1"/>
              <a:t>par.innerHTML</a:t>
            </a:r>
            <a:r>
              <a:rPr lang="fr-FR" sz="1600" dirty="0"/>
              <a:t>="Premier paragraphe &lt;i&gt;modifié&lt;\/i&gt;."; </a:t>
            </a:r>
            <a:endParaRPr lang="fr-FR" sz="1600" dirty="0" smtClean="0"/>
          </a:p>
          <a:p>
            <a:r>
              <a:rPr lang="fr-FR" sz="1600" dirty="0" smtClean="0"/>
              <a:t>} </a:t>
            </a:r>
          </a:p>
          <a:p>
            <a:r>
              <a:rPr lang="fr-FR" sz="1600" dirty="0" smtClean="0"/>
              <a:t>//--&gt; </a:t>
            </a:r>
          </a:p>
          <a:p>
            <a:r>
              <a:rPr lang="fr-FR" sz="1600" dirty="0" smtClean="0"/>
              <a:t>&lt;/</a:t>
            </a:r>
            <a:r>
              <a:rPr lang="fr-FR" sz="1600" dirty="0"/>
              <a:t>script&gt; </a:t>
            </a:r>
            <a:endParaRPr lang="fr-FR" sz="1600" dirty="0" smtClean="0"/>
          </a:p>
          <a:p>
            <a:r>
              <a:rPr lang="fr-FR" sz="1600" dirty="0" smtClean="0"/>
              <a:t>&lt;/</a:t>
            </a:r>
            <a:r>
              <a:rPr lang="fr-FR" sz="1600" dirty="0" err="1"/>
              <a:t>head</a:t>
            </a:r>
            <a:r>
              <a:rPr lang="fr-FR" sz="1600" dirty="0"/>
              <a:t>&gt; </a:t>
            </a:r>
            <a:endParaRPr lang="fr-FR" sz="1600" dirty="0" smtClean="0"/>
          </a:p>
          <a:p>
            <a:r>
              <a:rPr lang="fr-FR" sz="1600" dirty="0" smtClean="0"/>
              <a:t>&lt;</a:t>
            </a:r>
            <a:r>
              <a:rPr lang="fr-FR" sz="1600" dirty="0"/>
              <a:t>body</a:t>
            </a:r>
            <a:r>
              <a:rPr lang="fr-FR" sz="1600" dirty="0" smtClean="0"/>
              <a:t>&gt;</a:t>
            </a:r>
          </a:p>
          <a:p>
            <a:r>
              <a:rPr lang="fr-FR" sz="1600" dirty="0" smtClean="0"/>
              <a:t> </a:t>
            </a:r>
            <a:r>
              <a:rPr lang="fr-FR" sz="1600" dirty="0"/>
              <a:t>&lt;h1 </a:t>
            </a:r>
            <a:r>
              <a:rPr lang="fr-FR" sz="1600" dirty="0" err="1"/>
              <a:t>onclick</a:t>
            </a:r>
            <a:r>
              <a:rPr lang="fr-FR" sz="1600" dirty="0"/>
              <a:t>="</a:t>
            </a:r>
            <a:r>
              <a:rPr lang="fr-FR" sz="1600" dirty="0" err="1"/>
              <a:t>modif_paragraphe</a:t>
            </a:r>
            <a:r>
              <a:rPr lang="fr-FR" sz="1600" dirty="0"/>
              <a:t>();" </a:t>
            </a:r>
            <a:r>
              <a:rPr lang="fr-FR" sz="1600" dirty="0" err="1"/>
              <a:t>title</a:t>
            </a:r>
            <a:r>
              <a:rPr lang="fr-FR" sz="1600" dirty="0"/>
              <a:t>="Quand on clique, </a:t>
            </a:r>
            <a:r>
              <a:rPr lang="fr-FR" sz="1600" dirty="0" err="1"/>
              <a:t>modif</a:t>
            </a:r>
            <a:r>
              <a:rPr lang="fr-FR" sz="1600" dirty="0"/>
              <a:t> du paragraphe"&gt;Grand titre&lt;/h1&gt; </a:t>
            </a:r>
            <a:endParaRPr lang="fr-FR" sz="1600" dirty="0" smtClean="0"/>
          </a:p>
          <a:p>
            <a:r>
              <a:rPr lang="fr-FR" sz="1600" dirty="0" smtClean="0"/>
              <a:t>&lt;</a:t>
            </a:r>
            <a:r>
              <a:rPr lang="fr-FR" sz="1600" dirty="0"/>
              <a:t>p id="premier" </a:t>
            </a:r>
            <a:r>
              <a:rPr lang="fr-FR" sz="1600" dirty="0" err="1"/>
              <a:t>onclick</a:t>
            </a:r>
            <a:r>
              <a:rPr lang="fr-FR" sz="1600" dirty="0"/>
              <a:t>="centrage_h1();" </a:t>
            </a:r>
            <a:r>
              <a:rPr lang="fr-FR" sz="1600" dirty="0" err="1"/>
              <a:t>title</a:t>
            </a:r>
            <a:r>
              <a:rPr lang="fr-FR" sz="1600" dirty="0"/>
              <a:t>="Quand on clique, centrage du titre"&gt;Premier paragraphe original.&lt;/p&gt; </a:t>
            </a:r>
            <a:endParaRPr lang="fr-FR" sz="1600" dirty="0" smtClean="0"/>
          </a:p>
          <a:p>
            <a:r>
              <a:rPr lang="fr-FR" sz="1600" dirty="0" smtClean="0"/>
              <a:t>&lt;</a:t>
            </a:r>
            <a:r>
              <a:rPr lang="fr-FR" sz="1600" dirty="0"/>
              <a:t>p&gt;&lt;a </a:t>
            </a:r>
            <a:r>
              <a:rPr lang="fr-FR" sz="1600" dirty="0" err="1"/>
              <a:t>href</a:t>
            </a:r>
            <a:r>
              <a:rPr lang="fr-FR" sz="1600" dirty="0" smtClean="0"/>
              <a:t>=".# "&gt;</a:t>
            </a:r>
            <a:r>
              <a:rPr lang="fr-FR" sz="1600" dirty="0"/>
              <a:t>Retour au cours&lt;/a&gt;&lt;/p&gt; </a:t>
            </a:r>
            <a:endParaRPr lang="fr-FR" sz="1600" dirty="0" smtClean="0"/>
          </a:p>
          <a:p>
            <a:r>
              <a:rPr lang="fr-FR" sz="1600" dirty="0" smtClean="0"/>
              <a:t>&lt;/</a:t>
            </a:r>
            <a:r>
              <a:rPr lang="fr-FR" sz="1600" dirty="0"/>
              <a:t>body&gt; </a:t>
            </a:r>
            <a:endParaRPr lang="fr-FR" sz="1600" dirty="0" smtClean="0"/>
          </a:p>
          <a:p>
            <a:r>
              <a:rPr lang="fr-FR" sz="1600" dirty="0" smtClean="0"/>
              <a:t>&lt;/</a:t>
            </a:r>
            <a:r>
              <a:rPr lang="fr-FR" sz="1600" dirty="0"/>
              <a:t>html&gt;</a:t>
            </a:r>
          </a:p>
        </p:txBody>
      </p:sp>
    </p:spTree>
    <p:extLst>
      <p:ext uri="{BB962C8B-B14F-4D97-AF65-F5344CB8AC3E}">
        <p14:creationId xmlns:p14="http://schemas.microsoft.com/office/powerpoint/2010/main" val="3491529358"/>
      </p:ext>
    </p:extLst>
  </p:cSld>
  <p:clrMapOvr>
    <a:masterClrMapping/>
  </p:clrMapOvr>
  <p:transition spd="slow">
    <p:wipe dir="d"/>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711096"/>
          </a:xfrm>
        </p:spPr>
        <p:txBody>
          <a:bodyPr>
            <a:normAutofit/>
          </a:bodyPr>
          <a:lstStyle/>
          <a:p>
            <a:r>
              <a:rPr lang="fr-FR" sz="4000" b="1" i="1" dirty="0" smtClean="0"/>
              <a:t>DOM exercice 20</a:t>
            </a:r>
            <a:endParaRPr lang="fr-FR" sz="2700" b="1" dirty="0">
              <a:solidFill>
                <a:schemeClr val="accent2">
                  <a:lumMod val="75000"/>
                </a:schemeClr>
              </a:solidFill>
            </a:endParaRPr>
          </a:p>
        </p:txBody>
      </p:sp>
      <p:sp>
        <p:nvSpPr>
          <p:cNvPr id="5" name="ZoneTexte 4"/>
          <p:cNvSpPr txBox="1"/>
          <p:nvPr/>
        </p:nvSpPr>
        <p:spPr>
          <a:xfrm>
            <a:off x="662868" y="1094228"/>
            <a:ext cx="8481132" cy="4770537"/>
          </a:xfrm>
          <a:prstGeom prst="rect">
            <a:avLst/>
          </a:prstGeom>
          <a:noFill/>
        </p:spPr>
        <p:txBody>
          <a:bodyPr wrap="square" rtlCol="0">
            <a:spAutoFit/>
          </a:bodyPr>
          <a:lstStyle/>
          <a:p>
            <a:r>
              <a:rPr lang="fr-FR" sz="1600" b="1" dirty="0"/>
              <a:t>Réalisation d'une petite horloge</a:t>
            </a:r>
          </a:p>
          <a:p>
            <a:r>
              <a:rPr lang="fr-FR" sz="1600" dirty="0"/>
              <a:t>Le but de cet exercice est de réaliser une petite horloge tournante (certes pas en temps réel </a:t>
            </a:r>
            <a:r>
              <a:rPr lang="fr-FR" sz="1600" dirty="0" smtClean="0"/>
              <a:t>!).</a:t>
            </a:r>
          </a:p>
          <a:p>
            <a:r>
              <a:rPr lang="fr-FR" sz="1600" dirty="0" smtClean="0"/>
              <a:t>1- Télécharger </a:t>
            </a:r>
            <a:r>
              <a:rPr lang="fr-FR" sz="1600" dirty="0"/>
              <a:t>le fichier </a:t>
            </a:r>
            <a:r>
              <a:rPr lang="fr-FR" sz="1600" dirty="0" smtClean="0">
                <a:hlinkClick r:id="rId2"/>
              </a:rPr>
              <a:t>exo20vide.html</a:t>
            </a:r>
            <a:r>
              <a:rPr lang="fr-FR" sz="1600" dirty="0"/>
              <a:t>.</a:t>
            </a:r>
          </a:p>
          <a:p>
            <a:r>
              <a:rPr lang="fr-FR" sz="1600" dirty="0" smtClean="0"/>
              <a:t>2 - Ajouter </a:t>
            </a:r>
            <a:r>
              <a:rPr lang="fr-FR" sz="1600" dirty="0"/>
              <a:t>un bouton à la fin du paragraphe. Ce bouton lance l'horloge en appelant la fonction tourne()</a:t>
            </a:r>
          </a:p>
          <a:p>
            <a:r>
              <a:rPr lang="fr-FR" sz="1600" dirty="0" smtClean="0"/>
              <a:t>3 - Créer </a:t>
            </a:r>
            <a:r>
              <a:rPr lang="fr-FR" sz="1600" dirty="0"/>
              <a:t>deux variables globales, </a:t>
            </a:r>
            <a:r>
              <a:rPr lang="fr-FR" sz="1600" dirty="0" err="1"/>
              <a:t>compteur_minutes</a:t>
            </a:r>
            <a:r>
              <a:rPr lang="fr-FR" sz="1600" dirty="0"/>
              <a:t> et </a:t>
            </a:r>
            <a:r>
              <a:rPr lang="fr-FR" sz="1600" dirty="0" err="1"/>
              <a:t>compteur_heures</a:t>
            </a:r>
            <a:r>
              <a:rPr lang="fr-FR" sz="1600" dirty="0"/>
              <a:t>, initialisées à 0.</a:t>
            </a:r>
          </a:p>
          <a:p>
            <a:r>
              <a:rPr lang="fr-FR" sz="1600" dirty="0" smtClean="0"/>
              <a:t>4 -Identifier </a:t>
            </a:r>
            <a:r>
              <a:rPr lang="fr-FR" sz="1600" dirty="0"/>
              <a:t>les éléments correspondant à chaque image.</a:t>
            </a:r>
          </a:p>
          <a:p>
            <a:r>
              <a:rPr lang="fr-FR" sz="1600" dirty="0" smtClean="0"/>
              <a:t>5 - Selon </a:t>
            </a:r>
            <a:r>
              <a:rPr lang="fr-FR" sz="1600" dirty="0"/>
              <a:t>la valeur de </a:t>
            </a:r>
            <a:r>
              <a:rPr lang="fr-FR" sz="1600" dirty="0" err="1"/>
              <a:t>compteur_minutes</a:t>
            </a:r>
            <a:r>
              <a:rPr lang="fr-FR" sz="1600" dirty="0"/>
              <a:t>, changer ses propriétés de position </a:t>
            </a:r>
            <a:r>
              <a:rPr lang="fr-FR" sz="1600" dirty="0" smtClean="0"/>
              <a:t>:</a:t>
            </a:r>
          </a:p>
          <a:p>
            <a:pPr marL="742950" lvl="1" indent="-285750">
              <a:buFont typeface="Arial" pitchFamily="34" charset="0"/>
              <a:buChar char="•"/>
            </a:pPr>
            <a:r>
              <a:rPr lang="fr-FR" sz="1600" dirty="0" smtClean="0"/>
              <a:t>quand le compteur vaut 0, attribuer à l'image </a:t>
            </a:r>
            <a:r>
              <a:rPr lang="fr-FR" sz="1600" dirty="0" err="1" smtClean="0"/>
              <a:t>aiguilleminute</a:t>
            </a:r>
            <a:r>
              <a:rPr lang="fr-FR" sz="1600" dirty="0" smtClean="0"/>
              <a:t> la position de l'élément chiffre1 ;</a:t>
            </a:r>
          </a:p>
          <a:p>
            <a:pPr marL="742950" lvl="1" indent="-285750">
              <a:buFont typeface="Arial" pitchFamily="34" charset="0"/>
              <a:buChar char="•"/>
            </a:pPr>
            <a:r>
              <a:rPr lang="fr-FR" sz="1600" dirty="0" smtClean="0"/>
              <a:t>quand </a:t>
            </a:r>
            <a:r>
              <a:rPr lang="fr-FR" sz="1600" dirty="0"/>
              <a:t>le compteur vaut 1, attribuer à l'image </a:t>
            </a:r>
            <a:r>
              <a:rPr lang="fr-FR" sz="1600" dirty="0" err="1"/>
              <a:t>aiguilleminute</a:t>
            </a:r>
            <a:r>
              <a:rPr lang="fr-FR" sz="1600" dirty="0"/>
              <a:t> la position de l'élément chiffre2 ;</a:t>
            </a:r>
          </a:p>
          <a:p>
            <a:pPr marL="742950" lvl="1" indent="-285750">
              <a:buFont typeface="Arial" pitchFamily="34" charset="0"/>
              <a:buChar char="•"/>
            </a:pPr>
            <a:r>
              <a:rPr lang="fr-FR" sz="1600" dirty="0"/>
              <a:t>quand le compteur vaut 2, attribuer à l'image </a:t>
            </a:r>
            <a:r>
              <a:rPr lang="fr-FR" sz="1600" dirty="0" err="1"/>
              <a:t>aiguilleminute</a:t>
            </a:r>
            <a:r>
              <a:rPr lang="fr-FR" sz="1600" dirty="0"/>
              <a:t> la position de l'élément chiffre3...</a:t>
            </a:r>
          </a:p>
          <a:p>
            <a:r>
              <a:rPr lang="fr-FR" sz="1600" dirty="0"/>
              <a:t>... ainsi de suite jusqu'à la valeur de compteur 11, auquel cas on attribue à l'image </a:t>
            </a:r>
            <a:r>
              <a:rPr lang="fr-FR" sz="1600" dirty="0" err="1"/>
              <a:t>aiguilleminute</a:t>
            </a:r>
            <a:r>
              <a:rPr lang="fr-FR" sz="1600" dirty="0"/>
              <a:t> la position de l'élément chiffre12.</a:t>
            </a:r>
          </a:p>
          <a:p>
            <a:r>
              <a:rPr lang="fr-FR" sz="1600" dirty="0" smtClean="0"/>
              <a:t>6 - Incrémenter </a:t>
            </a:r>
            <a:r>
              <a:rPr lang="fr-FR" sz="1600" dirty="0"/>
              <a:t>le </a:t>
            </a:r>
            <a:r>
              <a:rPr lang="fr-FR" sz="1600" dirty="0" err="1"/>
              <a:t>compteur_minutes</a:t>
            </a:r>
            <a:r>
              <a:rPr lang="fr-FR" sz="1600" dirty="0"/>
              <a:t>, et lui affecter le reste de sa division </a:t>
            </a:r>
            <a:r>
              <a:rPr lang="fr-FR" sz="1600" dirty="0" smtClean="0"/>
              <a:t>par  </a:t>
            </a:r>
            <a:r>
              <a:rPr lang="fr-FR" sz="1600" dirty="0"/>
              <a:t>12.</a:t>
            </a:r>
          </a:p>
          <a:p>
            <a:r>
              <a:rPr lang="fr-FR" sz="1600" dirty="0" smtClean="0"/>
              <a:t>7 - Temporiser </a:t>
            </a:r>
            <a:r>
              <a:rPr lang="fr-FR" sz="1600" dirty="0"/>
              <a:t>un appel à la fonction toutes les secondes (par un appel à la méthode </a:t>
            </a:r>
            <a:r>
              <a:rPr lang="fr-FR" sz="1600" dirty="0" err="1"/>
              <a:t>window.setTimeout</a:t>
            </a:r>
            <a:r>
              <a:rPr lang="fr-FR" sz="1600" dirty="0"/>
              <a:t>(</a:t>
            </a:r>
            <a:r>
              <a:rPr lang="fr-FR" sz="1600" dirty="0" err="1"/>
              <a:t>nom_fonction</a:t>
            </a:r>
            <a:r>
              <a:rPr lang="fr-FR" sz="1600" dirty="0"/>
              <a:t>, </a:t>
            </a:r>
            <a:r>
              <a:rPr lang="fr-FR" sz="1600" dirty="0" err="1"/>
              <a:t>temps_en_millisecondes</a:t>
            </a:r>
            <a:r>
              <a:rPr lang="fr-FR" sz="1600" dirty="0" smtClean="0"/>
              <a:t>).</a:t>
            </a:r>
            <a:endParaRPr lang="fr-FR" sz="1600" dirty="0"/>
          </a:p>
        </p:txBody>
      </p:sp>
    </p:spTree>
    <p:extLst>
      <p:ext uri="{BB962C8B-B14F-4D97-AF65-F5344CB8AC3E}">
        <p14:creationId xmlns:p14="http://schemas.microsoft.com/office/powerpoint/2010/main" val="2123767704"/>
      </p:ext>
    </p:extLst>
  </p:cSld>
  <p:clrMapOvr>
    <a:masterClrMapping/>
  </p:clrMapOvr>
  <p:transition spd="slow">
    <p:wipe dir="d"/>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711096"/>
          </a:xfrm>
        </p:spPr>
        <p:txBody>
          <a:bodyPr>
            <a:normAutofit/>
          </a:bodyPr>
          <a:lstStyle/>
          <a:p>
            <a:r>
              <a:rPr lang="fr-FR" sz="4000" b="1" i="1" dirty="0" smtClean="0"/>
              <a:t>DOM exercice 20</a:t>
            </a:r>
            <a:endParaRPr lang="fr-FR" sz="2700" b="1" dirty="0">
              <a:solidFill>
                <a:schemeClr val="accent2">
                  <a:lumMod val="75000"/>
                </a:schemeClr>
              </a:solidFill>
            </a:endParaRPr>
          </a:p>
        </p:txBody>
      </p:sp>
      <p:sp>
        <p:nvSpPr>
          <p:cNvPr id="5" name="ZoneTexte 4"/>
          <p:cNvSpPr txBox="1"/>
          <p:nvPr/>
        </p:nvSpPr>
        <p:spPr>
          <a:xfrm>
            <a:off x="662868" y="1094228"/>
            <a:ext cx="8373628" cy="2031325"/>
          </a:xfrm>
          <a:prstGeom prst="rect">
            <a:avLst/>
          </a:prstGeom>
          <a:noFill/>
        </p:spPr>
        <p:txBody>
          <a:bodyPr wrap="square" rtlCol="0">
            <a:spAutoFit/>
          </a:bodyPr>
          <a:lstStyle/>
          <a:p>
            <a:r>
              <a:rPr lang="fr-FR" dirty="0" smtClean="0"/>
              <a:t>Il </a:t>
            </a:r>
            <a:r>
              <a:rPr lang="fr-FR" dirty="0"/>
              <a:t>reste maintenant à faire tourner l'aiguille "des heures".</a:t>
            </a:r>
          </a:p>
          <a:p>
            <a:r>
              <a:rPr lang="fr-FR" dirty="0"/>
              <a:t>Juste après avoir changé la valeur du compteur, tester si l'aiguille des minutes est en 12 (cela se fait par un test sur la valeur du compteur). Si cela est le cas, alors reprendre la même procédure que précédemment pour le déplacement de l'aiguille des minutes, mais cette fois-ci appliquée à celle des heures, en n'oublient pas d'incrémenter le compteur des heures.</a:t>
            </a:r>
          </a:p>
          <a:p>
            <a:r>
              <a:rPr lang="fr-FR" dirty="0"/>
              <a:t>Ajouter un bouton permettant d'arrêter l'horloge (on fera appel à un booléen).</a:t>
            </a:r>
          </a:p>
        </p:txBody>
      </p:sp>
    </p:spTree>
    <p:extLst>
      <p:ext uri="{BB962C8B-B14F-4D97-AF65-F5344CB8AC3E}">
        <p14:creationId xmlns:p14="http://schemas.microsoft.com/office/powerpoint/2010/main" val="2283255956"/>
      </p:ext>
    </p:extLst>
  </p:cSld>
  <p:clrMapOvr>
    <a:masterClrMapping/>
  </p:clrMapOvr>
  <p:transition spd="slow">
    <p:wipe dir="d"/>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711096"/>
          </a:xfrm>
        </p:spPr>
        <p:txBody>
          <a:bodyPr>
            <a:normAutofit/>
          </a:bodyPr>
          <a:lstStyle/>
          <a:p>
            <a:r>
              <a:rPr lang="fr-FR" sz="4000" b="1" i="1" dirty="0" smtClean="0"/>
              <a:t>DOM exercice 20 corrigé</a:t>
            </a:r>
            <a:endParaRPr lang="fr-FR" sz="2700" b="1" dirty="0">
              <a:solidFill>
                <a:schemeClr val="accent2">
                  <a:lumMod val="75000"/>
                </a:schemeClr>
              </a:solidFill>
            </a:endParaRPr>
          </a:p>
        </p:txBody>
      </p:sp>
      <p:sp>
        <p:nvSpPr>
          <p:cNvPr id="5" name="ZoneTexte 4"/>
          <p:cNvSpPr txBox="1"/>
          <p:nvPr/>
        </p:nvSpPr>
        <p:spPr>
          <a:xfrm>
            <a:off x="662868" y="1094228"/>
            <a:ext cx="8481132" cy="5509200"/>
          </a:xfrm>
          <a:prstGeom prst="rect">
            <a:avLst/>
          </a:prstGeom>
          <a:noFill/>
        </p:spPr>
        <p:txBody>
          <a:bodyPr wrap="square" rtlCol="0">
            <a:spAutoFit/>
          </a:bodyPr>
          <a:lstStyle/>
          <a:p>
            <a:r>
              <a:rPr lang="fr-FR" sz="1600" dirty="0" smtClean="0"/>
              <a:t>&lt;</a:t>
            </a:r>
            <a:r>
              <a:rPr lang="fr-FR" sz="1600" dirty="0"/>
              <a:t>script type="</a:t>
            </a:r>
            <a:r>
              <a:rPr lang="fr-FR" sz="1600" dirty="0" err="1"/>
              <a:t>text</a:t>
            </a:r>
            <a:r>
              <a:rPr lang="fr-FR" sz="1600" dirty="0"/>
              <a:t>/javascript"&gt; &lt;!-- </a:t>
            </a:r>
            <a:endParaRPr lang="fr-FR" sz="1600" dirty="0" smtClean="0"/>
          </a:p>
          <a:p>
            <a:r>
              <a:rPr lang="fr-FR" sz="1600" dirty="0" smtClean="0"/>
              <a:t>var </a:t>
            </a:r>
            <a:r>
              <a:rPr lang="fr-FR" sz="1600" dirty="0" err="1"/>
              <a:t>compteur_minutes</a:t>
            </a:r>
            <a:r>
              <a:rPr lang="fr-FR" sz="1600" dirty="0"/>
              <a:t>=0; </a:t>
            </a:r>
            <a:endParaRPr lang="fr-FR" sz="1600" dirty="0" smtClean="0"/>
          </a:p>
          <a:p>
            <a:r>
              <a:rPr lang="fr-FR" sz="1600" dirty="0" smtClean="0"/>
              <a:t>var </a:t>
            </a:r>
            <a:r>
              <a:rPr lang="fr-FR" sz="1600" dirty="0" err="1"/>
              <a:t>compteur_heures</a:t>
            </a:r>
            <a:r>
              <a:rPr lang="fr-FR" sz="1600" dirty="0"/>
              <a:t>=0; </a:t>
            </a:r>
            <a:endParaRPr lang="fr-FR" sz="1600" dirty="0" smtClean="0"/>
          </a:p>
          <a:p>
            <a:r>
              <a:rPr lang="fr-FR" sz="1600" dirty="0" smtClean="0"/>
              <a:t>function </a:t>
            </a:r>
            <a:r>
              <a:rPr lang="fr-FR" sz="1600" dirty="0"/>
              <a:t>tourne() { </a:t>
            </a:r>
            <a:endParaRPr lang="fr-FR" sz="1600" dirty="0" smtClean="0"/>
          </a:p>
          <a:p>
            <a:r>
              <a:rPr lang="fr-FR" sz="1600" dirty="0" smtClean="0"/>
              <a:t>heures=</a:t>
            </a:r>
            <a:r>
              <a:rPr lang="fr-FR" sz="1600" dirty="0" err="1" smtClean="0"/>
              <a:t>document.getElementById</a:t>
            </a:r>
            <a:r>
              <a:rPr lang="fr-FR" sz="1600" dirty="0"/>
              <a:t>("</a:t>
            </a:r>
            <a:r>
              <a:rPr lang="fr-FR" sz="1600" dirty="0" err="1"/>
              <a:t>aiguilleheure</a:t>
            </a:r>
            <a:r>
              <a:rPr lang="fr-FR" sz="1600" dirty="0"/>
              <a:t>"); minutes=</a:t>
            </a:r>
            <a:r>
              <a:rPr lang="fr-FR" sz="1600" dirty="0" err="1"/>
              <a:t>document.getElementById</a:t>
            </a:r>
            <a:r>
              <a:rPr lang="fr-FR" sz="1600" dirty="0"/>
              <a:t>("</a:t>
            </a:r>
            <a:r>
              <a:rPr lang="fr-FR" sz="1600" dirty="0" err="1"/>
              <a:t>aiguilleminute</a:t>
            </a:r>
            <a:r>
              <a:rPr lang="fr-FR" sz="1600" dirty="0"/>
              <a:t>"); </a:t>
            </a:r>
            <a:endParaRPr lang="fr-FR" sz="1600" dirty="0" smtClean="0"/>
          </a:p>
          <a:p>
            <a:r>
              <a:rPr lang="fr-FR" sz="1600" dirty="0" smtClean="0"/>
              <a:t>switch </a:t>
            </a:r>
            <a:r>
              <a:rPr lang="fr-FR" sz="1600" dirty="0"/>
              <a:t>(</a:t>
            </a:r>
            <a:r>
              <a:rPr lang="fr-FR" sz="1600" dirty="0" err="1"/>
              <a:t>compteur_minutes</a:t>
            </a:r>
            <a:r>
              <a:rPr lang="fr-FR" sz="1600" dirty="0"/>
              <a:t>) </a:t>
            </a:r>
            <a:r>
              <a:rPr lang="fr-FR" sz="1600" dirty="0" smtClean="0"/>
              <a:t>{</a:t>
            </a:r>
          </a:p>
          <a:p>
            <a:pPr marL="792000"/>
            <a:r>
              <a:rPr lang="fr-FR" sz="1600" dirty="0" smtClean="0"/>
              <a:t>case </a:t>
            </a:r>
            <a:r>
              <a:rPr lang="fr-FR" sz="1600" dirty="0"/>
              <a:t>0: </a:t>
            </a:r>
            <a:r>
              <a:rPr lang="fr-FR" sz="1600" dirty="0" err="1"/>
              <a:t>minutes.style.top</a:t>
            </a:r>
            <a:r>
              <a:rPr lang="fr-FR" sz="1600" dirty="0"/>
              <a:t>="123px";minutes.style.left="250px"; break; </a:t>
            </a:r>
            <a:endParaRPr lang="fr-FR" sz="1600" dirty="0" smtClean="0"/>
          </a:p>
          <a:p>
            <a:pPr marL="792000"/>
            <a:r>
              <a:rPr lang="fr-FR" sz="1600" dirty="0" smtClean="0"/>
              <a:t>case </a:t>
            </a:r>
            <a:r>
              <a:rPr lang="fr-FR" sz="1600" dirty="0"/>
              <a:t>1: </a:t>
            </a:r>
            <a:r>
              <a:rPr lang="fr-FR" sz="1600" dirty="0" err="1"/>
              <a:t>minutes.style.top</a:t>
            </a:r>
            <a:r>
              <a:rPr lang="fr-FR" sz="1600" dirty="0"/>
              <a:t>="160px";minutes.style.left="287px";break; </a:t>
            </a:r>
            <a:endParaRPr lang="fr-FR" sz="1600" dirty="0" smtClean="0"/>
          </a:p>
          <a:p>
            <a:pPr marL="792000"/>
            <a:r>
              <a:rPr lang="fr-FR" sz="1600" dirty="0" smtClean="0"/>
              <a:t>case </a:t>
            </a:r>
            <a:r>
              <a:rPr lang="fr-FR" sz="1600" dirty="0"/>
              <a:t>2: </a:t>
            </a:r>
            <a:r>
              <a:rPr lang="fr-FR" sz="1600" dirty="0" err="1"/>
              <a:t>minutes.style.top</a:t>
            </a:r>
            <a:r>
              <a:rPr lang="fr-FR" sz="1600" dirty="0"/>
              <a:t>="210px";minutes.style.left="300px";break; </a:t>
            </a:r>
            <a:endParaRPr lang="fr-FR" sz="1600" dirty="0" smtClean="0"/>
          </a:p>
          <a:p>
            <a:pPr marL="792000"/>
            <a:r>
              <a:rPr lang="fr-FR" sz="1600" dirty="0" smtClean="0"/>
              <a:t>case </a:t>
            </a:r>
            <a:r>
              <a:rPr lang="fr-FR" sz="1600" dirty="0"/>
              <a:t>3: </a:t>
            </a:r>
            <a:r>
              <a:rPr lang="fr-FR" sz="1600" dirty="0" err="1"/>
              <a:t>minutes.style.top</a:t>
            </a:r>
            <a:r>
              <a:rPr lang="fr-FR" sz="1600" dirty="0"/>
              <a:t>="260px";minutes.style.left="287px";break; </a:t>
            </a:r>
            <a:endParaRPr lang="fr-FR" sz="1600" dirty="0" smtClean="0"/>
          </a:p>
          <a:p>
            <a:pPr marL="792000"/>
            <a:r>
              <a:rPr lang="fr-FR" sz="1600" dirty="0" smtClean="0"/>
              <a:t>case </a:t>
            </a:r>
            <a:r>
              <a:rPr lang="fr-FR" sz="1600" dirty="0"/>
              <a:t>4: </a:t>
            </a:r>
            <a:r>
              <a:rPr lang="fr-FR" sz="1600" dirty="0" err="1"/>
              <a:t>minutes.style.top</a:t>
            </a:r>
            <a:r>
              <a:rPr lang="fr-FR" sz="1600" dirty="0"/>
              <a:t>="297px";minutes.style.left="250px";break; </a:t>
            </a:r>
            <a:endParaRPr lang="fr-FR" sz="1600" dirty="0" smtClean="0"/>
          </a:p>
          <a:p>
            <a:pPr marL="792000"/>
            <a:r>
              <a:rPr lang="fr-FR" sz="1600" dirty="0" smtClean="0"/>
              <a:t>case </a:t>
            </a:r>
            <a:r>
              <a:rPr lang="fr-FR" sz="1600" dirty="0"/>
              <a:t>5: </a:t>
            </a:r>
            <a:r>
              <a:rPr lang="fr-FR" sz="1600" dirty="0" err="1"/>
              <a:t>minutes.style.top</a:t>
            </a:r>
            <a:r>
              <a:rPr lang="fr-FR" sz="1600" dirty="0"/>
              <a:t>="310px";minutes.style.left="200px";break; </a:t>
            </a:r>
            <a:endParaRPr lang="fr-FR" sz="1600" dirty="0" smtClean="0"/>
          </a:p>
          <a:p>
            <a:pPr marL="792000"/>
            <a:r>
              <a:rPr lang="fr-FR" sz="1600" dirty="0" smtClean="0"/>
              <a:t>case </a:t>
            </a:r>
            <a:r>
              <a:rPr lang="fr-FR" sz="1600" dirty="0"/>
              <a:t>6: </a:t>
            </a:r>
            <a:r>
              <a:rPr lang="fr-FR" sz="1600" dirty="0" err="1"/>
              <a:t>minutes.style.top</a:t>
            </a:r>
            <a:r>
              <a:rPr lang="fr-FR" sz="1600" dirty="0"/>
              <a:t>="297px";minutes.style.left="150px";break; </a:t>
            </a:r>
            <a:endParaRPr lang="fr-FR" sz="1600" dirty="0" smtClean="0"/>
          </a:p>
          <a:p>
            <a:pPr marL="792000"/>
            <a:r>
              <a:rPr lang="fr-FR" sz="1600" dirty="0" smtClean="0"/>
              <a:t>case </a:t>
            </a:r>
            <a:r>
              <a:rPr lang="fr-FR" sz="1600" dirty="0"/>
              <a:t>7: </a:t>
            </a:r>
            <a:r>
              <a:rPr lang="fr-FR" sz="1600" dirty="0" err="1"/>
              <a:t>minutes.style.top</a:t>
            </a:r>
            <a:r>
              <a:rPr lang="fr-FR" sz="1600" dirty="0"/>
              <a:t>="260px";minutes.style.left="113px";break; </a:t>
            </a:r>
            <a:endParaRPr lang="fr-FR" sz="1600" dirty="0" smtClean="0"/>
          </a:p>
          <a:p>
            <a:pPr marL="792000"/>
            <a:r>
              <a:rPr lang="fr-FR" sz="1600" dirty="0" smtClean="0"/>
              <a:t>case </a:t>
            </a:r>
            <a:r>
              <a:rPr lang="fr-FR" sz="1600" dirty="0"/>
              <a:t>8: </a:t>
            </a:r>
            <a:r>
              <a:rPr lang="fr-FR" sz="1600" dirty="0" err="1"/>
              <a:t>minutes.style.top</a:t>
            </a:r>
            <a:r>
              <a:rPr lang="fr-FR" sz="1600" dirty="0"/>
              <a:t>="210px";minutes.style.left="100px";break; </a:t>
            </a:r>
            <a:endParaRPr lang="fr-FR" sz="1600" dirty="0" smtClean="0"/>
          </a:p>
          <a:p>
            <a:pPr marL="792000"/>
            <a:r>
              <a:rPr lang="fr-FR" sz="1600" dirty="0" smtClean="0"/>
              <a:t>case </a:t>
            </a:r>
            <a:r>
              <a:rPr lang="fr-FR" sz="1600" dirty="0"/>
              <a:t>9: </a:t>
            </a:r>
            <a:r>
              <a:rPr lang="fr-FR" sz="1600" dirty="0" err="1"/>
              <a:t>minutes.style.top</a:t>
            </a:r>
            <a:r>
              <a:rPr lang="fr-FR" sz="1600" dirty="0"/>
              <a:t>="160px";minutes.style.left="113px";break; </a:t>
            </a:r>
            <a:endParaRPr lang="fr-FR" sz="1600" dirty="0" smtClean="0"/>
          </a:p>
          <a:p>
            <a:pPr marL="792000"/>
            <a:r>
              <a:rPr lang="fr-FR" sz="1600" dirty="0" smtClean="0"/>
              <a:t>case </a:t>
            </a:r>
            <a:r>
              <a:rPr lang="fr-FR" sz="1600" dirty="0"/>
              <a:t>10: </a:t>
            </a:r>
            <a:r>
              <a:rPr lang="fr-FR" sz="1600" dirty="0" err="1"/>
              <a:t>minutes.style.top</a:t>
            </a:r>
            <a:r>
              <a:rPr lang="fr-FR" sz="1600" dirty="0"/>
              <a:t>="123px";minutes.style.left="150px";break; </a:t>
            </a:r>
            <a:endParaRPr lang="fr-FR" sz="1600" dirty="0" smtClean="0"/>
          </a:p>
          <a:p>
            <a:pPr marL="792000"/>
            <a:r>
              <a:rPr lang="fr-FR" sz="1600" dirty="0" smtClean="0"/>
              <a:t>case </a:t>
            </a:r>
            <a:r>
              <a:rPr lang="fr-FR" sz="1600" dirty="0"/>
              <a:t>11: </a:t>
            </a:r>
            <a:r>
              <a:rPr lang="fr-FR" sz="1600" dirty="0" err="1"/>
              <a:t>minutes.style.top</a:t>
            </a:r>
            <a:r>
              <a:rPr lang="fr-FR" sz="1600" dirty="0"/>
              <a:t>="110px";minutes.style.left="200px";break </a:t>
            </a:r>
            <a:endParaRPr lang="fr-FR" sz="1600" dirty="0" smtClean="0"/>
          </a:p>
          <a:p>
            <a:pPr marL="792000"/>
            <a:r>
              <a:rPr lang="fr-FR" sz="1600" dirty="0" smtClean="0"/>
              <a:t>default</a:t>
            </a:r>
            <a:r>
              <a:rPr lang="fr-FR" sz="1600" dirty="0"/>
              <a:t>: </a:t>
            </a:r>
            <a:r>
              <a:rPr lang="fr-FR" sz="1600" dirty="0" err="1"/>
              <a:t>alert</a:t>
            </a:r>
            <a:r>
              <a:rPr lang="fr-FR" sz="1600" dirty="0"/>
              <a:t>("Y'a un bug!"); break; </a:t>
            </a:r>
            <a:endParaRPr lang="fr-FR" sz="1600" dirty="0" smtClean="0"/>
          </a:p>
          <a:p>
            <a:r>
              <a:rPr lang="fr-FR" sz="1600" dirty="0" smtClean="0"/>
              <a:t>} </a:t>
            </a:r>
          </a:p>
          <a:p>
            <a:r>
              <a:rPr lang="fr-FR" sz="1600" dirty="0" err="1"/>
              <a:t>compteur_minutes</a:t>
            </a:r>
            <a:r>
              <a:rPr lang="fr-FR" sz="1600" dirty="0"/>
              <a:t>=(compteur_minutes+1) % 12;</a:t>
            </a:r>
            <a:endParaRPr lang="fr-FR" sz="1600" dirty="0" smtClean="0"/>
          </a:p>
        </p:txBody>
      </p:sp>
    </p:spTree>
    <p:extLst>
      <p:ext uri="{BB962C8B-B14F-4D97-AF65-F5344CB8AC3E}">
        <p14:creationId xmlns:p14="http://schemas.microsoft.com/office/powerpoint/2010/main" val="217457023"/>
      </p:ext>
    </p:extLst>
  </p:cSld>
  <p:clrMapOvr>
    <a:masterClrMapping/>
  </p:clrMapOvr>
  <p:transition spd="slow">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a:t>É</a:t>
            </a:r>
            <a:r>
              <a:rPr lang="fr-FR" sz="4000" b="1" i="1" dirty="0" smtClean="0"/>
              <a:t>crire un programme en Javascript</a:t>
            </a:r>
            <a:endParaRPr lang="fr-FR" sz="4000" b="1" dirty="0">
              <a:solidFill>
                <a:schemeClr val="accent2">
                  <a:lumMod val="75000"/>
                </a:schemeClr>
              </a:solidFill>
            </a:endParaRPr>
          </a:p>
        </p:txBody>
      </p:sp>
      <p:sp>
        <p:nvSpPr>
          <p:cNvPr id="5" name="ZoneTexte 4"/>
          <p:cNvSpPr txBox="1"/>
          <p:nvPr/>
        </p:nvSpPr>
        <p:spPr>
          <a:xfrm>
            <a:off x="827584" y="1412776"/>
            <a:ext cx="8064896" cy="4801314"/>
          </a:xfrm>
          <a:prstGeom prst="rect">
            <a:avLst/>
          </a:prstGeom>
          <a:noFill/>
        </p:spPr>
        <p:txBody>
          <a:bodyPr wrap="square" rtlCol="0">
            <a:spAutoFit/>
          </a:bodyPr>
          <a:lstStyle/>
          <a:p>
            <a:endParaRPr lang="fr-FR" b="1" dirty="0" smtClean="0"/>
          </a:p>
          <a:p>
            <a:r>
              <a:rPr lang="fr-FR" b="1" dirty="0"/>
              <a:t>Les commentaires :</a:t>
            </a:r>
          </a:p>
          <a:p>
            <a:r>
              <a:rPr lang="fr-FR" dirty="0"/>
              <a:t>// commentaire sur une ligne</a:t>
            </a:r>
          </a:p>
          <a:p>
            <a:r>
              <a:rPr lang="fr-FR" dirty="0"/>
              <a:t>/*</a:t>
            </a:r>
          </a:p>
          <a:p>
            <a:r>
              <a:rPr lang="fr-FR" dirty="0"/>
              <a:t>...</a:t>
            </a:r>
          </a:p>
          <a:p>
            <a:r>
              <a:rPr lang="fr-FR" dirty="0"/>
              <a:t>commentaires sur plusieurs lignes</a:t>
            </a:r>
          </a:p>
          <a:p>
            <a:r>
              <a:rPr lang="fr-FR" dirty="0"/>
              <a:t>...</a:t>
            </a:r>
          </a:p>
          <a:p>
            <a:r>
              <a:rPr lang="fr-FR" dirty="0"/>
              <a:t>*/</a:t>
            </a:r>
          </a:p>
          <a:p>
            <a:endParaRPr lang="fr-FR" b="1" dirty="0" smtClean="0"/>
          </a:p>
          <a:p>
            <a:r>
              <a:rPr lang="fr-FR" b="1" dirty="0" smtClean="0"/>
              <a:t>Les nombres : </a:t>
            </a:r>
          </a:p>
          <a:p>
            <a:r>
              <a:rPr lang="fr-FR" dirty="0" smtClean="0"/>
              <a:t>les entiers commençant par 0 sont en base 8, ceux commençant par 0x ou 0X sont en base 16 sinon ils sont en base 10.</a:t>
            </a:r>
          </a:p>
          <a:p>
            <a:r>
              <a:rPr lang="fr-FR" dirty="0" smtClean="0"/>
              <a:t>les réels utilisent le . (point) comme séparateur décimal et e ou E pour les nombres en exposant :</a:t>
            </a:r>
          </a:p>
          <a:p>
            <a:r>
              <a:rPr lang="fr-FR" dirty="0" smtClean="0"/>
              <a:t>marge= 12.5;</a:t>
            </a:r>
          </a:p>
          <a:p>
            <a:r>
              <a:rPr lang="fr-FR" dirty="0" smtClean="0"/>
              <a:t>distance = 1.6E14;</a:t>
            </a:r>
          </a:p>
          <a:p>
            <a:r>
              <a:rPr lang="fr-FR" dirty="0" err="1" smtClean="0"/>
              <a:t>reduction</a:t>
            </a:r>
            <a:r>
              <a:rPr lang="fr-FR" dirty="0" smtClean="0"/>
              <a:t> = -0.23;</a:t>
            </a:r>
            <a:endParaRPr lang="fr-FR" dirty="0"/>
          </a:p>
        </p:txBody>
      </p:sp>
    </p:spTree>
    <p:extLst>
      <p:ext uri="{BB962C8B-B14F-4D97-AF65-F5344CB8AC3E}">
        <p14:creationId xmlns:p14="http://schemas.microsoft.com/office/powerpoint/2010/main" val="114270607"/>
      </p:ext>
    </p:extLst>
  </p:cSld>
  <p:clrMapOvr>
    <a:masterClrMapping/>
  </p:clrMapOvr>
  <p:transition spd="slow">
    <p:wipe dir="d"/>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711096"/>
          </a:xfrm>
        </p:spPr>
        <p:txBody>
          <a:bodyPr>
            <a:normAutofit/>
          </a:bodyPr>
          <a:lstStyle/>
          <a:p>
            <a:r>
              <a:rPr lang="fr-FR" sz="4000" b="1" i="1" dirty="0" smtClean="0"/>
              <a:t>DOM exercice 20 corrigé</a:t>
            </a:r>
            <a:endParaRPr lang="fr-FR" sz="2700" b="1" dirty="0">
              <a:solidFill>
                <a:schemeClr val="accent2">
                  <a:lumMod val="75000"/>
                </a:schemeClr>
              </a:solidFill>
            </a:endParaRPr>
          </a:p>
        </p:txBody>
      </p:sp>
      <p:sp>
        <p:nvSpPr>
          <p:cNvPr id="5" name="ZoneTexte 4"/>
          <p:cNvSpPr txBox="1"/>
          <p:nvPr/>
        </p:nvSpPr>
        <p:spPr>
          <a:xfrm>
            <a:off x="662868" y="1094228"/>
            <a:ext cx="8481132" cy="5016758"/>
          </a:xfrm>
          <a:prstGeom prst="rect">
            <a:avLst/>
          </a:prstGeom>
          <a:noFill/>
        </p:spPr>
        <p:txBody>
          <a:bodyPr wrap="square" rtlCol="0">
            <a:spAutoFit/>
          </a:bodyPr>
          <a:lstStyle/>
          <a:p>
            <a:r>
              <a:rPr lang="fr-FR" sz="1600" dirty="0" smtClean="0"/>
              <a:t>if </a:t>
            </a:r>
            <a:r>
              <a:rPr lang="fr-FR" sz="1600" dirty="0"/>
              <a:t>(</a:t>
            </a:r>
            <a:r>
              <a:rPr lang="fr-FR" sz="1600" dirty="0" err="1"/>
              <a:t>compteur_minutes</a:t>
            </a:r>
            <a:r>
              <a:rPr lang="fr-FR" sz="1600" dirty="0"/>
              <a:t>==0) { </a:t>
            </a:r>
            <a:endParaRPr lang="fr-FR" sz="1600" dirty="0" smtClean="0"/>
          </a:p>
          <a:p>
            <a:r>
              <a:rPr lang="fr-FR" sz="1600" dirty="0"/>
              <a:t> </a:t>
            </a:r>
            <a:r>
              <a:rPr lang="fr-FR" sz="1600" dirty="0" smtClean="0"/>
              <a:t>       switch </a:t>
            </a:r>
            <a:r>
              <a:rPr lang="fr-FR" sz="1600" dirty="0"/>
              <a:t>(</a:t>
            </a:r>
            <a:r>
              <a:rPr lang="fr-FR" sz="1600" dirty="0" err="1"/>
              <a:t>compteur_heures</a:t>
            </a:r>
            <a:r>
              <a:rPr lang="fr-FR" sz="1600" dirty="0"/>
              <a:t>) { </a:t>
            </a:r>
            <a:endParaRPr lang="fr-FR" sz="1600" dirty="0" smtClean="0"/>
          </a:p>
          <a:p>
            <a:r>
              <a:rPr lang="fr-FR" sz="1600" dirty="0" smtClean="0"/>
              <a:t>	case </a:t>
            </a:r>
            <a:r>
              <a:rPr lang="fr-FR" sz="1600" dirty="0"/>
              <a:t>0: </a:t>
            </a:r>
            <a:r>
              <a:rPr lang="fr-FR" sz="1600" dirty="0" err="1"/>
              <a:t>heures.style.top</a:t>
            </a:r>
            <a:r>
              <a:rPr lang="fr-FR" sz="1600" dirty="0"/>
              <a:t>="123px";heures.style.left="250px"; break; </a:t>
            </a:r>
            <a:endParaRPr lang="fr-FR" sz="1600" dirty="0" smtClean="0"/>
          </a:p>
          <a:p>
            <a:r>
              <a:rPr lang="fr-FR" sz="1600" dirty="0" smtClean="0"/>
              <a:t>	case </a:t>
            </a:r>
            <a:r>
              <a:rPr lang="fr-FR" sz="1600" dirty="0"/>
              <a:t>1: </a:t>
            </a:r>
            <a:r>
              <a:rPr lang="fr-FR" sz="1600" dirty="0" err="1"/>
              <a:t>heures.style.top</a:t>
            </a:r>
            <a:r>
              <a:rPr lang="fr-FR" sz="1600" dirty="0"/>
              <a:t>="160px";heures.style.left="287px";break; </a:t>
            </a:r>
            <a:endParaRPr lang="fr-FR" sz="1600" dirty="0" smtClean="0"/>
          </a:p>
          <a:p>
            <a:r>
              <a:rPr lang="fr-FR" sz="1600" dirty="0" smtClean="0"/>
              <a:t>	case </a:t>
            </a:r>
            <a:r>
              <a:rPr lang="fr-FR" sz="1600" dirty="0"/>
              <a:t>2: </a:t>
            </a:r>
            <a:r>
              <a:rPr lang="fr-FR" sz="1600" dirty="0" err="1"/>
              <a:t>heures.style.top</a:t>
            </a:r>
            <a:r>
              <a:rPr lang="fr-FR" sz="1600" dirty="0"/>
              <a:t>="210px";heures.style.left="300px";break; </a:t>
            </a:r>
            <a:endParaRPr lang="fr-FR" sz="1600" dirty="0" smtClean="0"/>
          </a:p>
          <a:p>
            <a:r>
              <a:rPr lang="fr-FR" sz="1600" dirty="0" smtClean="0"/>
              <a:t>	case </a:t>
            </a:r>
            <a:r>
              <a:rPr lang="fr-FR" sz="1600" dirty="0"/>
              <a:t>3: </a:t>
            </a:r>
            <a:r>
              <a:rPr lang="fr-FR" sz="1600" dirty="0" err="1"/>
              <a:t>heures.style.top</a:t>
            </a:r>
            <a:r>
              <a:rPr lang="fr-FR" sz="1600" dirty="0"/>
              <a:t>="260px";heures.style.left="287px";break; </a:t>
            </a:r>
            <a:endParaRPr lang="fr-FR" sz="1600" dirty="0" smtClean="0"/>
          </a:p>
          <a:p>
            <a:r>
              <a:rPr lang="fr-FR" sz="1600" dirty="0" smtClean="0"/>
              <a:t>	case </a:t>
            </a:r>
            <a:r>
              <a:rPr lang="fr-FR" sz="1600" dirty="0"/>
              <a:t>4: </a:t>
            </a:r>
            <a:r>
              <a:rPr lang="fr-FR" sz="1600" dirty="0" err="1"/>
              <a:t>heures.style.top</a:t>
            </a:r>
            <a:r>
              <a:rPr lang="fr-FR" sz="1600" dirty="0"/>
              <a:t>="297px";heures.style.left="250px";break; </a:t>
            </a:r>
            <a:endParaRPr lang="fr-FR" sz="1600" dirty="0" smtClean="0"/>
          </a:p>
          <a:p>
            <a:r>
              <a:rPr lang="fr-FR" sz="1600" dirty="0" smtClean="0"/>
              <a:t>	case </a:t>
            </a:r>
            <a:r>
              <a:rPr lang="fr-FR" sz="1600" dirty="0"/>
              <a:t>5: </a:t>
            </a:r>
            <a:r>
              <a:rPr lang="fr-FR" sz="1600" dirty="0" err="1"/>
              <a:t>heures.style.top</a:t>
            </a:r>
            <a:r>
              <a:rPr lang="fr-FR" sz="1600" dirty="0"/>
              <a:t>="310px";heures.style.left="200px";break; </a:t>
            </a:r>
            <a:endParaRPr lang="fr-FR" sz="1600" dirty="0" smtClean="0"/>
          </a:p>
          <a:p>
            <a:r>
              <a:rPr lang="fr-FR" sz="1600" dirty="0" smtClean="0"/>
              <a:t>	case </a:t>
            </a:r>
            <a:r>
              <a:rPr lang="fr-FR" sz="1600" dirty="0"/>
              <a:t>6: </a:t>
            </a:r>
            <a:r>
              <a:rPr lang="fr-FR" sz="1600" dirty="0" err="1"/>
              <a:t>heures.style.top</a:t>
            </a:r>
            <a:r>
              <a:rPr lang="fr-FR" sz="1600" dirty="0"/>
              <a:t>="297px";heures.style.left="150px";break; </a:t>
            </a:r>
            <a:endParaRPr lang="fr-FR" sz="1600" dirty="0" smtClean="0"/>
          </a:p>
          <a:p>
            <a:r>
              <a:rPr lang="fr-FR" sz="1600" dirty="0" smtClean="0"/>
              <a:t>	case </a:t>
            </a:r>
            <a:r>
              <a:rPr lang="fr-FR" sz="1600" dirty="0"/>
              <a:t>7: </a:t>
            </a:r>
            <a:r>
              <a:rPr lang="fr-FR" sz="1600" dirty="0" err="1"/>
              <a:t>heures.style.top</a:t>
            </a:r>
            <a:r>
              <a:rPr lang="fr-FR" sz="1600" dirty="0"/>
              <a:t>="260px";heures.style.left="113px";break; </a:t>
            </a:r>
            <a:endParaRPr lang="fr-FR" sz="1600" dirty="0" smtClean="0"/>
          </a:p>
          <a:p>
            <a:r>
              <a:rPr lang="fr-FR" sz="1600" dirty="0" smtClean="0"/>
              <a:t>	case </a:t>
            </a:r>
            <a:r>
              <a:rPr lang="fr-FR" sz="1600" dirty="0"/>
              <a:t>8: </a:t>
            </a:r>
            <a:r>
              <a:rPr lang="fr-FR" sz="1600" dirty="0" err="1"/>
              <a:t>heures.style.top</a:t>
            </a:r>
            <a:r>
              <a:rPr lang="fr-FR" sz="1600" dirty="0"/>
              <a:t>="210px";heures.style.left="100px";break; </a:t>
            </a:r>
            <a:endParaRPr lang="fr-FR" sz="1600" dirty="0" smtClean="0"/>
          </a:p>
          <a:p>
            <a:r>
              <a:rPr lang="fr-FR" sz="1600" dirty="0" smtClean="0"/>
              <a:t>	case </a:t>
            </a:r>
            <a:r>
              <a:rPr lang="fr-FR" sz="1600" dirty="0"/>
              <a:t>9: </a:t>
            </a:r>
            <a:r>
              <a:rPr lang="fr-FR" sz="1600" dirty="0" err="1"/>
              <a:t>heures.style.top</a:t>
            </a:r>
            <a:r>
              <a:rPr lang="fr-FR" sz="1600" dirty="0"/>
              <a:t>="160px";heures.style.left="113px";break; </a:t>
            </a:r>
            <a:endParaRPr lang="fr-FR" sz="1600" dirty="0" smtClean="0"/>
          </a:p>
          <a:p>
            <a:r>
              <a:rPr lang="fr-FR" sz="1600" dirty="0" smtClean="0"/>
              <a:t>	case </a:t>
            </a:r>
            <a:r>
              <a:rPr lang="fr-FR" sz="1600" dirty="0"/>
              <a:t>10: </a:t>
            </a:r>
            <a:r>
              <a:rPr lang="fr-FR" sz="1600" dirty="0" err="1"/>
              <a:t>heures.style.top</a:t>
            </a:r>
            <a:r>
              <a:rPr lang="fr-FR" sz="1600" dirty="0"/>
              <a:t>="123px";heures.style.left="150px";break; </a:t>
            </a:r>
            <a:endParaRPr lang="fr-FR" sz="1600" dirty="0" smtClean="0"/>
          </a:p>
          <a:p>
            <a:r>
              <a:rPr lang="fr-FR" sz="1600" dirty="0" smtClean="0"/>
              <a:t>	case </a:t>
            </a:r>
            <a:r>
              <a:rPr lang="fr-FR" sz="1600" dirty="0"/>
              <a:t>11: </a:t>
            </a:r>
            <a:r>
              <a:rPr lang="fr-FR" sz="1600" dirty="0" err="1"/>
              <a:t>heures.style.top</a:t>
            </a:r>
            <a:r>
              <a:rPr lang="fr-FR" sz="1600" dirty="0"/>
              <a:t>="110px";heures.style.left="200px";break </a:t>
            </a:r>
            <a:endParaRPr lang="fr-FR" sz="1600" dirty="0" smtClean="0"/>
          </a:p>
          <a:p>
            <a:r>
              <a:rPr lang="fr-FR" sz="1600" dirty="0" smtClean="0"/>
              <a:t>	default</a:t>
            </a:r>
            <a:r>
              <a:rPr lang="fr-FR" sz="1600" dirty="0"/>
              <a:t>: </a:t>
            </a:r>
            <a:r>
              <a:rPr lang="fr-FR" sz="1600" dirty="0" err="1"/>
              <a:t>alert</a:t>
            </a:r>
            <a:r>
              <a:rPr lang="fr-FR" sz="1600" dirty="0"/>
              <a:t>("Y'a un bug!"); break; </a:t>
            </a:r>
            <a:endParaRPr lang="fr-FR" sz="1600" dirty="0" smtClean="0"/>
          </a:p>
          <a:p>
            <a:r>
              <a:rPr lang="fr-FR" sz="1600" dirty="0" smtClean="0"/>
              <a:t>      } </a:t>
            </a:r>
          </a:p>
          <a:p>
            <a:r>
              <a:rPr lang="fr-FR" sz="1600" dirty="0" smtClean="0"/>
              <a:t>      </a:t>
            </a:r>
            <a:r>
              <a:rPr lang="fr-FR" sz="1600" dirty="0" err="1" smtClean="0"/>
              <a:t>compteur_heures</a:t>
            </a:r>
            <a:r>
              <a:rPr lang="fr-FR" sz="1600" dirty="0"/>
              <a:t>=(compteur_heures+1) % 12; </a:t>
            </a:r>
            <a:endParaRPr lang="fr-FR" sz="1600" dirty="0" smtClean="0"/>
          </a:p>
          <a:p>
            <a:r>
              <a:rPr lang="fr-FR" sz="1600" dirty="0" smtClean="0"/>
              <a:t>} </a:t>
            </a:r>
          </a:p>
          <a:p>
            <a:r>
              <a:rPr lang="fr-FR" sz="1600" dirty="0" smtClean="0"/>
              <a:t>if </a:t>
            </a:r>
            <a:r>
              <a:rPr lang="fr-FR" sz="1600" dirty="0"/>
              <a:t>(indic) </a:t>
            </a:r>
            <a:r>
              <a:rPr lang="fr-FR" sz="1600" dirty="0" err="1"/>
              <a:t>window.setTimeout</a:t>
            </a:r>
            <a:r>
              <a:rPr lang="fr-FR" sz="1600" dirty="0"/>
              <a:t>("tourne()", "1000"); </a:t>
            </a:r>
            <a:r>
              <a:rPr lang="fr-FR" sz="1600" dirty="0" smtClean="0"/>
              <a:t>}</a:t>
            </a:r>
          </a:p>
          <a:p>
            <a:endParaRPr lang="fr-FR" sz="1600" dirty="0"/>
          </a:p>
        </p:txBody>
      </p:sp>
    </p:spTree>
    <p:extLst>
      <p:ext uri="{BB962C8B-B14F-4D97-AF65-F5344CB8AC3E}">
        <p14:creationId xmlns:p14="http://schemas.microsoft.com/office/powerpoint/2010/main" val="3543928438"/>
      </p:ext>
    </p:extLst>
  </p:cSld>
  <p:clrMapOvr>
    <a:masterClrMapping/>
  </p:clrMapOvr>
  <p:transition spd="slow">
    <p:wipe dir="d"/>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 DOM </a:t>
            </a:r>
            <a:r>
              <a:rPr lang="fr-FR" sz="4000" b="1" i="1" dirty="0"/>
              <a:t/>
            </a:r>
            <a:br>
              <a:rPr lang="fr-FR" sz="4000" b="1" i="1" dirty="0"/>
            </a:br>
            <a:r>
              <a:rPr lang="fr-FR" sz="4000" b="1" i="1" dirty="0" smtClean="0">
                <a:solidFill>
                  <a:schemeClr val="accent2">
                    <a:lumMod val="75000"/>
                  </a:schemeClr>
                </a:solidFill>
              </a:rPr>
              <a:t>propriétés du document DOM</a:t>
            </a:r>
            <a:endParaRPr lang="fr-FR" sz="4000" b="1" i="1" dirty="0" smtClean="0"/>
          </a:p>
        </p:txBody>
      </p:sp>
      <p:graphicFrame>
        <p:nvGraphicFramePr>
          <p:cNvPr id="3" name="Tableau 2"/>
          <p:cNvGraphicFramePr>
            <a:graphicFrameLocks noGrp="1"/>
          </p:cNvGraphicFramePr>
          <p:nvPr>
            <p:extLst>
              <p:ext uri="{D42A27DB-BD31-4B8C-83A1-F6EECF244321}">
                <p14:modId xmlns:p14="http://schemas.microsoft.com/office/powerpoint/2010/main" val="1457170216"/>
              </p:ext>
            </p:extLst>
          </p:nvPr>
        </p:nvGraphicFramePr>
        <p:xfrm>
          <a:off x="827584" y="1397000"/>
          <a:ext cx="8064896" cy="4080349"/>
        </p:xfrm>
        <a:graphic>
          <a:graphicData uri="http://schemas.openxmlformats.org/drawingml/2006/table">
            <a:tbl>
              <a:tblPr firstRow="1" bandRow="1">
                <a:tableStyleId>{5C22544A-7EE6-4342-B048-85BDC9FD1C3A}</a:tableStyleId>
              </a:tblPr>
              <a:tblGrid>
                <a:gridCol w="1936612"/>
                <a:gridCol w="6128284"/>
              </a:tblGrid>
              <a:tr h="400027">
                <a:tc>
                  <a:txBody>
                    <a:bodyPr/>
                    <a:lstStyle/>
                    <a:p>
                      <a:r>
                        <a:rPr lang="fr-FR" dirty="0" smtClean="0"/>
                        <a:t>Propriété</a:t>
                      </a:r>
                      <a:endParaRPr lang="fr-FR" dirty="0"/>
                    </a:p>
                  </a:txBody>
                  <a:tcPr/>
                </a:tc>
                <a:tc>
                  <a:txBody>
                    <a:bodyPr/>
                    <a:lstStyle/>
                    <a:p>
                      <a:r>
                        <a:rPr lang="fr-FR" dirty="0" smtClean="0"/>
                        <a:t>Description</a:t>
                      </a:r>
                      <a:endParaRPr lang="fr-FR" dirty="0"/>
                    </a:p>
                  </a:txBody>
                  <a:tcPr/>
                </a:tc>
              </a:tr>
              <a:tr h="400027">
                <a:tc>
                  <a:txBody>
                    <a:bodyPr/>
                    <a:lstStyle/>
                    <a:p>
                      <a:r>
                        <a:rPr lang="fr-FR" dirty="0" smtClean="0"/>
                        <a:t>body</a:t>
                      </a:r>
                      <a:endParaRPr lang="fr-FR" dirty="0"/>
                    </a:p>
                  </a:txBody>
                  <a:tcPr/>
                </a:tc>
                <a:tc>
                  <a:txBody>
                    <a:bodyPr/>
                    <a:lstStyle/>
                    <a:p>
                      <a:r>
                        <a:rPr lang="fr-FR" dirty="0" smtClean="0"/>
                        <a:t>fait référence à la balise &lt;body&gt; de la page</a:t>
                      </a:r>
                      <a:endParaRPr lang="fr-FR" dirty="0"/>
                    </a:p>
                  </a:txBody>
                  <a:tcPr/>
                </a:tc>
              </a:tr>
              <a:tr h="400027">
                <a:tc>
                  <a:txBody>
                    <a:bodyPr/>
                    <a:lstStyle/>
                    <a:p>
                      <a:r>
                        <a:rPr lang="fr-FR" dirty="0" err="1" smtClean="0"/>
                        <a:t>body.offsetWidth</a:t>
                      </a:r>
                      <a:endParaRPr lang="fr-FR" dirty="0"/>
                    </a:p>
                  </a:txBody>
                  <a:tcPr/>
                </a:tc>
                <a:tc>
                  <a:txBody>
                    <a:bodyPr/>
                    <a:lstStyle/>
                    <a:p>
                      <a:r>
                        <a:rPr lang="fr-FR" dirty="0" smtClean="0"/>
                        <a:t>Largeur du document</a:t>
                      </a:r>
                      <a:endParaRPr lang="fr-FR" dirty="0"/>
                    </a:p>
                  </a:txBody>
                  <a:tcPr/>
                </a:tc>
              </a:tr>
              <a:tr h="400027">
                <a:tc>
                  <a:txBody>
                    <a:bodyPr/>
                    <a:lstStyle/>
                    <a:p>
                      <a:r>
                        <a:rPr lang="fr-FR" dirty="0" err="1" smtClean="0"/>
                        <a:t>body.offsetHeight</a:t>
                      </a:r>
                      <a:endParaRPr lang="fr-FR" dirty="0"/>
                    </a:p>
                  </a:txBody>
                  <a:tcPr/>
                </a:tc>
                <a:tc>
                  <a:txBody>
                    <a:bodyPr/>
                    <a:lstStyle/>
                    <a:p>
                      <a:r>
                        <a:rPr lang="fr-FR" dirty="0" smtClean="0"/>
                        <a:t>Hauteur du document</a:t>
                      </a:r>
                      <a:endParaRPr lang="fr-FR" dirty="0"/>
                    </a:p>
                  </a:txBody>
                  <a:tcPr/>
                </a:tc>
              </a:tr>
              <a:tr h="400027">
                <a:tc>
                  <a:txBody>
                    <a:bodyPr/>
                    <a:lstStyle/>
                    <a:p>
                      <a:r>
                        <a:rPr lang="fr-FR" dirty="0" err="1" smtClean="0"/>
                        <a:t>documentElement</a:t>
                      </a:r>
                      <a:endParaRPr lang="fr-FR" dirty="0"/>
                    </a:p>
                  </a:txBody>
                  <a:tcPr/>
                </a:tc>
                <a:tc>
                  <a:txBody>
                    <a:bodyPr/>
                    <a:lstStyle/>
                    <a:p>
                      <a:r>
                        <a:rPr lang="fr-FR" dirty="0" smtClean="0"/>
                        <a:t>fait référence à la racine du document. Cela permet</a:t>
                      </a:r>
                      <a:r>
                        <a:rPr lang="fr-FR" baseline="0" dirty="0" smtClean="0"/>
                        <a:t> d'accéder aux balises entre &lt;</a:t>
                      </a:r>
                      <a:r>
                        <a:rPr lang="fr-FR" baseline="0" dirty="0" err="1" smtClean="0"/>
                        <a:t>head</a:t>
                      </a:r>
                      <a:r>
                        <a:rPr lang="fr-FR" baseline="0" dirty="0" smtClean="0"/>
                        <a:t>&gt; et &lt;/</a:t>
                      </a:r>
                      <a:r>
                        <a:rPr lang="fr-FR" baseline="0" dirty="0" err="1" smtClean="0"/>
                        <a:t>head</a:t>
                      </a:r>
                      <a:r>
                        <a:rPr lang="fr-FR" baseline="0" dirty="0" smtClean="0"/>
                        <a:t>&gt;</a:t>
                      </a:r>
                      <a:endParaRPr lang="fr-FR" dirty="0"/>
                    </a:p>
                  </a:txBody>
                  <a:tcPr/>
                </a:tc>
              </a:tr>
              <a:tr h="400027">
                <a:tc>
                  <a:txBody>
                    <a:bodyPr/>
                    <a:lstStyle/>
                    <a:p>
                      <a:r>
                        <a:rPr lang="fr-FR" dirty="0" err="1" smtClean="0"/>
                        <a:t>ownerDocument</a:t>
                      </a:r>
                      <a:endParaRPr lang="fr-FR" dirty="0"/>
                    </a:p>
                  </a:txBody>
                  <a:tcPr/>
                </a:tc>
                <a:tc>
                  <a:txBody>
                    <a:bodyPr/>
                    <a:lstStyle/>
                    <a:p>
                      <a:r>
                        <a:rPr lang="fr-FR" dirty="0" smtClean="0"/>
                        <a:t>retourne la référence à l'objet document qui contient l'élément.</a:t>
                      </a:r>
                      <a:endParaRPr lang="fr-FR" dirty="0"/>
                    </a:p>
                  </a:txBody>
                  <a:tcPr/>
                </a:tc>
              </a:tr>
              <a:tr h="400027">
                <a:tc>
                  <a:txBody>
                    <a:bodyPr/>
                    <a:lstStyle/>
                    <a:p>
                      <a:r>
                        <a:rPr lang="fr-FR" dirty="0" err="1" smtClean="0"/>
                        <a:t>styleSheet</a:t>
                      </a:r>
                      <a:r>
                        <a:rPr lang="fr-FR" dirty="0" smtClean="0"/>
                        <a:t>[]</a:t>
                      </a:r>
                      <a:endParaRPr lang="fr-FR" dirty="0"/>
                    </a:p>
                  </a:txBody>
                  <a:tcPr/>
                </a:tc>
                <a:tc>
                  <a:txBody>
                    <a:bodyPr/>
                    <a:lstStyle/>
                    <a:p>
                      <a:r>
                        <a:rPr lang="fr-FR" dirty="0" smtClean="0"/>
                        <a:t>tableau qui fait référence à tous</a:t>
                      </a:r>
                      <a:r>
                        <a:rPr lang="fr-FR" baseline="0" dirty="0" smtClean="0"/>
                        <a:t> les objets contenus dans toutes les feuilles de style de la page.</a:t>
                      </a:r>
                      <a:endParaRPr lang="fr-FR" dirty="0"/>
                    </a:p>
                  </a:txBody>
                  <a:tcPr/>
                </a:tc>
              </a:tr>
              <a:tr h="400027">
                <a:tc>
                  <a:txBody>
                    <a:bodyPr/>
                    <a:lstStyle/>
                    <a:p>
                      <a:r>
                        <a:rPr lang="fr-FR" dirty="0" err="1" smtClean="0"/>
                        <a:t>title</a:t>
                      </a:r>
                      <a:endParaRPr lang="fr-FR" dirty="0"/>
                    </a:p>
                  </a:txBody>
                  <a:tcPr/>
                </a:tc>
                <a:tc>
                  <a:txBody>
                    <a:bodyPr/>
                    <a:lstStyle/>
                    <a:p>
                      <a:r>
                        <a:rPr lang="fr-FR" dirty="0" smtClean="0"/>
                        <a:t>Titre du document</a:t>
                      </a:r>
                      <a:endParaRPr lang="fr-FR" dirty="0"/>
                    </a:p>
                  </a:txBody>
                  <a:tcPr/>
                </a:tc>
              </a:tr>
              <a:tr h="400027">
                <a:tc>
                  <a:txBody>
                    <a:bodyPr/>
                    <a:lstStyle/>
                    <a:p>
                      <a:r>
                        <a:rPr lang="fr-FR" dirty="0" smtClean="0"/>
                        <a:t>URL</a:t>
                      </a:r>
                      <a:endParaRPr lang="fr-FR" dirty="0"/>
                    </a:p>
                  </a:txBody>
                  <a:tcPr/>
                </a:tc>
                <a:tc>
                  <a:txBody>
                    <a:bodyPr/>
                    <a:lstStyle/>
                    <a:p>
                      <a:r>
                        <a:rPr lang="fr-FR" dirty="0" smtClean="0"/>
                        <a:t>Url du document</a:t>
                      </a:r>
                      <a:endParaRPr lang="fr-FR" dirty="0"/>
                    </a:p>
                  </a:txBody>
                  <a:tcPr/>
                </a:tc>
              </a:tr>
            </a:tbl>
          </a:graphicData>
        </a:graphic>
      </p:graphicFrame>
    </p:spTree>
    <p:extLst>
      <p:ext uri="{BB962C8B-B14F-4D97-AF65-F5344CB8AC3E}">
        <p14:creationId xmlns:p14="http://schemas.microsoft.com/office/powerpoint/2010/main" val="2775531204"/>
      </p:ext>
    </p:extLst>
  </p:cSld>
  <p:clrMapOvr>
    <a:masterClrMapping/>
  </p:clrMapOvr>
  <p:transition spd="slow">
    <p:wipe dir="d"/>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 DOM </a:t>
            </a:r>
            <a:r>
              <a:rPr lang="fr-FR" sz="4000" b="1" i="1" dirty="0"/>
              <a:t/>
            </a:r>
            <a:br>
              <a:rPr lang="fr-FR" sz="4000" b="1" i="1" dirty="0"/>
            </a:br>
            <a:r>
              <a:rPr lang="fr-FR" sz="4000" b="1" i="1" dirty="0" smtClean="0">
                <a:solidFill>
                  <a:schemeClr val="accent2">
                    <a:lumMod val="75000"/>
                  </a:schemeClr>
                </a:solidFill>
              </a:rPr>
              <a:t>propriétés des éléments DOM</a:t>
            </a:r>
            <a:endParaRPr lang="fr-FR" sz="4000" b="1" i="1" dirty="0" smtClean="0"/>
          </a:p>
        </p:txBody>
      </p:sp>
      <p:graphicFrame>
        <p:nvGraphicFramePr>
          <p:cNvPr id="3" name="Tableau 2"/>
          <p:cNvGraphicFramePr>
            <a:graphicFrameLocks noGrp="1"/>
          </p:cNvGraphicFramePr>
          <p:nvPr>
            <p:extLst>
              <p:ext uri="{D42A27DB-BD31-4B8C-83A1-F6EECF244321}">
                <p14:modId xmlns:p14="http://schemas.microsoft.com/office/powerpoint/2010/main" val="2197549592"/>
              </p:ext>
            </p:extLst>
          </p:nvPr>
        </p:nvGraphicFramePr>
        <p:xfrm>
          <a:off x="827584" y="1397000"/>
          <a:ext cx="8064896" cy="4960482"/>
        </p:xfrm>
        <a:graphic>
          <a:graphicData uri="http://schemas.openxmlformats.org/drawingml/2006/table">
            <a:tbl>
              <a:tblPr firstRow="1" bandRow="1">
                <a:tableStyleId>{5C22544A-7EE6-4342-B048-85BDC9FD1C3A}</a:tableStyleId>
              </a:tblPr>
              <a:tblGrid>
                <a:gridCol w="1936612"/>
                <a:gridCol w="6128284"/>
              </a:tblGrid>
              <a:tr h="400027">
                <a:tc>
                  <a:txBody>
                    <a:bodyPr/>
                    <a:lstStyle/>
                    <a:p>
                      <a:r>
                        <a:rPr lang="fr-FR" dirty="0" smtClean="0"/>
                        <a:t>Propriété</a:t>
                      </a:r>
                      <a:endParaRPr lang="fr-FR" dirty="0"/>
                    </a:p>
                  </a:txBody>
                  <a:tcPr/>
                </a:tc>
                <a:tc>
                  <a:txBody>
                    <a:bodyPr/>
                    <a:lstStyle/>
                    <a:p>
                      <a:r>
                        <a:rPr lang="fr-FR" dirty="0" smtClean="0"/>
                        <a:t>Description</a:t>
                      </a:r>
                      <a:endParaRPr lang="fr-FR" dirty="0"/>
                    </a:p>
                  </a:txBody>
                  <a:tcPr/>
                </a:tc>
              </a:tr>
              <a:tr h="400027">
                <a:tc>
                  <a:txBody>
                    <a:bodyPr/>
                    <a:lstStyle/>
                    <a:p>
                      <a:r>
                        <a:rPr lang="fr-FR" dirty="0" err="1" smtClean="0"/>
                        <a:t>attributes</a:t>
                      </a:r>
                      <a:r>
                        <a:rPr lang="fr-FR" dirty="0" smtClean="0"/>
                        <a:t>[]</a:t>
                      </a:r>
                      <a:endParaRPr lang="fr-FR" dirty="0"/>
                    </a:p>
                  </a:txBody>
                  <a:tcPr/>
                </a:tc>
                <a:tc>
                  <a:txBody>
                    <a:bodyPr/>
                    <a:lstStyle/>
                    <a:p>
                      <a:r>
                        <a:rPr lang="fr-FR" dirty="0" smtClean="0"/>
                        <a:t>Retourne un tableau contenant tous les attributs définis dans l'élément. Chaque attribut possède</a:t>
                      </a:r>
                      <a:r>
                        <a:rPr lang="fr-FR" baseline="0" dirty="0" smtClean="0"/>
                        <a:t> les propriété </a:t>
                      </a:r>
                      <a:r>
                        <a:rPr lang="fr-FR" i="1" baseline="0" dirty="0" err="1" smtClean="0"/>
                        <a:t>name</a:t>
                      </a:r>
                      <a:r>
                        <a:rPr lang="fr-FR" baseline="0" dirty="0" smtClean="0"/>
                        <a:t> et </a:t>
                      </a:r>
                      <a:r>
                        <a:rPr lang="fr-FR" i="1" baseline="0" dirty="0" smtClean="0"/>
                        <a:t>value</a:t>
                      </a:r>
                      <a:endParaRPr lang="fr-FR" i="1" dirty="0"/>
                    </a:p>
                  </a:txBody>
                  <a:tcPr/>
                </a:tc>
              </a:tr>
              <a:tr h="400027">
                <a:tc>
                  <a:txBody>
                    <a:bodyPr/>
                    <a:lstStyle/>
                    <a:p>
                      <a:r>
                        <a:rPr lang="fr-FR" dirty="0" err="1" smtClean="0"/>
                        <a:t>childNotes</a:t>
                      </a:r>
                      <a:r>
                        <a:rPr lang="fr-FR" dirty="0" smtClean="0"/>
                        <a:t>[]</a:t>
                      </a:r>
                      <a:endParaRPr lang="fr-FR" dirty="0"/>
                    </a:p>
                  </a:txBody>
                  <a:tcPr/>
                </a:tc>
                <a:tc>
                  <a:txBody>
                    <a:bodyPr/>
                    <a:lstStyle/>
                    <a:p>
                      <a:r>
                        <a:rPr lang="fr-FR" dirty="0" smtClean="0"/>
                        <a:t>Retourne un tableau contenant tous les </a:t>
                      </a:r>
                      <a:r>
                        <a:rPr lang="fr-FR" dirty="0" err="1" smtClean="0"/>
                        <a:t>noeuds</a:t>
                      </a:r>
                      <a:r>
                        <a:rPr lang="fr-FR" dirty="0" smtClean="0"/>
                        <a:t> enfants. Propriétés : </a:t>
                      </a:r>
                      <a:r>
                        <a:rPr lang="fr-FR" i="1" dirty="0" err="1" smtClean="0"/>
                        <a:t>nodeName</a:t>
                      </a:r>
                      <a:r>
                        <a:rPr lang="fr-FR" baseline="0" dirty="0" smtClean="0"/>
                        <a:t> et </a:t>
                      </a:r>
                      <a:r>
                        <a:rPr lang="fr-FR" i="1" baseline="0" dirty="0" err="1" smtClean="0"/>
                        <a:t>nodeType</a:t>
                      </a:r>
                      <a:endParaRPr lang="fr-FR" i="1" dirty="0"/>
                    </a:p>
                  </a:txBody>
                  <a:tcPr/>
                </a:tc>
              </a:tr>
              <a:tr h="400027">
                <a:tc>
                  <a:txBody>
                    <a:bodyPr/>
                    <a:lstStyle/>
                    <a:p>
                      <a:r>
                        <a:rPr lang="fr-FR" dirty="0" err="1" smtClean="0"/>
                        <a:t>className</a:t>
                      </a:r>
                      <a:endParaRPr lang="fr-FR" dirty="0"/>
                    </a:p>
                  </a:txBody>
                  <a:tcPr/>
                </a:tc>
                <a:tc>
                  <a:txBody>
                    <a:bodyPr/>
                    <a:lstStyle/>
                    <a:p>
                      <a:r>
                        <a:rPr lang="fr-FR" dirty="0" smtClean="0"/>
                        <a:t>Retourne la classe CSS d'un élément</a:t>
                      </a:r>
                      <a:endParaRPr lang="fr-FR" dirty="0"/>
                    </a:p>
                  </a:txBody>
                  <a:tcPr/>
                </a:tc>
              </a:tr>
              <a:tr h="400027">
                <a:tc>
                  <a:txBody>
                    <a:bodyPr/>
                    <a:lstStyle/>
                    <a:p>
                      <a:r>
                        <a:rPr lang="fr-FR" dirty="0" err="1" smtClean="0"/>
                        <a:t>clientWidth</a:t>
                      </a:r>
                      <a:endParaRPr lang="fr-FR" dirty="0"/>
                    </a:p>
                  </a:txBody>
                  <a:tcPr/>
                </a:tc>
                <a:tc>
                  <a:txBody>
                    <a:bodyPr/>
                    <a:lstStyle/>
                    <a:p>
                      <a:r>
                        <a:rPr lang="fr-FR" dirty="0" smtClean="0"/>
                        <a:t>retourne la largeur visible de la page hors bordures, marges et barres de défilement</a:t>
                      </a:r>
                      <a:endParaRPr lang="fr-FR" dirty="0"/>
                    </a:p>
                  </a:txBody>
                  <a:tcPr/>
                </a:tc>
              </a:tr>
              <a:tr h="400027">
                <a:tc>
                  <a:txBody>
                    <a:bodyPr/>
                    <a:lstStyle/>
                    <a:p>
                      <a:r>
                        <a:rPr lang="fr-FR" dirty="0" err="1" smtClean="0"/>
                        <a:t>clientHeight</a:t>
                      </a:r>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retourne la hauteur visible de la page hors bordures, marges et barres de défilement</a:t>
                      </a:r>
                    </a:p>
                  </a:txBody>
                  <a:tcPr/>
                </a:tc>
              </a:tr>
              <a:tr h="400027">
                <a:tc>
                  <a:txBody>
                    <a:bodyPr/>
                    <a:lstStyle/>
                    <a:p>
                      <a:r>
                        <a:rPr lang="fr-FR" dirty="0" err="1" smtClean="0"/>
                        <a:t>firstChild</a:t>
                      </a:r>
                      <a:endParaRPr lang="fr-FR" dirty="0"/>
                    </a:p>
                  </a:txBody>
                  <a:tcPr/>
                </a:tc>
                <a:tc>
                  <a:txBody>
                    <a:bodyPr/>
                    <a:lstStyle/>
                    <a:p>
                      <a:r>
                        <a:rPr lang="fr-FR" dirty="0" smtClean="0"/>
                        <a:t>retourne la référence au premier enfant d'un élément</a:t>
                      </a:r>
                      <a:endParaRPr lang="fr-FR" dirty="0"/>
                    </a:p>
                  </a:txBody>
                  <a:tcPr/>
                </a:tc>
              </a:tr>
              <a:tr h="400027">
                <a:tc>
                  <a:txBody>
                    <a:bodyPr/>
                    <a:lstStyle/>
                    <a:p>
                      <a:r>
                        <a:rPr lang="fr-FR" dirty="0" smtClean="0"/>
                        <a:t>id</a:t>
                      </a:r>
                      <a:endParaRPr lang="fr-FR" dirty="0"/>
                    </a:p>
                  </a:txBody>
                  <a:tcPr/>
                </a:tc>
                <a:tc>
                  <a:txBody>
                    <a:bodyPr/>
                    <a:lstStyle/>
                    <a:p>
                      <a:r>
                        <a:rPr lang="fr-FR" dirty="0" smtClean="0"/>
                        <a:t>valeur de l'attribut id de l'élément</a:t>
                      </a:r>
                      <a:endParaRPr lang="fr-FR" dirty="0"/>
                    </a:p>
                  </a:txBody>
                  <a:tcPr/>
                </a:tc>
              </a:tr>
              <a:tr h="400027">
                <a:tc>
                  <a:txBody>
                    <a:bodyPr/>
                    <a:lstStyle/>
                    <a:p>
                      <a:r>
                        <a:rPr lang="fr-FR" dirty="0" err="1" smtClean="0"/>
                        <a:t>innerHTML</a:t>
                      </a:r>
                      <a:endParaRPr lang="fr-FR" dirty="0"/>
                    </a:p>
                  </a:txBody>
                  <a:tcPr/>
                </a:tc>
                <a:tc>
                  <a:txBody>
                    <a:bodyPr/>
                    <a:lstStyle/>
                    <a:p>
                      <a:r>
                        <a:rPr lang="fr-FR" dirty="0" smtClean="0"/>
                        <a:t>contenu</a:t>
                      </a:r>
                      <a:r>
                        <a:rPr lang="fr-FR" baseline="0" dirty="0" smtClean="0"/>
                        <a:t> HTML d'un élément</a:t>
                      </a:r>
                      <a:endParaRPr lang="fr-FR" dirty="0"/>
                    </a:p>
                  </a:txBody>
                  <a:tcPr/>
                </a:tc>
              </a:tr>
              <a:tr h="400027">
                <a:tc>
                  <a:txBody>
                    <a:bodyPr/>
                    <a:lstStyle/>
                    <a:p>
                      <a:r>
                        <a:rPr lang="fr-FR" dirty="0" err="1" smtClean="0"/>
                        <a:t>lastChild</a:t>
                      </a:r>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retourne la référence du dernier enfant d'un élément</a:t>
                      </a:r>
                    </a:p>
                  </a:txBody>
                  <a:tcPr/>
                </a:tc>
              </a:tr>
            </a:tbl>
          </a:graphicData>
        </a:graphic>
      </p:graphicFrame>
    </p:spTree>
    <p:extLst>
      <p:ext uri="{BB962C8B-B14F-4D97-AF65-F5344CB8AC3E}">
        <p14:creationId xmlns:p14="http://schemas.microsoft.com/office/powerpoint/2010/main" val="2160935599"/>
      </p:ext>
    </p:extLst>
  </p:cSld>
  <p:clrMapOvr>
    <a:masterClrMapping/>
  </p:clrMapOvr>
  <p:transition spd="slow">
    <p:wipe dir="d"/>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 DOM </a:t>
            </a:r>
            <a:r>
              <a:rPr lang="fr-FR" sz="4000" b="1" i="1" dirty="0"/>
              <a:t/>
            </a:r>
            <a:br>
              <a:rPr lang="fr-FR" sz="4000" b="1" i="1" dirty="0"/>
            </a:br>
            <a:r>
              <a:rPr lang="fr-FR" sz="4000" b="1" i="1" dirty="0" smtClean="0">
                <a:solidFill>
                  <a:schemeClr val="accent2">
                    <a:lumMod val="75000"/>
                  </a:schemeClr>
                </a:solidFill>
              </a:rPr>
              <a:t>propriétés des éléments DOM</a:t>
            </a:r>
            <a:endParaRPr lang="fr-FR" sz="4000" b="1" i="1" dirty="0" smtClean="0"/>
          </a:p>
        </p:txBody>
      </p:sp>
      <p:graphicFrame>
        <p:nvGraphicFramePr>
          <p:cNvPr id="3" name="Tableau 2"/>
          <p:cNvGraphicFramePr>
            <a:graphicFrameLocks noGrp="1"/>
          </p:cNvGraphicFramePr>
          <p:nvPr>
            <p:extLst>
              <p:ext uri="{D42A27DB-BD31-4B8C-83A1-F6EECF244321}">
                <p14:modId xmlns:p14="http://schemas.microsoft.com/office/powerpoint/2010/main" val="1436842985"/>
              </p:ext>
            </p:extLst>
          </p:nvPr>
        </p:nvGraphicFramePr>
        <p:xfrm>
          <a:off x="827584" y="1397000"/>
          <a:ext cx="8064896" cy="5154723"/>
        </p:xfrm>
        <a:graphic>
          <a:graphicData uri="http://schemas.openxmlformats.org/drawingml/2006/table">
            <a:tbl>
              <a:tblPr firstRow="1" bandRow="1">
                <a:tableStyleId>{5C22544A-7EE6-4342-B048-85BDC9FD1C3A}</a:tableStyleId>
              </a:tblPr>
              <a:tblGrid>
                <a:gridCol w="1936612"/>
                <a:gridCol w="6128284"/>
              </a:tblGrid>
              <a:tr h="400027">
                <a:tc>
                  <a:txBody>
                    <a:bodyPr/>
                    <a:lstStyle/>
                    <a:p>
                      <a:r>
                        <a:rPr lang="fr-FR" dirty="0" smtClean="0"/>
                        <a:t>Propriété</a:t>
                      </a:r>
                      <a:endParaRPr lang="fr-FR" dirty="0"/>
                    </a:p>
                  </a:txBody>
                  <a:tcPr/>
                </a:tc>
                <a:tc>
                  <a:txBody>
                    <a:bodyPr/>
                    <a:lstStyle/>
                    <a:p>
                      <a:r>
                        <a:rPr lang="fr-FR" dirty="0" smtClean="0"/>
                        <a:t>Description</a:t>
                      </a:r>
                      <a:endParaRPr lang="fr-FR" dirty="0"/>
                    </a:p>
                  </a:txBody>
                  <a:tcPr/>
                </a:tc>
              </a:tr>
              <a:tr h="400027">
                <a:tc>
                  <a:txBody>
                    <a:bodyPr/>
                    <a:lstStyle/>
                    <a:p>
                      <a:r>
                        <a:rPr lang="fr-FR" dirty="0" err="1" smtClean="0"/>
                        <a:t>nextSibling</a:t>
                      </a:r>
                      <a:endParaRPr lang="fr-FR" dirty="0"/>
                    </a:p>
                  </a:txBody>
                  <a:tcPr/>
                </a:tc>
                <a:tc>
                  <a:txBody>
                    <a:bodyPr/>
                    <a:lstStyle/>
                    <a:p>
                      <a:r>
                        <a:rPr lang="fr-FR" dirty="0" smtClean="0"/>
                        <a:t>retourne le prochain</a:t>
                      </a:r>
                      <a:r>
                        <a:rPr lang="fr-FR" baseline="0" dirty="0" smtClean="0"/>
                        <a:t> </a:t>
                      </a:r>
                      <a:r>
                        <a:rPr lang="fr-FR" baseline="0" dirty="0" err="1" smtClean="0"/>
                        <a:t>noeud</a:t>
                      </a:r>
                      <a:r>
                        <a:rPr lang="fr-FR" baseline="0" dirty="0" smtClean="0"/>
                        <a:t> suivant le </a:t>
                      </a:r>
                      <a:r>
                        <a:rPr lang="fr-FR" baseline="0" dirty="0" err="1" smtClean="0"/>
                        <a:t>noeud</a:t>
                      </a:r>
                      <a:r>
                        <a:rPr lang="fr-FR" baseline="0" dirty="0" smtClean="0"/>
                        <a:t> courant.</a:t>
                      </a:r>
                      <a:endParaRPr lang="fr-FR" dirty="0"/>
                    </a:p>
                  </a:txBody>
                  <a:tcPr/>
                </a:tc>
              </a:tr>
              <a:tr h="400027">
                <a:tc>
                  <a:txBody>
                    <a:bodyPr/>
                    <a:lstStyle/>
                    <a:p>
                      <a:r>
                        <a:rPr lang="fr-FR" dirty="0" err="1" smtClean="0"/>
                        <a:t>nodeName</a:t>
                      </a:r>
                      <a:endParaRPr lang="fr-FR" dirty="0"/>
                    </a:p>
                  </a:txBody>
                  <a:tcPr/>
                </a:tc>
                <a:tc>
                  <a:txBody>
                    <a:bodyPr/>
                    <a:lstStyle/>
                    <a:p>
                      <a:r>
                        <a:rPr lang="fr-FR" dirty="0" smtClean="0"/>
                        <a:t>chaîne contenant le nom d'un </a:t>
                      </a:r>
                      <a:r>
                        <a:rPr lang="fr-FR" dirty="0" err="1" smtClean="0"/>
                        <a:t>noeud</a:t>
                      </a:r>
                      <a:r>
                        <a:rPr lang="fr-FR" dirty="0" smtClean="0"/>
                        <a:t>. Dans le ca d'une balise,</a:t>
                      </a:r>
                      <a:r>
                        <a:rPr lang="fr-FR" baseline="0" dirty="0" smtClean="0"/>
                        <a:t> son nom est retournée en majuscules (DIV,TABLE, ...)</a:t>
                      </a:r>
                      <a:endParaRPr lang="fr-FR" dirty="0"/>
                    </a:p>
                  </a:txBody>
                  <a:tcPr/>
                </a:tc>
              </a:tr>
              <a:tr h="400027">
                <a:tc>
                  <a:txBody>
                    <a:bodyPr/>
                    <a:lstStyle/>
                    <a:p>
                      <a:r>
                        <a:rPr lang="fr-FR" dirty="0" err="1" smtClean="0"/>
                        <a:t>nodeValue</a:t>
                      </a:r>
                      <a:endParaRPr lang="fr-FR" dirty="0"/>
                    </a:p>
                  </a:txBody>
                  <a:tcPr/>
                </a:tc>
                <a:tc>
                  <a:txBody>
                    <a:bodyPr/>
                    <a:lstStyle/>
                    <a:p>
                      <a:r>
                        <a:rPr lang="fr-FR" dirty="0" smtClean="0"/>
                        <a:t>Valeur d'un </a:t>
                      </a:r>
                      <a:r>
                        <a:rPr lang="fr-FR" dirty="0" err="1" smtClean="0"/>
                        <a:t>noeud</a:t>
                      </a:r>
                      <a:r>
                        <a:rPr lang="fr-FR" dirty="0" smtClean="0"/>
                        <a:t>. Dans le cas d'un </a:t>
                      </a:r>
                      <a:r>
                        <a:rPr lang="fr-FR" dirty="0" err="1" smtClean="0"/>
                        <a:t>noeud</a:t>
                      </a:r>
                      <a:r>
                        <a:rPr lang="fr-FR" dirty="0" smtClean="0"/>
                        <a:t> texte, c'est le contenu qui est retourné,</a:t>
                      </a:r>
                      <a:r>
                        <a:rPr lang="fr-FR" baseline="0" dirty="0" smtClean="0"/>
                        <a:t> dans le cas d'un attribut c'est la valeur de l'attribut qui est retournée.</a:t>
                      </a:r>
                      <a:endParaRPr lang="fr-FR" dirty="0"/>
                    </a:p>
                  </a:txBody>
                  <a:tcPr/>
                </a:tc>
              </a:tr>
              <a:tr h="400027">
                <a:tc>
                  <a:txBody>
                    <a:bodyPr/>
                    <a:lstStyle/>
                    <a:p>
                      <a:r>
                        <a:rPr lang="fr-FR" dirty="0" err="1" smtClean="0"/>
                        <a:t>offsetParent</a:t>
                      </a:r>
                      <a:endParaRPr lang="fr-FR" dirty="0"/>
                    </a:p>
                  </a:txBody>
                  <a:tcPr/>
                </a:tc>
                <a:tc>
                  <a:txBody>
                    <a:bodyPr/>
                    <a:lstStyle/>
                    <a:p>
                      <a:r>
                        <a:rPr lang="fr-FR" dirty="0" smtClean="0"/>
                        <a:t>retourne le conteneur de l'élément courant.</a:t>
                      </a:r>
                      <a:endParaRPr lang="fr-FR" dirty="0"/>
                    </a:p>
                  </a:txBody>
                  <a:tcPr/>
                </a:tc>
              </a:tr>
              <a:tr h="400027">
                <a:tc>
                  <a:txBody>
                    <a:bodyPr/>
                    <a:lstStyle/>
                    <a:p>
                      <a:r>
                        <a:rPr lang="fr-FR" dirty="0" err="1" smtClean="0"/>
                        <a:t>parentNode</a:t>
                      </a:r>
                      <a:endParaRPr lang="fr-FR" dirty="0"/>
                    </a:p>
                  </a:txBody>
                  <a:tcPr/>
                </a:tc>
                <a:tc>
                  <a:txBody>
                    <a:bodyPr/>
                    <a:lstStyle/>
                    <a:p>
                      <a:r>
                        <a:rPr lang="fr-FR" dirty="0" smtClean="0"/>
                        <a:t>retourne le </a:t>
                      </a:r>
                      <a:r>
                        <a:rPr lang="fr-FR" dirty="0" err="1" smtClean="0"/>
                        <a:t>noeud</a:t>
                      </a:r>
                      <a:r>
                        <a:rPr lang="fr-FR" dirty="0" smtClean="0"/>
                        <a:t> parent de l'élément courant.</a:t>
                      </a:r>
                      <a:endParaRPr lang="fr-FR" dirty="0"/>
                    </a:p>
                  </a:txBody>
                  <a:tcPr/>
                </a:tc>
              </a:tr>
              <a:tr h="400027">
                <a:tc>
                  <a:txBody>
                    <a:bodyPr/>
                    <a:lstStyle/>
                    <a:p>
                      <a:r>
                        <a:rPr lang="fr-FR" dirty="0" err="1" smtClean="0"/>
                        <a:t>previousSibling</a:t>
                      </a:r>
                      <a:endParaRPr lang="fr-FR" dirty="0"/>
                    </a:p>
                  </a:txBody>
                  <a:tcPr/>
                </a:tc>
                <a:tc>
                  <a:txBody>
                    <a:bodyPr/>
                    <a:lstStyle/>
                    <a:p>
                      <a:r>
                        <a:rPr lang="fr-FR" dirty="0" smtClean="0"/>
                        <a:t>retourne le </a:t>
                      </a:r>
                      <a:r>
                        <a:rPr lang="fr-FR" baseline="0" dirty="0" err="1" smtClean="0"/>
                        <a:t>noeud</a:t>
                      </a:r>
                      <a:r>
                        <a:rPr lang="fr-FR" baseline="0" dirty="0" smtClean="0"/>
                        <a:t> précédent le </a:t>
                      </a:r>
                      <a:r>
                        <a:rPr lang="fr-FR" baseline="0" dirty="0" err="1" smtClean="0"/>
                        <a:t>noeud</a:t>
                      </a:r>
                      <a:r>
                        <a:rPr lang="fr-FR" baseline="0" dirty="0" smtClean="0"/>
                        <a:t> courant.</a:t>
                      </a:r>
                      <a:endParaRPr lang="fr-FR" dirty="0"/>
                    </a:p>
                  </a:txBody>
                  <a:tcPr/>
                </a:tc>
              </a:tr>
              <a:tr h="400027">
                <a:tc>
                  <a:txBody>
                    <a:bodyPr/>
                    <a:lstStyle/>
                    <a:p>
                      <a:r>
                        <a:rPr lang="fr-FR" dirty="0" smtClean="0"/>
                        <a:t>style</a:t>
                      </a:r>
                      <a:endParaRPr lang="fr-FR" dirty="0"/>
                    </a:p>
                  </a:txBody>
                  <a:tcPr/>
                </a:tc>
                <a:tc>
                  <a:txBody>
                    <a:bodyPr/>
                    <a:lstStyle/>
                    <a:p>
                      <a:r>
                        <a:rPr lang="fr-FR" dirty="0" smtClean="0"/>
                        <a:t>fait référence au style de l'élément</a:t>
                      </a:r>
                      <a:endParaRPr lang="fr-FR" dirty="0"/>
                    </a:p>
                  </a:txBody>
                  <a:tcPr/>
                </a:tc>
              </a:tr>
              <a:tr h="400027">
                <a:tc>
                  <a:txBody>
                    <a:bodyPr/>
                    <a:lstStyle/>
                    <a:p>
                      <a:r>
                        <a:rPr lang="fr-FR" dirty="0" err="1" smtClean="0"/>
                        <a:t>tabIndex</a:t>
                      </a:r>
                      <a:endParaRPr lang="fr-FR" dirty="0"/>
                    </a:p>
                  </a:txBody>
                  <a:tcPr/>
                </a:tc>
                <a:tc>
                  <a:txBody>
                    <a:bodyPr/>
                    <a:lstStyle/>
                    <a:p>
                      <a:r>
                        <a:rPr lang="fr-FR" dirty="0" smtClean="0"/>
                        <a:t>fait référence au n° d'ordre  de tabulation de l'élément</a:t>
                      </a:r>
                      <a:endParaRPr lang="fr-FR" dirty="0"/>
                    </a:p>
                  </a:txBody>
                  <a:tcPr/>
                </a:tc>
              </a:tr>
              <a:tr h="400027">
                <a:tc>
                  <a:txBody>
                    <a:bodyPr/>
                    <a:lstStyle/>
                    <a:p>
                      <a:r>
                        <a:rPr lang="fr-FR" dirty="0" err="1" smtClean="0"/>
                        <a:t>tagName</a:t>
                      </a:r>
                      <a:endParaRPr lang="fr-FR" dirty="0"/>
                    </a:p>
                  </a:txBody>
                  <a:tcPr/>
                </a:tc>
                <a:tc>
                  <a:txBody>
                    <a:bodyPr/>
                    <a:lstStyle/>
                    <a:p>
                      <a:r>
                        <a:rPr lang="fr-FR" dirty="0" smtClean="0"/>
                        <a:t>Retourne le nom de la balise en majuscule</a:t>
                      </a:r>
                      <a:endParaRPr lang="fr-FR" dirty="0"/>
                    </a:p>
                  </a:txBody>
                  <a:tcPr/>
                </a:tc>
              </a:tr>
              <a:tr h="400027">
                <a:tc>
                  <a:txBody>
                    <a:bodyPr/>
                    <a:lstStyle/>
                    <a:p>
                      <a:r>
                        <a:rPr lang="fr-FR" dirty="0" err="1" smtClean="0"/>
                        <a:t>title</a:t>
                      </a:r>
                      <a:endParaRPr lang="fr-FR" dirty="0"/>
                    </a:p>
                  </a:txBody>
                  <a:tcPr/>
                </a:tc>
                <a:tc>
                  <a:txBody>
                    <a:bodyPr/>
                    <a:lstStyle/>
                    <a:p>
                      <a:r>
                        <a:rPr lang="fr-FR" dirty="0" smtClean="0"/>
                        <a:t>Fait</a:t>
                      </a:r>
                      <a:r>
                        <a:rPr lang="fr-FR" baseline="0" dirty="0" smtClean="0"/>
                        <a:t> référence à l'attribut </a:t>
                      </a:r>
                      <a:r>
                        <a:rPr lang="fr-FR" baseline="0" dirty="0" err="1" smtClean="0"/>
                        <a:t>title</a:t>
                      </a:r>
                      <a:r>
                        <a:rPr lang="fr-FR" baseline="0" dirty="0" smtClean="0"/>
                        <a:t> de l'élément</a:t>
                      </a:r>
                      <a:endParaRPr lang="fr-FR" dirty="0"/>
                    </a:p>
                  </a:txBody>
                  <a:tcPr/>
                </a:tc>
              </a:tr>
            </a:tbl>
          </a:graphicData>
        </a:graphic>
      </p:graphicFrame>
    </p:spTree>
    <p:extLst>
      <p:ext uri="{BB962C8B-B14F-4D97-AF65-F5344CB8AC3E}">
        <p14:creationId xmlns:p14="http://schemas.microsoft.com/office/powerpoint/2010/main" val="469270567"/>
      </p:ext>
    </p:extLst>
  </p:cSld>
  <p:clrMapOvr>
    <a:masterClrMapping/>
  </p:clrMapOvr>
  <p:transition spd="slow">
    <p:wipe dir="d"/>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 DOM </a:t>
            </a:r>
            <a:r>
              <a:rPr lang="fr-FR" sz="4000" b="1" i="1" dirty="0"/>
              <a:t/>
            </a:r>
            <a:br>
              <a:rPr lang="fr-FR" sz="4000" b="1" i="1" dirty="0"/>
            </a:br>
            <a:r>
              <a:rPr lang="fr-FR" sz="4000" b="1" i="1" dirty="0" smtClean="0">
                <a:solidFill>
                  <a:schemeClr val="accent2">
                    <a:lumMod val="75000"/>
                  </a:schemeClr>
                </a:solidFill>
              </a:rPr>
              <a:t>propriétés des éléments DOM de table</a:t>
            </a:r>
            <a:endParaRPr lang="fr-FR" sz="4000" b="1" i="1" dirty="0" smtClean="0"/>
          </a:p>
        </p:txBody>
      </p:sp>
      <p:graphicFrame>
        <p:nvGraphicFramePr>
          <p:cNvPr id="3" name="Tableau 2"/>
          <p:cNvGraphicFramePr>
            <a:graphicFrameLocks noGrp="1"/>
          </p:cNvGraphicFramePr>
          <p:nvPr>
            <p:extLst>
              <p:ext uri="{D42A27DB-BD31-4B8C-83A1-F6EECF244321}">
                <p14:modId xmlns:p14="http://schemas.microsoft.com/office/powerpoint/2010/main" val="3353841138"/>
              </p:ext>
            </p:extLst>
          </p:nvPr>
        </p:nvGraphicFramePr>
        <p:xfrm>
          <a:off x="827584" y="1397000"/>
          <a:ext cx="8064896" cy="4480376"/>
        </p:xfrm>
        <a:graphic>
          <a:graphicData uri="http://schemas.openxmlformats.org/drawingml/2006/table">
            <a:tbl>
              <a:tblPr firstRow="1" bandRow="1">
                <a:tableStyleId>{5C22544A-7EE6-4342-B048-85BDC9FD1C3A}</a:tableStyleId>
              </a:tblPr>
              <a:tblGrid>
                <a:gridCol w="1936612"/>
                <a:gridCol w="6128284"/>
              </a:tblGrid>
              <a:tr h="400027">
                <a:tc>
                  <a:txBody>
                    <a:bodyPr/>
                    <a:lstStyle/>
                    <a:p>
                      <a:r>
                        <a:rPr lang="fr-FR" dirty="0" smtClean="0"/>
                        <a:t>Propriété</a:t>
                      </a:r>
                      <a:endParaRPr lang="fr-FR" dirty="0"/>
                    </a:p>
                  </a:txBody>
                  <a:tcPr/>
                </a:tc>
                <a:tc>
                  <a:txBody>
                    <a:bodyPr/>
                    <a:lstStyle/>
                    <a:p>
                      <a:r>
                        <a:rPr lang="fr-FR" dirty="0" smtClean="0"/>
                        <a:t>Description</a:t>
                      </a:r>
                      <a:endParaRPr lang="fr-FR" dirty="0"/>
                    </a:p>
                  </a:txBody>
                  <a:tcPr/>
                </a:tc>
              </a:tr>
              <a:tr h="400027">
                <a:tc>
                  <a:txBody>
                    <a:bodyPr/>
                    <a:lstStyle/>
                    <a:p>
                      <a:r>
                        <a:rPr lang="fr-FR" dirty="0" err="1" smtClean="0"/>
                        <a:t>align</a:t>
                      </a:r>
                      <a:endParaRPr lang="fr-FR" dirty="0"/>
                    </a:p>
                  </a:txBody>
                  <a:tcPr/>
                </a:tc>
                <a:tc>
                  <a:txBody>
                    <a:bodyPr/>
                    <a:lstStyle/>
                    <a:p>
                      <a:r>
                        <a:rPr lang="fr-FR" dirty="0" smtClean="0"/>
                        <a:t>fournit ou fixe l'alignement de la table.</a:t>
                      </a:r>
                      <a:endParaRPr lang="fr-FR" dirty="0"/>
                    </a:p>
                  </a:txBody>
                  <a:tcPr/>
                </a:tc>
              </a:tr>
              <a:tr h="400027">
                <a:tc>
                  <a:txBody>
                    <a:bodyPr/>
                    <a:lstStyle/>
                    <a:p>
                      <a:r>
                        <a:rPr lang="fr-FR" dirty="0" err="1" smtClean="0"/>
                        <a:t>bgColor</a:t>
                      </a:r>
                      <a:endParaRPr lang="fr-FR" dirty="0"/>
                    </a:p>
                  </a:txBody>
                  <a:tcPr/>
                </a:tc>
                <a:tc>
                  <a:txBody>
                    <a:bodyPr/>
                    <a:lstStyle/>
                    <a:p>
                      <a:r>
                        <a:rPr lang="fr-FR" dirty="0" smtClean="0"/>
                        <a:t>fournit ou fixe la couleur du</a:t>
                      </a:r>
                      <a:r>
                        <a:rPr lang="fr-FR" baseline="0" dirty="0" smtClean="0"/>
                        <a:t> fond de  la table,</a:t>
                      </a:r>
                      <a:endParaRPr lang="fr-FR" dirty="0"/>
                    </a:p>
                  </a:txBody>
                  <a:tcPr/>
                </a:tc>
              </a:tr>
              <a:tr h="400027">
                <a:tc>
                  <a:txBody>
                    <a:bodyPr/>
                    <a:lstStyle/>
                    <a:p>
                      <a:r>
                        <a:rPr lang="fr-FR" dirty="0" smtClean="0"/>
                        <a:t>border</a:t>
                      </a:r>
                      <a:endParaRPr lang="fr-FR" dirty="0"/>
                    </a:p>
                  </a:txBody>
                  <a:tcPr/>
                </a:tc>
                <a:tc>
                  <a:txBody>
                    <a:bodyPr/>
                    <a:lstStyle/>
                    <a:p>
                      <a:r>
                        <a:rPr lang="fr-FR" dirty="0" smtClean="0"/>
                        <a:t>fournit ou fixe l'épaisseur de la bordure. exemple :</a:t>
                      </a:r>
                    </a:p>
                    <a:p>
                      <a:r>
                        <a:rPr lang="fr-FR" b="1" dirty="0" err="1" smtClean="0">
                          <a:solidFill>
                            <a:schemeClr val="accent2">
                              <a:lumMod val="75000"/>
                            </a:schemeClr>
                          </a:solidFill>
                        </a:rPr>
                        <a:t>document.getElementById</a:t>
                      </a:r>
                      <a:r>
                        <a:rPr lang="fr-FR" b="1" dirty="0" smtClean="0">
                          <a:solidFill>
                            <a:schemeClr val="accent2">
                              <a:lumMod val="75000"/>
                            </a:schemeClr>
                          </a:solidFill>
                        </a:rPr>
                        <a:t>("</a:t>
                      </a:r>
                      <a:r>
                        <a:rPr lang="fr-FR" b="1" dirty="0" err="1" smtClean="0">
                          <a:solidFill>
                            <a:schemeClr val="accent2">
                              <a:lumMod val="75000"/>
                            </a:schemeClr>
                          </a:solidFill>
                        </a:rPr>
                        <a:t>matable</a:t>
                      </a:r>
                      <a:r>
                        <a:rPr lang="fr-FR" b="1" dirty="0" smtClean="0">
                          <a:solidFill>
                            <a:schemeClr val="accent2">
                              <a:lumMod val="75000"/>
                            </a:schemeClr>
                          </a:solidFill>
                        </a:rPr>
                        <a:t>").border="3"</a:t>
                      </a:r>
                      <a:endParaRPr lang="fr-FR" b="1" dirty="0">
                        <a:solidFill>
                          <a:schemeClr val="accent2">
                            <a:lumMod val="75000"/>
                          </a:schemeClr>
                        </a:solidFill>
                      </a:endParaRPr>
                    </a:p>
                  </a:txBody>
                  <a:tcPr/>
                </a:tc>
              </a:tr>
              <a:tr h="400027">
                <a:tc>
                  <a:txBody>
                    <a:bodyPr/>
                    <a:lstStyle/>
                    <a:p>
                      <a:r>
                        <a:rPr lang="fr-FR" dirty="0" err="1" smtClean="0"/>
                        <a:t>caption</a:t>
                      </a:r>
                      <a:endParaRPr lang="fr-FR" dirty="0"/>
                    </a:p>
                  </a:txBody>
                  <a:tcPr/>
                </a:tc>
                <a:tc>
                  <a:txBody>
                    <a:bodyPr/>
                    <a:lstStyle/>
                    <a:p>
                      <a:r>
                        <a:rPr lang="fr-FR" dirty="0" smtClean="0"/>
                        <a:t>fournit ou fixe</a:t>
                      </a:r>
                      <a:r>
                        <a:rPr lang="fr-FR" baseline="0" dirty="0" smtClean="0"/>
                        <a:t> la légende (&lt;</a:t>
                      </a:r>
                      <a:r>
                        <a:rPr lang="fr-FR" baseline="0" dirty="0" err="1" smtClean="0"/>
                        <a:t>caption</a:t>
                      </a:r>
                      <a:r>
                        <a:rPr lang="fr-FR" baseline="0" dirty="0" smtClean="0"/>
                        <a:t>&gt;) de la table.</a:t>
                      </a:r>
                      <a:r>
                        <a:rPr lang="fr-FR" dirty="0" smtClean="0"/>
                        <a:t>.</a:t>
                      </a:r>
                      <a:endParaRPr lang="fr-FR" dirty="0"/>
                    </a:p>
                  </a:txBody>
                  <a:tcPr/>
                </a:tc>
              </a:tr>
              <a:tr h="400027">
                <a:tc>
                  <a:txBody>
                    <a:bodyPr/>
                    <a:lstStyle/>
                    <a:p>
                      <a:r>
                        <a:rPr lang="fr-FR" dirty="0" err="1" smtClean="0"/>
                        <a:t>cellPadding</a:t>
                      </a:r>
                      <a:endParaRPr lang="fr-FR" dirty="0"/>
                    </a:p>
                  </a:txBody>
                  <a:tcPr/>
                </a:tc>
                <a:tc>
                  <a:txBody>
                    <a:bodyPr/>
                    <a:lstStyle/>
                    <a:p>
                      <a:r>
                        <a:rPr lang="fr-FR" dirty="0" smtClean="0"/>
                        <a:t>fournit ou fixe</a:t>
                      </a:r>
                      <a:r>
                        <a:rPr lang="fr-FR" baseline="0" dirty="0" smtClean="0"/>
                        <a:t> l'attribut </a:t>
                      </a:r>
                      <a:r>
                        <a:rPr lang="fr-FR" baseline="0" dirty="0" err="1" smtClean="0"/>
                        <a:t>cellPadding</a:t>
                      </a:r>
                      <a:r>
                        <a:rPr lang="fr-FR" baseline="0" dirty="0" smtClean="0"/>
                        <a:t> de la table.</a:t>
                      </a:r>
                      <a:endParaRPr lang="fr-FR" dirty="0"/>
                    </a:p>
                  </a:txBody>
                  <a:tcPr/>
                </a:tc>
              </a:tr>
              <a:tr h="400027">
                <a:tc>
                  <a:txBody>
                    <a:bodyPr/>
                    <a:lstStyle/>
                    <a:p>
                      <a:r>
                        <a:rPr lang="fr-FR" dirty="0" err="1" smtClean="0"/>
                        <a:t>cellSpacing</a:t>
                      </a:r>
                      <a:endParaRPr lang="fr-FR" dirty="0"/>
                    </a:p>
                  </a:txBody>
                  <a:tcPr/>
                </a:tc>
                <a:tc>
                  <a:txBody>
                    <a:bodyPr/>
                    <a:lstStyle/>
                    <a:p>
                      <a:r>
                        <a:rPr lang="fr-FR" dirty="0" smtClean="0"/>
                        <a:t>fournit ou fixe</a:t>
                      </a:r>
                      <a:r>
                        <a:rPr lang="fr-FR" baseline="0" dirty="0" smtClean="0"/>
                        <a:t> l'attribut </a:t>
                      </a:r>
                      <a:r>
                        <a:rPr lang="fr-FR" baseline="0" dirty="0" err="1" smtClean="0"/>
                        <a:t>cellSpacing</a:t>
                      </a:r>
                      <a:r>
                        <a:rPr lang="fr-FR" baseline="0" dirty="0" smtClean="0"/>
                        <a:t> de la table.</a:t>
                      </a:r>
                      <a:endParaRPr lang="fr-FR" dirty="0"/>
                    </a:p>
                  </a:txBody>
                  <a:tcPr/>
                </a:tc>
              </a:tr>
              <a:tr h="400027">
                <a:tc>
                  <a:txBody>
                    <a:bodyPr/>
                    <a:lstStyle/>
                    <a:p>
                      <a:r>
                        <a:rPr lang="fr-FR" dirty="0" err="1" smtClean="0"/>
                        <a:t>cells</a:t>
                      </a:r>
                      <a:r>
                        <a:rPr lang="fr-FR" dirty="0" smtClean="0"/>
                        <a:t>[]</a:t>
                      </a:r>
                      <a:endParaRPr lang="fr-FR" dirty="0"/>
                    </a:p>
                  </a:txBody>
                  <a:tcPr/>
                </a:tc>
                <a:tc>
                  <a:txBody>
                    <a:bodyPr/>
                    <a:lstStyle/>
                    <a:p>
                      <a:r>
                        <a:rPr lang="fr-FR" dirty="0" smtClean="0"/>
                        <a:t>tableau contenant toutes les cellules de la table ou de la ligne &lt;tr&gt; si l'élément courant est une ligne de la table.</a:t>
                      </a:r>
                      <a:endParaRPr lang="fr-FR" dirty="0"/>
                    </a:p>
                  </a:txBody>
                  <a:tcPr/>
                </a:tc>
              </a:tr>
              <a:tr h="400027">
                <a:tc>
                  <a:txBody>
                    <a:bodyPr/>
                    <a:lstStyle/>
                    <a:p>
                      <a:r>
                        <a:rPr lang="fr-FR" dirty="0" err="1" smtClean="0"/>
                        <a:t>rows</a:t>
                      </a:r>
                      <a:r>
                        <a:rPr lang="fr-FR" dirty="0" smtClean="0"/>
                        <a:t>[]</a:t>
                      </a:r>
                      <a:endParaRPr lang="fr-FR" dirty="0"/>
                    </a:p>
                  </a:txBody>
                  <a:tcPr/>
                </a:tc>
                <a:tc>
                  <a:txBody>
                    <a:bodyPr/>
                    <a:lstStyle/>
                    <a:p>
                      <a:r>
                        <a:rPr lang="fr-FR" dirty="0" smtClean="0"/>
                        <a:t>tableau contenant toutes les lignes de la table.</a:t>
                      </a:r>
                      <a:endParaRPr lang="fr-FR" dirty="0"/>
                    </a:p>
                  </a:txBody>
                  <a:tcPr/>
                </a:tc>
              </a:tr>
              <a:tr h="400027">
                <a:tc>
                  <a:txBody>
                    <a:bodyPr/>
                    <a:lstStyle/>
                    <a:p>
                      <a:r>
                        <a:rPr lang="fr-FR" dirty="0" err="1" smtClean="0"/>
                        <a:t>width</a:t>
                      </a:r>
                      <a:endParaRPr lang="fr-FR" dirty="0"/>
                    </a:p>
                  </a:txBody>
                  <a:tcPr/>
                </a:tc>
                <a:tc>
                  <a:txBody>
                    <a:bodyPr/>
                    <a:lstStyle/>
                    <a:p>
                      <a:r>
                        <a:rPr lang="fr-FR" dirty="0" smtClean="0"/>
                        <a:t>fournit ou fixe</a:t>
                      </a:r>
                      <a:r>
                        <a:rPr lang="fr-FR" baseline="0" dirty="0" smtClean="0"/>
                        <a:t> la largeur de la table</a:t>
                      </a:r>
                      <a:endParaRPr lang="fr-FR" dirty="0"/>
                    </a:p>
                  </a:txBody>
                  <a:tcPr/>
                </a:tc>
              </a:tr>
            </a:tbl>
          </a:graphicData>
        </a:graphic>
      </p:graphicFrame>
    </p:spTree>
    <p:extLst>
      <p:ext uri="{BB962C8B-B14F-4D97-AF65-F5344CB8AC3E}">
        <p14:creationId xmlns:p14="http://schemas.microsoft.com/office/powerpoint/2010/main" val="1111348729"/>
      </p:ext>
    </p:extLst>
  </p:cSld>
  <p:clrMapOvr>
    <a:masterClrMapping/>
  </p:clrMapOvr>
  <p:transition spd="slow">
    <p:wipe dir="d"/>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 DOM </a:t>
            </a:r>
            <a:r>
              <a:rPr lang="fr-FR" sz="4000" b="1" i="1" dirty="0"/>
              <a:t/>
            </a:r>
            <a:br>
              <a:rPr lang="fr-FR" sz="4000" b="1" i="1" dirty="0"/>
            </a:br>
            <a:r>
              <a:rPr lang="fr-FR" sz="4000" b="1" i="1" dirty="0" smtClean="0">
                <a:solidFill>
                  <a:schemeClr val="accent2">
                    <a:lumMod val="75000"/>
                  </a:schemeClr>
                </a:solidFill>
              </a:rPr>
              <a:t>propriétés des éléments DOM</a:t>
            </a:r>
            <a:endParaRPr lang="fr-FR" sz="4000" b="1" i="1" dirty="0" smtClean="0"/>
          </a:p>
        </p:txBody>
      </p:sp>
      <p:sp>
        <p:nvSpPr>
          <p:cNvPr id="5" name="ZoneTexte 4"/>
          <p:cNvSpPr txBox="1"/>
          <p:nvPr/>
        </p:nvSpPr>
        <p:spPr>
          <a:xfrm>
            <a:off x="662868" y="1484784"/>
            <a:ext cx="8352928" cy="4524315"/>
          </a:xfrm>
          <a:prstGeom prst="rect">
            <a:avLst/>
          </a:prstGeom>
          <a:noFill/>
        </p:spPr>
        <p:txBody>
          <a:bodyPr wrap="square" rtlCol="0">
            <a:spAutoFit/>
          </a:bodyPr>
          <a:lstStyle/>
          <a:p>
            <a:r>
              <a:rPr lang="fr-FR" sz="1600" b="1" dirty="0" smtClean="0">
                <a:solidFill>
                  <a:schemeClr val="tx2">
                    <a:lumMod val="75000"/>
                  </a:schemeClr>
                </a:solidFill>
              </a:rPr>
              <a:t>exemples :</a:t>
            </a:r>
          </a:p>
          <a:p>
            <a:r>
              <a:rPr lang="fr-FR" sz="1600" dirty="0" smtClean="0"/>
              <a:t>largeur = </a:t>
            </a:r>
            <a:r>
              <a:rPr lang="fr-FR" sz="1600" dirty="0" err="1" smtClean="0"/>
              <a:t>document.body.offsetWidth</a:t>
            </a:r>
            <a:r>
              <a:rPr lang="fr-FR" sz="1600" dirty="0" smtClean="0"/>
              <a:t>;</a:t>
            </a:r>
          </a:p>
          <a:p>
            <a:r>
              <a:rPr lang="fr-FR" sz="1600" dirty="0"/>
              <a:t>document.write('Largeur '+largeur+' px</a:t>
            </a:r>
            <a:r>
              <a:rPr lang="fr-FR" sz="1600" dirty="0" smtClean="0"/>
              <a:t>');</a:t>
            </a:r>
          </a:p>
          <a:p>
            <a:r>
              <a:rPr lang="fr-FR" sz="1600" dirty="0" err="1"/>
              <a:t>lstelements</a:t>
            </a:r>
            <a:r>
              <a:rPr lang="fr-FR" sz="1600" dirty="0"/>
              <a:t>='';</a:t>
            </a:r>
          </a:p>
          <a:p>
            <a:r>
              <a:rPr lang="fr-FR" sz="1600" dirty="0"/>
              <a:t>for (i=0; i&lt;</a:t>
            </a:r>
            <a:r>
              <a:rPr lang="fr-FR" sz="1600" dirty="0" err="1"/>
              <a:t>elements.length</a:t>
            </a:r>
            <a:r>
              <a:rPr lang="fr-FR" sz="1600" dirty="0"/>
              <a:t>; i++) {</a:t>
            </a:r>
          </a:p>
          <a:p>
            <a:r>
              <a:rPr lang="fr-FR" sz="1600" dirty="0"/>
              <a:t>	</a:t>
            </a:r>
            <a:r>
              <a:rPr lang="fr-FR" sz="1600" dirty="0" err="1"/>
              <a:t>lstelements</a:t>
            </a:r>
            <a:r>
              <a:rPr lang="fr-FR" sz="1600" dirty="0"/>
              <a:t>=</a:t>
            </a:r>
            <a:r>
              <a:rPr lang="fr-FR" sz="1600" dirty="0" err="1"/>
              <a:t>lstelements</a:t>
            </a:r>
            <a:r>
              <a:rPr lang="fr-FR" sz="1600" dirty="0"/>
              <a:t> + </a:t>
            </a:r>
            <a:r>
              <a:rPr lang="fr-FR" sz="1600" dirty="0" err="1"/>
              <a:t>elements</a:t>
            </a:r>
            <a:r>
              <a:rPr lang="fr-FR" sz="1600" dirty="0"/>
              <a:t>[i].</a:t>
            </a:r>
            <a:r>
              <a:rPr lang="fr-FR" sz="1600" dirty="0" err="1"/>
              <a:t>tagName</a:t>
            </a:r>
            <a:r>
              <a:rPr lang="fr-FR" sz="1600" dirty="0"/>
              <a:t> + ' | ';</a:t>
            </a:r>
          </a:p>
          <a:p>
            <a:r>
              <a:rPr lang="fr-FR" sz="1600" dirty="0"/>
              <a:t>}</a:t>
            </a:r>
          </a:p>
          <a:p>
            <a:r>
              <a:rPr lang="fr-FR" sz="1600" dirty="0"/>
              <a:t>document.write('Liste des balises '+</a:t>
            </a:r>
            <a:r>
              <a:rPr lang="fr-FR" sz="1600" dirty="0" err="1"/>
              <a:t>lstelements</a:t>
            </a:r>
            <a:r>
              <a:rPr lang="fr-FR" sz="1600" dirty="0"/>
              <a:t>+"&lt;</a:t>
            </a:r>
            <a:r>
              <a:rPr lang="fr-FR" sz="1600" dirty="0" err="1"/>
              <a:t>br</a:t>
            </a:r>
            <a:r>
              <a:rPr lang="fr-FR" sz="1600" dirty="0" smtClean="0"/>
              <a:t>/&gt;");</a:t>
            </a:r>
          </a:p>
          <a:p>
            <a:endParaRPr lang="fr-FR" sz="1600" dirty="0" smtClean="0"/>
          </a:p>
          <a:p>
            <a:endParaRPr lang="fr-FR" sz="1600" dirty="0"/>
          </a:p>
          <a:p>
            <a:r>
              <a:rPr lang="fr-FR" sz="1600" dirty="0"/>
              <a:t>document.write('URL : '+document.URL+"&lt;</a:t>
            </a:r>
            <a:r>
              <a:rPr lang="fr-FR" sz="1600" dirty="0" err="1"/>
              <a:t>br</a:t>
            </a:r>
            <a:r>
              <a:rPr lang="fr-FR" sz="1600" dirty="0" smtClean="0"/>
              <a:t>/&gt;");</a:t>
            </a:r>
          </a:p>
          <a:p>
            <a:endParaRPr lang="fr-FR" sz="1600" dirty="0"/>
          </a:p>
          <a:p>
            <a:endParaRPr lang="fr-FR" sz="1600" dirty="0" smtClean="0"/>
          </a:p>
          <a:p>
            <a:endParaRPr lang="fr-FR" sz="1600" dirty="0"/>
          </a:p>
          <a:p>
            <a:r>
              <a:rPr lang="fr-FR" sz="1600" dirty="0"/>
              <a:t>document.write('Largeur hors tout : '+</a:t>
            </a:r>
            <a:r>
              <a:rPr lang="fr-FR" sz="1600" dirty="0" err="1"/>
              <a:t>document.body.clientWidth</a:t>
            </a:r>
            <a:r>
              <a:rPr lang="fr-FR" sz="1600" dirty="0"/>
              <a:t>+"&lt;</a:t>
            </a:r>
            <a:r>
              <a:rPr lang="fr-FR" sz="1600" dirty="0" err="1"/>
              <a:t>br</a:t>
            </a:r>
            <a:r>
              <a:rPr lang="fr-FR" sz="1600" dirty="0" smtClean="0"/>
              <a:t>/&gt;");</a:t>
            </a:r>
          </a:p>
          <a:p>
            <a:endParaRPr lang="fr-FR" sz="1600" dirty="0"/>
          </a:p>
          <a:p>
            <a:endParaRPr lang="fr-FR" sz="1600" dirty="0"/>
          </a:p>
          <a:p>
            <a:endParaRPr lang="fr-FR" sz="16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772816"/>
            <a:ext cx="1789337" cy="511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2117" y="4256910"/>
            <a:ext cx="3431883" cy="490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8098" y="3566911"/>
            <a:ext cx="4150251" cy="411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0094911"/>
      </p:ext>
    </p:extLst>
  </p:cSld>
  <p:clrMapOvr>
    <a:masterClrMapping/>
  </p:clrMapOvr>
  <p:transition spd="slow">
    <p:wipe dir="d"/>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711096"/>
          </a:xfrm>
        </p:spPr>
        <p:txBody>
          <a:bodyPr>
            <a:normAutofit/>
          </a:bodyPr>
          <a:lstStyle/>
          <a:p>
            <a:r>
              <a:rPr lang="fr-FR" sz="4000" b="1" i="1" dirty="0" smtClean="0"/>
              <a:t>DOM exercice 21</a:t>
            </a:r>
            <a:endParaRPr lang="fr-FR" sz="2700" b="1" dirty="0">
              <a:solidFill>
                <a:schemeClr val="accent2">
                  <a:lumMod val="75000"/>
                </a:schemeClr>
              </a:solidFill>
            </a:endParaRPr>
          </a:p>
        </p:txBody>
      </p:sp>
      <p:sp>
        <p:nvSpPr>
          <p:cNvPr id="5" name="ZoneTexte 4"/>
          <p:cNvSpPr txBox="1"/>
          <p:nvPr/>
        </p:nvSpPr>
        <p:spPr>
          <a:xfrm>
            <a:off x="662868" y="1094228"/>
            <a:ext cx="8229612" cy="2308324"/>
          </a:xfrm>
          <a:prstGeom prst="rect">
            <a:avLst/>
          </a:prstGeom>
          <a:noFill/>
        </p:spPr>
        <p:txBody>
          <a:bodyPr wrap="square" rtlCol="0">
            <a:spAutoFit/>
          </a:bodyPr>
          <a:lstStyle/>
          <a:p>
            <a:endParaRPr lang="fr-FR" sz="1600" dirty="0" smtClean="0"/>
          </a:p>
          <a:p>
            <a:r>
              <a:rPr lang="fr-FR" sz="1600" dirty="0" smtClean="0"/>
              <a:t>1 / créer un bouton qui va appeler une fonction taille()</a:t>
            </a:r>
            <a:endParaRPr lang="fr-FR" sz="1600" dirty="0"/>
          </a:p>
          <a:p>
            <a:r>
              <a:rPr lang="fr-FR" sz="1600" dirty="0" smtClean="0"/>
              <a:t>2 / créer une fonction taille qui envoie dans une fenêtre la taille de l'écran (</a:t>
            </a:r>
            <a:r>
              <a:rPr lang="fr-FR" sz="1600" dirty="0"/>
              <a:t>largeur et hauteur</a:t>
            </a:r>
            <a:r>
              <a:rPr lang="fr-FR" sz="1600" dirty="0" smtClean="0"/>
              <a:t>).</a:t>
            </a:r>
          </a:p>
          <a:p>
            <a:r>
              <a:rPr lang="fr-FR" sz="1600" dirty="0" smtClean="0"/>
              <a:t>3 </a:t>
            </a:r>
            <a:r>
              <a:rPr lang="fr-FR" sz="1600" b="1" dirty="0" smtClean="0"/>
              <a:t>/</a:t>
            </a:r>
            <a:r>
              <a:rPr lang="fr-FR" sz="1600" dirty="0" smtClean="0"/>
              <a:t> tester ce bouton avec différentes tailles d'écran</a:t>
            </a:r>
          </a:p>
          <a:p>
            <a:r>
              <a:rPr lang="fr-FR" sz="1600" dirty="0" smtClean="0"/>
              <a:t>4 /</a:t>
            </a:r>
            <a:r>
              <a:rPr lang="fr-FR" sz="1600" b="1" dirty="0" smtClean="0"/>
              <a:t> </a:t>
            </a:r>
            <a:r>
              <a:rPr lang="fr-FR" sz="1600" dirty="0" smtClean="0"/>
              <a:t>Afficher l'URL du site</a:t>
            </a:r>
          </a:p>
          <a:p>
            <a:endParaRPr lang="fr-FR" sz="1600" b="1" dirty="0"/>
          </a:p>
          <a:p>
            <a:endParaRPr lang="fr-FR" sz="1600" b="1" dirty="0" smtClean="0"/>
          </a:p>
          <a:p>
            <a:endParaRPr lang="fr-FR" sz="1600" b="1" dirty="0" smtClean="0"/>
          </a:p>
          <a:p>
            <a:endParaRPr lang="fr-FR" sz="1600" b="1" dirty="0"/>
          </a:p>
        </p:txBody>
      </p:sp>
    </p:spTree>
    <p:extLst>
      <p:ext uri="{BB962C8B-B14F-4D97-AF65-F5344CB8AC3E}">
        <p14:creationId xmlns:p14="http://schemas.microsoft.com/office/powerpoint/2010/main" val="3639676738"/>
      </p:ext>
    </p:extLst>
  </p:cSld>
  <p:clrMapOvr>
    <a:masterClrMapping/>
  </p:clrMapOvr>
  <p:transition spd="slow">
    <p:wipe dir="d"/>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711096"/>
          </a:xfrm>
        </p:spPr>
        <p:txBody>
          <a:bodyPr>
            <a:normAutofit/>
          </a:bodyPr>
          <a:lstStyle/>
          <a:p>
            <a:r>
              <a:rPr lang="fr-FR" sz="4000" b="1" i="1" dirty="0" smtClean="0"/>
              <a:t>Sites intéressants en Javascript</a:t>
            </a:r>
            <a:endParaRPr lang="fr-FR" sz="2700" b="1" dirty="0">
              <a:solidFill>
                <a:schemeClr val="accent2">
                  <a:lumMod val="75000"/>
                </a:schemeClr>
              </a:solidFill>
            </a:endParaRPr>
          </a:p>
        </p:txBody>
      </p:sp>
      <p:sp>
        <p:nvSpPr>
          <p:cNvPr id="5" name="ZoneTexte 4"/>
          <p:cNvSpPr txBox="1"/>
          <p:nvPr/>
        </p:nvSpPr>
        <p:spPr>
          <a:xfrm>
            <a:off x="683568" y="1129286"/>
            <a:ext cx="8352928" cy="5139869"/>
          </a:xfrm>
          <a:prstGeom prst="rect">
            <a:avLst/>
          </a:prstGeom>
          <a:noFill/>
        </p:spPr>
        <p:txBody>
          <a:bodyPr wrap="square" rtlCol="0">
            <a:spAutoFit/>
          </a:bodyPr>
          <a:lstStyle/>
          <a:p>
            <a:r>
              <a:rPr lang="fr-FR" sz="2400" b="1" dirty="0">
                <a:solidFill>
                  <a:schemeClr val="tx2"/>
                </a:solidFill>
              </a:rPr>
              <a:t>Tout Javascript</a:t>
            </a:r>
          </a:p>
          <a:p>
            <a:r>
              <a:rPr lang="fr-FR" sz="2000" dirty="0">
                <a:hlinkClick r:id="rId2"/>
              </a:rPr>
              <a:t>http://www.toutjavascript.com</a:t>
            </a:r>
            <a:endParaRPr lang="fr-FR" sz="2000" dirty="0" smtClean="0"/>
          </a:p>
          <a:p>
            <a:r>
              <a:rPr lang="fr-FR" sz="2000" dirty="0" smtClean="0"/>
              <a:t>Site en français sur le javascript (références, tutoriels...) </a:t>
            </a:r>
          </a:p>
          <a:p>
            <a:endParaRPr lang="fr-FR" sz="2000" dirty="0" smtClean="0"/>
          </a:p>
          <a:p>
            <a:r>
              <a:rPr lang="fr-FR" sz="2400" b="1" dirty="0" err="1" smtClean="0">
                <a:solidFill>
                  <a:schemeClr val="tx2"/>
                </a:solidFill>
              </a:rPr>
              <a:t>Javascriptkit</a:t>
            </a:r>
            <a:endParaRPr lang="fr-FR" sz="2400" b="1" dirty="0">
              <a:solidFill>
                <a:schemeClr val="tx2"/>
              </a:solidFill>
            </a:endParaRPr>
          </a:p>
          <a:p>
            <a:r>
              <a:rPr lang="fr-FR" sz="2000" dirty="0" smtClean="0">
                <a:hlinkClick r:id="rId3"/>
              </a:rPr>
              <a:t>http</a:t>
            </a:r>
            <a:r>
              <a:rPr lang="fr-FR" sz="2000" dirty="0">
                <a:hlinkClick r:id="rId3"/>
              </a:rPr>
              <a:t>://</a:t>
            </a:r>
            <a:r>
              <a:rPr lang="fr-FR" sz="2000" dirty="0" smtClean="0">
                <a:hlinkClick r:id="rId3"/>
              </a:rPr>
              <a:t>www.javascriptkit.com</a:t>
            </a:r>
            <a:r>
              <a:rPr lang="fr-FR" sz="1600" dirty="0" smtClean="0">
                <a:hlinkClick r:id="rId3"/>
              </a:rPr>
              <a:t> </a:t>
            </a:r>
            <a:endParaRPr lang="fr-FR" sz="1600" dirty="0" smtClean="0"/>
          </a:p>
          <a:p>
            <a:r>
              <a:rPr lang="fr-FR" sz="2000" dirty="0"/>
              <a:t>Site américain assez complet sur le javascript avec exemples, </a:t>
            </a:r>
            <a:r>
              <a:rPr lang="fr-FR" sz="2000" dirty="0" err="1"/>
              <a:t>tutorials</a:t>
            </a:r>
            <a:r>
              <a:rPr lang="fr-FR" sz="2000" dirty="0"/>
              <a:t> et références,</a:t>
            </a:r>
          </a:p>
          <a:p>
            <a:endParaRPr lang="fr-FR" sz="1600" dirty="0"/>
          </a:p>
          <a:p>
            <a:r>
              <a:rPr lang="fr-FR" sz="2400" b="1" dirty="0">
                <a:solidFill>
                  <a:schemeClr val="tx2"/>
                </a:solidFill>
              </a:rPr>
              <a:t>Le site du </a:t>
            </a:r>
            <a:r>
              <a:rPr lang="fr-FR" sz="2400" b="1" dirty="0" err="1">
                <a:solidFill>
                  <a:schemeClr val="tx2"/>
                </a:solidFill>
              </a:rPr>
              <a:t>zero</a:t>
            </a:r>
            <a:endParaRPr lang="fr-FR" sz="2400" b="1" dirty="0">
              <a:solidFill>
                <a:schemeClr val="tx2"/>
              </a:solidFill>
            </a:endParaRPr>
          </a:p>
          <a:p>
            <a:r>
              <a:rPr lang="fr-FR" sz="2000" dirty="0">
                <a:hlinkClick r:id="rId4"/>
              </a:rPr>
              <a:t>http://www.siteduzero.com/</a:t>
            </a:r>
            <a:endParaRPr lang="fr-FR" sz="2000" dirty="0"/>
          </a:p>
          <a:p>
            <a:r>
              <a:rPr lang="fr-FR" sz="2000" dirty="0"/>
              <a:t>Site en français(</a:t>
            </a:r>
            <a:r>
              <a:rPr lang="fr-FR" sz="2000" dirty="0" err="1"/>
              <a:t>tutorials</a:t>
            </a:r>
            <a:r>
              <a:rPr lang="fr-FR" sz="2000" dirty="0"/>
              <a:t>, </a:t>
            </a:r>
            <a:r>
              <a:rPr lang="fr-FR" sz="2000" dirty="0" err="1"/>
              <a:t>forum,livres</a:t>
            </a:r>
            <a:r>
              <a:rPr lang="fr-FR" sz="2000" dirty="0" smtClean="0"/>
              <a:t>)</a:t>
            </a:r>
          </a:p>
          <a:p>
            <a:endParaRPr lang="fr-FR" sz="2000" dirty="0" smtClean="0"/>
          </a:p>
          <a:p>
            <a:r>
              <a:rPr lang="fr-FR" sz="2000" b="1" dirty="0">
                <a:solidFill>
                  <a:schemeClr val="tx2"/>
                </a:solidFill>
              </a:rPr>
              <a:t>Le </a:t>
            </a:r>
            <a:r>
              <a:rPr lang="fr-FR" sz="2000" b="1" dirty="0" smtClean="0">
                <a:solidFill>
                  <a:schemeClr val="tx2"/>
                </a:solidFill>
              </a:rPr>
              <a:t>cours de Gilles </a:t>
            </a:r>
            <a:r>
              <a:rPr lang="fr-FR" sz="2000" b="1" dirty="0" err="1" smtClean="0">
                <a:solidFill>
                  <a:schemeClr val="tx2"/>
                </a:solidFill>
              </a:rPr>
              <a:t>Chagnon</a:t>
            </a:r>
            <a:endParaRPr lang="fr-FR" sz="2000" b="1" dirty="0">
              <a:solidFill>
                <a:schemeClr val="tx2"/>
              </a:solidFill>
            </a:endParaRPr>
          </a:p>
          <a:p>
            <a:r>
              <a:rPr lang="fr-FR" sz="2000" dirty="0" smtClean="0">
                <a:hlinkClick r:id="rId5"/>
              </a:rPr>
              <a:t>http</a:t>
            </a:r>
            <a:r>
              <a:rPr lang="fr-FR" sz="2000" dirty="0">
                <a:hlinkClick r:id="rId5"/>
              </a:rPr>
              <a:t>://www.gchagnon.fr/cours</a:t>
            </a:r>
            <a:r>
              <a:rPr lang="fr-FR" sz="2000" dirty="0" smtClean="0">
                <a:hlinkClick r:id="rId5"/>
              </a:rPr>
              <a:t>/</a:t>
            </a:r>
            <a:endParaRPr lang="fr-FR" sz="2000" dirty="0">
              <a:hlinkClick r:id="rId5"/>
            </a:endParaRPr>
          </a:p>
          <a:p>
            <a:r>
              <a:rPr lang="fr-FR" sz="2000" dirty="0" smtClean="0">
                <a:hlinkClick r:id="rId5"/>
              </a:rPr>
              <a:t>C</a:t>
            </a:r>
            <a:r>
              <a:rPr lang="fr-FR" sz="2000" dirty="0" smtClean="0"/>
              <a:t>ours en Français sur le HTML et Javascript avec exercices et corrigés.</a:t>
            </a:r>
            <a:endParaRPr lang="fr-FR" sz="2000" dirty="0"/>
          </a:p>
        </p:txBody>
      </p:sp>
    </p:spTree>
    <p:extLst>
      <p:ext uri="{BB962C8B-B14F-4D97-AF65-F5344CB8AC3E}">
        <p14:creationId xmlns:p14="http://schemas.microsoft.com/office/powerpoint/2010/main" val="2331698528"/>
      </p:ext>
    </p:extLst>
  </p:cSld>
  <p:clrMapOvr>
    <a:masterClrMapping/>
  </p:clrMapOvr>
  <p:transition spd="slow">
    <p:wipe dir="d"/>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711096"/>
          </a:xfrm>
        </p:spPr>
        <p:txBody>
          <a:bodyPr>
            <a:normAutofit/>
          </a:bodyPr>
          <a:lstStyle/>
          <a:p>
            <a:r>
              <a:rPr lang="fr-FR" sz="4000" b="1" i="1" dirty="0" smtClean="0"/>
              <a:t>Sites intéressants en Javascript</a:t>
            </a:r>
            <a:endParaRPr lang="fr-FR" sz="2700" b="1" dirty="0">
              <a:solidFill>
                <a:schemeClr val="accent2">
                  <a:lumMod val="75000"/>
                </a:schemeClr>
              </a:solidFill>
            </a:endParaRPr>
          </a:p>
        </p:txBody>
      </p:sp>
      <p:sp>
        <p:nvSpPr>
          <p:cNvPr id="5" name="ZoneTexte 4"/>
          <p:cNvSpPr txBox="1"/>
          <p:nvPr/>
        </p:nvSpPr>
        <p:spPr>
          <a:xfrm>
            <a:off x="683568" y="1129286"/>
            <a:ext cx="8352928" cy="2000548"/>
          </a:xfrm>
          <a:prstGeom prst="rect">
            <a:avLst/>
          </a:prstGeom>
          <a:noFill/>
        </p:spPr>
        <p:txBody>
          <a:bodyPr wrap="square" rtlCol="0">
            <a:spAutoFit/>
          </a:bodyPr>
          <a:lstStyle/>
          <a:p>
            <a:r>
              <a:rPr lang="fr-FR" sz="2400" b="1" dirty="0" smtClean="0">
                <a:solidFill>
                  <a:schemeClr val="tx2"/>
                </a:solidFill>
              </a:rPr>
              <a:t>41MAG</a:t>
            </a:r>
            <a:endParaRPr lang="fr-FR" sz="2400" b="1" dirty="0">
              <a:solidFill>
                <a:schemeClr val="tx2"/>
              </a:solidFill>
            </a:endParaRPr>
          </a:p>
          <a:p>
            <a:r>
              <a:rPr lang="fr-FR" sz="2000" dirty="0">
                <a:hlinkClick r:id="rId2"/>
              </a:rPr>
              <a:t>http://41mag.fr </a:t>
            </a:r>
            <a:endParaRPr lang="fr-FR" sz="2000" dirty="0" smtClean="0"/>
          </a:p>
          <a:p>
            <a:r>
              <a:rPr lang="fr-FR" sz="2000" dirty="0" smtClean="0"/>
              <a:t>Site en français sur le HTML et le javascript (références, tutoriels...) , le </a:t>
            </a:r>
            <a:r>
              <a:rPr lang="fr-FR" sz="2000" dirty="0" err="1" smtClean="0"/>
              <a:t>PHp</a:t>
            </a:r>
            <a:r>
              <a:rPr lang="fr-FR" sz="2000" dirty="0" smtClean="0"/>
              <a:t>, Ajax</a:t>
            </a:r>
          </a:p>
          <a:p>
            <a:endParaRPr lang="fr-FR" sz="2000"/>
          </a:p>
          <a:p>
            <a:endParaRPr lang="fr-FR" sz="2000" dirty="0" smtClean="0"/>
          </a:p>
        </p:txBody>
      </p:sp>
    </p:spTree>
    <p:extLst>
      <p:ext uri="{BB962C8B-B14F-4D97-AF65-F5344CB8AC3E}">
        <p14:creationId xmlns:p14="http://schemas.microsoft.com/office/powerpoint/2010/main" val="2227354852"/>
      </p:ext>
    </p:extLst>
  </p:cSld>
  <p:clrMapOvr>
    <a:masterClrMapping/>
  </p:clrMapOvr>
  <p:transition spd="slow">
    <p:wipe dir="d"/>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expressions régulières</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560840" cy="3139321"/>
          </a:xfrm>
          <a:prstGeom prst="rect">
            <a:avLst/>
          </a:prstGeom>
          <a:noFill/>
        </p:spPr>
        <p:txBody>
          <a:bodyPr wrap="square" rtlCol="0">
            <a:spAutoFit/>
          </a:bodyPr>
          <a:lstStyle/>
          <a:p>
            <a:r>
              <a:rPr lang="fr-FR" b="1" dirty="0" smtClean="0"/>
              <a:t>Présentation :</a:t>
            </a:r>
          </a:p>
          <a:p>
            <a:r>
              <a:rPr lang="fr-FR" dirty="0" smtClean="0"/>
              <a:t>Les expressions régulières sont un langage servant à manipuler des chaînes de caractères. Elles sont surnommées les "</a:t>
            </a:r>
            <a:r>
              <a:rPr lang="fr-FR" dirty="0" err="1" smtClean="0"/>
              <a:t>regex</a:t>
            </a:r>
            <a:r>
              <a:rPr lang="fr-FR" dirty="0" smtClean="0"/>
              <a:t>".</a:t>
            </a:r>
          </a:p>
          <a:p>
            <a:r>
              <a:rPr lang="fr-FR" dirty="0" smtClean="0"/>
              <a:t>Elles permettent  :</a:t>
            </a:r>
          </a:p>
          <a:p>
            <a:pPr marL="342900" indent="-342900">
              <a:buFont typeface="+mj-lt"/>
              <a:buAutoNum type="arabicPeriod"/>
            </a:pPr>
            <a:r>
              <a:rPr lang="fr-FR" dirty="0" smtClean="0"/>
              <a:t>de contrôler la validité d'une chaîne de caractères, </a:t>
            </a:r>
          </a:p>
          <a:p>
            <a:pPr marL="342900" indent="-342900">
              <a:buFont typeface="+mj-lt"/>
              <a:buAutoNum type="arabicPeriod"/>
            </a:pPr>
            <a:r>
              <a:rPr lang="fr-FR" dirty="0" smtClean="0"/>
              <a:t>de rechercher ou d'extraire une partie d'une chaîne de caractères, </a:t>
            </a:r>
          </a:p>
          <a:p>
            <a:pPr marL="342900" indent="-342900">
              <a:buFont typeface="+mj-lt"/>
              <a:buAutoNum type="arabicPeriod"/>
            </a:pPr>
            <a:r>
              <a:rPr lang="fr-FR" dirty="0" smtClean="0"/>
              <a:t>de remplacer ou de supprimer certains caractères,</a:t>
            </a:r>
          </a:p>
          <a:p>
            <a:pPr marL="342900" indent="-342900">
              <a:buFont typeface="+mj-lt"/>
              <a:buAutoNum type="arabicPeriod"/>
            </a:pPr>
            <a:endParaRPr lang="fr-FR" dirty="0"/>
          </a:p>
          <a:p>
            <a:r>
              <a:rPr lang="fr-FR" dirty="0"/>
              <a:t>La syntaxe des </a:t>
            </a:r>
            <a:r>
              <a:rPr lang="fr-FR" dirty="0" err="1"/>
              <a:t>regex</a:t>
            </a:r>
            <a:r>
              <a:rPr lang="fr-FR" dirty="0"/>
              <a:t> en Javascript découle de la syntaxe des </a:t>
            </a:r>
            <a:r>
              <a:rPr lang="fr-FR" dirty="0" err="1"/>
              <a:t>regex</a:t>
            </a:r>
            <a:r>
              <a:rPr lang="fr-FR" dirty="0"/>
              <a:t> du langage Perl. C'est un langage </a:t>
            </a:r>
            <a:r>
              <a:rPr lang="fr-FR" dirty="0" smtClean="0"/>
              <a:t>utilisé </a:t>
            </a:r>
            <a:r>
              <a:rPr lang="fr-FR" dirty="0"/>
              <a:t>pour l'analyse et le traitement des données </a:t>
            </a:r>
            <a:r>
              <a:rPr lang="fr-FR" dirty="0" smtClean="0"/>
              <a:t>textuelles,</a:t>
            </a:r>
          </a:p>
        </p:txBody>
      </p:sp>
    </p:spTree>
    <p:extLst>
      <p:ext uri="{BB962C8B-B14F-4D97-AF65-F5344CB8AC3E}">
        <p14:creationId xmlns:p14="http://schemas.microsoft.com/office/powerpoint/2010/main" val="4261516487"/>
      </p:ext>
    </p:extLst>
  </p:cSld>
  <p:clrMapOvr>
    <a:masterClrMapping/>
  </p:clrMapOvr>
  <p:transition spd="slow">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a:t>É</a:t>
            </a:r>
            <a:r>
              <a:rPr lang="fr-FR" sz="4000" b="1" i="1" dirty="0" smtClean="0"/>
              <a:t>crire un programme en Javascript</a:t>
            </a:r>
            <a:endParaRPr lang="fr-FR" sz="4000" b="1" dirty="0">
              <a:solidFill>
                <a:schemeClr val="accent2">
                  <a:lumMod val="75000"/>
                </a:schemeClr>
              </a:solidFill>
            </a:endParaRPr>
          </a:p>
        </p:txBody>
      </p:sp>
      <p:sp>
        <p:nvSpPr>
          <p:cNvPr id="5" name="ZoneTexte 4"/>
          <p:cNvSpPr txBox="1"/>
          <p:nvPr/>
        </p:nvSpPr>
        <p:spPr>
          <a:xfrm>
            <a:off x="827584" y="1412776"/>
            <a:ext cx="8064896" cy="2585323"/>
          </a:xfrm>
          <a:prstGeom prst="rect">
            <a:avLst/>
          </a:prstGeom>
          <a:noFill/>
        </p:spPr>
        <p:txBody>
          <a:bodyPr wrap="square" rtlCol="0">
            <a:spAutoFit/>
          </a:bodyPr>
          <a:lstStyle/>
          <a:p>
            <a:r>
              <a:rPr lang="fr-FR" b="1" dirty="0" smtClean="0"/>
              <a:t>Les chaînes : </a:t>
            </a:r>
          </a:p>
          <a:p>
            <a:r>
              <a:rPr lang="fr-FR" dirty="0" smtClean="0"/>
              <a:t>Les chaînes sont délimitées par une paire de guillemets simples (') ou doubles (").</a:t>
            </a:r>
          </a:p>
          <a:p>
            <a:r>
              <a:rPr lang="fr-FR" dirty="0" smtClean="0"/>
              <a:t>Caractères spéciaux :</a:t>
            </a:r>
          </a:p>
          <a:p>
            <a:r>
              <a:rPr lang="fr-FR" dirty="0"/>
              <a:t>– </a:t>
            </a:r>
            <a:r>
              <a:rPr lang="fr-FR" dirty="0" smtClean="0"/>
              <a:t>\b </a:t>
            </a:r>
            <a:r>
              <a:rPr lang="fr-FR" dirty="0"/>
              <a:t>pour un espacement </a:t>
            </a:r>
            <a:r>
              <a:rPr lang="fr-FR" dirty="0" smtClean="0"/>
              <a:t>arrière</a:t>
            </a:r>
            <a:r>
              <a:rPr lang="fr-FR" dirty="0"/>
              <a:t>,</a:t>
            </a:r>
          </a:p>
          <a:p>
            <a:r>
              <a:rPr lang="fr-FR" dirty="0"/>
              <a:t>– </a:t>
            </a:r>
            <a:r>
              <a:rPr lang="fr-FR" dirty="0" smtClean="0"/>
              <a:t>\f </a:t>
            </a:r>
            <a:r>
              <a:rPr lang="fr-FR" dirty="0"/>
              <a:t>pour un saut de page,</a:t>
            </a:r>
          </a:p>
          <a:p>
            <a:r>
              <a:rPr lang="fr-FR" dirty="0"/>
              <a:t>– </a:t>
            </a:r>
            <a:r>
              <a:rPr lang="fr-FR" dirty="0" smtClean="0"/>
              <a:t>\n </a:t>
            </a:r>
            <a:r>
              <a:rPr lang="fr-FR" dirty="0"/>
              <a:t>pour un saut de ligne,</a:t>
            </a:r>
          </a:p>
          <a:p>
            <a:r>
              <a:rPr lang="fr-FR" dirty="0"/>
              <a:t>– </a:t>
            </a:r>
            <a:r>
              <a:rPr lang="fr-FR" dirty="0" smtClean="0"/>
              <a:t>\r </a:t>
            </a:r>
            <a:r>
              <a:rPr lang="fr-FR" dirty="0"/>
              <a:t>pour un retour au </a:t>
            </a:r>
            <a:r>
              <a:rPr lang="fr-FR" dirty="0" smtClean="0"/>
              <a:t>début </a:t>
            </a:r>
            <a:r>
              <a:rPr lang="fr-FR" dirty="0"/>
              <a:t>de ligne,</a:t>
            </a:r>
          </a:p>
          <a:p>
            <a:r>
              <a:rPr lang="fr-FR" dirty="0"/>
              <a:t>– </a:t>
            </a:r>
            <a:r>
              <a:rPr lang="fr-FR" dirty="0" smtClean="0"/>
              <a:t>\t </a:t>
            </a:r>
            <a:r>
              <a:rPr lang="fr-FR" dirty="0"/>
              <a:t>pour une tabulation</a:t>
            </a:r>
            <a:r>
              <a:rPr lang="fr-FR" dirty="0" smtClean="0"/>
              <a:t>.</a:t>
            </a:r>
          </a:p>
          <a:p>
            <a:endParaRPr lang="fr-FR" dirty="0"/>
          </a:p>
        </p:txBody>
      </p:sp>
    </p:spTree>
    <p:extLst>
      <p:ext uri="{BB962C8B-B14F-4D97-AF65-F5344CB8AC3E}">
        <p14:creationId xmlns:p14="http://schemas.microsoft.com/office/powerpoint/2010/main" val="1878178387"/>
      </p:ext>
    </p:extLst>
  </p:cSld>
  <p:clrMapOvr>
    <a:masterClrMapping/>
  </p:clrMapOvr>
  <p:transition spd="slow">
    <p:wipe dir="d"/>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expressions régulières</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899592" y="1556792"/>
            <a:ext cx="7560840" cy="4524315"/>
          </a:xfrm>
          <a:prstGeom prst="rect">
            <a:avLst/>
          </a:prstGeom>
          <a:noFill/>
        </p:spPr>
        <p:txBody>
          <a:bodyPr wrap="square" rtlCol="0">
            <a:spAutoFit/>
          </a:bodyPr>
          <a:lstStyle/>
          <a:p>
            <a:r>
              <a:rPr lang="fr-FR" b="1" dirty="0" smtClean="0"/>
              <a:t>Utilisation </a:t>
            </a:r>
            <a:r>
              <a:rPr lang="fr-FR" b="1" dirty="0"/>
              <a:t>:</a:t>
            </a:r>
          </a:p>
          <a:p>
            <a:endParaRPr lang="fr-FR" b="1" dirty="0" smtClean="0"/>
          </a:p>
          <a:p>
            <a:r>
              <a:rPr lang="fr-FR" dirty="0"/>
              <a:t>Les </a:t>
            </a:r>
            <a:r>
              <a:rPr lang="fr-FR" dirty="0" err="1"/>
              <a:t>regex</a:t>
            </a:r>
            <a:r>
              <a:rPr lang="fr-FR" dirty="0"/>
              <a:t> ne s'utilisent pas seules, et il y a deux manières de s'en servir : </a:t>
            </a:r>
            <a:endParaRPr lang="fr-FR" dirty="0" smtClean="0"/>
          </a:p>
          <a:p>
            <a:pPr marL="342900" indent="-342900">
              <a:buFont typeface="+mj-lt"/>
              <a:buAutoNum type="arabicPeriod"/>
            </a:pPr>
            <a:r>
              <a:rPr lang="fr-FR" dirty="0" smtClean="0"/>
              <a:t>par </a:t>
            </a:r>
            <a:r>
              <a:rPr lang="fr-FR" dirty="0"/>
              <a:t>le biais de </a:t>
            </a:r>
            <a:r>
              <a:rPr lang="fr-FR" dirty="0" err="1"/>
              <a:t>RegExp</a:t>
            </a:r>
            <a:r>
              <a:rPr lang="fr-FR" dirty="0"/>
              <a:t> qui est l'objet qui gère les expressions régulières, </a:t>
            </a:r>
            <a:endParaRPr lang="fr-FR" dirty="0" smtClean="0"/>
          </a:p>
          <a:p>
            <a:pPr marL="742950" lvl="1" indent="-285750">
              <a:buFont typeface="Arial" pitchFamily="34" charset="0"/>
              <a:buChar char="•"/>
            </a:pPr>
            <a:r>
              <a:rPr lang="fr-FR" dirty="0" err="1"/>
              <a:t>exec</a:t>
            </a:r>
            <a:r>
              <a:rPr lang="fr-FR" dirty="0"/>
              <a:t>() : retourne la première sous-chaîne de caractères correspondant à l'expression régulière</a:t>
            </a:r>
            <a:r>
              <a:rPr lang="fr-FR" dirty="0" smtClean="0"/>
              <a:t>,</a:t>
            </a:r>
          </a:p>
          <a:p>
            <a:pPr marL="742950" lvl="1" indent="-285750">
              <a:buFont typeface="Arial" pitchFamily="34" charset="0"/>
              <a:buChar char="•"/>
            </a:pPr>
            <a:r>
              <a:rPr lang="fr-FR" dirty="0" smtClean="0"/>
              <a:t>test() :teste si la chaîne correspond à l'expression régulière</a:t>
            </a:r>
            <a:endParaRPr lang="fr-FR" dirty="0"/>
          </a:p>
          <a:p>
            <a:pPr marL="342900" indent="-342900">
              <a:buFont typeface="+mj-lt"/>
              <a:buAutoNum type="arabicPeriod"/>
            </a:pPr>
            <a:r>
              <a:rPr lang="fr-FR" dirty="0" smtClean="0"/>
              <a:t>par </a:t>
            </a:r>
            <a:r>
              <a:rPr lang="fr-FR" dirty="0"/>
              <a:t>le biais de certaines méthodes de l'objet String :</a:t>
            </a:r>
          </a:p>
          <a:p>
            <a:pPr marL="742950" lvl="1" indent="-285750">
              <a:buFont typeface="Arial" pitchFamily="34" charset="0"/>
              <a:buChar char="•"/>
            </a:pPr>
            <a:r>
              <a:rPr lang="fr-FR" dirty="0"/>
              <a:t>match() : retourne un tableau contenant toutes les occurrences </a:t>
            </a:r>
            <a:r>
              <a:rPr lang="fr-FR" dirty="0" smtClean="0"/>
              <a:t>	recherchées </a:t>
            </a:r>
            <a:r>
              <a:rPr lang="fr-FR" dirty="0"/>
              <a:t>;</a:t>
            </a:r>
          </a:p>
          <a:p>
            <a:pPr marL="742950" lvl="1" indent="-285750">
              <a:buFont typeface="Arial" pitchFamily="34" charset="0"/>
              <a:buChar char="•"/>
            </a:pPr>
            <a:r>
              <a:rPr lang="fr-FR" dirty="0" err="1"/>
              <a:t>search</a:t>
            </a:r>
            <a:r>
              <a:rPr lang="fr-FR" dirty="0"/>
              <a:t>() : retourne la position d'une portion de texte (semblable à </a:t>
            </a:r>
            <a:r>
              <a:rPr lang="fr-FR" dirty="0" smtClean="0"/>
              <a:t>	</a:t>
            </a:r>
            <a:r>
              <a:rPr lang="fr-FR" dirty="0" err="1" smtClean="0"/>
              <a:t>indexOf</a:t>
            </a:r>
            <a:r>
              <a:rPr lang="fr-FR" dirty="0"/>
              <a:t>() mais avec une </a:t>
            </a:r>
            <a:r>
              <a:rPr lang="fr-FR" dirty="0" err="1"/>
              <a:t>regex</a:t>
            </a:r>
            <a:r>
              <a:rPr lang="fr-FR" dirty="0"/>
              <a:t>);</a:t>
            </a:r>
          </a:p>
          <a:p>
            <a:pPr marL="742950" lvl="1" indent="-285750">
              <a:buFont typeface="Arial" pitchFamily="34" charset="0"/>
              <a:buChar char="•"/>
            </a:pPr>
            <a:r>
              <a:rPr lang="fr-FR" dirty="0"/>
              <a:t>split() : </a:t>
            </a:r>
            <a:r>
              <a:rPr lang="fr-FR" dirty="0" smtClean="0"/>
              <a:t>éclate une chaîne de caractères dans un tableau avec </a:t>
            </a:r>
            <a:r>
              <a:rPr lang="fr-FR" dirty="0"/>
              <a:t>une </a:t>
            </a:r>
            <a:r>
              <a:rPr lang="fr-FR" dirty="0" err="1"/>
              <a:t>regex</a:t>
            </a:r>
            <a:r>
              <a:rPr lang="fr-FR" dirty="0"/>
              <a:t> en paramètre ;</a:t>
            </a:r>
          </a:p>
          <a:p>
            <a:pPr marL="742950" lvl="1" indent="-285750">
              <a:buFont typeface="Arial" pitchFamily="34" charset="0"/>
              <a:buChar char="•"/>
            </a:pPr>
            <a:r>
              <a:rPr lang="fr-FR" dirty="0"/>
              <a:t>replace() : effectue un rechercher/remplacer.</a:t>
            </a:r>
          </a:p>
          <a:p>
            <a:pPr marL="342900" indent="-342900">
              <a:buFont typeface="+mj-lt"/>
              <a:buAutoNum type="arabicPeriod"/>
            </a:pPr>
            <a:endParaRPr lang="fr-FR" dirty="0" smtClean="0"/>
          </a:p>
        </p:txBody>
      </p:sp>
    </p:spTree>
    <p:extLst>
      <p:ext uri="{BB962C8B-B14F-4D97-AF65-F5344CB8AC3E}">
        <p14:creationId xmlns:p14="http://schemas.microsoft.com/office/powerpoint/2010/main" val="1625656694"/>
      </p:ext>
    </p:extLst>
  </p:cSld>
  <p:clrMapOvr>
    <a:masterClrMapping/>
  </p:clrMapOvr>
  <p:transition spd="slow">
    <p:wipe dir="d"/>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expressions régulières</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560840" cy="4524315"/>
          </a:xfrm>
          <a:prstGeom prst="rect">
            <a:avLst/>
          </a:prstGeom>
          <a:noFill/>
        </p:spPr>
        <p:txBody>
          <a:bodyPr wrap="square" rtlCol="0">
            <a:spAutoFit/>
          </a:bodyPr>
          <a:lstStyle/>
          <a:p>
            <a:r>
              <a:rPr lang="fr-FR" b="1" dirty="0" smtClean="0"/>
              <a:t>Syntaxe d'un objet </a:t>
            </a:r>
            <a:r>
              <a:rPr lang="fr-FR" b="1" dirty="0" err="1" smtClean="0"/>
              <a:t>RegExp</a:t>
            </a:r>
            <a:r>
              <a:rPr lang="fr-FR" b="1" dirty="0" smtClean="0"/>
              <a:t> :</a:t>
            </a:r>
            <a:endParaRPr lang="fr-FR" b="1" dirty="0"/>
          </a:p>
          <a:p>
            <a:endParaRPr lang="fr-FR" b="1" dirty="0" smtClean="0"/>
          </a:p>
          <a:p>
            <a:r>
              <a:rPr lang="fr-FR" dirty="0" smtClean="0"/>
              <a:t>Il y a deux façons d'écrire une expression régulière :</a:t>
            </a:r>
          </a:p>
          <a:p>
            <a:endParaRPr lang="fr-FR" dirty="0" smtClean="0"/>
          </a:p>
          <a:p>
            <a:r>
              <a:rPr lang="fr-FR" b="1" dirty="0" smtClean="0">
                <a:solidFill>
                  <a:schemeClr val="tx2">
                    <a:lumMod val="75000"/>
                  </a:schemeClr>
                </a:solidFill>
                <a:latin typeface="Courier New" panose="02070309020205020404" pitchFamily="49" charset="0"/>
                <a:cs typeface="Courier New" panose="02070309020205020404" pitchFamily="49" charset="0"/>
              </a:rPr>
              <a:t>var</a:t>
            </a:r>
            <a:r>
              <a:rPr lang="fr-FR" b="1" dirty="0" smtClean="0">
                <a:latin typeface="Courier New" panose="02070309020205020404" pitchFamily="49" charset="0"/>
                <a:cs typeface="Courier New" panose="02070309020205020404" pitchFamily="49" charset="0"/>
              </a:rPr>
              <a:t> </a:t>
            </a:r>
            <a:r>
              <a:rPr lang="fr-FR" b="1" dirty="0" err="1" smtClean="0">
                <a:latin typeface="Courier New" panose="02070309020205020404" pitchFamily="49" charset="0"/>
                <a:cs typeface="Courier New" panose="02070309020205020404" pitchFamily="49" charset="0"/>
              </a:rPr>
              <a:t>maRegex</a:t>
            </a:r>
            <a:r>
              <a:rPr lang="fr-FR" b="1" dirty="0" smtClean="0">
                <a:latin typeface="Courier New" panose="02070309020205020404" pitchFamily="49" charset="0"/>
                <a:cs typeface="Courier New" panose="02070309020205020404" pitchFamily="49" charset="0"/>
              </a:rPr>
              <a:t> </a:t>
            </a:r>
            <a:r>
              <a:rPr lang="fr-FR" b="1" dirty="0">
                <a:latin typeface="Courier New" panose="02070309020205020404" pitchFamily="49" charset="0"/>
                <a:cs typeface="Courier New" panose="02070309020205020404" pitchFamily="49" charset="0"/>
              </a:rPr>
              <a:t>= </a:t>
            </a:r>
            <a:r>
              <a:rPr lang="fr-FR" b="1" dirty="0">
                <a:solidFill>
                  <a:schemeClr val="accent2">
                    <a:lumMod val="75000"/>
                  </a:schemeClr>
                </a:solidFill>
                <a:latin typeface="Courier New" panose="02070309020205020404" pitchFamily="49" charset="0"/>
                <a:cs typeface="Courier New" panose="02070309020205020404" pitchFamily="49" charset="0"/>
              </a:rPr>
              <a:t>/</a:t>
            </a:r>
            <a:r>
              <a:rPr lang="fr-FR" b="1" dirty="0" smtClean="0">
                <a:latin typeface="Courier New" panose="02070309020205020404" pitchFamily="49" charset="0"/>
                <a:cs typeface="Courier New" panose="02070309020205020404" pitchFamily="49" charset="0"/>
              </a:rPr>
              <a:t>contenu</a:t>
            </a:r>
            <a:r>
              <a:rPr lang="fr-FR" b="1" dirty="0" smtClean="0">
                <a:solidFill>
                  <a:schemeClr val="accent2">
                    <a:lumMod val="75000"/>
                  </a:schemeClr>
                </a:solidFill>
                <a:latin typeface="Courier New" panose="02070309020205020404" pitchFamily="49" charset="0"/>
                <a:cs typeface="Courier New" panose="02070309020205020404" pitchFamily="49" charset="0"/>
              </a:rPr>
              <a:t>/</a:t>
            </a:r>
            <a:r>
              <a:rPr lang="fr-FR" b="1" dirty="0" smtClean="0">
                <a:latin typeface="Courier New" panose="02070309020205020404" pitchFamily="49" charset="0"/>
                <a:cs typeface="Courier New" panose="02070309020205020404" pitchFamily="49" charset="0"/>
              </a:rPr>
              <a:t>;</a:t>
            </a:r>
          </a:p>
          <a:p>
            <a:endParaRPr lang="fr-FR" b="1" dirty="0">
              <a:latin typeface="Courier New" panose="02070309020205020404" pitchFamily="49" charset="0"/>
              <a:cs typeface="Courier New" panose="02070309020205020404" pitchFamily="49" charset="0"/>
            </a:endParaRPr>
          </a:p>
          <a:p>
            <a:r>
              <a:rPr lang="fr-FR" b="1" dirty="0" smtClean="0">
                <a:solidFill>
                  <a:schemeClr val="tx2">
                    <a:lumMod val="75000"/>
                  </a:schemeClr>
                </a:solidFill>
                <a:latin typeface="Courier New" panose="02070309020205020404" pitchFamily="49" charset="0"/>
                <a:cs typeface="Courier New" panose="02070309020205020404" pitchFamily="49" charset="0"/>
              </a:rPr>
              <a:t>var</a:t>
            </a:r>
            <a:r>
              <a:rPr lang="fr-FR" b="1" dirty="0" smtClean="0">
                <a:latin typeface="Courier New" panose="02070309020205020404" pitchFamily="49" charset="0"/>
                <a:cs typeface="Courier New" panose="02070309020205020404" pitchFamily="49" charset="0"/>
              </a:rPr>
              <a:t> </a:t>
            </a:r>
            <a:r>
              <a:rPr lang="fr-FR" b="1" dirty="0" err="1" smtClean="0">
                <a:latin typeface="Courier New" panose="02070309020205020404" pitchFamily="49" charset="0"/>
                <a:cs typeface="Courier New" panose="02070309020205020404" pitchFamily="49" charset="0"/>
              </a:rPr>
              <a:t>maRegex</a:t>
            </a:r>
            <a:r>
              <a:rPr lang="fr-FR" b="1" dirty="0" smtClean="0">
                <a:latin typeface="Courier New" panose="02070309020205020404" pitchFamily="49" charset="0"/>
                <a:cs typeface="Courier New" panose="02070309020205020404" pitchFamily="49" charset="0"/>
              </a:rPr>
              <a:t> = </a:t>
            </a:r>
            <a:r>
              <a:rPr lang="fr-FR" b="1" dirty="0" smtClean="0">
                <a:solidFill>
                  <a:schemeClr val="tx2">
                    <a:lumMod val="75000"/>
                  </a:schemeClr>
                </a:solidFill>
                <a:latin typeface="Courier New" panose="02070309020205020404" pitchFamily="49" charset="0"/>
                <a:cs typeface="Courier New" panose="02070309020205020404" pitchFamily="49" charset="0"/>
              </a:rPr>
              <a:t>new</a:t>
            </a:r>
            <a:r>
              <a:rPr lang="fr-FR" b="1" dirty="0" smtClean="0">
                <a:latin typeface="Courier New" panose="02070309020205020404" pitchFamily="49" charset="0"/>
                <a:cs typeface="Courier New" panose="02070309020205020404" pitchFamily="49" charset="0"/>
              </a:rPr>
              <a:t> </a:t>
            </a:r>
            <a:r>
              <a:rPr lang="fr-FR" b="1" dirty="0" err="1" smtClean="0">
                <a:solidFill>
                  <a:schemeClr val="accent2">
                    <a:lumMod val="75000"/>
                  </a:schemeClr>
                </a:solidFill>
                <a:latin typeface="Courier New" panose="02070309020205020404" pitchFamily="49" charset="0"/>
                <a:cs typeface="Courier New" panose="02070309020205020404" pitchFamily="49" charset="0"/>
              </a:rPr>
              <a:t>RegExp</a:t>
            </a:r>
            <a:r>
              <a:rPr lang="fr-FR" b="1" dirty="0" smtClean="0">
                <a:latin typeface="Courier New" panose="02070309020205020404" pitchFamily="49" charset="0"/>
                <a:cs typeface="Courier New" panose="02070309020205020404" pitchFamily="49" charset="0"/>
              </a:rPr>
              <a:t>("contenu");</a:t>
            </a:r>
          </a:p>
          <a:p>
            <a:endParaRPr lang="fr-FR" dirty="0" smtClean="0"/>
          </a:p>
          <a:p>
            <a:r>
              <a:rPr lang="fr-FR" dirty="0" smtClean="0"/>
              <a:t>Un objet </a:t>
            </a:r>
            <a:r>
              <a:rPr lang="fr-FR" dirty="0" err="1" smtClean="0"/>
              <a:t>RegExp</a:t>
            </a:r>
            <a:r>
              <a:rPr lang="fr-FR" dirty="0" smtClean="0"/>
              <a:t> est une chaîne de caractères encadrées par deux slashs '/'.</a:t>
            </a:r>
          </a:p>
          <a:p>
            <a:r>
              <a:rPr lang="fr-FR" dirty="0" smtClean="0"/>
              <a:t>Si l'objet </a:t>
            </a:r>
            <a:r>
              <a:rPr lang="fr-FR" dirty="0" err="1" smtClean="0"/>
              <a:t>RegExp</a:t>
            </a:r>
            <a:r>
              <a:rPr lang="fr-FR" dirty="0" smtClean="0"/>
              <a:t> contient un '/', il faut faire précéder celui-ci par le caractère d'échappement  '\" :</a:t>
            </a:r>
          </a:p>
          <a:p>
            <a:endParaRPr lang="fr-FR" dirty="0" smtClean="0"/>
          </a:p>
          <a:p>
            <a:r>
              <a:rPr lang="fr-FR" dirty="0" smtClean="0"/>
              <a:t>exemple :</a:t>
            </a:r>
          </a:p>
          <a:p>
            <a:r>
              <a:rPr lang="fr-FR" b="1" dirty="0">
                <a:solidFill>
                  <a:schemeClr val="tx2">
                    <a:lumMod val="75000"/>
                  </a:schemeClr>
                </a:solidFill>
                <a:latin typeface="Courier New" panose="02070309020205020404" pitchFamily="49" charset="0"/>
                <a:cs typeface="Courier New" panose="02070309020205020404" pitchFamily="49" charset="0"/>
              </a:rPr>
              <a:t>var </a:t>
            </a:r>
            <a:r>
              <a:rPr lang="fr-FR" b="1" dirty="0" err="1">
                <a:solidFill>
                  <a:schemeClr val="tx2">
                    <a:lumMod val="75000"/>
                  </a:schemeClr>
                </a:solidFill>
                <a:latin typeface="Courier New" panose="02070309020205020404" pitchFamily="49" charset="0"/>
                <a:cs typeface="Courier New" panose="02070309020205020404" pitchFamily="49" charset="0"/>
              </a:rPr>
              <a:t>maRegex</a:t>
            </a:r>
            <a:r>
              <a:rPr lang="fr-FR" b="1" dirty="0">
                <a:solidFill>
                  <a:schemeClr val="tx2">
                    <a:lumMod val="75000"/>
                  </a:schemeClr>
                </a:solidFill>
                <a:latin typeface="Courier New" panose="02070309020205020404" pitchFamily="49" charset="0"/>
                <a:cs typeface="Courier New" panose="02070309020205020404" pitchFamily="49" charset="0"/>
              </a:rPr>
              <a:t> = /nous sommes le 26\/11\/2015/;</a:t>
            </a:r>
          </a:p>
          <a:p>
            <a:endParaRPr lang="fr-FR" b="1" dirty="0">
              <a:solidFill>
                <a:schemeClr val="tx2">
                  <a:lumMod val="75000"/>
                </a:schemeClr>
              </a:solidFill>
              <a:latin typeface="Courier New" panose="02070309020205020404" pitchFamily="49" charset="0"/>
              <a:cs typeface="Courier New" panose="02070309020205020404" pitchFamily="49" charset="0"/>
            </a:endParaRPr>
          </a:p>
          <a:p>
            <a:endParaRPr lang="fr-FR" dirty="0" smtClean="0"/>
          </a:p>
        </p:txBody>
      </p:sp>
    </p:spTree>
    <p:extLst>
      <p:ext uri="{BB962C8B-B14F-4D97-AF65-F5344CB8AC3E}">
        <p14:creationId xmlns:p14="http://schemas.microsoft.com/office/powerpoint/2010/main" val="3098530614"/>
      </p:ext>
    </p:extLst>
  </p:cSld>
  <p:clrMapOvr>
    <a:masterClrMapping/>
  </p:clrMapOvr>
  <p:transition spd="slow">
    <p:wipe dir="d"/>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expressions régulières</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560840" cy="5078313"/>
          </a:xfrm>
          <a:prstGeom prst="rect">
            <a:avLst/>
          </a:prstGeom>
          <a:noFill/>
        </p:spPr>
        <p:txBody>
          <a:bodyPr wrap="square" rtlCol="0">
            <a:spAutoFit/>
          </a:bodyPr>
          <a:lstStyle/>
          <a:p>
            <a:r>
              <a:rPr lang="fr-FR" b="1" dirty="0" smtClean="0"/>
              <a:t>Fonctionnement d'un objet </a:t>
            </a:r>
            <a:r>
              <a:rPr lang="fr-FR" b="1" dirty="0" err="1" smtClean="0"/>
              <a:t>RegExp</a:t>
            </a:r>
            <a:r>
              <a:rPr lang="fr-FR" b="1" dirty="0" smtClean="0"/>
              <a:t> :</a:t>
            </a:r>
            <a:endParaRPr lang="fr-FR" b="1" dirty="0"/>
          </a:p>
          <a:p>
            <a:endParaRPr lang="fr-FR" b="1" dirty="0" smtClean="0"/>
          </a:p>
          <a:p>
            <a:r>
              <a:rPr lang="fr-FR" dirty="0" smtClean="0"/>
              <a:t>Lors de l'exécution d'une méthode utilisant une expression régulière, Javascript compare le contenu de la chaîne analysée avec l'expression </a:t>
            </a:r>
            <a:r>
              <a:rPr lang="fr-FR" dirty="0" err="1" smtClean="0"/>
              <a:t>régulère</a:t>
            </a:r>
            <a:r>
              <a:rPr lang="fr-FR" dirty="0" smtClean="0"/>
              <a:t>.</a:t>
            </a:r>
          </a:p>
          <a:p>
            <a:r>
              <a:rPr lang="fr-FR" dirty="0" smtClean="0"/>
              <a:t>Si le contenu de la chaîne correspond à l'expression régulière, Javascript retourne soit la valeur </a:t>
            </a:r>
            <a:r>
              <a:rPr lang="fr-FR" b="1" dirty="0" err="1" smtClean="0">
                <a:solidFill>
                  <a:schemeClr val="accent2">
                    <a:lumMod val="50000"/>
                  </a:schemeClr>
                </a:solidFill>
              </a:rPr>
              <a:t>true</a:t>
            </a:r>
            <a:r>
              <a:rPr lang="fr-FR" b="1" dirty="0" smtClean="0">
                <a:solidFill>
                  <a:schemeClr val="accent2">
                    <a:lumMod val="50000"/>
                  </a:schemeClr>
                </a:solidFill>
              </a:rPr>
              <a:t> </a:t>
            </a:r>
            <a:r>
              <a:rPr lang="fr-FR" dirty="0" smtClean="0"/>
              <a:t>soit le résultat en fonction de la méthode choisie.</a:t>
            </a:r>
          </a:p>
          <a:p>
            <a:r>
              <a:rPr lang="fr-FR" dirty="0" smtClean="0"/>
              <a:t>Il y a correspondance si une partie de la chaîne est égale au contenu de l'expression régulière.</a:t>
            </a:r>
          </a:p>
          <a:p>
            <a:r>
              <a:rPr lang="fr-FR" dirty="0" smtClean="0"/>
              <a:t>exemple :  </a:t>
            </a:r>
            <a:endParaRPr lang="fr-FR" dirty="0"/>
          </a:p>
          <a:p>
            <a:r>
              <a:rPr lang="fr-FR" b="1" dirty="0" smtClean="0">
                <a:solidFill>
                  <a:schemeClr val="tx2">
                    <a:lumMod val="75000"/>
                  </a:schemeClr>
                </a:solidFill>
                <a:latin typeface="Courier New" panose="02070309020205020404" pitchFamily="49" charset="0"/>
                <a:cs typeface="Courier New" panose="02070309020205020404" pitchFamily="49" charset="0"/>
              </a:rPr>
              <a:t>var</a:t>
            </a:r>
            <a:r>
              <a:rPr lang="fr-FR" b="1" dirty="0" smtClean="0">
                <a:latin typeface="Courier New" panose="02070309020205020404" pitchFamily="49" charset="0"/>
                <a:cs typeface="Courier New" panose="02070309020205020404" pitchFamily="49" charset="0"/>
              </a:rPr>
              <a:t> </a:t>
            </a:r>
            <a:r>
              <a:rPr lang="fr-FR" b="1" dirty="0" err="1" smtClean="0">
                <a:latin typeface="Courier New" panose="02070309020205020404" pitchFamily="49" charset="0"/>
                <a:cs typeface="Courier New" panose="02070309020205020404" pitchFamily="49" charset="0"/>
              </a:rPr>
              <a:t>maRegex</a:t>
            </a:r>
            <a:r>
              <a:rPr lang="fr-FR" b="1" dirty="0" smtClean="0">
                <a:latin typeface="Courier New" panose="02070309020205020404" pitchFamily="49" charset="0"/>
                <a:cs typeface="Courier New" panose="02070309020205020404" pitchFamily="49" charset="0"/>
              </a:rPr>
              <a:t> </a:t>
            </a:r>
            <a:r>
              <a:rPr lang="fr-FR" b="1" dirty="0">
                <a:latin typeface="Courier New" panose="02070309020205020404" pitchFamily="49" charset="0"/>
                <a:cs typeface="Courier New" panose="02070309020205020404" pitchFamily="49" charset="0"/>
              </a:rPr>
              <a:t>= </a:t>
            </a:r>
            <a:r>
              <a:rPr lang="fr-FR" b="1" dirty="0" smtClean="0">
                <a:solidFill>
                  <a:schemeClr val="accent2">
                    <a:lumMod val="75000"/>
                  </a:schemeClr>
                </a:solidFill>
                <a:latin typeface="Courier New" panose="02070309020205020404" pitchFamily="49" charset="0"/>
                <a:cs typeface="Courier New" panose="02070309020205020404" pitchFamily="49" charset="0"/>
              </a:rPr>
              <a:t>/jeudi/</a:t>
            </a:r>
            <a:r>
              <a:rPr lang="fr-FR" b="1" dirty="0" smtClean="0">
                <a:latin typeface="Courier New" panose="02070309020205020404" pitchFamily="49" charset="0"/>
                <a:cs typeface="Courier New" panose="02070309020205020404" pitchFamily="49" charset="0"/>
              </a:rPr>
              <a:t>;</a:t>
            </a:r>
          </a:p>
          <a:p>
            <a:endParaRPr lang="fr-FR" b="1" dirty="0">
              <a:latin typeface="Courier New" panose="02070309020205020404" pitchFamily="49" charset="0"/>
              <a:cs typeface="Courier New" panose="02070309020205020404" pitchFamily="49" charset="0"/>
            </a:endParaRPr>
          </a:p>
          <a:p>
            <a:r>
              <a:rPr lang="fr-FR" b="1" dirty="0" smtClean="0">
                <a:solidFill>
                  <a:schemeClr val="tx2">
                    <a:lumMod val="75000"/>
                  </a:schemeClr>
                </a:solidFill>
                <a:latin typeface="Courier New" panose="02070309020205020404" pitchFamily="49" charset="0"/>
                <a:cs typeface="Courier New" panose="02070309020205020404" pitchFamily="49" charset="0"/>
              </a:rPr>
              <a:t>var</a:t>
            </a:r>
            <a:r>
              <a:rPr lang="fr-FR" b="1" dirty="0" smtClean="0">
                <a:latin typeface="Courier New" panose="02070309020205020404" pitchFamily="49" charset="0"/>
                <a:cs typeface="Courier New" panose="02070309020205020404" pitchFamily="49" charset="0"/>
              </a:rPr>
              <a:t> chaine1 = "nous sommes jeudi 16 novembre";</a:t>
            </a:r>
          </a:p>
          <a:p>
            <a:r>
              <a:rPr lang="fr-FR" b="1" dirty="0">
                <a:solidFill>
                  <a:schemeClr val="tx2">
                    <a:lumMod val="75000"/>
                  </a:schemeClr>
                </a:solidFill>
                <a:latin typeface="Courier New" panose="02070309020205020404" pitchFamily="49" charset="0"/>
                <a:cs typeface="Courier New" panose="02070309020205020404" pitchFamily="49" charset="0"/>
              </a:rPr>
              <a:t>var</a:t>
            </a:r>
            <a:r>
              <a:rPr lang="fr-FR" b="1" dirty="0">
                <a:latin typeface="Courier New" panose="02070309020205020404" pitchFamily="49" charset="0"/>
                <a:cs typeface="Courier New" panose="02070309020205020404" pitchFamily="49" charset="0"/>
              </a:rPr>
              <a:t> </a:t>
            </a:r>
            <a:r>
              <a:rPr lang="fr-FR" b="1" dirty="0" smtClean="0">
                <a:latin typeface="Courier New" panose="02070309020205020404" pitchFamily="49" charset="0"/>
                <a:cs typeface="Courier New" panose="02070309020205020404" pitchFamily="49" charset="0"/>
              </a:rPr>
              <a:t>chaine2 </a:t>
            </a:r>
            <a:r>
              <a:rPr lang="fr-FR" b="1" dirty="0">
                <a:latin typeface="Courier New" panose="02070309020205020404" pitchFamily="49" charset="0"/>
                <a:cs typeface="Courier New" panose="02070309020205020404" pitchFamily="49" charset="0"/>
              </a:rPr>
              <a:t>= </a:t>
            </a:r>
            <a:r>
              <a:rPr lang="fr-FR" b="1" dirty="0" smtClean="0">
                <a:latin typeface="Courier New" panose="02070309020205020404" pitchFamily="49" charset="0"/>
                <a:cs typeface="Courier New" panose="02070309020205020404" pitchFamily="49" charset="0"/>
              </a:rPr>
              <a:t>"il était une fois au château ...";</a:t>
            </a:r>
          </a:p>
          <a:p>
            <a:endParaRPr lang="fr-FR" dirty="0" smtClean="0"/>
          </a:p>
          <a:p>
            <a:r>
              <a:rPr lang="fr-FR" dirty="0" smtClean="0"/>
              <a:t>var resultat1 = chaine1,exec(</a:t>
            </a:r>
            <a:r>
              <a:rPr lang="fr-FR" dirty="0" err="1" smtClean="0"/>
              <a:t>maRegex</a:t>
            </a:r>
            <a:r>
              <a:rPr lang="fr-FR" dirty="0" smtClean="0"/>
              <a:t>);    	</a:t>
            </a:r>
            <a:r>
              <a:rPr lang="fr-FR" dirty="0" smtClean="0">
                <a:sym typeface="Wingdings" panose="05000000000000000000" pitchFamily="2" charset="2"/>
              </a:rPr>
              <a:t></a:t>
            </a:r>
            <a:r>
              <a:rPr lang="fr-FR" dirty="0" smtClean="0"/>
              <a:t>jeudi</a:t>
            </a:r>
          </a:p>
          <a:p>
            <a:r>
              <a:rPr lang="fr-FR" dirty="0"/>
              <a:t>var </a:t>
            </a:r>
            <a:r>
              <a:rPr lang="fr-FR" dirty="0" smtClean="0"/>
              <a:t>resultat2 </a:t>
            </a:r>
            <a:r>
              <a:rPr lang="fr-FR" dirty="0"/>
              <a:t>= </a:t>
            </a:r>
            <a:r>
              <a:rPr lang="fr-FR" dirty="0" smtClean="0"/>
              <a:t>chaine2,exec(</a:t>
            </a:r>
            <a:r>
              <a:rPr lang="fr-FR" dirty="0" err="1" smtClean="0"/>
              <a:t>maRegex</a:t>
            </a:r>
            <a:r>
              <a:rPr lang="fr-FR" dirty="0" smtClean="0"/>
              <a:t>);		</a:t>
            </a:r>
            <a:r>
              <a:rPr lang="fr-FR" dirty="0" smtClean="0">
                <a:sym typeface="Wingdings" panose="05000000000000000000" pitchFamily="2" charset="2"/>
              </a:rPr>
              <a:t> </a:t>
            </a:r>
            <a:r>
              <a:rPr lang="fr-FR" dirty="0" smtClean="0"/>
              <a:t>une chaîne vide</a:t>
            </a:r>
            <a:endParaRPr lang="fr-FR" dirty="0"/>
          </a:p>
          <a:p>
            <a:endParaRPr lang="fr-FR" b="1" dirty="0">
              <a:solidFill>
                <a:schemeClr val="tx2">
                  <a:lumMod val="75000"/>
                </a:schemeClr>
              </a:solidFill>
              <a:latin typeface="Courier New" panose="02070309020205020404" pitchFamily="49" charset="0"/>
              <a:cs typeface="Courier New" panose="02070309020205020404" pitchFamily="49" charset="0"/>
            </a:endParaRPr>
          </a:p>
          <a:p>
            <a:endParaRPr lang="fr-FR" dirty="0" smtClean="0"/>
          </a:p>
        </p:txBody>
      </p:sp>
    </p:spTree>
    <p:extLst>
      <p:ext uri="{BB962C8B-B14F-4D97-AF65-F5344CB8AC3E}">
        <p14:creationId xmlns:p14="http://schemas.microsoft.com/office/powerpoint/2010/main" val="3094354934"/>
      </p:ext>
    </p:extLst>
  </p:cSld>
  <p:clrMapOvr>
    <a:masterClrMapping/>
  </p:clrMapOvr>
  <p:transition spd="slow">
    <p:wipe dir="d"/>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Méthode test() de </a:t>
            </a:r>
            <a:r>
              <a:rPr lang="fr-FR" sz="3100" b="1" i="1" dirty="0" err="1" smtClean="0">
                <a:solidFill>
                  <a:schemeClr val="accent2">
                    <a:lumMod val="75000"/>
                  </a:schemeClr>
                </a:solidFill>
              </a:rPr>
              <a:t>RegExp</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560840" cy="5355312"/>
          </a:xfrm>
          <a:prstGeom prst="rect">
            <a:avLst/>
          </a:prstGeom>
          <a:noFill/>
        </p:spPr>
        <p:txBody>
          <a:bodyPr wrap="square" rtlCol="0">
            <a:spAutoFit/>
          </a:bodyPr>
          <a:lstStyle/>
          <a:p>
            <a:r>
              <a:rPr lang="fr-FR" dirty="0" err="1" smtClean="0">
                <a:solidFill>
                  <a:schemeClr val="tx2">
                    <a:lumMod val="75000"/>
                  </a:schemeClr>
                </a:solidFill>
              </a:rPr>
              <a:t>Booleen</a:t>
            </a:r>
            <a:r>
              <a:rPr lang="fr-FR" dirty="0" smtClean="0">
                <a:solidFill>
                  <a:schemeClr val="tx2">
                    <a:lumMod val="75000"/>
                  </a:schemeClr>
                </a:solidFill>
              </a:rPr>
              <a:t> </a:t>
            </a:r>
            <a:r>
              <a:rPr lang="fr-FR" b="1" i="1" dirty="0" err="1" smtClean="0">
                <a:solidFill>
                  <a:schemeClr val="tx2">
                    <a:lumMod val="75000"/>
                  </a:schemeClr>
                </a:solidFill>
              </a:rPr>
              <a:t>regex</a:t>
            </a:r>
            <a:r>
              <a:rPr lang="fr-FR" b="1" i="1" dirty="0" err="1" smtClean="0">
                <a:solidFill>
                  <a:schemeClr val="accent2">
                    <a:lumMod val="75000"/>
                  </a:schemeClr>
                </a:solidFill>
              </a:rPr>
              <a:t>.test</a:t>
            </a:r>
            <a:r>
              <a:rPr lang="fr-FR" b="1" i="1" dirty="0" smtClean="0">
                <a:solidFill>
                  <a:schemeClr val="accent2">
                    <a:lumMod val="75000"/>
                  </a:schemeClr>
                </a:solidFill>
              </a:rPr>
              <a:t>(</a:t>
            </a:r>
            <a:r>
              <a:rPr lang="fr-FR" b="1" i="1" dirty="0" smtClean="0">
                <a:solidFill>
                  <a:schemeClr val="tx2">
                    <a:lumMod val="75000"/>
                  </a:schemeClr>
                </a:solidFill>
              </a:rPr>
              <a:t>chaine</a:t>
            </a:r>
            <a:r>
              <a:rPr lang="fr-FR" b="1" i="1" dirty="0" smtClean="0">
                <a:solidFill>
                  <a:schemeClr val="accent2">
                    <a:lumMod val="75000"/>
                  </a:schemeClr>
                </a:solidFill>
              </a:rPr>
              <a:t>)</a:t>
            </a:r>
            <a:endParaRPr lang="fr-FR" b="1" dirty="0" smtClean="0"/>
          </a:p>
          <a:p>
            <a:r>
              <a:rPr lang="fr-FR" dirty="0" smtClean="0"/>
              <a:t>Teste si la </a:t>
            </a:r>
            <a:r>
              <a:rPr lang="fr-FR" b="1" dirty="0" smtClean="0">
                <a:solidFill>
                  <a:schemeClr val="tx2">
                    <a:lumMod val="75000"/>
                  </a:schemeClr>
                </a:solidFill>
              </a:rPr>
              <a:t>chaine </a:t>
            </a:r>
            <a:r>
              <a:rPr lang="fr-FR" dirty="0" smtClean="0"/>
              <a:t>correspond bien </a:t>
            </a:r>
          </a:p>
          <a:p>
            <a:r>
              <a:rPr lang="fr-FR" dirty="0" smtClean="0"/>
              <a:t>à l'expression régulière </a:t>
            </a:r>
            <a:r>
              <a:rPr lang="fr-FR" b="1" dirty="0" err="1" smtClean="0">
                <a:solidFill>
                  <a:schemeClr val="tx2">
                    <a:lumMod val="75000"/>
                  </a:schemeClr>
                </a:solidFill>
              </a:rPr>
              <a:t>regex</a:t>
            </a:r>
            <a:r>
              <a:rPr lang="fr-FR" b="1" dirty="0" smtClean="0">
                <a:solidFill>
                  <a:schemeClr val="tx2">
                    <a:lumMod val="75000"/>
                  </a:schemeClr>
                </a:solidFill>
              </a:rPr>
              <a:t> </a:t>
            </a:r>
            <a:r>
              <a:rPr lang="fr-FR" dirty="0" smtClean="0"/>
              <a:t>:</a:t>
            </a:r>
          </a:p>
          <a:p>
            <a:endParaRPr lang="fr-FR" dirty="0"/>
          </a:p>
          <a:p>
            <a:r>
              <a:rPr lang="fr-FR" dirty="0" smtClean="0"/>
              <a:t>exemple :</a:t>
            </a:r>
          </a:p>
          <a:p>
            <a:endParaRPr lang="fr-FR" dirty="0" smtClean="0"/>
          </a:p>
          <a:p>
            <a:r>
              <a:rPr lang="fr-FR" b="1" dirty="0" smtClean="0">
                <a:latin typeface="Courier New" panose="02070309020205020404" pitchFamily="49" charset="0"/>
                <a:cs typeface="Courier New" panose="02070309020205020404" pitchFamily="49" charset="0"/>
              </a:rPr>
              <a:t>var </a:t>
            </a:r>
            <a:r>
              <a:rPr lang="fr-FR" b="1" dirty="0" err="1">
                <a:latin typeface="Courier New" panose="02070309020205020404" pitchFamily="49" charset="0"/>
                <a:cs typeface="Courier New" panose="02070309020205020404" pitchFamily="49" charset="0"/>
              </a:rPr>
              <a:t>regex</a:t>
            </a:r>
            <a:r>
              <a:rPr lang="fr-FR" b="1" dirty="0">
                <a:latin typeface="Courier New" panose="02070309020205020404" pitchFamily="49" charset="0"/>
                <a:cs typeface="Courier New" panose="02070309020205020404" pitchFamily="49" charset="0"/>
              </a:rPr>
              <a:t> = /orange/;</a:t>
            </a:r>
          </a:p>
          <a:p>
            <a:r>
              <a:rPr lang="fr-FR" b="1" dirty="0">
                <a:latin typeface="Courier New" panose="02070309020205020404" pitchFamily="49" charset="0"/>
                <a:cs typeface="Courier New" panose="02070309020205020404" pitchFamily="49" charset="0"/>
              </a:rPr>
              <a:t>var chaine1 = "cette orange est juteuse";</a:t>
            </a:r>
          </a:p>
          <a:p>
            <a:r>
              <a:rPr lang="fr-FR" b="1" dirty="0">
                <a:latin typeface="Courier New" panose="02070309020205020404" pitchFamily="49" charset="0"/>
                <a:cs typeface="Courier New" panose="02070309020205020404" pitchFamily="49" charset="0"/>
              </a:rPr>
              <a:t>var chaine2 = "ce citron est juteux";</a:t>
            </a:r>
          </a:p>
          <a:p>
            <a:endParaRPr lang="fr-FR" b="1" dirty="0">
              <a:latin typeface="Courier New" panose="02070309020205020404" pitchFamily="49" charset="0"/>
              <a:cs typeface="Courier New" panose="02070309020205020404" pitchFamily="49" charset="0"/>
            </a:endParaRPr>
          </a:p>
          <a:p>
            <a:r>
              <a:rPr lang="fr-FR" b="1" dirty="0">
                <a:latin typeface="Courier New" panose="02070309020205020404" pitchFamily="49" charset="0"/>
                <a:cs typeface="Courier New" panose="02070309020205020404" pitchFamily="49" charset="0"/>
              </a:rPr>
              <a:t>if (</a:t>
            </a:r>
            <a:r>
              <a:rPr lang="fr-FR" b="1" dirty="0" err="1">
                <a:solidFill>
                  <a:schemeClr val="accent2">
                    <a:lumMod val="75000"/>
                  </a:schemeClr>
                </a:solidFill>
                <a:latin typeface="Courier New" panose="02070309020205020404" pitchFamily="49" charset="0"/>
                <a:cs typeface="Courier New" panose="02070309020205020404" pitchFamily="49" charset="0"/>
              </a:rPr>
              <a:t>regex.test</a:t>
            </a:r>
            <a:r>
              <a:rPr lang="fr-FR" b="1" dirty="0">
                <a:latin typeface="Courier New" panose="02070309020205020404" pitchFamily="49" charset="0"/>
                <a:cs typeface="Courier New" panose="02070309020205020404" pitchFamily="49" charset="0"/>
              </a:rPr>
              <a:t>(chaine1)) {</a:t>
            </a:r>
          </a:p>
          <a:p>
            <a:r>
              <a:rPr lang="fr-FR" b="1" dirty="0">
                <a:latin typeface="Courier New" panose="02070309020205020404" pitchFamily="49" charset="0"/>
                <a:cs typeface="Courier New" panose="02070309020205020404" pitchFamily="49" charset="0"/>
              </a:rPr>
              <a:t>	</a:t>
            </a:r>
            <a:r>
              <a:rPr lang="fr-FR" b="1" dirty="0" err="1">
                <a:latin typeface="Courier New" panose="02070309020205020404" pitchFamily="49" charset="0"/>
                <a:cs typeface="Courier New" panose="02070309020205020404" pitchFamily="49" charset="0"/>
              </a:rPr>
              <a:t>alert</a:t>
            </a:r>
            <a:r>
              <a:rPr lang="fr-FR" b="1" dirty="0">
                <a:latin typeface="Courier New" panose="02070309020205020404" pitchFamily="49" charset="0"/>
                <a:cs typeface="Courier New" panose="02070309020205020404" pitchFamily="49" charset="0"/>
              </a:rPr>
              <a:t>("il y a de l'orange");</a:t>
            </a:r>
          </a:p>
          <a:p>
            <a:r>
              <a:rPr lang="fr-FR" b="1" dirty="0">
                <a:latin typeface="Courier New" panose="02070309020205020404" pitchFamily="49" charset="0"/>
                <a:cs typeface="Courier New" panose="02070309020205020404" pitchFamily="49" charset="0"/>
              </a:rPr>
              <a:t>}</a:t>
            </a:r>
          </a:p>
          <a:p>
            <a:r>
              <a:rPr lang="fr-FR" b="1" dirty="0" err="1">
                <a:latin typeface="Courier New" panose="02070309020205020404" pitchFamily="49" charset="0"/>
                <a:cs typeface="Courier New" panose="02070309020205020404" pitchFamily="49" charset="0"/>
              </a:rPr>
              <a:t>else</a:t>
            </a:r>
            <a:r>
              <a:rPr lang="fr-FR" b="1" dirty="0">
                <a:latin typeface="Courier New" panose="02070309020205020404" pitchFamily="49" charset="0"/>
                <a:cs typeface="Courier New" panose="02070309020205020404" pitchFamily="49" charset="0"/>
              </a:rPr>
              <a:t> {</a:t>
            </a:r>
          </a:p>
          <a:p>
            <a:r>
              <a:rPr lang="fr-FR" b="1" dirty="0">
                <a:latin typeface="Courier New" panose="02070309020205020404" pitchFamily="49" charset="0"/>
                <a:cs typeface="Courier New" panose="02070309020205020404" pitchFamily="49" charset="0"/>
              </a:rPr>
              <a:t>	</a:t>
            </a:r>
            <a:r>
              <a:rPr lang="fr-FR" b="1" dirty="0" err="1">
                <a:latin typeface="Courier New" panose="02070309020205020404" pitchFamily="49" charset="0"/>
                <a:cs typeface="Courier New" panose="02070309020205020404" pitchFamily="49" charset="0"/>
              </a:rPr>
              <a:t>alert</a:t>
            </a:r>
            <a:r>
              <a:rPr lang="fr-FR" b="1" dirty="0">
                <a:latin typeface="Courier New" panose="02070309020205020404" pitchFamily="49" charset="0"/>
                <a:cs typeface="Courier New" panose="02070309020205020404" pitchFamily="49" charset="0"/>
              </a:rPr>
              <a:t>("pas d'orange");</a:t>
            </a:r>
          </a:p>
          <a:p>
            <a:r>
              <a:rPr lang="fr-FR" b="1" dirty="0">
                <a:latin typeface="Courier New" panose="02070309020205020404" pitchFamily="49" charset="0"/>
                <a:cs typeface="Courier New" panose="02070309020205020404" pitchFamily="49" charset="0"/>
              </a:rPr>
              <a:t>}</a:t>
            </a:r>
          </a:p>
          <a:p>
            <a:r>
              <a:rPr lang="fr-FR" b="1" dirty="0">
                <a:latin typeface="Courier New" panose="02070309020205020404" pitchFamily="49" charset="0"/>
                <a:cs typeface="Courier New" panose="02070309020205020404" pitchFamily="49" charset="0"/>
              </a:rPr>
              <a:t>(</a:t>
            </a:r>
            <a:r>
              <a:rPr lang="fr-FR" b="1" dirty="0" err="1">
                <a:solidFill>
                  <a:schemeClr val="accent2">
                    <a:lumMod val="75000"/>
                  </a:schemeClr>
                </a:solidFill>
                <a:latin typeface="Courier New" panose="02070309020205020404" pitchFamily="49" charset="0"/>
                <a:cs typeface="Courier New" panose="02070309020205020404" pitchFamily="49" charset="0"/>
              </a:rPr>
              <a:t>regex.test</a:t>
            </a:r>
            <a:r>
              <a:rPr lang="fr-FR" b="1" dirty="0">
                <a:latin typeface="Courier New" panose="02070309020205020404" pitchFamily="49" charset="0"/>
                <a:cs typeface="Courier New" panose="02070309020205020404" pitchFamily="49" charset="0"/>
              </a:rPr>
              <a:t>(chaine2)) ? </a:t>
            </a:r>
            <a:r>
              <a:rPr lang="fr-FR" b="1" dirty="0" err="1">
                <a:latin typeface="Courier New" panose="02070309020205020404" pitchFamily="49" charset="0"/>
                <a:cs typeface="Courier New" panose="02070309020205020404" pitchFamily="49" charset="0"/>
              </a:rPr>
              <a:t>alert</a:t>
            </a:r>
            <a:r>
              <a:rPr lang="fr-FR" b="1" dirty="0">
                <a:latin typeface="Courier New" panose="02070309020205020404" pitchFamily="49" charset="0"/>
                <a:cs typeface="Courier New" panose="02070309020205020404" pitchFamily="49" charset="0"/>
              </a:rPr>
              <a:t>("il y a de l'orange") : </a:t>
            </a:r>
            <a:r>
              <a:rPr lang="fr-FR" b="1" dirty="0" err="1">
                <a:latin typeface="Courier New" panose="02070309020205020404" pitchFamily="49" charset="0"/>
                <a:cs typeface="Courier New" panose="02070309020205020404" pitchFamily="49" charset="0"/>
              </a:rPr>
              <a:t>alert</a:t>
            </a:r>
            <a:r>
              <a:rPr lang="fr-FR" b="1" dirty="0">
                <a:latin typeface="Courier New" panose="02070309020205020404" pitchFamily="49" charset="0"/>
                <a:cs typeface="Courier New" panose="02070309020205020404" pitchFamily="49" charset="0"/>
              </a:rPr>
              <a:t>("pas d'orange");</a:t>
            </a:r>
          </a:p>
          <a:p>
            <a:endParaRPr lang="fr-FR" b="1" dirty="0">
              <a:latin typeface="Courier New" panose="02070309020205020404" pitchFamily="49" charset="0"/>
              <a:cs typeface="Courier New" panose="02070309020205020404" pitchFamily="49" charset="0"/>
            </a:endParaRPr>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060133" y="980728"/>
            <a:ext cx="3798946" cy="2359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0008118"/>
      </p:ext>
    </p:extLst>
  </p:cSld>
  <p:clrMapOvr>
    <a:masterClrMapping/>
  </p:clrMapOvr>
  <p:transition spd="slow">
    <p:wipe dir="d"/>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Recherche de chaînes</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4031873"/>
          </a:xfrm>
          <a:prstGeom prst="rect">
            <a:avLst/>
          </a:prstGeom>
          <a:noFill/>
        </p:spPr>
        <p:txBody>
          <a:bodyPr wrap="square" rtlCol="0">
            <a:spAutoFit/>
          </a:bodyPr>
          <a:lstStyle/>
          <a:p>
            <a:r>
              <a:rPr lang="fr-FR" dirty="0" smtClean="0"/>
              <a:t>Pour rechercher la présence d'une chaîne dans une autre chaîne, il suffit donc :</a:t>
            </a:r>
          </a:p>
          <a:p>
            <a:endParaRPr lang="fr-FR" dirty="0" smtClean="0"/>
          </a:p>
          <a:p>
            <a:pPr marL="342900" indent="-342900">
              <a:spcAft>
                <a:spcPts val="1200"/>
              </a:spcAft>
              <a:buFont typeface="+mj-lt"/>
              <a:buAutoNum type="arabicPeriod"/>
            </a:pPr>
            <a:r>
              <a:rPr lang="fr-FR" dirty="0" smtClean="0"/>
              <a:t>de créer une </a:t>
            </a:r>
            <a:r>
              <a:rPr lang="fr-FR" dirty="0" err="1" smtClean="0"/>
              <a:t>regex</a:t>
            </a:r>
            <a:r>
              <a:rPr lang="fr-FR" dirty="0" smtClean="0"/>
              <a:t> égal à la chaîne recherchée encadrée par 2 slashs :</a:t>
            </a:r>
            <a:br>
              <a:rPr lang="fr-FR" dirty="0" smtClean="0"/>
            </a:br>
            <a:r>
              <a:rPr lang="fr-FR" dirty="0" smtClean="0"/>
              <a:t>var </a:t>
            </a:r>
            <a:r>
              <a:rPr lang="fr-FR" dirty="0" err="1" smtClean="0"/>
              <a:t>jerecherche</a:t>
            </a:r>
            <a:r>
              <a:rPr lang="fr-FR" dirty="0" smtClean="0"/>
              <a:t> = /fortune/;  //  ou var </a:t>
            </a:r>
            <a:r>
              <a:rPr lang="fr-FR" dirty="0" err="1" smtClean="0"/>
              <a:t>jerecherche</a:t>
            </a:r>
            <a:r>
              <a:rPr lang="fr-FR" dirty="0" smtClean="0"/>
              <a:t> = new </a:t>
            </a:r>
            <a:r>
              <a:rPr lang="fr-FR" dirty="0" err="1" smtClean="0"/>
              <a:t>RegExp</a:t>
            </a:r>
            <a:r>
              <a:rPr lang="fr-FR" dirty="0" smtClean="0"/>
              <a:t>("fortune");</a:t>
            </a:r>
          </a:p>
          <a:p>
            <a:pPr marL="342900" indent="-342900">
              <a:spcAft>
                <a:spcPts val="1200"/>
              </a:spcAft>
              <a:buFont typeface="+mj-lt"/>
              <a:buAutoNum type="arabicPeriod"/>
            </a:pPr>
            <a:r>
              <a:rPr lang="fr-FR" dirty="0" smtClean="0"/>
              <a:t>de placer le texte à analyser dans une variable :</a:t>
            </a:r>
            <a:br>
              <a:rPr lang="fr-FR" dirty="0" smtClean="0"/>
            </a:br>
            <a:r>
              <a:rPr lang="fr-FR" dirty="0" smtClean="0"/>
              <a:t>var </a:t>
            </a:r>
            <a:r>
              <a:rPr lang="fr-FR" dirty="0" err="1" smtClean="0"/>
              <a:t>montexte</a:t>
            </a:r>
            <a:r>
              <a:rPr lang="fr-FR" dirty="0" smtClean="0"/>
              <a:t> = ....</a:t>
            </a:r>
          </a:p>
          <a:p>
            <a:pPr marL="342900" indent="-342900">
              <a:spcAft>
                <a:spcPts val="1200"/>
              </a:spcAft>
              <a:buFont typeface="+mj-lt"/>
              <a:buAutoNum type="arabicPeriod"/>
            </a:pPr>
            <a:r>
              <a:rPr lang="fr-FR" dirty="0" smtClean="0"/>
              <a:t>de lancer la méthode test() sur le </a:t>
            </a:r>
            <a:r>
              <a:rPr lang="fr-FR" dirty="0" err="1" smtClean="0"/>
              <a:t>regex</a:t>
            </a:r>
            <a:r>
              <a:rPr lang="fr-FR" dirty="0" smtClean="0"/>
              <a:t> avec comme paramètre la chaîne à analyser :</a:t>
            </a:r>
            <a:br>
              <a:rPr lang="fr-FR" dirty="0" smtClean="0"/>
            </a:br>
            <a:r>
              <a:rPr lang="fr-FR" dirty="0" err="1" smtClean="0"/>
              <a:t>resultat</a:t>
            </a:r>
            <a:r>
              <a:rPr lang="fr-FR" dirty="0" smtClean="0"/>
              <a:t> = </a:t>
            </a:r>
            <a:r>
              <a:rPr lang="fr-FR" dirty="0" err="1" smtClean="0"/>
              <a:t>jerecherche.test</a:t>
            </a:r>
            <a:r>
              <a:rPr lang="fr-FR" dirty="0" smtClean="0"/>
              <a:t>(</a:t>
            </a:r>
            <a:r>
              <a:rPr lang="fr-FR" dirty="0" err="1" smtClean="0"/>
              <a:t>montexte</a:t>
            </a:r>
            <a:r>
              <a:rPr lang="fr-FR" dirty="0" smtClean="0"/>
              <a:t>);</a:t>
            </a:r>
          </a:p>
          <a:p>
            <a:pPr marL="342900" indent="-342900">
              <a:spcAft>
                <a:spcPts val="1200"/>
              </a:spcAft>
              <a:buFont typeface="+mj-lt"/>
              <a:buAutoNum type="arabicPeriod"/>
            </a:pPr>
            <a:r>
              <a:rPr lang="fr-FR" dirty="0" smtClean="0"/>
              <a:t>Le résultat sera vrai si la chaîne recherchée est présente, et faux dans le cas contraire.</a:t>
            </a:r>
          </a:p>
          <a:p>
            <a:endParaRPr lang="fr-FR" dirty="0"/>
          </a:p>
        </p:txBody>
      </p:sp>
    </p:spTree>
    <p:extLst>
      <p:ext uri="{BB962C8B-B14F-4D97-AF65-F5344CB8AC3E}">
        <p14:creationId xmlns:p14="http://schemas.microsoft.com/office/powerpoint/2010/main" val="1821108317"/>
      </p:ext>
    </p:extLst>
  </p:cSld>
  <p:clrMapOvr>
    <a:masterClrMapping/>
  </p:clrMapOvr>
  <p:transition spd="slow">
    <p:wipe dir="d"/>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exercice 25 </a:t>
            </a:r>
            <a:br>
              <a:rPr lang="fr-FR" sz="4000" b="1" i="1" dirty="0" smtClean="0"/>
            </a:br>
            <a:r>
              <a:rPr lang="fr-FR" sz="3100" b="1" i="1" dirty="0" smtClean="0">
                <a:solidFill>
                  <a:schemeClr val="accent2">
                    <a:lumMod val="75000"/>
                  </a:schemeClr>
                </a:solidFill>
              </a:rPr>
              <a:t>Contrôle de la présence du jour de la semaine</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560840" cy="2031325"/>
          </a:xfrm>
          <a:prstGeom prst="rect">
            <a:avLst/>
          </a:prstGeom>
          <a:noFill/>
        </p:spPr>
        <p:txBody>
          <a:bodyPr wrap="square" rtlCol="0">
            <a:spAutoFit/>
          </a:bodyPr>
          <a:lstStyle/>
          <a:p>
            <a:r>
              <a:rPr lang="fr-FR" dirty="0" smtClean="0"/>
              <a:t>Vérifier que la saisie contient bien l'un des sept jours (de 'lundi' à 'dimanche').</a:t>
            </a:r>
          </a:p>
          <a:p>
            <a:endParaRPr lang="fr-FR" dirty="0"/>
          </a:p>
          <a:p>
            <a:r>
              <a:rPr lang="fr-FR" dirty="0" smtClean="0"/>
              <a:t>1 / Télécharger EX25.HTML</a:t>
            </a:r>
          </a:p>
          <a:p>
            <a:r>
              <a:rPr lang="fr-FR" dirty="0" smtClean="0"/>
              <a:t>2 / Créer la fonction </a:t>
            </a:r>
            <a:r>
              <a:rPr lang="fr-FR" dirty="0" err="1" smtClean="0"/>
              <a:t>testejour</a:t>
            </a:r>
            <a:r>
              <a:rPr lang="fr-FR" dirty="0" smtClean="0"/>
              <a:t>()</a:t>
            </a:r>
          </a:p>
          <a:p>
            <a:pPr marL="285750" indent="-285750">
              <a:buFont typeface="Arial" pitchFamily="34" charset="0"/>
              <a:buChar char="•"/>
            </a:pPr>
            <a:r>
              <a:rPr lang="fr-FR" dirty="0" smtClean="0"/>
              <a:t>qui affichera un message d'erreur (</a:t>
            </a:r>
            <a:r>
              <a:rPr lang="fr-FR" dirty="0" err="1" smtClean="0"/>
              <a:t>alert</a:t>
            </a:r>
            <a:r>
              <a:rPr lang="fr-FR" dirty="0" smtClean="0"/>
              <a:t>) si le jour de la semaine est absent ou incorrect,</a:t>
            </a:r>
          </a:p>
          <a:p>
            <a:pPr marL="285750" indent="-285750">
              <a:buFont typeface="Arial" pitchFamily="34" charset="0"/>
              <a:buChar char="•"/>
            </a:pPr>
            <a:r>
              <a:rPr lang="fr-FR" dirty="0" smtClean="0"/>
              <a:t>ou mettra le fond de la zone de saisie en vert si la saisie est correcte..</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3933056"/>
            <a:ext cx="4295775"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4654976"/>
      </p:ext>
    </p:extLst>
  </p:cSld>
  <p:clrMapOvr>
    <a:masterClrMapping/>
  </p:clrMapOvr>
  <p:transition spd="slow">
    <p:wipe dir="d"/>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Recherche de chaînes : option 'i' (insensible à la casse)</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2585323"/>
          </a:xfrm>
          <a:prstGeom prst="rect">
            <a:avLst/>
          </a:prstGeom>
          <a:noFill/>
        </p:spPr>
        <p:txBody>
          <a:bodyPr wrap="square" rtlCol="0">
            <a:spAutoFit/>
          </a:bodyPr>
          <a:lstStyle/>
          <a:p>
            <a:r>
              <a:rPr lang="fr-FR" dirty="0" smtClean="0"/>
              <a:t>Pour rendre la recherche insensible à la casse, il faut ajouter la lettre minuscule "i" à la suite de l'expression régulière et séparée par une virgule :</a:t>
            </a:r>
          </a:p>
          <a:p>
            <a:endParaRPr lang="fr-FR" dirty="0"/>
          </a:p>
          <a:p>
            <a:r>
              <a:rPr lang="fr-FR" dirty="0" smtClean="0"/>
              <a:t>exemple :</a:t>
            </a:r>
          </a:p>
          <a:p>
            <a:r>
              <a:rPr lang="fr-FR" dirty="0" err="1" smtClean="0"/>
              <a:t>montexte</a:t>
            </a:r>
            <a:r>
              <a:rPr lang="fr-FR" dirty="0" smtClean="0"/>
              <a:t>="Les Oranges Bleues";</a:t>
            </a:r>
          </a:p>
          <a:p>
            <a:r>
              <a:rPr lang="fr-FR" dirty="0" err="1" smtClean="0"/>
              <a:t>jrecherchei</a:t>
            </a:r>
            <a:r>
              <a:rPr lang="fr-FR" dirty="0" smtClean="0"/>
              <a:t> = new </a:t>
            </a:r>
            <a:r>
              <a:rPr lang="fr-FR" dirty="0" err="1" smtClean="0"/>
              <a:t>RegExp</a:t>
            </a:r>
            <a:r>
              <a:rPr lang="fr-FR" dirty="0" smtClean="0"/>
              <a:t>("</a:t>
            </a:r>
            <a:r>
              <a:rPr lang="fr-FR" dirty="0" err="1" smtClean="0"/>
              <a:t>orange","i</a:t>
            </a:r>
            <a:r>
              <a:rPr lang="fr-FR" dirty="0" smtClean="0"/>
              <a:t>");</a:t>
            </a:r>
          </a:p>
          <a:p>
            <a:r>
              <a:rPr lang="fr-FR" dirty="0" err="1"/>
              <a:t>resultat</a:t>
            </a:r>
            <a:r>
              <a:rPr lang="fr-FR" dirty="0"/>
              <a:t> = </a:t>
            </a:r>
            <a:r>
              <a:rPr lang="fr-FR" dirty="0" err="1" smtClean="0"/>
              <a:t>jerecherchei.test</a:t>
            </a:r>
            <a:r>
              <a:rPr lang="fr-FR" dirty="0" smtClean="0"/>
              <a:t>(</a:t>
            </a:r>
            <a:r>
              <a:rPr lang="fr-FR" dirty="0" err="1" smtClean="0"/>
              <a:t>montexte</a:t>
            </a:r>
            <a:r>
              <a:rPr lang="fr-FR" dirty="0" smtClean="0"/>
              <a:t>);  // </a:t>
            </a:r>
            <a:r>
              <a:rPr lang="fr-FR" dirty="0" err="1" smtClean="0"/>
              <a:t>resultat</a:t>
            </a:r>
            <a:r>
              <a:rPr lang="fr-FR" dirty="0" smtClean="0"/>
              <a:t> = TRUE</a:t>
            </a:r>
            <a:endParaRPr lang="fr-FR" dirty="0"/>
          </a:p>
          <a:p>
            <a:endParaRPr lang="fr-FR" dirty="0"/>
          </a:p>
          <a:p>
            <a:endParaRPr lang="fr-FR" dirty="0"/>
          </a:p>
        </p:txBody>
      </p:sp>
    </p:spTree>
    <p:extLst>
      <p:ext uri="{BB962C8B-B14F-4D97-AF65-F5344CB8AC3E}">
        <p14:creationId xmlns:p14="http://schemas.microsoft.com/office/powerpoint/2010/main" val="3383590559"/>
      </p:ext>
    </p:extLst>
  </p:cSld>
  <p:clrMapOvr>
    <a:masterClrMapping/>
  </p:clrMapOvr>
  <p:transition spd="slow">
    <p:wipe dir="d"/>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Recherche de plusieurs chaînes : </a:t>
            </a:r>
            <a:r>
              <a:rPr lang="fr-FR" sz="2800" b="1" dirty="0" smtClean="0">
                <a:solidFill>
                  <a:schemeClr val="accent2">
                    <a:lumMod val="75000"/>
                  </a:schemeClr>
                </a:solidFill>
              </a:rPr>
              <a:t>|</a:t>
            </a:r>
            <a:r>
              <a:rPr lang="fr-FR" sz="2800" b="1" i="1" dirty="0" smtClean="0">
                <a:solidFill>
                  <a:schemeClr val="accent2">
                    <a:lumMod val="75000"/>
                  </a:schemeClr>
                </a:solidFill>
              </a:rPr>
              <a:t> (ou)</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3416320"/>
          </a:xfrm>
          <a:prstGeom prst="rect">
            <a:avLst/>
          </a:prstGeom>
          <a:noFill/>
        </p:spPr>
        <p:txBody>
          <a:bodyPr wrap="square" rtlCol="0">
            <a:spAutoFit/>
          </a:bodyPr>
          <a:lstStyle/>
          <a:p>
            <a:r>
              <a:rPr lang="fr-FR" dirty="0" smtClean="0"/>
              <a:t>L'expression régulière peut définir  plusieurs chaînes à rechercher :</a:t>
            </a:r>
          </a:p>
          <a:p>
            <a:r>
              <a:rPr lang="fr-FR" dirty="0" smtClean="0"/>
              <a:t>Pour cela, il faut séparer les chaînes à rechercher par le caractère | (barre verticale).</a:t>
            </a:r>
          </a:p>
          <a:p>
            <a:r>
              <a:rPr lang="fr-FR" dirty="0" smtClean="0"/>
              <a:t>var </a:t>
            </a:r>
            <a:r>
              <a:rPr lang="fr-FR" dirty="0" err="1"/>
              <a:t>regex</a:t>
            </a:r>
            <a:r>
              <a:rPr lang="fr-FR" dirty="0"/>
              <a:t> = /orange/;</a:t>
            </a:r>
          </a:p>
          <a:p>
            <a:endParaRPr lang="fr-FR" dirty="0"/>
          </a:p>
          <a:p>
            <a:r>
              <a:rPr lang="fr-FR" dirty="0" smtClean="0"/>
              <a:t>exemple :</a:t>
            </a:r>
          </a:p>
          <a:p>
            <a:r>
              <a:rPr lang="fr-FR" dirty="0"/>
              <a:t>var </a:t>
            </a:r>
            <a:r>
              <a:rPr lang="fr-FR" dirty="0" err="1"/>
              <a:t>regex</a:t>
            </a:r>
            <a:r>
              <a:rPr lang="fr-FR" dirty="0"/>
              <a:t> = /</a:t>
            </a:r>
            <a:r>
              <a:rPr lang="fr-FR" dirty="0" err="1" smtClean="0"/>
              <a:t>orange|citron|pomme</a:t>
            </a:r>
            <a:r>
              <a:rPr lang="fr-FR" dirty="0" smtClean="0"/>
              <a:t>/;</a:t>
            </a:r>
            <a:endParaRPr lang="fr-FR" dirty="0"/>
          </a:p>
          <a:p>
            <a:r>
              <a:rPr lang="fr-FR" dirty="0"/>
              <a:t>var chaine1 = "cette orange est juteuse";</a:t>
            </a:r>
          </a:p>
          <a:p>
            <a:r>
              <a:rPr lang="fr-FR" dirty="0" err="1" smtClean="0"/>
              <a:t>resultat</a:t>
            </a:r>
            <a:r>
              <a:rPr lang="fr-FR" dirty="0" smtClean="0"/>
              <a:t> = </a:t>
            </a:r>
            <a:r>
              <a:rPr lang="fr-FR" dirty="0" err="1" smtClean="0"/>
              <a:t>regex.test</a:t>
            </a:r>
            <a:r>
              <a:rPr lang="fr-FR" dirty="0" smtClean="0"/>
              <a:t>(chaine1);</a:t>
            </a:r>
          </a:p>
          <a:p>
            <a:endParaRPr lang="fr-FR" dirty="0" smtClean="0"/>
          </a:p>
          <a:p>
            <a:r>
              <a:rPr lang="fr-FR" dirty="0" err="1" smtClean="0"/>
              <a:t>resultat</a:t>
            </a:r>
            <a:r>
              <a:rPr lang="fr-FR" dirty="0" smtClean="0"/>
              <a:t> sera vrai si chaine1 contient "orange", "citron" ou "pomme", faux sinon,</a:t>
            </a:r>
            <a:endParaRPr lang="fr-FR" dirty="0"/>
          </a:p>
          <a:p>
            <a:endParaRPr lang="fr-FR" dirty="0"/>
          </a:p>
        </p:txBody>
      </p:sp>
    </p:spTree>
    <p:extLst>
      <p:ext uri="{BB962C8B-B14F-4D97-AF65-F5344CB8AC3E}">
        <p14:creationId xmlns:p14="http://schemas.microsoft.com/office/powerpoint/2010/main" val="647443995"/>
      </p:ext>
    </p:extLst>
  </p:cSld>
  <p:clrMapOvr>
    <a:masterClrMapping/>
  </p:clrMapOvr>
  <p:transition spd="slow">
    <p:wipe dir="d"/>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Début et fin de chaîne : ^ et $</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3416320"/>
          </a:xfrm>
          <a:prstGeom prst="rect">
            <a:avLst/>
          </a:prstGeom>
          <a:noFill/>
        </p:spPr>
        <p:txBody>
          <a:bodyPr wrap="square" rtlCol="0">
            <a:spAutoFit/>
          </a:bodyPr>
          <a:lstStyle/>
          <a:p>
            <a:r>
              <a:rPr lang="fr-FR" dirty="0" smtClean="0"/>
              <a:t>Dans l'expression régulière il est possible de spécifier si la chaîne recherchée doit de trouver en début ou en fin de chaine. </a:t>
            </a:r>
            <a:endParaRPr lang="fr-FR" dirty="0"/>
          </a:p>
          <a:p>
            <a:r>
              <a:rPr lang="fr-FR" dirty="0" smtClean="0"/>
              <a:t>Pour  une position au début il faut placer  ^ (l'accent circonflexe) juste avant la chaîne recherchée,</a:t>
            </a:r>
          </a:p>
          <a:p>
            <a:r>
              <a:rPr lang="fr-FR" dirty="0"/>
              <a:t>Pour  une </a:t>
            </a:r>
            <a:r>
              <a:rPr lang="fr-FR" dirty="0" smtClean="0"/>
              <a:t>position en fin de chaîne,  </a:t>
            </a:r>
            <a:r>
              <a:rPr lang="fr-FR" dirty="0"/>
              <a:t>il faut placer  </a:t>
            </a:r>
            <a:r>
              <a:rPr lang="fr-FR" dirty="0" smtClean="0"/>
              <a:t>$ (dollar) juste après la chaîne recherchée,</a:t>
            </a:r>
          </a:p>
          <a:p>
            <a:r>
              <a:rPr lang="fr-FR" dirty="0" smtClean="0"/>
              <a:t>exemple :</a:t>
            </a:r>
          </a:p>
          <a:p>
            <a:r>
              <a:rPr lang="fr-FR" dirty="0" smtClean="0"/>
              <a:t>Chaîne			</a:t>
            </a:r>
            <a:r>
              <a:rPr lang="fr-FR" dirty="0" err="1" smtClean="0"/>
              <a:t>Regex</a:t>
            </a:r>
            <a:r>
              <a:rPr lang="fr-FR" dirty="0" smtClean="0"/>
              <a:t>		Résultat</a:t>
            </a:r>
          </a:p>
          <a:p>
            <a:r>
              <a:rPr lang="fr-FR" dirty="0" smtClean="0"/>
              <a:t>Orange juteuse		/^Orange/	vrai</a:t>
            </a:r>
          </a:p>
          <a:p>
            <a:r>
              <a:rPr lang="fr-FR" dirty="0" smtClean="0"/>
              <a:t>Une orange juteuse		/^orange/	faux</a:t>
            </a:r>
          </a:p>
          <a:p>
            <a:r>
              <a:rPr lang="fr-FR" dirty="0"/>
              <a:t>Une orange </a:t>
            </a:r>
            <a:r>
              <a:rPr lang="fr-FR" dirty="0" smtClean="0"/>
              <a:t>juteuse		/juteuse$/	vrai</a:t>
            </a:r>
          </a:p>
          <a:p>
            <a:r>
              <a:rPr lang="fr-FR" dirty="0" smtClean="0"/>
              <a:t>Deux oranges juteuses	</a:t>
            </a:r>
            <a:r>
              <a:rPr lang="fr-FR" dirty="0"/>
              <a:t> /juteuse</a:t>
            </a:r>
            <a:r>
              <a:rPr lang="fr-FR" dirty="0" smtClean="0"/>
              <a:t>$/	faux</a:t>
            </a:r>
          </a:p>
        </p:txBody>
      </p:sp>
    </p:spTree>
    <p:extLst>
      <p:ext uri="{BB962C8B-B14F-4D97-AF65-F5344CB8AC3E}">
        <p14:creationId xmlns:p14="http://schemas.microsoft.com/office/powerpoint/2010/main" val="1704256072"/>
      </p:ext>
    </p:extLst>
  </p:cSld>
  <p:clrMapOvr>
    <a:masterClrMapping/>
  </p:clrMapOvr>
  <p:transition spd="slow">
    <p:wipe dir="d"/>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classes de caractères</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5109091"/>
          </a:xfrm>
          <a:prstGeom prst="rect">
            <a:avLst/>
          </a:prstGeom>
          <a:noFill/>
        </p:spPr>
        <p:txBody>
          <a:bodyPr wrap="square" rtlCol="0">
            <a:spAutoFit/>
          </a:bodyPr>
          <a:lstStyle/>
          <a:p>
            <a:r>
              <a:rPr lang="fr-FR" dirty="0" smtClean="0"/>
              <a:t>Une classe de caractères est un ensemble de caractères qui peuvent convenir et fournir un résultat positif :</a:t>
            </a:r>
          </a:p>
          <a:p>
            <a:r>
              <a:rPr lang="fr-FR" dirty="0" smtClean="0"/>
              <a:t>exemple :</a:t>
            </a:r>
          </a:p>
          <a:p>
            <a:r>
              <a:rPr lang="fr-FR" dirty="0" smtClean="0"/>
              <a:t>Je désire que la méthode test() me renvoie un résultat vrai si la chaîne à analyser contient "prise" ou "prose".</a:t>
            </a:r>
          </a:p>
          <a:p>
            <a:r>
              <a:rPr lang="fr-FR" dirty="0" smtClean="0"/>
              <a:t>je peux écrire :</a:t>
            </a:r>
          </a:p>
          <a:p>
            <a:r>
              <a:rPr lang="fr-FR" dirty="0" err="1" smtClean="0"/>
              <a:t>regex</a:t>
            </a:r>
            <a:r>
              <a:rPr lang="fr-FR" dirty="0" smtClean="0"/>
              <a:t> = /</a:t>
            </a:r>
            <a:r>
              <a:rPr lang="fr-FR" dirty="0" err="1" smtClean="0"/>
              <a:t>prise|prose</a:t>
            </a:r>
            <a:r>
              <a:rPr lang="fr-FR" dirty="0" smtClean="0"/>
              <a:t>/;</a:t>
            </a:r>
          </a:p>
          <a:p>
            <a:r>
              <a:rPr lang="fr-FR" dirty="0" smtClean="0"/>
              <a:t>en effet, c'est un cas facile à traiter de cette façon.</a:t>
            </a:r>
          </a:p>
          <a:p>
            <a:endParaRPr lang="fr-FR" dirty="0"/>
          </a:p>
          <a:p>
            <a:r>
              <a:rPr lang="fr-FR" dirty="0" smtClean="0"/>
              <a:t>mais il serait plus judicieux d'utiliser une classe </a:t>
            </a:r>
            <a:r>
              <a:rPr lang="fr-FR" b="1" dirty="0" smtClean="0">
                <a:solidFill>
                  <a:schemeClr val="accent2">
                    <a:lumMod val="75000"/>
                  </a:schemeClr>
                </a:solidFill>
              </a:rPr>
              <a:t>[</a:t>
            </a:r>
            <a:r>
              <a:rPr lang="fr-FR" b="1" dirty="0" err="1" smtClean="0">
                <a:solidFill>
                  <a:schemeClr val="accent2">
                    <a:lumMod val="75000"/>
                  </a:schemeClr>
                </a:solidFill>
              </a:rPr>
              <a:t>io</a:t>
            </a:r>
            <a:r>
              <a:rPr lang="fr-FR" b="1" dirty="0" smtClean="0">
                <a:solidFill>
                  <a:schemeClr val="accent2">
                    <a:lumMod val="75000"/>
                  </a:schemeClr>
                </a:solidFill>
              </a:rPr>
              <a:t>]</a:t>
            </a:r>
            <a:endParaRPr lang="fr-FR" b="1" dirty="0">
              <a:solidFill>
                <a:schemeClr val="accent2">
                  <a:lumMod val="75000"/>
                </a:schemeClr>
              </a:solidFill>
            </a:endParaRPr>
          </a:p>
          <a:p>
            <a:r>
              <a:rPr lang="fr-FR" b="1" dirty="0" err="1" smtClean="0">
                <a:latin typeface="Courier New" panose="02070309020205020404" pitchFamily="49" charset="0"/>
                <a:cs typeface="Courier New" panose="02070309020205020404" pitchFamily="49" charset="0"/>
              </a:rPr>
              <a:t>regex</a:t>
            </a:r>
            <a:r>
              <a:rPr lang="fr-FR" b="1" dirty="0">
                <a:latin typeface="Courier New" panose="02070309020205020404" pitchFamily="49" charset="0"/>
                <a:cs typeface="Courier New" panose="02070309020205020404" pitchFamily="49" charset="0"/>
              </a:rPr>
              <a:t> </a:t>
            </a:r>
            <a:r>
              <a:rPr lang="fr-FR" b="1" dirty="0" smtClean="0">
                <a:latin typeface="Courier New" panose="02070309020205020404" pitchFamily="49" charset="0"/>
                <a:cs typeface="Courier New" panose="02070309020205020404" pitchFamily="49" charset="0"/>
              </a:rPr>
              <a:t>= /</a:t>
            </a:r>
            <a:r>
              <a:rPr lang="fr-FR" b="1" dirty="0" err="1" smtClean="0">
                <a:latin typeface="Courier New" panose="02070309020205020404" pitchFamily="49" charset="0"/>
                <a:cs typeface="Courier New" panose="02070309020205020404" pitchFamily="49" charset="0"/>
              </a:rPr>
              <a:t>pr</a:t>
            </a:r>
            <a:r>
              <a:rPr lang="fr-FR" b="1" dirty="0" smtClean="0">
                <a:latin typeface="Courier New" panose="02070309020205020404" pitchFamily="49" charset="0"/>
                <a:cs typeface="Courier New" panose="02070309020205020404" pitchFamily="49" charset="0"/>
              </a:rPr>
              <a:t>[</a:t>
            </a:r>
            <a:r>
              <a:rPr lang="fr-FR" b="1" dirty="0" err="1" smtClean="0">
                <a:latin typeface="Courier New" panose="02070309020205020404" pitchFamily="49" charset="0"/>
                <a:cs typeface="Courier New" panose="02070309020205020404" pitchFamily="49" charset="0"/>
              </a:rPr>
              <a:t>io</a:t>
            </a:r>
            <a:r>
              <a:rPr lang="fr-FR" b="1" dirty="0" smtClean="0">
                <a:latin typeface="Courier New" panose="02070309020205020404" pitchFamily="49" charset="0"/>
                <a:cs typeface="Courier New" panose="02070309020205020404" pitchFamily="49" charset="0"/>
              </a:rPr>
              <a:t>]se/;</a:t>
            </a:r>
          </a:p>
          <a:p>
            <a:r>
              <a:rPr lang="fr-FR" dirty="0" smtClean="0"/>
              <a:t>cela donnera le même résultat et sera moins long à écrire lorsque le nombres de caractères acceptables sera plus conséquent.</a:t>
            </a:r>
          </a:p>
          <a:p>
            <a:endParaRPr lang="fr-FR" dirty="0"/>
          </a:p>
          <a:p>
            <a:r>
              <a:rPr lang="fr-FR" dirty="0" smtClean="0"/>
              <a:t>Il est possible de définir des intervalles : </a:t>
            </a:r>
            <a:r>
              <a:rPr lang="fr-FR" b="1" dirty="0" smtClean="0">
                <a:solidFill>
                  <a:schemeClr val="accent2">
                    <a:lumMod val="75000"/>
                  </a:schemeClr>
                </a:solidFill>
              </a:rPr>
              <a:t>[d-k] </a:t>
            </a:r>
            <a:r>
              <a:rPr lang="fr-FR" dirty="0" smtClean="0"/>
              <a:t>signifie que toutes les lettres allant de d à k conviennent.</a:t>
            </a:r>
          </a:p>
          <a:p>
            <a:r>
              <a:rPr lang="fr-FR" dirty="0" smtClean="0"/>
              <a:t>[a-</a:t>
            </a:r>
            <a:r>
              <a:rPr lang="fr-FR" dirty="0" err="1" smtClean="0"/>
              <a:t>zA</a:t>
            </a:r>
            <a:r>
              <a:rPr lang="fr-FR" dirty="0" smtClean="0"/>
              <a:t>-Z] signifie toutes les lettres minuscules et majuscules non </a:t>
            </a:r>
            <a:r>
              <a:rPr lang="fr-FR" dirty="0"/>
              <a:t>accentuées conviennent</a:t>
            </a:r>
            <a:r>
              <a:rPr lang="fr-FR" dirty="0" smtClean="0"/>
              <a:t>.</a:t>
            </a:r>
          </a:p>
        </p:txBody>
      </p:sp>
    </p:spTree>
    <p:extLst>
      <p:ext uri="{BB962C8B-B14F-4D97-AF65-F5344CB8AC3E}">
        <p14:creationId xmlns:p14="http://schemas.microsoft.com/office/powerpoint/2010/main" val="104049634"/>
      </p:ext>
    </p:extLst>
  </p:cSld>
  <p:clrMapOvr>
    <a:masterClrMapping/>
  </p:clrMapOvr>
  <p:transition spd="slow">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a:solidFill>
                  <a:schemeClr val="accent2">
                    <a:lumMod val="75000"/>
                  </a:schemeClr>
                </a:solidFill>
              </a:rPr>
              <a:t>O</a:t>
            </a:r>
            <a:r>
              <a:rPr lang="fr-FR" sz="3100" b="1" i="1" dirty="0" smtClean="0">
                <a:solidFill>
                  <a:schemeClr val="accent2">
                    <a:lumMod val="75000"/>
                  </a:schemeClr>
                </a:solidFill>
              </a:rPr>
              <a:t>pérateurs d'affectation</a:t>
            </a:r>
            <a:endParaRPr lang="fr-FR" sz="3100" b="1" dirty="0">
              <a:solidFill>
                <a:schemeClr val="accent2">
                  <a:lumMod val="75000"/>
                </a:schemeClr>
              </a:solidFill>
            </a:endParaRPr>
          </a:p>
        </p:txBody>
      </p:sp>
      <p:sp>
        <p:nvSpPr>
          <p:cNvPr id="5" name="ZoneTexte 4"/>
          <p:cNvSpPr txBox="1"/>
          <p:nvPr/>
        </p:nvSpPr>
        <p:spPr>
          <a:xfrm>
            <a:off x="827584" y="1412776"/>
            <a:ext cx="8064896" cy="4616648"/>
          </a:xfrm>
          <a:prstGeom prst="rect">
            <a:avLst/>
          </a:prstGeom>
          <a:noFill/>
        </p:spPr>
        <p:txBody>
          <a:bodyPr wrap="square" rtlCol="0">
            <a:spAutoFit/>
          </a:bodyPr>
          <a:lstStyle/>
          <a:p>
            <a:endParaRPr lang="fr-FR" dirty="0" smtClean="0"/>
          </a:p>
          <a:p>
            <a:r>
              <a:rPr lang="fr-FR" dirty="0" smtClean="0"/>
              <a:t>Une </a:t>
            </a:r>
            <a:r>
              <a:rPr lang="fr-FR" dirty="0"/>
              <a:t>affectation permet de donner la valeur d’une </a:t>
            </a:r>
            <a:r>
              <a:rPr lang="fr-FR" dirty="0" smtClean="0"/>
              <a:t>expression à </a:t>
            </a:r>
            <a:r>
              <a:rPr lang="fr-FR" dirty="0"/>
              <a:t>une variable. </a:t>
            </a:r>
            <a:r>
              <a:rPr lang="fr-FR" dirty="0" smtClean="0"/>
              <a:t>L’opérateur </a:t>
            </a:r>
            <a:r>
              <a:rPr lang="fr-FR" dirty="0"/>
              <a:t>de base est </a:t>
            </a:r>
            <a:r>
              <a:rPr lang="fr-FR" dirty="0" smtClean="0"/>
              <a:t>le signe égal    </a:t>
            </a:r>
            <a:r>
              <a:rPr lang="fr-FR" sz="2400" dirty="0" smtClean="0">
                <a:solidFill>
                  <a:srgbClr val="FF0000"/>
                </a:solidFill>
              </a:rPr>
              <a:t>=</a:t>
            </a:r>
          </a:p>
          <a:p>
            <a:r>
              <a:rPr lang="fr-FR" dirty="0" smtClean="0"/>
              <a:t>exemple </a:t>
            </a:r>
            <a:r>
              <a:rPr lang="fr-FR" dirty="0"/>
              <a:t>: x = </a:t>
            </a:r>
            <a:r>
              <a:rPr lang="fr-FR" dirty="0" smtClean="0"/>
              <a:t>y*2</a:t>
            </a:r>
          </a:p>
          <a:p>
            <a:r>
              <a:rPr lang="pt-BR" dirty="0"/>
              <a:t>a+=b </a:t>
            </a:r>
            <a:r>
              <a:rPr lang="pt-BR" dirty="0" smtClean="0"/>
              <a:t> 	équivalent à : 	a=a+b</a:t>
            </a:r>
            <a:endParaRPr lang="pt-BR" dirty="0"/>
          </a:p>
          <a:p>
            <a:r>
              <a:rPr lang="pt-BR" dirty="0"/>
              <a:t>a-=b  	équivalent à : 	</a:t>
            </a:r>
            <a:r>
              <a:rPr lang="pt-BR" dirty="0" smtClean="0"/>
              <a:t>a=a-b</a:t>
            </a:r>
            <a:endParaRPr lang="pt-BR" dirty="0"/>
          </a:p>
          <a:p>
            <a:r>
              <a:rPr lang="pt-BR" dirty="0"/>
              <a:t>a*=b  	équivalent à : 	</a:t>
            </a:r>
            <a:r>
              <a:rPr lang="pt-BR" dirty="0" smtClean="0"/>
              <a:t>a=a*b</a:t>
            </a:r>
            <a:endParaRPr lang="pt-BR" dirty="0"/>
          </a:p>
          <a:p>
            <a:r>
              <a:rPr lang="pt-BR" dirty="0"/>
              <a:t>a/=b  	équivalent à : 	</a:t>
            </a:r>
            <a:r>
              <a:rPr lang="pt-BR" dirty="0" smtClean="0"/>
              <a:t>a=a/b</a:t>
            </a:r>
            <a:endParaRPr lang="pt-BR" dirty="0"/>
          </a:p>
          <a:p>
            <a:r>
              <a:rPr lang="pt-BR" dirty="0"/>
              <a:t>a%=b  	équivalent à : 	</a:t>
            </a:r>
            <a:r>
              <a:rPr lang="pt-BR" dirty="0" smtClean="0"/>
              <a:t>a=a%b</a:t>
            </a:r>
            <a:endParaRPr lang="pt-BR" dirty="0"/>
          </a:p>
          <a:p>
            <a:r>
              <a:rPr lang="pt-BR" dirty="0"/>
              <a:t>a&lt;&lt;=b  	équivalent à : 	</a:t>
            </a:r>
            <a:r>
              <a:rPr lang="pt-BR" dirty="0" smtClean="0"/>
              <a:t>a=a</a:t>
            </a:r>
            <a:r>
              <a:rPr lang="pt-BR" dirty="0"/>
              <a:t>&lt;&lt; b</a:t>
            </a:r>
          </a:p>
          <a:p>
            <a:r>
              <a:rPr lang="pt-BR" dirty="0"/>
              <a:t>a&gt;&gt;=b  	équivalent à : 	</a:t>
            </a:r>
            <a:r>
              <a:rPr lang="pt-BR" dirty="0" smtClean="0"/>
              <a:t>a=a</a:t>
            </a:r>
            <a:r>
              <a:rPr lang="pt-BR" dirty="0"/>
              <a:t>&gt;&gt; b</a:t>
            </a:r>
          </a:p>
          <a:p>
            <a:r>
              <a:rPr lang="pt-BR" dirty="0"/>
              <a:t>a&gt;&gt;&gt;=b  	équivalent à : 	</a:t>
            </a:r>
            <a:r>
              <a:rPr lang="pt-BR" dirty="0" smtClean="0"/>
              <a:t> </a:t>
            </a:r>
            <a:r>
              <a:rPr lang="pt-BR" dirty="0"/>
              <a:t>a=a&gt;&gt;&gt; b</a:t>
            </a:r>
          </a:p>
          <a:p>
            <a:r>
              <a:rPr lang="pt-BR" dirty="0"/>
              <a:t>a&amp;=b  	équivalent à : 	</a:t>
            </a:r>
            <a:r>
              <a:rPr lang="pt-BR" dirty="0" smtClean="0"/>
              <a:t>a=a&amp;b</a:t>
            </a:r>
            <a:endParaRPr lang="pt-BR" dirty="0"/>
          </a:p>
          <a:p>
            <a:r>
              <a:rPr lang="pt-BR" dirty="0"/>
              <a:t>aˆ=b  	équivalent à : 	</a:t>
            </a:r>
            <a:r>
              <a:rPr lang="pt-BR" dirty="0" smtClean="0"/>
              <a:t>a=aˆb</a:t>
            </a:r>
          </a:p>
          <a:p>
            <a:r>
              <a:rPr lang="pt-BR" dirty="0" smtClean="0"/>
              <a:t>a|=b </a:t>
            </a:r>
            <a:r>
              <a:rPr lang="pt-BR" dirty="0"/>
              <a:t> 	équivalent à : 	</a:t>
            </a:r>
            <a:r>
              <a:rPr lang="pt-BR" dirty="0" smtClean="0"/>
              <a:t>a=a|b</a:t>
            </a:r>
            <a:endParaRPr lang="fr-FR" dirty="0" smtClean="0"/>
          </a:p>
          <a:p>
            <a:endParaRPr lang="fr-FR" dirty="0" smtClean="0"/>
          </a:p>
        </p:txBody>
      </p:sp>
    </p:spTree>
    <p:extLst>
      <p:ext uri="{BB962C8B-B14F-4D97-AF65-F5344CB8AC3E}">
        <p14:creationId xmlns:p14="http://schemas.microsoft.com/office/powerpoint/2010/main" val="3599523848"/>
      </p:ext>
    </p:extLst>
  </p:cSld>
  <p:clrMapOvr>
    <a:masterClrMapping/>
  </p:clrMapOvr>
  <p:transition spd="slow">
    <p:wipe dir="d"/>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exercice 26 </a:t>
            </a:r>
            <a:br>
              <a:rPr lang="fr-FR" sz="4000" b="1" i="1" dirty="0" smtClean="0"/>
            </a:br>
            <a:r>
              <a:rPr lang="fr-FR" sz="3100" b="1" i="1" dirty="0" smtClean="0">
                <a:solidFill>
                  <a:schemeClr val="accent2">
                    <a:lumMod val="75000"/>
                  </a:schemeClr>
                </a:solidFill>
              </a:rPr>
              <a:t>Contrôle de la présence du jour de la semaine</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560840" cy="2031325"/>
          </a:xfrm>
          <a:prstGeom prst="rect">
            <a:avLst/>
          </a:prstGeom>
          <a:noFill/>
        </p:spPr>
        <p:txBody>
          <a:bodyPr wrap="square" rtlCol="0">
            <a:spAutoFit/>
          </a:bodyPr>
          <a:lstStyle/>
          <a:p>
            <a:r>
              <a:rPr lang="fr-FR" dirty="0" smtClean="0"/>
              <a:t>Vérifier que la saisie contient bien des chiffres.</a:t>
            </a:r>
          </a:p>
          <a:p>
            <a:endParaRPr lang="fr-FR" dirty="0"/>
          </a:p>
          <a:p>
            <a:r>
              <a:rPr lang="fr-FR" dirty="0" smtClean="0"/>
              <a:t>1 / Télécharger EX25.HTML</a:t>
            </a:r>
          </a:p>
          <a:p>
            <a:r>
              <a:rPr lang="fr-FR" dirty="0" smtClean="0"/>
              <a:t>2 / Créer la fonction </a:t>
            </a:r>
            <a:r>
              <a:rPr lang="fr-FR" dirty="0" err="1" smtClean="0"/>
              <a:t>testenum</a:t>
            </a:r>
            <a:r>
              <a:rPr lang="fr-FR" dirty="0" smtClean="0"/>
              <a:t>()</a:t>
            </a:r>
          </a:p>
          <a:p>
            <a:pPr marL="285750" indent="-285750">
              <a:buFont typeface="Arial" pitchFamily="34" charset="0"/>
              <a:buChar char="•"/>
            </a:pPr>
            <a:r>
              <a:rPr lang="fr-FR" dirty="0" smtClean="0"/>
              <a:t>qui affichera un message d'erreur (</a:t>
            </a:r>
            <a:r>
              <a:rPr lang="fr-FR" dirty="0" err="1" smtClean="0"/>
              <a:t>alert</a:t>
            </a:r>
            <a:r>
              <a:rPr lang="fr-FR" dirty="0" smtClean="0"/>
              <a:t>) si la saisie ne contient pas de chiffres,</a:t>
            </a:r>
          </a:p>
          <a:p>
            <a:pPr marL="285750" indent="-285750">
              <a:buFont typeface="Arial" pitchFamily="34" charset="0"/>
              <a:buChar char="•"/>
            </a:pPr>
            <a:r>
              <a:rPr lang="fr-FR" dirty="0" smtClean="0"/>
              <a:t>ou mettra le fond de la zone de saisie en vert si la saisie est correcte..</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3933056"/>
            <a:ext cx="4295775"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5163205"/>
      </p:ext>
    </p:extLst>
  </p:cSld>
  <p:clrMapOvr>
    <a:masterClrMapping/>
  </p:clrMapOvr>
  <p:transition spd="slow">
    <p:wipe dir="d"/>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classes de caractères ^ exclusion</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3693319"/>
          </a:xfrm>
          <a:prstGeom prst="rect">
            <a:avLst/>
          </a:prstGeom>
          <a:noFill/>
        </p:spPr>
        <p:txBody>
          <a:bodyPr wrap="square" rtlCol="0">
            <a:spAutoFit/>
          </a:bodyPr>
          <a:lstStyle/>
          <a:p>
            <a:r>
              <a:rPr lang="fr-FR" dirty="0" smtClean="0"/>
              <a:t>Pour exclure des caractères dans une classe, il faut faire précéder les caractères de la classe par ^ (accent circonflexe),</a:t>
            </a:r>
          </a:p>
          <a:p>
            <a:r>
              <a:rPr lang="fr-FR" dirty="0" smtClean="0"/>
              <a:t>exemple :</a:t>
            </a:r>
          </a:p>
          <a:p>
            <a:r>
              <a:rPr lang="fr-FR" dirty="0" smtClean="0"/>
              <a:t>/[^</a:t>
            </a:r>
            <a:r>
              <a:rPr lang="fr-FR" dirty="0" err="1" smtClean="0"/>
              <a:t>aeiouy</a:t>
            </a:r>
            <a:r>
              <a:rPr lang="fr-FR" dirty="0" smtClean="0"/>
              <a:t>]/</a:t>
            </a:r>
          </a:p>
          <a:p>
            <a:r>
              <a:rPr lang="fr-FR" dirty="0" smtClean="0"/>
              <a:t>ignorera dans l'analyse les voyelles.</a:t>
            </a:r>
          </a:p>
          <a:p>
            <a:endParaRPr lang="fr-FR" dirty="0"/>
          </a:p>
          <a:p>
            <a:r>
              <a:rPr lang="fr-FR" dirty="0" smtClean="0"/>
              <a:t>x=</a:t>
            </a:r>
            <a:r>
              <a:rPr lang="fr-FR" dirty="0"/>
              <a:t>/[^</a:t>
            </a:r>
            <a:r>
              <a:rPr lang="fr-FR" dirty="0" err="1"/>
              <a:t>aeiouy</a:t>
            </a:r>
            <a:r>
              <a:rPr lang="fr-FR" dirty="0" smtClean="0"/>
              <a:t>]/.test("oui");  		// x = faux</a:t>
            </a:r>
          </a:p>
          <a:p>
            <a:r>
              <a:rPr lang="fr-FR" dirty="0"/>
              <a:t>x=/[^</a:t>
            </a:r>
            <a:r>
              <a:rPr lang="fr-FR" dirty="0" err="1"/>
              <a:t>aeiouy</a:t>
            </a:r>
            <a:r>
              <a:rPr lang="fr-FR" dirty="0"/>
              <a:t>]/.test</a:t>
            </a:r>
            <a:r>
              <a:rPr lang="fr-FR" dirty="0" smtClean="0"/>
              <a:t>("non");  		// </a:t>
            </a:r>
            <a:r>
              <a:rPr lang="fr-FR" dirty="0"/>
              <a:t>x </a:t>
            </a:r>
            <a:r>
              <a:rPr lang="fr-FR" dirty="0" smtClean="0"/>
              <a:t>= vrai</a:t>
            </a:r>
          </a:p>
          <a:p>
            <a:endParaRPr lang="fr-FR" dirty="0"/>
          </a:p>
          <a:p>
            <a:r>
              <a:rPr lang="fr-FR" dirty="0" smtClean="0"/>
              <a:t>x est vrai car il contient un caractère acceptable : le "n"</a:t>
            </a:r>
          </a:p>
          <a:p>
            <a:r>
              <a:rPr lang="fr-FR" dirty="0" smtClean="0"/>
              <a:t>Il est aussi possible d'exclure une classe : </a:t>
            </a:r>
          </a:p>
          <a:p>
            <a:r>
              <a:rPr lang="fr-FR" dirty="0" smtClean="0"/>
              <a:t>/[^a-m]/ 		va exclure toutes les minuscules de a à m</a:t>
            </a:r>
            <a:endParaRPr lang="fr-FR" dirty="0"/>
          </a:p>
          <a:p>
            <a:endParaRPr lang="fr-FR" dirty="0"/>
          </a:p>
        </p:txBody>
      </p:sp>
    </p:spTree>
    <p:extLst>
      <p:ext uri="{BB962C8B-B14F-4D97-AF65-F5344CB8AC3E}">
        <p14:creationId xmlns:p14="http://schemas.microsoft.com/office/powerpoint/2010/main" val="1195713105"/>
      </p:ext>
    </p:extLst>
  </p:cSld>
  <p:clrMapOvr>
    <a:masterClrMapping/>
  </p:clrMapOvr>
  <p:transition spd="slow">
    <p:wipe dir="d"/>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types de caractères   .  (point) caractère quelconque</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2862322"/>
          </a:xfrm>
          <a:prstGeom prst="rect">
            <a:avLst/>
          </a:prstGeom>
          <a:noFill/>
        </p:spPr>
        <p:txBody>
          <a:bodyPr wrap="square" rtlCol="0">
            <a:spAutoFit/>
          </a:bodyPr>
          <a:lstStyle/>
          <a:p>
            <a:r>
              <a:rPr lang="fr-FR" dirty="0" smtClean="0"/>
              <a:t>Pour indiquer que n'importe quel caractère peut convenir, il faut spécifier par un point "." la position du caractère qui peut prendre n'importe quelle valeur (à l'exclusion cependant du retour à la ligne).</a:t>
            </a:r>
          </a:p>
          <a:p>
            <a:endParaRPr lang="fr-FR" dirty="0" smtClean="0"/>
          </a:p>
          <a:p>
            <a:r>
              <a:rPr lang="fr-FR" dirty="0" smtClean="0"/>
              <a:t>Exemple :</a:t>
            </a:r>
          </a:p>
          <a:p>
            <a:endParaRPr lang="fr-FR" dirty="0"/>
          </a:p>
          <a:p>
            <a:r>
              <a:rPr lang="fr-FR" dirty="0" err="1" smtClean="0"/>
              <a:t>regex</a:t>
            </a:r>
            <a:r>
              <a:rPr lang="fr-FR" dirty="0" smtClean="0"/>
              <a:t> = /</a:t>
            </a:r>
            <a:r>
              <a:rPr lang="fr-FR" dirty="0" err="1" smtClean="0"/>
              <a:t>pa.s</a:t>
            </a:r>
            <a:r>
              <a:rPr lang="fr-FR" dirty="0" smtClean="0"/>
              <a:t>/    retournera vrai pour "pacs",  "pais", "pals", "pans", "</a:t>
            </a:r>
            <a:r>
              <a:rPr lang="fr-FR" dirty="0" err="1" smtClean="0"/>
              <a:t>pass</a:t>
            </a:r>
            <a:r>
              <a:rPr lang="fr-FR" dirty="0" smtClean="0"/>
              <a:t>", "</a:t>
            </a:r>
            <a:r>
              <a:rPr lang="fr-FR" dirty="0" err="1" smtClean="0"/>
              <a:t>pa%s</a:t>
            </a:r>
            <a:r>
              <a:rPr lang="fr-FR" dirty="0" smtClean="0"/>
              <a:t>"...</a:t>
            </a:r>
          </a:p>
          <a:p>
            <a:endParaRPr lang="fr-FR" dirty="0" smtClean="0"/>
          </a:p>
          <a:p>
            <a:endParaRPr lang="fr-FR" dirty="0"/>
          </a:p>
        </p:txBody>
      </p:sp>
    </p:spTree>
    <p:extLst>
      <p:ext uri="{BB962C8B-B14F-4D97-AF65-F5344CB8AC3E}">
        <p14:creationId xmlns:p14="http://schemas.microsoft.com/office/powerpoint/2010/main" val="219884473"/>
      </p:ext>
    </p:extLst>
  </p:cSld>
  <p:clrMapOvr>
    <a:masterClrMapping/>
  </p:clrMapOvr>
  <p:transition spd="slow">
    <p:wipe dir="d"/>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Les quantificateurs ? + *</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4955203"/>
          </a:xfrm>
          <a:prstGeom prst="rect">
            <a:avLst/>
          </a:prstGeom>
          <a:noFill/>
        </p:spPr>
        <p:txBody>
          <a:bodyPr wrap="square" rtlCol="0">
            <a:spAutoFit/>
          </a:bodyPr>
          <a:lstStyle/>
          <a:p>
            <a:r>
              <a:rPr lang="fr-FR" dirty="0"/>
              <a:t>Les quantificateurs permettent de dire combien de fois un caractère doit être recherché. </a:t>
            </a:r>
            <a:endParaRPr lang="fr-FR" dirty="0" smtClean="0"/>
          </a:p>
          <a:p>
            <a:r>
              <a:rPr lang="fr-FR" dirty="0" smtClean="0"/>
              <a:t>Il </a:t>
            </a:r>
            <a:r>
              <a:rPr lang="fr-FR" dirty="0"/>
              <a:t>est possible de dire qu'un caractère peut apparaître </a:t>
            </a:r>
            <a:r>
              <a:rPr lang="fr-FR" dirty="0" smtClean="0"/>
              <a:t>: </a:t>
            </a:r>
          </a:p>
          <a:p>
            <a:pPr marL="285750" indent="-285750">
              <a:buFont typeface="Arial" pitchFamily="34" charset="0"/>
              <a:buChar char="•"/>
            </a:pPr>
            <a:r>
              <a:rPr lang="fr-FR" dirty="0" smtClean="0"/>
              <a:t>0 </a:t>
            </a:r>
            <a:r>
              <a:rPr lang="fr-FR" dirty="0"/>
              <a:t>ou 1 </a:t>
            </a:r>
            <a:r>
              <a:rPr lang="fr-FR" dirty="0" smtClean="0"/>
              <a:t>fois </a:t>
            </a:r>
          </a:p>
          <a:p>
            <a:pPr marL="285750" indent="-285750">
              <a:buFont typeface="Arial" pitchFamily="34" charset="0"/>
              <a:buChar char="•"/>
            </a:pPr>
            <a:r>
              <a:rPr lang="fr-FR" dirty="0" smtClean="0"/>
              <a:t>1 </a:t>
            </a:r>
            <a:r>
              <a:rPr lang="fr-FR" dirty="0"/>
              <a:t>fois </a:t>
            </a:r>
            <a:r>
              <a:rPr lang="fr-FR" dirty="0" smtClean="0"/>
              <a:t> </a:t>
            </a:r>
          </a:p>
          <a:p>
            <a:pPr marL="285750" indent="-285750">
              <a:buFont typeface="Arial" pitchFamily="34" charset="0"/>
              <a:buChar char="•"/>
            </a:pPr>
            <a:r>
              <a:rPr lang="fr-FR" dirty="0" smtClean="0"/>
              <a:t>ou </a:t>
            </a:r>
            <a:r>
              <a:rPr lang="fr-FR" dirty="0"/>
              <a:t>une infinité de fois</a:t>
            </a:r>
            <a:r>
              <a:rPr lang="fr-FR" dirty="0" smtClean="0"/>
              <a:t>,</a:t>
            </a:r>
          </a:p>
          <a:p>
            <a:pPr marL="285750" indent="-285750">
              <a:buFont typeface="Arial" pitchFamily="34" charset="0"/>
              <a:buChar char="•"/>
            </a:pPr>
            <a:r>
              <a:rPr lang="fr-FR" dirty="0" smtClean="0"/>
              <a:t> </a:t>
            </a:r>
            <a:r>
              <a:rPr lang="fr-FR" dirty="0"/>
              <a:t>ou même, avec des accolades, de dire qu'un caractère peut être répété 3, 4, 5 ou 10 fois</a:t>
            </a:r>
            <a:r>
              <a:rPr lang="fr-FR" dirty="0" smtClean="0"/>
              <a:t>.</a:t>
            </a:r>
          </a:p>
          <a:p>
            <a:r>
              <a:rPr lang="fr-FR" dirty="0" smtClean="0"/>
              <a:t>Exemple :</a:t>
            </a:r>
          </a:p>
          <a:p>
            <a:r>
              <a:rPr lang="fr-FR" sz="2800" dirty="0" err="1" smtClean="0"/>
              <a:t>regex</a:t>
            </a:r>
            <a:r>
              <a:rPr lang="fr-FR" sz="2800" dirty="0" smtClean="0"/>
              <a:t> = /</a:t>
            </a:r>
            <a:r>
              <a:rPr lang="fr-FR" sz="2800" dirty="0" err="1" smtClean="0"/>
              <a:t>patt?e</a:t>
            </a:r>
            <a:r>
              <a:rPr lang="fr-FR" sz="2800" dirty="0" smtClean="0"/>
              <a:t>/   ;</a:t>
            </a:r>
          </a:p>
          <a:p>
            <a:r>
              <a:rPr lang="fr-FR" dirty="0" err="1" smtClean="0"/>
              <a:t>alert</a:t>
            </a:r>
            <a:r>
              <a:rPr lang="fr-FR" dirty="0" smtClean="0"/>
              <a:t> (</a:t>
            </a:r>
            <a:r>
              <a:rPr lang="fr-FR" dirty="0" err="1" smtClean="0"/>
              <a:t>regex.test</a:t>
            </a:r>
            <a:r>
              <a:rPr lang="fr-FR" dirty="0" smtClean="0"/>
              <a:t>("pate"))  //   affiche </a:t>
            </a:r>
            <a:r>
              <a:rPr lang="fr-FR" dirty="0" err="1" smtClean="0"/>
              <a:t>true</a:t>
            </a:r>
            <a:endParaRPr lang="fr-FR" dirty="0" smtClean="0"/>
          </a:p>
          <a:p>
            <a:r>
              <a:rPr lang="fr-FR" dirty="0" err="1"/>
              <a:t>alert</a:t>
            </a:r>
            <a:r>
              <a:rPr lang="fr-FR" dirty="0"/>
              <a:t> (</a:t>
            </a:r>
            <a:r>
              <a:rPr lang="fr-FR" dirty="0" err="1"/>
              <a:t>regex.test</a:t>
            </a:r>
            <a:r>
              <a:rPr lang="fr-FR" dirty="0"/>
              <a:t>("</a:t>
            </a:r>
            <a:r>
              <a:rPr lang="fr-FR" dirty="0" smtClean="0"/>
              <a:t>patte</a:t>
            </a:r>
            <a:r>
              <a:rPr lang="fr-FR" dirty="0"/>
              <a:t>"))  //   affiche </a:t>
            </a:r>
            <a:r>
              <a:rPr lang="fr-FR" dirty="0" err="1"/>
              <a:t>true</a:t>
            </a:r>
            <a:endParaRPr lang="fr-FR" dirty="0"/>
          </a:p>
          <a:p>
            <a:r>
              <a:rPr lang="fr-FR" dirty="0" err="1"/>
              <a:t>alert</a:t>
            </a:r>
            <a:r>
              <a:rPr lang="fr-FR" dirty="0"/>
              <a:t> (</a:t>
            </a:r>
            <a:r>
              <a:rPr lang="fr-FR" dirty="0" err="1"/>
              <a:t>regex.test</a:t>
            </a:r>
            <a:r>
              <a:rPr lang="fr-FR" dirty="0"/>
              <a:t>("</a:t>
            </a:r>
            <a:r>
              <a:rPr lang="fr-FR" dirty="0" err="1" smtClean="0"/>
              <a:t>pattte</a:t>
            </a:r>
            <a:r>
              <a:rPr lang="fr-FR" dirty="0"/>
              <a:t>"))  //   affiche </a:t>
            </a:r>
            <a:r>
              <a:rPr lang="fr-FR" dirty="0" smtClean="0"/>
              <a:t>false</a:t>
            </a:r>
            <a:endParaRPr lang="fr-FR" dirty="0"/>
          </a:p>
          <a:p>
            <a:r>
              <a:rPr lang="fr-FR" sz="2400" b="1" dirty="0" smtClean="0">
                <a:solidFill>
                  <a:schemeClr val="accent2">
                    <a:lumMod val="75000"/>
                  </a:schemeClr>
                </a:solidFill>
              </a:rPr>
              <a:t>?</a:t>
            </a:r>
            <a:r>
              <a:rPr lang="fr-FR" dirty="0" smtClean="0"/>
              <a:t> indique que le caractère qui le précède peut apparaître 0 ou 1 fois,</a:t>
            </a:r>
          </a:p>
          <a:p>
            <a:r>
              <a:rPr lang="fr-FR" sz="2400" b="1" dirty="0" smtClean="0">
                <a:solidFill>
                  <a:schemeClr val="accent2">
                    <a:lumMod val="75000"/>
                  </a:schemeClr>
                </a:solidFill>
              </a:rPr>
              <a:t>+</a:t>
            </a:r>
            <a:r>
              <a:rPr lang="fr-FR" sz="2400" dirty="0" smtClean="0"/>
              <a:t> </a:t>
            </a:r>
            <a:r>
              <a:rPr lang="fr-FR" dirty="0"/>
              <a:t>indique que le caractère qui le précède peut apparaître </a:t>
            </a:r>
            <a:r>
              <a:rPr lang="fr-FR" dirty="0" smtClean="0"/>
              <a:t>1 ou plusieurs fois,</a:t>
            </a:r>
          </a:p>
          <a:p>
            <a:r>
              <a:rPr lang="fr-FR" sz="2400" b="1" dirty="0" smtClean="0">
                <a:solidFill>
                  <a:schemeClr val="accent2">
                    <a:lumMod val="75000"/>
                  </a:schemeClr>
                </a:solidFill>
              </a:rPr>
              <a:t>*</a:t>
            </a:r>
            <a:r>
              <a:rPr lang="fr-FR" sz="2400" dirty="0" smtClean="0"/>
              <a:t> </a:t>
            </a:r>
            <a:r>
              <a:rPr lang="fr-FR" dirty="0"/>
              <a:t>indique que le caractère qui le précède peut apparaître </a:t>
            </a:r>
            <a:r>
              <a:rPr lang="fr-FR" dirty="0" smtClean="0"/>
              <a:t>0, 1 </a:t>
            </a:r>
            <a:r>
              <a:rPr lang="fr-FR" dirty="0"/>
              <a:t>ou plusieurs </a:t>
            </a:r>
            <a:r>
              <a:rPr lang="fr-FR" dirty="0" smtClean="0"/>
              <a:t>fois.</a:t>
            </a:r>
            <a:endParaRPr lang="fr-FR" dirty="0"/>
          </a:p>
        </p:txBody>
      </p:sp>
    </p:spTree>
    <p:extLst>
      <p:ext uri="{BB962C8B-B14F-4D97-AF65-F5344CB8AC3E}">
        <p14:creationId xmlns:p14="http://schemas.microsoft.com/office/powerpoint/2010/main" val="2867727472"/>
      </p:ext>
    </p:extLst>
  </p:cSld>
  <p:clrMapOvr>
    <a:masterClrMapping/>
  </p:clrMapOvr>
  <p:transition spd="slow">
    <p:wipe dir="d"/>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Les quantificateurs  {n} {</a:t>
            </a:r>
            <a:r>
              <a:rPr lang="fr-FR" sz="2800" b="1" i="1" dirty="0" err="1" smtClean="0">
                <a:solidFill>
                  <a:schemeClr val="accent2">
                    <a:lumMod val="75000"/>
                  </a:schemeClr>
                </a:solidFill>
              </a:rPr>
              <a:t>n,m</a:t>
            </a:r>
            <a:r>
              <a:rPr lang="fr-FR" sz="2800" b="1" i="1" dirty="0" smtClean="0">
                <a:solidFill>
                  <a:schemeClr val="accent2">
                    <a:lumMod val="75000"/>
                  </a:schemeClr>
                </a:solidFill>
              </a:rPr>
              <a:t>} {n,}</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3970318"/>
          </a:xfrm>
          <a:prstGeom prst="rect">
            <a:avLst/>
          </a:prstGeom>
          <a:noFill/>
        </p:spPr>
        <p:txBody>
          <a:bodyPr wrap="square" rtlCol="0">
            <a:spAutoFit/>
          </a:bodyPr>
          <a:lstStyle/>
          <a:p>
            <a:r>
              <a:rPr lang="fr-FR" dirty="0" smtClean="0"/>
              <a:t>Pour spécifier d'autres valeurs que celles proposées par ?, + et *, il faut indiquer entre deux accolades le nombre de fois où le caractère précédent peut apparaître :</a:t>
            </a:r>
          </a:p>
          <a:p>
            <a:r>
              <a:rPr lang="fr-FR" dirty="0" smtClean="0"/>
              <a:t>Trois syntaxes à notre disposition :</a:t>
            </a:r>
          </a:p>
          <a:p>
            <a:r>
              <a:rPr lang="fr-FR" sz="2400" b="1" dirty="0" smtClean="0">
                <a:solidFill>
                  <a:schemeClr val="accent2">
                    <a:lumMod val="75000"/>
                  </a:schemeClr>
                </a:solidFill>
              </a:rPr>
              <a:t>{n} : </a:t>
            </a:r>
            <a:r>
              <a:rPr lang="fr-FR" dirty="0" smtClean="0"/>
              <a:t>	le caractère est répété n fois,</a:t>
            </a:r>
          </a:p>
          <a:p>
            <a:r>
              <a:rPr lang="fr-FR" sz="2400" b="1" dirty="0">
                <a:solidFill>
                  <a:schemeClr val="accent2">
                    <a:lumMod val="75000"/>
                  </a:schemeClr>
                </a:solidFill>
              </a:rPr>
              <a:t>{</a:t>
            </a:r>
            <a:r>
              <a:rPr lang="fr-FR" sz="2400" b="1" dirty="0" err="1">
                <a:solidFill>
                  <a:schemeClr val="accent2">
                    <a:lumMod val="75000"/>
                  </a:schemeClr>
                </a:solidFill>
              </a:rPr>
              <a:t>n,m</a:t>
            </a:r>
            <a:r>
              <a:rPr lang="fr-FR" sz="2400" b="1" dirty="0">
                <a:solidFill>
                  <a:schemeClr val="accent2">
                    <a:lumMod val="75000"/>
                  </a:schemeClr>
                </a:solidFill>
              </a:rPr>
              <a:t>} : </a:t>
            </a:r>
            <a:r>
              <a:rPr lang="fr-FR" dirty="0" smtClean="0"/>
              <a:t>le caractère est répété de n à m fois</a:t>
            </a:r>
          </a:p>
          <a:p>
            <a:r>
              <a:rPr lang="fr-FR" sz="2400" b="1" dirty="0">
                <a:solidFill>
                  <a:schemeClr val="accent2">
                    <a:lumMod val="75000"/>
                  </a:schemeClr>
                </a:solidFill>
              </a:rPr>
              <a:t>{n,}:</a:t>
            </a:r>
            <a:r>
              <a:rPr lang="fr-FR" dirty="0" smtClean="0"/>
              <a:t>	le caractère est répété de n fois à l'infini.</a:t>
            </a:r>
          </a:p>
          <a:p>
            <a:endParaRPr lang="fr-FR" dirty="0"/>
          </a:p>
          <a:p>
            <a:r>
              <a:rPr lang="fr-FR" dirty="0" smtClean="0"/>
              <a:t>Exemples :</a:t>
            </a:r>
          </a:p>
          <a:p>
            <a:r>
              <a:rPr lang="fr-FR" b="1" dirty="0" err="1" smtClean="0">
                <a:latin typeface="Courier New" panose="02070309020205020404" pitchFamily="49" charset="0"/>
                <a:cs typeface="Courier New" panose="02070309020205020404" pitchFamily="49" charset="0"/>
              </a:rPr>
              <a:t>regex</a:t>
            </a:r>
            <a:r>
              <a:rPr lang="fr-FR" b="1" dirty="0" smtClean="0">
                <a:latin typeface="Courier New" panose="02070309020205020404" pitchFamily="49" charset="0"/>
                <a:cs typeface="Courier New" panose="02070309020205020404" pitchFamily="49" charset="0"/>
              </a:rPr>
              <a:t> = /[a-z]{2}/;  </a:t>
            </a:r>
          </a:p>
          <a:p>
            <a:r>
              <a:rPr lang="fr-FR" b="1" dirty="0">
                <a:latin typeface="Courier New" panose="02070309020205020404" pitchFamily="49" charset="0"/>
                <a:cs typeface="Courier New" panose="02070309020205020404" pitchFamily="49" charset="0"/>
              </a:rPr>
              <a:t>	</a:t>
            </a:r>
            <a:r>
              <a:rPr lang="fr-FR" b="1" dirty="0" smtClean="0">
                <a:latin typeface="Courier New" panose="02070309020205020404" pitchFamily="49" charset="0"/>
                <a:cs typeface="Courier New" panose="02070309020205020404" pitchFamily="49" charset="0"/>
              </a:rPr>
              <a:t>		</a:t>
            </a:r>
            <a:r>
              <a:rPr lang="fr-FR" dirty="0" smtClean="0"/>
              <a:t>// vrai si la chaine contient 2 minuscules au moins</a:t>
            </a:r>
          </a:p>
          <a:p>
            <a:r>
              <a:rPr lang="fr-FR" b="1" dirty="0" err="1" smtClean="0">
                <a:latin typeface="Courier New" panose="02070309020205020404" pitchFamily="49" charset="0"/>
                <a:cs typeface="Courier New" panose="02070309020205020404" pitchFamily="49" charset="0"/>
              </a:rPr>
              <a:t>regex</a:t>
            </a:r>
            <a:r>
              <a:rPr lang="fr-FR" b="1" dirty="0">
                <a:latin typeface="Courier New" panose="02070309020205020404" pitchFamily="49" charset="0"/>
                <a:cs typeface="Courier New" panose="02070309020205020404" pitchFamily="49" charset="0"/>
              </a:rPr>
              <a:t> = //Le [1-9][a-z]{2,3} septembre</a:t>
            </a:r>
            <a:r>
              <a:rPr lang="fr-FR" b="1" dirty="0" smtClean="0">
                <a:latin typeface="Courier New" panose="02070309020205020404" pitchFamily="49" charset="0"/>
                <a:cs typeface="Courier New" panose="02070309020205020404" pitchFamily="49" charset="0"/>
              </a:rPr>
              <a:t>/;</a:t>
            </a:r>
          </a:p>
          <a:p>
            <a:r>
              <a:rPr lang="fr-FR" b="1" dirty="0">
                <a:latin typeface="Courier New" panose="02070309020205020404" pitchFamily="49" charset="0"/>
                <a:cs typeface="Courier New" panose="02070309020205020404" pitchFamily="49" charset="0"/>
              </a:rPr>
              <a:t>	</a:t>
            </a:r>
            <a:r>
              <a:rPr lang="fr-FR" b="1" dirty="0" smtClean="0">
                <a:latin typeface="Courier New" panose="02070309020205020404" pitchFamily="49" charset="0"/>
                <a:cs typeface="Courier New" panose="02070309020205020404" pitchFamily="49" charset="0"/>
              </a:rPr>
              <a:t>		  </a:t>
            </a:r>
            <a:r>
              <a:rPr lang="fr-FR" dirty="0" smtClean="0"/>
              <a:t>vrai si la chaine contient Le 1er septembre</a:t>
            </a:r>
          </a:p>
          <a:p>
            <a:endParaRPr lang="fr-FR" dirty="0"/>
          </a:p>
        </p:txBody>
      </p:sp>
    </p:spTree>
    <p:extLst>
      <p:ext uri="{BB962C8B-B14F-4D97-AF65-F5344CB8AC3E}">
        <p14:creationId xmlns:p14="http://schemas.microsoft.com/office/powerpoint/2010/main" val="966337078"/>
      </p:ext>
    </p:extLst>
  </p:cSld>
  <p:clrMapOvr>
    <a:masterClrMapping/>
  </p:clrMapOvr>
  <p:transition spd="slow">
    <p:wipe dir="d"/>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Recherche de métacaractères</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5539978"/>
          </a:xfrm>
          <a:prstGeom prst="rect">
            <a:avLst/>
          </a:prstGeom>
          <a:noFill/>
        </p:spPr>
        <p:txBody>
          <a:bodyPr wrap="square" rtlCol="0">
            <a:spAutoFit/>
          </a:bodyPr>
          <a:lstStyle/>
          <a:p>
            <a:r>
              <a:rPr lang="fr-FR" dirty="0" smtClean="0"/>
              <a:t>Les caractères que nous venons de voir ont un rôle précis dans l'évaluation de l'expression régulière. ce sont :</a:t>
            </a:r>
          </a:p>
          <a:p>
            <a:pPr algn="ctr"/>
            <a:r>
              <a:rPr lang="fr-FR" sz="2400" dirty="0"/>
              <a:t>! ^ $ ( ) [ ] { } ? + * . / \ |</a:t>
            </a:r>
          </a:p>
          <a:p>
            <a:r>
              <a:rPr lang="fr-FR" dirty="0" smtClean="0"/>
              <a:t>Ils sont appelés métacaractères.</a:t>
            </a:r>
          </a:p>
          <a:p>
            <a:endParaRPr lang="fr-FR" dirty="0" smtClean="0"/>
          </a:p>
          <a:p>
            <a:r>
              <a:rPr lang="fr-FR" dirty="0" smtClean="0"/>
              <a:t>Pour pouvoir utiliser un </a:t>
            </a:r>
            <a:r>
              <a:rPr lang="fr-FR" dirty="0" err="1" smtClean="0"/>
              <a:t>métacaractère</a:t>
            </a:r>
            <a:r>
              <a:rPr lang="fr-FR" dirty="0" smtClean="0"/>
              <a:t> en tant que littéral dans une recherche, il est indispensable de le faire précéder par le caractère d'échappement </a:t>
            </a:r>
          </a:p>
          <a:p>
            <a:pPr algn="ctr"/>
            <a:r>
              <a:rPr lang="fr-FR" sz="2400" dirty="0" smtClean="0"/>
              <a:t>\ (antislash)</a:t>
            </a:r>
          </a:p>
          <a:p>
            <a:endParaRPr lang="fr-FR" dirty="0"/>
          </a:p>
          <a:p>
            <a:r>
              <a:rPr lang="fr-FR" dirty="0" smtClean="0"/>
              <a:t>Exemples :</a:t>
            </a:r>
          </a:p>
          <a:p>
            <a:r>
              <a:rPr lang="fr-FR" dirty="0" err="1" smtClean="0"/>
              <a:t>regex</a:t>
            </a:r>
            <a:r>
              <a:rPr lang="fr-FR" dirty="0" smtClean="0"/>
              <a:t> = /d'accord \?/;  	// vrai si la chaine "d'accord ?"</a:t>
            </a:r>
          </a:p>
          <a:p>
            <a:endParaRPr lang="fr-FR" dirty="0"/>
          </a:p>
          <a:p>
            <a:r>
              <a:rPr lang="fr-FR" u="sng" dirty="0" smtClean="0"/>
              <a:t>Exception</a:t>
            </a:r>
            <a:r>
              <a:rPr lang="fr-FR" dirty="0" smtClean="0"/>
              <a:t> : au sein d'une classe, il n'est pas besoin d'échapper les métacaractères sauf les crochets ouverts et fermés </a:t>
            </a:r>
            <a:r>
              <a:rPr lang="fr-FR" b="1" dirty="0" smtClean="0">
                <a:solidFill>
                  <a:schemeClr val="accent2">
                    <a:lumMod val="75000"/>
                  </a:schemeClr>
                </a:solidFill>
              </a:rPr>
              <a:t>[]</a:t>
            </a:r>
            <a:r>
              <a:rPr lang="fr-FR" dirty="0" smtClean="0"/>
              <a:t>,  le tiret - , le slash et l'antislash.</a:t>
            </a:r>
          </a:p>
          <a:p>
            <a:r>
              <a:rPr lang="fr-FR" dirty="0" smtClean="0"/>
              <a:t>Exemples :</a:t>
            </a:r>
          </a:p>
          <a:p>
            <a:r>
              <a:rPr lang="fr-FR" dirty="0" err="1" smtClean="0"/>
              <a:t>regex</a:t>
            </a:r>
            <a:r>
              <a:rPr lang="fr-FR" dirty="0" smtClean="0"/>
              <a:t> = /[/*-+]/;		// vrai pour les caractères /  *  -  + </a:t>
            </a:r>
          </a:p>
          <a:p>
            <a:r>
              <a:rPr lang="fr-FR" dirty="0" err="1" smtClean="0"/>
              <a:t>regex</a:t>
            </a:r>
            <a:r>
              <a:rPr lang="fr-FR" dirty="0" smtClean="0"/>
              <a:t> = /[\\]/;		// vrai pour un antislash</a:t>
            </a:r>
            <a:endParaRPr lang="fr-FR" dirty="0"/>
          </a:p>
          <a:p>
            <a:endParaRPr lang="fr-FR" dirty="0" smtClean="0"/>
          </a:p>
          <a:p>
            <a:endParaRPr lang="fr-FR" dirty="0"/>
          </a:p>
        </p:txBody>
      </p:sp>
    </p:spTree>
    <p:extLst>
      <p:ext uri="{BB962C8B-B14F-4D97-AF65-F5344CB8AC3E}">
        <p14:creationId xmlns:p14="http://schemas.microsoft.com/office/powerpoint/2010/main" val="1003423187"/>
      </p:ext>
    </p:extLst>
  </p:cSld>
  <p:clrMapOvr>
    <a:masterClrMapping/>
  </p:clrMapOvr>
  <p:transition spd="slow">
    <p:wipe dir="d"/>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Exercice 27</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contrôle d'une plaque minéralogique actuelle</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5078313"/>
          </a:xfrm>
          <a:prstGeom prst="rect">
            <a:avLst/>
          </a:prstGeom>
          <a:noFill/>
        </p:spPr>
        <p:txBody>
          <a:bodyPr wrap="square" rtlCol="0">
            <a:spAutoFit/>
          </a:bodyPr>
          <a:lstStyle/>
          <a:p>
            <a:r>
              <a:rPr lang="fr-FR" dirty="0" smtClean="0"/>
              <a:t>Vous devez vérifier que le numéro de </a:t>
            </a:r>
          </a:p>
          <a:p>
            <a:r>
              <a:rPr lang="fr-FR" dirty="0" smtClean="0"/>
              <a:t>plaque minéralogique fourni est correct :</a:t>
            </a:r>
          </a:p>
          <a:p>
            <a:r>
              <a:rPr lang="fr-FR" dirty="0" smtClean="0"/>
              <a:t>Caractéristiques :</a:t>
            </a:r>
          </a:p>
          <a:p>
            <a:r>
              <a:rPr lang="fr-FR" dirty="0" smtClean="0"/>
              <a:t>a - nombre minimum de caractères : 5</a:t>
            </a:r>
          </a:p>
          <a:p>
            <a:r>
              <a:rPr lang="fr-FR" dirty="0" smtClean="0"/>
              <a:t>b - nombre maximum de caractères : 8</a:t>
            </a:r>
          </a:p>
          <a:p>
            <a:r>
              <a:rPr lang="fr-FR" dirty="0" smtClean="0"/>
              <a:t>le numéro est découpé en trois parties :</a:t>
            </a:r>
          </a:p>
          <a:p>
            <a:r>
              <a:rPr lang="fr-FR" dirty="0" smtClean="0"/>
              <a:t>c - la première partie est un groupe de 2 lettres majuscules</a:t>
            </a:r>
          </a:p>
          <a:p>
            <a:r>
              <a:rPr lang="fr-FR" dirty="0" smtClean="0"/>
              <a:t>d - la deuxième partie est un groupe de 1 à 3 chiffres</a:t>
            </a:r>
          </a:p>
          <a:p>
            <a:r>
              <a:rPr lang="fr-FR" dirty="0" smtClean="0"/>
              <a:t>e - la troisième partie est un groupe de 2 lettres.</a:t>
            </a:r>
          </a:p>
          <a:p>
            <a:r>
              <a:rPr lang="fr-FR" dirty="0" smtClean="0"/>
              <a:t>f – sont exclues </a:t>
            </a:r>
            <a:r>
              <a:rPr lang="fr-FR" smtClean="0"/>
              <a:t>des lettres le 'O' et le 'I',</a:t>
            </a:r>
            <a:endParaRPr lang="fr-FR" dirty="0" smtClean="0"/>
          </a:p>
          <a:p>
            <a:r>
              <a:rPr lang="fr-FR" dirty="0" smtClean="0"/>
              <a:t>1 / télécharger EX27.HTML</a:t>
            </a:r>
          </a:p>
          <a:p>
            <a:r>
              <a:rPr lang="fr-FR" dirty="0" smtClean="0"/>
              <a:t>2 / compléter la fonction plaque() :</a:t>
            </a:r>
            <a:endParaRPr lang="fr-FR" dirty="0"/>
          </a:p>
          <a:p>
            <a:pPr marL="800100" lvl="1" indent="-342900">
              <a:buFont typeface="+mj-lt"/>
              <a:buAutoNum type="arabicPeriod"/>
            </a:pPr>
            <a:r>
              <a:rPr lang="fr-FR" dirty="0" smtClean="0"/>
              <a:t>effectuer les contrôles de taille, en cas d'erreur afficher  un message d'erreur,</a:t>
            </a:r>
          </a:p>
          <a:p>
            <a:pPr marL="800100" lvl="1" indent="-342900">
              <a:buFont typeface="+mj-lt"/>
              <a:buAutoNum type="arabicPeriod"/>
            </a:pPr>
            <a:r>
              <a:rPr lang="fr-FR" dirty="0" smtClean="0"/>
              <a:t>à l'aide d'une expression régulière, vérifier la validité des trois groupes . Commencez par le groupe c, puis d puis e.</a:t>
            </a:r>
          </a:p>
          <a:p>
            <a:pPr marL="800100" lvl="1" indent="-342900">
              <a:buFont typeface="+mj-lt"/>
              <a:buAutoNum type="arabicPeriod"/>
            </a:pPr>
            <a:r>
              <a:rPr lang="fr-FR" dirty="0" smtClean="0"/>
              <a:t>Afficher un message d'erreur si une anomalie a été détectée.</a:t>
            </a:r>
          </a:p>
          <a:p>
            <a:r>
              <a:rPr lang="fr-FR" dirty="0" smtClean="0"/>
              <a:t>3 / si aucune erreur n'a été détectée mettre le fond de la saisie en vert</a:t>
            </a:r>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765104" y="1412776"/>
            <a:ext cx="3378895" cy="1804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5543950"/>
      </p:ext>
    </p:extLst>
  </p:cSld>
  <p:clrMapOvr>
    <a:masterClrMapping/>
  </p:clrMapOvr>
  <p:transition spd="slow">
    <p:wipe dir="d"/>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27120"/>
          </a:xfrm>
        </p:spPr>
        <p:txBody>
          <a:bodyPr>
            <a:normAutofit fontScale="90000"/>
          </a:bodyPr>
          <a:lstStyle/>
          <a:p>
            <a:r>
              <a:rPr lang="fr-FR" sz="4000" b="1" i="1" dirty="0" smtClean="0"/>
              <a:t>Exercice 27 corrigé</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contrôle d'une plaque minéralogique actuelle</a:t>
            </a:r>
            <a:endParaRPr lang="fr-FR" sz="3100" b="1" dirty="0">
              <a:solidFill>
                <a:schemeClr val="accent2">
                  <a:lumMod val="75000"/>
                </a:schemeClr>
              </a:solidFill>
            </a:endParaRPr>
          </a:p>
        </p:txBody>
      </p:sp>
      <p:sp>
        <p:nvSpPr>
          <p:cNvPr id="3" name="ZoneTexte 2"/>
          <p:cNvSpPr txBox="1"/>
          <p:nvPr/>
        </p:nvSpPr>
        <p:spPr>
          <a:xfrm>
            <a:off x="791072" y="1196752"/>
            <a:ext cx="8352928" cy="5632311"/>
          </a:xfrm>
          <a:prstGeom prst="rect">
            <a:avLst/>
          </a:prstGeom>
          <a:noFill/>
        </p:spPr>
        <p:txBody>
          <a:bodyPr wrap="square" rtlCol="0">
            <a:spAutoFit/>
          </a:bodyPr>
          <a:lstStyle/>
          <a:p>
            <a:r>
              <a:rPr lang="fr-FR" dirty="0" err="1"/>
              <a:t>function</a:t>
            </a:r>
            <a:r>
              <a:rPr lang="fr-FR" dirty="0"/>
              <a:t> plaque() {</a:t>
            </a:r>
          </a:p>
          <a:p>
            <a:r>
              <a:rPr lang="fr-FR" dirty="0"/>
              <a:t>var </a:t>
            </a:r>
            <a:r>
              <a:rPr lang="fr-FR" dirty="0" err="1"/>
              <a:t>pl</a:t>
            </a:r>
            <a:r>
              <a:rPr lang="fr-FR" dirty="0"/>
              <a:t>=</a:t>
            </a:r>
            <a:r>
              <a:rPr lang="fr-FR" dirty="0" err="1"/>
              <a:t>document.getElementById</a:t>
            </a:r>
            <a:r>
              <a:rPr lang="fr-FR" dirty="0"/>
              <a:t>("saisie");</a:t>
            </a:r>
          </a:p>
          <a:p>
            <a:r>
              <a:rPr lang="fr-FR" dirty="0"/>
              <a:t>var saisie = </a:t>
            </a:r>
            <a:r>
              <a:rPr lang="fr-FR" dirty="0" err="1"/>
              <a:t>pl.value</a:t>
            </a:r>
            <a:r>
              <a:rPr lang="fr-FR" dirty="0"/>
              <a:t>;</a:t>
            </a:r>
          </a:p>
          <a:p>
            <a:r>
              <a:rPr lang="fr-FR" dirty="0"/>
              <a:t>var mess = "";</a:t>
            </a:r>
          </a:p>
          <a:p>
            <a:r>
              <a:rPr lang="fr-FR" dirty="0"/>
              <a:t>if ((</a:t>
            </a:r>
            <a:r>
              <a:rPr lang="fr-FR" dirty="0" err="1"/>
              <a:t>saisie.length</a:t>
            </a:r>
            <a:r>
              <a:rPr lang="fr-FR" dirty="0"/>
              <a:t>&gt;8) ||(</a:t>
            </a:r>
            <a:r>
              <a:rPr lang="fr-FR" dirty="0" err="1"/>
              <a:t>saisie.length</a:t>
            </a:r>
            <a:r>
              <a:rPr lang="fr-FR" dirty="0"/>
              <a:t>&lt;5)) </a:t>
            </a:r>
            <a:r>
              <a:rPr lang="fr-FR" dirty="0" smtClean="0"/>
              <a:t> mess</a:t>
            </a:r>
            <a:r>
              <a:rPr lang="fr-FR" dirty="0"/>
              <a:t>="Taille incorrecte";</a:t>
            </a:r>
          </a:p>
          <a:p>
            <a:r>
              <a:rPr lang="fr-FR" dirty="0" err="1"/>
              <a:t>else</a:t>
            </a:r>
            <a:r>
              <a:rPr lang="fr-FR" dirty="0"/>
              <a:t> {</a:t>
            </a:r>
          </a:p>
          <a:p>
            <a:r>
              <a:rPr lang="fr-FR" dirty="0" smtClean="0"/>
              <a:t>    </a:t>
            </a:r>
            <a:r>
              <a:rPr lang="fr-FR" dirty="0" err="1" smtClean="0"/>
              <a:t>regex</a:t>
            </a:r>
            <a:r>
              <a:rPr lang="fr-FR" dirty="0"/>
              <a:t>=/^[A-Z]{2}[1-9]{1}[0-9]{0,2}[A-Z]{2}/;</a:t>
            </a:r>
          </a:p>
          <a:p>
            <a:r>
              <a:rPr lang="fr-FR" dirty="0" smtClean="0"/>
              <a:t>    if</a:t>
            </a:r>
            <a:r>
              <a:rPr lang="fr-FR" dirty="0"/>
              <a:t>((</a:t>
            </a:r>
            <a:r>
              <a:rPr lang="fr-FR" dirty="0" err="1"/>
              <a:t>regex.test</a:t>
            </a:r>
            <a:r>
              <a:rPr lang="fr-FR" dirty="0"/>
              <a:t>(saisie))) </a:t>
            </a:r>
            <a:r>
              <a:rPr lang="fr-FR" dirty="0" err="1"/>
              <a:t>pl.style.backgroundColor</a:t>
            </a:r>
            <a:r>
              <a:rPr lang="fr-FR" dirty="0"/>
              <a:t> = "lime";</a:t>
            </a:r>
          </a:p>
          <a:p>
            <a:r>
              <a:rPr lang="fr-FR" dirty="0" smtClean="0"/>
              <a:t>    </a:t>
            </a:r>
            <a:r>
              <a:rPr lang="fr-FR" dirty="0" err="1" smtClean="0"/>
              <a:t>else</a:t>
            </a:r>
            <a:r>
              <a:rPr lang="fr-FR" dirty="0" smtClean="0"/>
              <a:t> </a:t>
            </a:r>
            <a:r>
              <a:rPr lang="fr-FR" dirty="0"/>
              <a:t>mess = "Forme incorrecte.";</a:t>
            </a:r>
          </a:p>
          <a:p>
            <a:r>
              <a:rPr lang="fr-FR" dirty="0"/>
              <a:t>}</a:t>
            </a:r>
          </a:p>
          <a:p>
            <a:r>
              <a:rPr lang="fr-FR" dirty="0"/>
              <a:t>if (</a:t>
            </a:r>
            <a:r>
              <a:rPr lang="fr-FR" dirty="0" err="1"/>
              <a:t>mess.length</a:t>
            </a:r>
            <a:r>
              <a:rPr lang="fr-FR" dirty="0"/>
              <a:t>&gt;0) </a:t>
            </a:r>
            <a:r>
              <a:rPr lang="fr-FR" dirty="0" err="1"/>
              <a:t>alert</a:t>
            </a:r>
            <a:r>
              <a:rPr lang="fr-FR" dirty="0"/>
              <a:t>(mess);</a:t>
            </a:r>
          </a:p>
          <a:p>
            <a:r>
              <a:rPr lang="fr-FR" dirty="0"/>
              <a:t>}</a:t>
            </a:r>
          </a:p>
          <a:p>
            <a:r>
              <a:rPr lang="fr-FR" dirty="0" err="1"/>
              <a:t>function</a:t>
            </a:r>
            <a:r>
              <a:rPr lang="fr-FR" dirty="0"/>
              <a:t> blanc() {</a:t>
            </a:r>
          </a:p>
          <a:p>
            <a:r>
              <a:rPr lang="fr-FR" dirty="0" err="1"/>
              <a:t>document.getElementById</a:t>
            </a:r>
            <a:r>
              <a:rPr lang="fr-FR" dirty="0"/>
              <a:t>("saisie").</a:t>
            </a:r>
            <a:r>
              <a:rPr lang="fr-FR" dirty="0" err="1"/>
              <a:t>style.backgroundColor</a:t>
            </a:r>
            <a:r>
              <a:rPr lang="fr-FR" dirty="0"/>
              <a:t> = "white";</a:t>
            </a:r>
          </a:p>
          <a:p>
            <a:r>
              <a:rPr lang="fr-FR" dirty="0"/>
              <a:t>}</a:t>
            </a:r>
          </a:p>
          <a:p>
            <a:r>
              <a:rPr lang="fr-FR" dirty="0" smtClean="0"/>
              <a:t>.....</a:t>
            </a:r>
          </a:p>
          <a:p>
            <a:r>
              <a:rPr lang="fr-FR" dirty="0" smtClean="0"/>
              <a:t> &lt;</a:t>
            </a:r>
            <a:r>
              <a:rPr lang="fr-FR" dirty="0"/>
              <a:t>p&gt;&lt;label for="saisie"&gt;Entrez le numéro de plaque : &lt;/label&gt;</a:t>
            </a:r>
          </a:p>
          <a:p>
            <a:r>
              <a:rPr lang="fr-FR" dirty="0"/>
              <a:t>&lt;input id="saisie" type="</a:t>
            </a:r>
            <a:r>
              <a:rPr lang="fr-FR" dirty="0" err="1"/>
              <a:t>text</a:t>
            </a:r>
            <a:r>
              <a:rPr lang="fr-FR" dirty="0"/>
              <a:t>" value="" </a:t>
            </a:r>
            <a:r>
              <a:rPr lang="fr-FR" dirty="0" err="1"/>
              <a:t>onchange</a:t>
            </a:r>
            <a:r>
              <a:rPr lang="fr-FR" dirty="0"/>
              <a:t>="plaque()" </a:t>
            </a:r>
            <a:r>
              <a:rPr lang="fr-FR" dirty="0" err="1"/>
              <a:t>onkeydown</a:t>
            </a:r>
            <a:r>
              <a:rPr lang="fr-FR" dirty="0"/>
              <a:t>="blanc()" </a:t>
            </a:r>
            <a:r>
              <a:rPr lang="fr-FR" dirty="0" err="1"/>
              <a:t>tabindex</a:t>
            </a:r>
            <a:r>
              <a:rPr lang="fr-FR" dirty="0"/>
              <a:t>="1" /&gt;&lt;/p&gt;</a:t>
            </a:r>
          </a:p>
          <a:p>
            <a:r>
              <a:rPr lang="fr-FR" dirty="0"/>
              <a:t>&lt;p&gt;&lt;input id="valider" type="</a:t>
            </a:r>
            <a:r>
              <a:rPr lang="fr-FR" dirty="0" err="1"/>
              <a:t>button</a:t>
            </a:r>
            <a:r>
              <a:rPr lang="fr-FR" dirty="0"/>
              <a:t>" value=" Tester " </a:t>
            </a:r>
            <a:r>
              <a:rPr lang="fr-FR" dirty="0" err="1"/>
              <a:t>onclick</a:t>
            </a:r>
            <a:r>
              <a:rPr lang="fr-FR" dirty="0"/>
              <a:t>="plaque()"  /&gt;&lt;/p</a:t>
            </a:r>
            <a:r>
              <a:rPr lang="fr-FR" dirty="0" smtClean="0"/>
              <a:t>&gt;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3724946"/>
            <a:ext cx="3562350" cy="9429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54432930"/>
      </p:ext>
    </p:extLst>
  </p:cSld>
  <p:clrMapOvr>
    <a:masterClrMapping/>
  </p:clrMapOvr>
  <p:transition spd="slow">
    <p:wipe dir="d"/>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Les types génériques</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5170646"/>
          </a:xfrm>
          <a:prstGeom prst="rect">
            <a:avLst/>
          </a:prstGeom>
          <a:noFill/>
        </p:spPr>
        <p:txBody>
          <a:bodyPr wrap="square" rtlCol="0">
            <a:spAutoFit/>
          </a:bodyPr>
          <a:lstStyle/>
          <a:p>
            <a:r>
              <a:rPr lang="fr-FR" dirty="0" smtClean="0"/>
              <a:t>Les types génériques permettent  de spécifier une catégorie de caractères.</a:t>
            </a:r>
          </a:p>
          <a:p>
            <a:r>
              <a:rPr lang="fr-FR" dirty="0" smtClean="0"/>
              <a:t>La syntaxe est la suivante :</a:t>
            </a:r>
            <a:endParaRPr lang="fr-FR" dirty="0"/>
          </a:p>
          <a:p>
            <a:r>
              <a:rPr lang="fr-FR" sz="2400" dirty="0" smtClean="0"/>
              <a:t>	\n         </a:t>
            </a:r>
            <a:r>
              <a:rPr lang="fr-FR" dirty="0" smtClean="0"/>
              <a:t>où n est une lettre :</a:t>
            </a:r>
          </a:p>
          <a:p>
            <a:endParaRPr lang="fr-FR" dirty="0" smtClean="0"/>
          </a:p>
          <a:p>
            <a:r>
              <a:rPr lang="fr-FR" dirty="0" smtClean="0"/>
              <a:t>\d	Définit un chiffre,</a:t>
            </a:r>
          </a:p>
          <a:p>
            <a:r>
              <a:rPr lang="fr-FR" dirty="0"/>
              <a:t>	</a:t>
            </a:r>
            <a:r>
              <a:rPr lang="fr-FR" dirty="0" smtClean="0"/>
              <a:t>/\d{2}/	-&gt; vrai pour "99", faux pour "P9"</a:t>
            </a:r>
          </a:p>
          <a:p>
            <a:endParaRPr lang="fr-FR" dirty="0" smtClean="0"/>
          </a:p>
          <a:p>
            <a:r>
              <a:rPr lang="fr-FR" dirty="0" smtClean="0"/>
              <a:t>\D	Définit un caractère qui n'est pas un chiffre,</a:t>
            </a:r>
          </a:p>
          <a:p>
            <a:r>
              <a:rPr lang="fr-FR" dirty="0"/>
              <a:t>	 </a:t>
            </a:r>
            <a:r>
              <a:rPr lang="fr-FR" dirty="0" smtClean="0"/>
              <a:t>/\D{2}/ 	-&gt; vrai pour "fr", faux pour "A4"</a:t>
            </a:r>
          </a:p>
          <a:p>
            <a:endParaRPr lang="fr-FR" dirty="0" smtClean="0"/>
          </a:p>
          <a:p>
            <a:r>
              <a:rPr lang="fr-FR" dirty="0" smtClean="0"/>
              <a:t>\s	</a:t>
            </a:r>
            <a:r>
              <a:rPr lang="fr-FR" dirty="0"/>
              <a:t>Permet de </a:t>
            </a:r>
            <a:r>
              <a:rPr lang="fr-FR" dirty="0" smtClean="0"/>
              <a:t>définir </a:t>
            </a:r>
            <a:r>
              <a:rPr lang="fr-FR" dirty="0"/>
              <a:t>un "caractère blanc" (espace, retour chariot, </a:t>
            </a:r>
            <a:r>
              <a:rPr lang="fr-FR" dirty="0" smtClean="0"/>
              <a:t>	tabulation</a:t>
            </a:r>
            <a:r>
              <a:rPr lang="fr-FR" dirty="0"/>
              <a:t>, saut de ligne, saut de page</a:t>
            </a:r>
            <a:r>
              <a:rPr lang="fr-FR" dirty="0" smtClean="0"/>
              <a:t>).</a:t>
            </a:r>
          </a:p>
          <a:p>
            <a:r>
              <a:rPr lang="fr-FR" dirty="0"/>
              <a:t>	</a:t>
            </a:r>
            <a:r>
              <a:rPr lang="fr-FR" dirty="0" smtClean="0"/>
              <a:t>/\s+/	-&gt;vrai pour "   oui", faux pour "non"</a:t>
            </a:r>
          </a:p>
          <a:p>
            <a:endParaRPr lang="fr-FR" dirty="0" smtClean="0"/>
          </a:p>
          <a:p>
            <a:r>
              <a:rPr lang="fr-FR" dirty="0"/>
              <a:t>\S	Permet de </a:t>
            </a:r>
            <a:r>
              <a:rPr lang="fr-FR" dirty="0" smtClean="0"/>
              <a:t>définir </a:t>
            </a:r>
            <a:r>
              <a:rPr lang="fr-FR" dirty="0"/>
              <a:t>un "caractère </a:t>
            </a:r>
            <a:r>
              <a:rPr lang="fr-FR" dirty="0" smtClean="0"/>
              <a:t>non blanc</a:t>
            </a:r>
            <a:r>
              <a:rPr lang="fr-FR" dirty="0"/>
              <a:t>" </a:t>
            </a:r>
            <a:r>
              <a:rPr lang="fr-FR" dirty="0" smtClean="0"/>
              <a:t>(tous sauf espace</a:t>
            </a:r>
            <a:r>
              <a:rPr lang="fr-FR" dirty="0"/>
              <a:t>, retour </a:t>
            </a:r>
            <a:r>
              <a:rPr lang="fr-FR" dirty="0" smtClean="0"/>
              <a:t>	chariot</a:t>
            </a:r>
            <a:r>
              <a:rPr lang="fr-FR" dirty="0"/>
              <a:t>, 	tabulation, saut de ligne, saut de page</a:t>
            </a:r>
            <a:r>
              <a:rPr lang="fr-FR" dirty="0" smtClean="0"/>
              <a:t>).</a:t>
            </a:r>
          </a:p>
          <a:p>
            <a:r>
              <a:rPr lang="fr-FR" dirty="0" smtClean="0"/>
              <a:t>	/\S+/</a:t>
            </a:r>
            <a:r>
              <a:rPr lang="fr-FR" dirty="0"/>
              <a:t>	-&gt;vrai pour </a:t>
            </a:r>
            <a:r>
              <a:rPr lang="fr-FR" dirty="0" smtClean="0"/>
              <a:t>"non", </a:t>
            </a:r>
            <a:r>
              <a:rPr lang="fr-FR" dirty="0"/>
              <a:t>faux pour </a:t>
            </a:r>
            <a:r>
              <a:rPr lang="fr-FR" dirty="0" smtClean="0"/>
              <a:t>"   "</a:t>
            </a:r>
            <a:endParaRPr lang="fr-FR" dirty="0"/>
          </a:p>
          <a:p>
            <a:endParaRPr lang="fr-FR" dirty="0" smtClean="0"/>
          </a:p>
        </p:txBody>
      </p:sp>
    </p:spTree>
    <p:extLst>
      <p:ext uri="{BB962C8B-B14F-4D97-AF65-F5344CB8AC3E}">
        <p14:creationId xmlns:p14="http://schemas.microsoft.com/office/powerpoint/2010/main" val="1220455066"/>
      </p:ext>
    </p:extLst>
  </p:cSld>
  <p:clrMapOvr>
    <a:masterClrMapping/>
  </p:clrMapOvr>
  <p:transition spd="slow">
    <p:wipe dir="d"/>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Les types génériques</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3970318"/>
          </a:xfrm>
          <a:prstGeom prst="rect">
            <a:avLst/>
          </a:prstGeom>
          <a:noFill/>
        </p:spPr>
        <p:txBody>
          <a:bodyPr wrap="square" rtlCol="0">
            <a:spAutoFit/>
          </a:bodyPr>
          <a:lstStyle/>
          <a:p>
            <a:endParaRPr lang="fr-FR" dirty="0" smtClean="0"/>
          </a:p>
          <a:p>
            <a:r>
              <a:rPr lang="fr-FR" dirty="0" smtClean="0"/>
              <a:t>\w	définit un caractère de mot, c'est à dire une lettre accentuée ou non et le 	signe souligné '_' (</a:t>
            </a:r>
            <a:r>
              <a:rPr lang="fr-FR" dirty="0" err="1" smtClean="0"/>
              <a:t>underscore</a:t>
            </a:r>
            <a:r>
              <a:rPr lang="fr-FR" dirty="0" smtClean="0"/>
              <a:t>),</a:t>
            </a:r>
          </a:p>
          <a:p>
            <a:r>
              <a:rPr lang="fr-FR" dirty="0"/>
              <a:t>	</a:t>
            </a:r>
            <a:r>
              <a:rPr lang="fr-FR" dirty="0" smtClean="0"/>
              <a:t>/\w+/ 	-&gt; vrai pour "à l'aube", faux pour "05/08/1999"</a:t>
            </a:r>
          </a:p>
          <a:p>
            <a:endParaRPr lang="fr-FR" dirty="0"/>
          </a:p>
          <a:p>
            <a:r>
              <a:rPr lang="fr-FR" dirty="0" smtClean="0"/>
              <a:t>\W	définit un caractère qui n'est pas "de mot",</a:t>
            </a:r>
          </a:p>
          <a:p>
            <a:r>
              <a:rPr lang="fr-FR" dirty="0" smtClean="0"/>
              <a:t>	</a:t>
            </a:r>
            <a:r>
              <a:rPr lang="fr-FR" dirty="0"/>
              <a:t> </a:t>
            </a:r>
            <a:r>
              <a:rPr lang="fr-FR" dirty="0" smtClean="0"/>
              <a:t>/\W+/ </a:t>
            </a:r>
            <a:r>
              <a:rPr lang="fr-FR" dirty="0"/>
              <a:t>	-&gt; vrai pour "05/08/1999</a:t>
            </a:r>
            <a:r>
              <a:rPr lang="fr-FR" dirty="0" smtClean="0"/>
              <a:t>", faux </a:t>
            </a:r>
            <a:r>
              <a:rPr lang="fr-FR" dirty="0" err="1" smtClean="0"/>
              <a:t>pour"vérité</a:t>
            </a:r>
            <a:endParaRPr lang="fr-FR" dirty="0" smtClean="0"/>
          </a:p>
          <a:p>
            <a:endParaRPr lang="fr-FR" dirty="0"/>
          </a:p>
          <a:p>
            <a:r>
              <a:rPr lang="fr-FR" dirty="0" smtClean="0"/>
              <a:t> \b	définit un ou plusieurs caractères en début ou en fin de mot. </a:t>
            </a:r>
            <a:endParaRPr lang="fr-FR" dirty="0"/>
          </a:p>
          <a:p>
            <a:r>
              <a:rPr lang="fr-FR" dirty="0" smtClean="0"/>
              <a:t>	\</a:t>
            </a:r>
            <a:r>
              <a:rPr lang="fr-FR" dirty="0" err="1" smtClean="0"/>
              <a:t>bpoli</a:t>
            </a:r>
            <a:r>
              <a:rPr lang="fr-FR" dirty="0" smtClean="0"/>
              <a:t> 	--&gt; vrai pour "poliment", faux pour "dépoli"</a:t>
            </a:r>
          </a:p>
          <a:p>
            <a:r>
              <a:rPr lang="fr-FR" dirty="0"/>
              <a:t>	</a:t>
            </a:r>
            <a:r>
              <a:rPr lang="fr-FR" dirty="0" smtClean="0"/>
              <a:t>ment\b 	--&gt; vrai pour "poliment", faux pour  "menteur",</a:t>
            </a:r>
          </a:p>
          <a:p>
            <a:endParaRPr lang="fr-FR" dirty="0" smtClean="0"/>
          </a:p>
          <a:p>
            <a:r>
              <a:rPr lang="fr-FR" dirty="0" smtClean="0"/>
              <a:t>\B</a:t>
            </a:r>
            <a:r>
              <a:rPr lang="fr-FR" dirty="0"/>
              <a:t>	 définit un ou plusieurs caractères en </a:t>
            </a:r>
            <a:r>
              <a:rPr lang="fr-FR" dirty="0" smtClean="0"/>
              <a:t>milieu de </a:t>
            </a:r>
            <a:r>
              <a:rPr lang="fr-FR" dirty="0"/>
              <a:t>mot. </a:t>
            </a:r>
            <a:endParaRPr lang="fr-FR" dirty="0" smtClean="0"/>
          </a:p>
          <a:p>
            <a:r>
              <a:rPr lang="fr-FR" dirty="0"/>
              <a:t>	 </a:t>
            </a:r>
            <a:r>
              <a:rPr lang="fr-FR" dirty="0" smtClean="0"/>
              <a:t>\</a:t>
            </a:r>
            <a:r>
              <a:rPr lang="fr-FR" dirty="0" err="1" smtClean="0"/>
              <a:t>Blime</a:t>
            </a:r>
            <a:r>
              <a:rPr lang="fr-FR" dirty="0" smtClean="0"/>
              <a:t> </a:t>
            </a:r>
            <a:r>
              <a:rPr lang="fr-FR" dirty="0"/>
              <a:t>	--&gt; vrai pour "poliment", faux pour </a:t>
            </a:r>
            <a:r>
              <a:rPr lang="fr-FR" dirty="0" smtClean="0"/>
              <a:t>"liment"</a:t>
            </a:r>
            <a:endParaRPr lang="fr-FR" dirty="0"/>
          </a:p>
        </p:txBody>
      </p:sp>
    </p:spTree>
    <p:extLst>
      <p:ext uri="{BB962C8B-B14F-4D97-AF65-F5344CB8AC3E}">
        <p14:creationId xmlns:p14="http://schemas.microsoft.com/office/powerpoint/2010/main" val="2607422703"/>
      </p:ext>
    </p:extLst>
  </p:cSld>
  <p:clrMapOvr>
    <a:masterClrMapping/>
  </p:clrMapOvr>
  <p:transition spd="slow">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a:solidFill>
                  <a:schemeClr val="accent2">
                    <a:lumMod val="75000"/>
                  </a:schemeClr>
                </a:solidFill>
              </a:rPr>
              <a:t>O</a:t>
            </a:r>
            <a:r>
              <a:rPr lang="fr-FR" sz="3100" b="1" i="1" dirty="0" smtClean="0">
                <a:solidFill>
                  <a:schemeClr val="accent2">
                    <a:lumMod val="75000"/>
                  </a:schemeClr>
                </a:solidFill>
              </a:rPr>
              <a:t>pérateurs arithmétiques et binaires</a:t>
            </a:r>
            <a:endParaRPr lang="fr-FR" sz="3100" b="1" dirty="0">
              <a:solidFill>
                <a:schemeClr val="accent2">
                  <a:lumMod val="75000"/>
                </a:schemeClr>
              </a:solidFill>
            </a:endParaRPr>
          </a:p>
        </p:txBody>
      </p:sp>
      <p:sp>
        <p:nvSpPr>
          <p:cNvPr id="5" name="ZoneTexte 4"/>
          <p:cNvSpPr txBox="1"/>
          <p:nvPr/>
        </p:nvSpPr>
        <p:spPr>
          <a:xfrm>
            <a:off x="827584" y="1412776"/>
            <a:ext cx="8064896" cy="3970318"/>
          </a:xfrm>
          <a:prstGeom prst="rect">
            <a:avLst/>
          </a:prstGeom>
          <a:noFill/>
        </p:spPr>
        <p:txBody>
          <a:bodyPr wrap="square" rtlCol="0">
            <a:spAutoFit/>
          </a:bodyPr>
          <a:lstStyle/>
          <a:p>
            <a:r>
              <a:rPr lang="fr-FR" b="1" dirty="0" smtClean="0"/>
              <a:t>Opérateurs arithmétiques</a:t>
            </a:r>
          </a:p>
          <a:p>
            <a:r>
              <a:rPr lang="fr-FR" dirty="0" smtClean="0"/>
              <a:t>Les classiques + - * /</a:t>
            </a:r>
          </a:p>
          <a:p>
            <a:r>
              <a:rPr lang="fr-FR" dirty="0" smtClean="0"/>
              <a:t>le modulo %  	exemple : z=x % y;  // z=reste de a division entière de x par y</a:t>
            </a:r>
          </a:p>
          <a:p>
            <a:r>
              <a:rPr lang="fr-FR" dirty="0"/>
              <a:t>Les </a:t>
            </a:r>
            <a:r>
              <a:rPr lang="fr-FR" dirty="0" smtClean="0"/>
              <a:t>incr</a:t>
            </a:r>
            <a:r>
              <a:rPr lang="fr-FR" dirty="0"/>
              <a:t>é</a:t>
            </a:r>
            <a:r>
              <a:rPr lang="fr-FR" dirty="0" smtClean="0"/>
              <a:t>mentations </a:t>
            </a:r>
            <a:r>
              <a:rPr lang="fr-FR" dirty="0"/>
              <a:t>++ et </a:t>
            </a:r>
            <a:r>
              <a:rPr lang="fr-FR" dirty="0" smtClean="0"/>
              <a:t>--		exemple : i++;</a:t>
            </a:r>
            <a:endParaRPr lang="fr-FR" dirty="0"/>
          </a:p>
          <a:p>
            <a:r>
              <a:rPr lang="fr-FR" dirty="0"/>
              <a:t>La </a:t>
            </a:r>
            <a:r>
              <a:rPr lang="fr-FR" dirty="0" smtClean="0"/>
              <a:t>négation </a:t>
            </a:r>
            <a:r>
              <a:rPr lang="fr-FR" dirty="0"/>
              <a:t>unaire -</a:t>
            </a:r>
            <a:r>
              <a:rPr lang="fr-FR" dirty="0" smtClean="0"/>
              <a:t> </a:t>
            </a:r>
          </a:p>
          <a:p>
            <a:endParaRPr lang="fr-FR" dirty="0"/>
          </a:p>
          <a:p>
            <a:r>
              <a:rPr lang="fr-FR" b="1" dirty="0"/>
              <a:t>O</a:t>
            </a:r>
            <a:r>
              <a:rPr lang="fr-FR" b="1" dirty="0" smtClean="0"/>
              <a:t>pérateurs binaires</a:t>
            </a:r>
            <a:endParaRPr lang="fr-FR" dirty="0" smtClean="0"/>
          </a:p>
          <a:p>
            <a:r>
              <a:rPr lang="fr-FR" dirty="0"/>
              <a:t>&amp; </a:t>
            </a:r>
            <a:r>
              <a:rPr lang="fr-FR" dirty="0" smtClean="0"/>
              <a:t>	calcule </a:t>
            </a:r>
            <a:r>
              <a:rPr lang="fr-FR" dirty="0"/>
              <a:t>la fonction ET,</a:t>
            </a:r>
          </a:p>
          <a:p>
            <a:r>
              <a:rPr lang="fr-FR" dirty="0"/>
              <a:t>| </a:t>
            </a:r>
            <a:r>
              <a:rPr lang="fr-FR" dirty="0" smtClean="0"/>
              <a:t>	calcule </a:t>
            </a:r>
            <a:r>
              <a:rPr lang="fr-FR" dirty="0"/>
              <a:t>la fonction OU,</a:t>
            </a:r>
          </a:p>
          <a:p>
            <a:r>
              <a:rPr lang="fr-FR" dirty="0"/>
              <a:t>ˆ </a:t>
            </a:r>
            <a:r>
              <a:rPr lang="fr-FR" dirty="0" smtClean="0"/>
              <a:t>	calcule </a:t>
            </a:r>
            <a:r>
              <a:rPr lang="fr-FR" dirty="0"/>
              <a:t>la fonction OU-EXCLUSIF</a:t>
            </a:r>
            <a:r>
              <a:rPr lang="fr-FR" dirty="0" smtClean="0"/>
              <a:t>.</a:t>
            </a:r>
          </a:p>
          <a:p>
            <a:r>
              <a:rPr lang="fr-FR" dirty="0" smtClean="0"/>
              <a:t>&lt;&lt; 	décalage </a:t>
            </a:r>
            <a:r>
              <a:rPr lang="fr-FR" dirty="0"/>
              <a:t>vers la gauche.</a:t>
            </a:r>
          </a:p>
          <a:p>
            <a:r>
              <a:rPr lang="fr-FR" dirty="0" smtClean="0"/>
              <a:t>&gt;&gt;	 décalage </a:t>
            </a:r>
            <a:r>
              <a:rPr lang="fr-FR" dirty="0"/>
              <a:t>vers la droite avec </a:t>
            </a:r>
            <a:r>
              <a:rPr lang="fr-FR" dirty="0" smtClean="0"/>
              <a:t>préservation </a:t>
            </a:r>
            <a:r>
              <a:rPr lang="fr-FR" dirty="0"/>
              <a:t>du signe.</a:t>
            </a:r>
          </a:p>
          <a:p>
            <a:r>
              <a:rPr lang="fr-FR" dirty="0" smtClean="0"/>
              <a:t>&gt;&gt;&gt;	 décalage </a:t>
            </a:r>
            <a:r>
              <a:rPr lang="fr-FR" dirty="0"/>
              <a:t>vers la droite sans </a:t>
            </a:r>
            <a:r>
              <a:rPr lang="fr-FR" dirty="0" smtClean="0"/>
              <a:t>préservation </a:t>
            </a:r>
            <a:r>
              <a:rPr lang="fr-FR" dirty="0"/>
              <a:t>du signe.</a:t>
            </a:r>
            <a:endParaRPr lang="fr-FR" dirty="0" smtClean="0"/>
          </a:p>
          <a:p>
            <a:endParaRPr lang="fr-FR" dirty="0" smtClean="0"/>
          </a:p>
        </p:txBody>
      </p:sp>
    </p:spTree>
    <p:extLst>
      <p:ext uri="{BB962C8B-B14F-4D97-AF65-F5344CB8AC3E}">
        <p14:creationId xmlns:p14="http://schemas.microsoft.com/office/powerpoint/2010/main" val="696397463"/>
      </p:ext>
    </p:extLst>
  </p:cSld>
  <p:clrMapOvr>
    <a:masterClrMapping/>
  </p:clrMapOvr>
  <p:transition spd="slow">
    <p:wipe dir="d"/>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Les types génériques</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4801314"/>
          </a:xfrm>
          <a:prstGeom prst="rect">
            <a:avLst/>
          </a:prstGeom>
          <a:noFill/>
        </p:spPr>
        <p:txBody>
          <a:bodyPr wrap="square" rtlCol="0">
            <a:spAutoFit/>
          </a:bodyPr>
          <a:lstStyle/>
          <a:p>
            <a:r>
              <a:rPr lang="fr-FR" dirty="0" smtClean="0"/>
              <a:t>\n	Définit un saut de ligne,</a:t>
            </a:r>
          </a:p>
          <a:p>
            <a:r>
              <a:rPr lang="fr-FR" dirty="0" smtClean="0"/>
              <a:t>\r	Définit un retour chariot,</a:t>
            </a:r>
          </a:p>
          <a:p>
            <a:r>
              <a:rPr lang="fr-FR" dirty="0" smtClean="0"/>
              <a:t>\t	Définit une tabulation horizontale,</a:t>
            </a:r>
          </a:p>
          <a:p>
            <a:r>
              <a:rPr lang="fr-FR" dirty="0" smtClean="0"/>
              <a:t>\v	</a:t>
            </a:r>
            <a:r>
              <a:rPr lang="fr-FR" dirty="0"/>
              <a:t> Définit une tabulation </a:t>
            </a:r>
            <a:r>
              <a:rPr lang="fr-FR" dirty="0" smtClean="0"/>
              <a:t>verticale,</a:t>
            </a:r>
          </a:p>
          <a:p>
            <a:r>
              <a:rPr lang="fr-FR" dirty="0" smtClean="0"/>
              <a:t>\f	Définit un saut de page,</a:t>
            </a:r>
          </a:p>
          <a:p>
            <a:r>
              <a:rPr lang="fr-FR" dirty="0"/>
              <a:t>\</a:t>
            </a:r>
            <a:r>
              <a:rPr lang="fr-FR" dirty="0" err="1" smtClean="0"/>
              <a:t>o</a:t>
            </a:r>
            <a:r>
              <a:rPr lang="fr-FR" sz="1400" b="1" i="1" dirty="0" err="1" smtClean="0">
                <a:solidFill>
                  <a:schemeClr val="tx2">
                    <a:lumMod val="75000"/>
                  </a:schemeClr>
                </a:solidFill>
              </a:rPr>
              <a:t>Nombre</a:t>
            </a:r>
            <a:r>
              <a:rPr lang="fr-FR" i="1" dirty="0" smtClean="0"/>
              <a:t> 	</a:t>
            </a:r>
            <a:r>
              <a:rPr lang="fr-FR" dirty="0" smtClean="0"/>
              <a:t>Définit un caractère par son code ASCII en octal</a:t>
            </a:r>
          </a:p>
          <a:p>
            <a:r>
              <a:rPr lang="fr-FR" dirty="0"/>
              <a:t>	</a:t>
            </a:r>
            <a:r>
              <a:rPr lang="fr-FR" dirty="0" smtClean="0"/>
              <a:t>\o101	--&gt; 'A'</a:t>
            </a:r>
          </a:p>
          <a:p>
            <a:endParaRPr lang="fr-FR" dirty="0"/>
          </a:p>
          <a:p>
            <a:r>
              <a:rPr lang="fr-FR" dirty="0" smtClean="0"/>
              <a:t>\</a:t>
            </a:r>
            <a:r>
              <a:rPr lang="fr-FR" dirty="0" err="1" smtClean="0"/>
              <a:t>x</a:t>
            </a:r>
            <a:r>
              <a:rPr lang="fr-FR" sz="1400" b="1" i="1" dirty="0" err="1" smtClean="0">
                <a:solidFill>
                  <a:schemeClr val="tx2">
                    <a:lumMod val="75000"/>
                  </a:schemeClr>
                </a:solidFill>
              </a:rPr>
              <a:t>Nombre</a:t>
            </a:r>
            <a:r>
              <a:rPr lang="fr-FR" i="1" dirty="0" smtClean="0"/>
              <a:t> </a:t>
            </a:r>
            <a:r>
              <a:rPr lang="fr-FR" i="1" dirty="0"/>
              <a:t>	</a:t>
            </a:r>
            <a:r>
              <a:rPr lang="fr-FR" dirty="0"/>
              <a:t> Définit un caractère par son code ASCII</a:t>
            </a:r>
            <a:r>
              <a:rPr lang="fr-FR" dirty="0" smtClean="0"/>
              <a:t> </a:t>
            </a:r>
            <a:r>
              <a:rPr lang="fr-FR" dirty="0"/>
              <a:t>en </a:t>
            </a:r>
            <a:r>
              <a:rPr lang="fr-FR" dirty="0" smtClean="0"/>
              <a:t>hexadécimal</a:t>
            </a:r>
          </a:p>
          <a:p>
            <a:r>
              <a:rPr lang="fr-FR" dirty="0"/>
              <a:t>	</a:t>
            </a:r>
            <a:r>
              <a:rPr lang="fr-FR" dirty="0" smtClean="0"/>
              <a:t>\x41	-&gt; 'A'</a:t>
            </a:r>
          </a:p>
          <a:p>
            <a:endParaRPr lang="fr-FR" dirty="0" smtClean="0"/>
          </a:p>
          <a:p>
            <a:r>
              <a:rPr lang="fr-FR" dirty="0" smtClean="0"/>
              <a:t>\</a:t>
            </a:r>
            <a:r>
              <a:rPr lang="fr-FR" dirty="0" err="1" smtClean="0"/>
              <a:t>c</a:t>
            </a:r>
            <a:r>
              <a:rPr lang="fr-FR" sz="1400" b="1" i="1" dirty="0" err="1" smtClean="0">
                <a:solidFill>
                  <a:schemeClr val="tx2">
                    <a:lumMod val="75000"/>
                  </a:schemeClr>
                </a:solidFill>
              </a:rPr>
              <a:t>Caract</a:t>
            </a:r>
            <a:r>
              <a:rPr lang="fr-FR" sz="1400" b="1" i="1" dirty="0" smtClean="0">
                <a:solidFill>
                  <a:schemeClr val="tx2">
                    <a:lumMod val="75000"/>
                  </a:schemeClr>
                </a:solidFill>
              </a:rPr>
              <a:t>	</a:t>
            </a:r>
            <a:r>
              <a:rPr lang="fr-FR" sz="1400" dirty="0"/>
              <a:t> </a:t>
            </a:r>
            <a:r>
              <a:rPr lang="fr-FR" dirty="0"/>
              <a:t>Définit </a:t>
            </a:r>
            <a:r>
              <a:rPr lang="fr-FR" dirty="0" smtClean="0"/>
              <a:t>une combinaison de touches Ctrl + 'touche'</a:t>
            </a:r>
          </a:p>
          <a:p>
            <a:r>
              <a:rPr lang="fr-FR" dirty="0"/>
              <a:t>	</a:t>
            </a:r>
            <a:r>
              <a:rPr lang="fr-FR" dirty="0" smtClean="0"/>
              <a:t>\</a:t>
            </a:r>
            <a:r>
              <a:rPr lang="fr-FR" dirty="0" err="1" smtClean="0"/>
              <a:t>cM</a:t>
            </a:r>
            <a:r>
              <a:rPr lang="fr-FR" dirty="0" smtClean="0"/>
              <a:t>	-&gt; Ctrl M</a:t>
            </a:r>
          </a:p>
          <a:p>
            <a:endParaRPr lang="fr-FR" b="1" i="1" dirty="0">
              <a:solidFill>
                <a:schemeClr val="tx2">
                  <a:lumMod val="75000"/>
                </a:schemeClr>
              </a:solidFill>
            </a:endParaRPr>
          </a:p>
          <a:p>
            <a:endParaRPr lang="fr-FR" b="1" i="1" dirty="0">
              <a:solidFill>
                <a:schemeClr val="tx2">
                  <a:lumMod val="75000"/>
                </a:schemeClr>
              </a:solidFill>
            </a:endParaRPr>
          </a:p>
          <a:p>
            <a:endParaRPr lang="fr-FR" i="1" dirty="0"/>
          </a:p>
          <a:p>
            <a:endParaRPr lang="fr-FR" i="1" dirty="0"/>
          </a:p>
        </p:txBody>
      </p:sp>
    </p:spTree>
    <p:extLst>
      <p:ext uri="{BB962C8B-B14F-4D97-AF65-F5344CB8AC3E}">
        <p14:creationId xmlns:p14="http://schemas.microsoft.com/office/powerpoint/2010/main" val="3451231211"/>
      </p:ext>
    </p:extLst>
  </p:cSld>
  <p:clrMapOvr>
    <a:masterClrMapping/>
  </p:clrMapOvr>
  <p:transition spd="slow">
    <p:wipe dir="d"/>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Les attributs d'appariement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3416320"/>
          </a:xfrm>
          <a:prstGeom prst="rect">
            <a:avLst/>
          </a:prstGeom>
          <a:noFill/>
        </p:spPr>
        <p:txBody>
          <a:bodyPr wrap="square" rtlCol="0">
            <a:spAutoFit/>
          </a:bodyPr>
          <a:lstStyle/>
          <a:p>
            <a:r>
              <a:rPr lang="fr-FR" dirty="0" smtClean="0"/>
              <a:t>Deux attributs d'appariement sont à notre disposition. Ils sont placés immédiatement derrières l'expression régulière :</a:t>
            </a:r>
          </a:p>
          <a:p>
            <a:r>
              <a:rPr lang="fr-FR" dirty="0" smtClean="0"/>
              <a:t>i	L'analyse de la chaîne se fait sans tenir compte de la casse</a:t>
            </a:r>
          </a:p>
          <a:p>
            <a:r>
              <a:rPr lang="fr-FR" dirty="0"/>
              <a:t>	 /^[A—F0—9]+$/</a:t>
            </a:r>
            <a:r>
              <a:rPr lang="fr-FR" dirty="0" smtClean="0"/>
              <a:t>i 	-&gt; contrôle d'un nombre en hexadécimal</a:t>
            </a:r>
          </a:p>
          <a:p>
            <a:r>
              <a:rPr lang="fr-FR" dirty="0"/>
              <a:t>	 </a:t>
            </a:r>
            <a:r>
              <a:rPr lang="fr-FR" dirty="0" smtClean="0"/>
              <a:t>/[</a:t>
            </a:r>
            <a:r>
              <a:rPr lang="fr-FR" dirty="0"/>
              <a:t>A—Z</a:t>
            </a:r>
            <a:r>
              <a:rPr lang="fr-FR" dirty="0" smtClean="0"/>
              <a:t>]/i		-&gt; alphabétique seulement</a:t>
            </a:r>
            <a:endParaRPr lang="fr-FR" dirty="0"/>
          </a:p>
          <a:p>
            <a:endParaRPr lang="fr-FR" dirty="0" smtClean="0"/>
          </a:p>
          <a:p>
            <a:r>
              <a:rPr lang="fr-FR" dirty="0" smtClean="0"/>
              <a:t>g	Permet d'effectuer une recherche sur toutes les parties d'une expression  	qui s'apparient à l'expression régulière. Dans le cas contraire, l'analyse 	s'arrête dès la première occurrence trouvée.</a:t>
            </a:r>
          </a:p>
          <a:p>
            <a:r>
              <a:rPr lang="fr-FR" dirty="0"/>
              <a:t>	</a:t>
            </a:r>
            <a:r>
              <a:rPr lang="fr-FR" dirty="0" smtClean="0"/>
              <a:t>/\d{4}?/g		-&gt; recherchera tous les groupes de 4 chiffres</a:t>
            </a:r>
            <a:endParaRPr lang="fr-FR" dirty="0"/>
          </a:p>
          <a:p>
            <a:endParaRPr lang="fr-FR" i="1" dirty="0"/>
          </a:p>
          <a:p>
            <a:endParaRPr lang="fr-FR" i="1" dirty="0"/>
          </a:p>
        </p:txBody>
      </p:sp>
    </p:spTree>
    <p:extLst>
      <p:ext uri="{BB962C8B-B14F-4D97-AF65-F5344CB8AC3E}">
        <p14:creationId xmlns:p14="http://schemas.microsoft.com/office/powerpoint/2010/main" val="1883035684"/>
      </p:ext>
    </p:extLst>
  </p:cSld>
  <p:clrMapOvr>
    <a:masterClrMapping/>
  </p:clrMapOvr>
  <p:transition spd="slow">
    <p:wipe dir="d"/>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Parenthèses de choix  (  )</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2585323"/>
          </a:xfrm>
          <a:prstGeom prst="rect">
            <a:avLst/>
          </a:prstGeom>
          <a:noFill/>
        </p:spPr>
        <p:txBody>
          <a:bodyPr wrap="square" rtlCol="0">
            <a:spAutoFit/>
          </a:bodyPr>
          <a:lstStyle/>
          <a:p>
            <a:r>
              <a:rPr lang="fr-FR" dirty="0" smtClean="0"/>
              <a:t>Les parenthèses de choix permettent de définir un choix entre plusieurs expressions.</a:t>
            </a:r>
          </a:p>
          <a:p>
            <a:endParaRPr lang="fr-FR" dirty="0"/>
          </a:p>
          <a:p>
            <a:r>
              <a:rPr lang="fr-FR" dirty="0" smtClean="0"/>
              <a:t>Exemple :</a:t>
            </a:r>
          </a:p>
          <a:p>
            <a:r>
              <a:rPr lang="fr-FR" dirty="0" err="1" smtClean="0"/>
              <a:t>regex</a:t>
            </a:r>
            <a:r>
              <a:rPr lang="fr-FR" dirty="0" smtClean="0"/>
              <a:t> = /(</a:t>
            </a:r>
            <a:r>
              <a:rPr lang="fr-FR" dirty="0" err="1" smtClean="0"/>
              <a:t>Monsieur|Madame|Mademoiselle</a:t>
            </a:r>
            <a:r>
              <a:rPr lang="fr-FR" dirty="0" smtClean="0"/>
              <a:t>)/ </a:t>
            </a:r>
          </a:p>
          <a:p>
            <a:r>
              <a:rPr lang="fr-FR" dirty="0" smtClean="0"/>
              <a:t>validera  la chaîne "Madame de Montespan"  et "Monsieur le Baron"</a:t>
            </a:r>
          </a:p>
          <a:p>
            <a:r>
              <a:rPr lang="fr-FR" dirty="0" smtClean="0"/>
              <a:t>mais pas "Docteur </a:t>
            </a:r>
            <a:r>
              <a:rPr lang="fr-FR" dirty="0" err="1" smtClean="0"/>
              <a:t>Jivago</a:t>
            </a:r>
            <a:r>
              <a:rPr lang="fr-FR" dirty="0" smtClean="0"/>
              <a:t>"</a:t>
            </a:r>
          </a:p>
          <a:p>
            <a:endParaRPr lang="fr-FR" i="1" dirty="0"/>
          </a:p>
          <a:p>
            <a:endParaRPr lang="fr-FR" i="1" dirty="0"/>
          </a:p>
        </p:txBody>
      </p:sp>
    </p:spTree>
    <p:extLst>
      <p:ext uri="{BB962C8B-B14F-4D97-AF65-F5344CB8AC3E}">
        <p14:creationId xmlns:p14="http://schemas.microsoft.com/office/powerpoint/2010/main" val="2404210771"/>
      </p:ext>
    </p:extLst>
  </p:cSld>
  <p:clrMapOvr>
    <a:masterClrMapping/>
  </p:clrMapOvr>
  <p:transition spd="slow">
    <p:wipe dir="d"/>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Les parenthèses capturantes  (  )</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7017306"/>
          </a:xfrm>
          <a:prstGeom prst="rect">
            <a:avLst/>
          </a:prstGeom>
          <a:noFill/>
        </p:spPr>
        <p:txBody>
          <a:bodyPr wrap="square" rtlCol="0">
            <a:spAutoFit/>
          </a:bodyPr>
          <a:lstStyle/>
          <a:p>
            <a:r>
              <a:rPr lang="fr-FR" dirty="0" smtClean="0"/>
              <a:t>Les parenthèses "capturantes" permettent de mémoriser une chaîne de caractères afin de pouvoir l'utiliser plus tard.</a:t>
            </a:r>
          </a:p>
          <a:p>
            <a:endParaRPr lang="fr-FR" dirty="0" smtClean="0"/>
          </a:p>
          <a:p>
            <a:r>
              <a:rPr lang="fr-FR" dirty="0" smtClean="0"/>
              <a:t>Je veux vérifier si une chaîne est bien encadrée par une paire de guillemets simples ou doubles, par exemple  "Mardi" ou 'Mardi',</a:t>
            </a:r>
          </a:p>
          <a:p>
            <a:r>
              <a:rPr lang="fr-FR" dirty="0" smtClean="0"/>
              <a:t>Si j'utilise :  </a:t>
            </a:r>
            <a:r>
              <a:rPr lang="fr-FR" dirty="0" smtClean="0">
                <a:latin typeface="Courier New" pitchFamily="49" charset="0"/>
                <a:cs typeface="Courier New" pitchFamily="49" charset="0"/>
              </a:rPr>
              <a:t>/['"]Mardi['"]/ </a:t>
            </a:r>
            <a:r>
              <a:rPr lang="fr-FR" dirty="0" smtClean="0">
                <a:latin typeface="+mj-lt"/>
                <a:cs typeface="Courier New" pitchFamily="49" charset="0"/>
              </a:rPr>
              <a:t>,  les chaînes "Mardi' et 'Mardi" seront reconnues correctes , ce que je ne veux pas.</a:t>
            </a:r>
          </a:p>
          <a:p>
            <a:r>
              <a:rPr lang="fr-FR" dirty="0" smtClean="0">
                <a:latin typeface="+mj-lt"/>
                <a:cs typeface="Courier New" pitchFamily="49" charset="0"/>
              </a:rPr>
              <a:t>A la place j'utilise :</a:t>
            </a:r>
          </a:p>
          <a:p>
            <a:r>
              <a:rPr lang="fr-FR" dirty="0" smtClean="0">
                <a:latin typeface="Courier New" pitchFamily="49" charset="0"/>
                <a:cs typeface="Courier New" pitchFamily="49" charset="0"/>
              </a:rPr>
              <a:t>/</a:t>
            </a:r>
            <a:r>
              <a:rPr lang="fr-FR" b="1" dirty="0" smtClean="0">
                <a:solidFill>
                  <a:schemeClr val="accent2">
                    <a:lumMod val="75000"/>
                  </a:schemeClr>
                </a:solidFill>
                <a:latin typeface="Courier New" pitchFamily="49" charset="0"/>
                <a:cs typeface="Courier New" pitchFamily="49" charset="0"/>
              </a:rPr>
              <a:t>(['"])</a:t>
            </a:r>
            <a:r>
              <a:rPr lang="fr-FR" dirty="0" smtClean="0">
                <a:latin typeface="Courier New" pitchFamily="49" charset="0"/>
                <a:cs typeface="Courier New" pitchFamily="49" charset="0"/>
              </a:rPr>
              <a:t>Mardi</a:t>
            </a:r>
            <a:r>
              <a:rPr lang="fr-FR" b="1" dirty="0" smtClean="0">
                <a:solidFill>
                  <a:schemeClr val="accent2">
                    <a:lumMod val="75000"/>
                  </a:schemeClr>
                </a:solidFill>
                <a:latin typeface="Courier New" pitchFamily="49" charset="0"/>
                <a:cs typeface="Courier New" pitchFamily="49" charset="0"/>
              </a:rPr>
              <a:t>\1</a:t>
            </a:r>
            <a:r>
              <a:rPr lang="fr-FR" dirty="0" smtClean="0">
                <a:latin typeface="Courier New" pitchFamily="49" charset="0"/>
                <a:cs typeface="Courier New" pitchFamily="49" charset="0"/>
              </a:rPr>
              <a:t>/</a:t>
            </a:r>
          </a:p>
          <a:p>
            <a:r>
              <a:rPr lang="fr-FR" b="1" dirty="0" smtClean="0">
                <a:solidFill>
                  <a:schemeClr val="accent2">
                    <a:lumMod val="75000"/>
                  </a:schemeClr>
                </a:solidFill>
                <a:latin typeface="Courier New" pitchFamily="49" charset="0"/>
                <a:cs typeface="Courier New" pitchFamily="49" charset="0"/>
              </a:rPr>
              <a:t>(['"])	</a:t>
            </a:r>
            <a:r>
              <a:rPr lang="fr-FR" dirty="0" smtClean="0">
                <a:latin typeface="+mj-lt"/>
                <a:cs typeface="Courier New" pitchFamily="49" charset="0"/>
              </a:rPr>
              <a:t>indique que je désire un guillemet simple ou double et que je mémorise	mémoire n°1</a:t>
            </a:r>
          </a:p>
          <a:p>
            <a:r>
              <a:rPr lang="fr-FR" b="1" dirty="0">
                <a:solidFill>
                  <a:schemeClr val="accent2">
                    <a:lumMod val="75000"/>
                  </a:schemeClr>
                </a:solidFill>
                <a:latin typeface="Courier New" pitchFamily="49" charset="0"/>
                <a:cs typeface="Courier New" pitchFamily="49" charset="0"/>
              </a:rPr>
              <a:t>\</a:t>
            </a:r>
            <a:r>
              <a:rPr lang="fr-FR" b="1" dirty="0" smtClean="0">
                <a:solidFill>
                  <a:schemeClr val="accent2">
                    <a:lumMod val="75000"/>
                  </a:schemeClr>
                </a:solidFill>
                <a:latin typeface="Courier New" pitchFamily="49" charset="0"/>
                <a:cs typeface="Courier New" pitchFamily="49" charset="0"/>
              </a:rPr>
              <a:t>1	</a:t>
            </a:r>
            <a:r>
              <a:rPr lang="fr-FR" dirty="0" smtClean="0">
                <a:cs typeface="Courier New" pitchFamily="49" charset="0"/>
              </a:rPr>
              <a:t>indique </a:t>
            </a:r>
            <a:r>
              <a:rPr lang="fr-FR" dirty="0">
                <a:cs typeface="Courier New" pitchFamily="49" charset="0"/>
              </a:rPr>
              <a:t>que je désire </a:t>
            </a:r>
            <a:r>
              <a:rPr lang="fr-FR" dirty="0" smtClean="0">
                <a:cs typeface="Courier New" pitchFamily="49" charset="0"/>
              </a:rPr>
              <a:t>à cette endroit le même caractère que celui 	mémorisé en mémoire n°1</a:t>
            </a:r>
          </a:p>
          <a:p>
            <a:endParaRPr lang="fr-FR" dirty="0">
              <a:latin typeface="+mj-lt"/>
              <a:cs typeface="Courier New" pitchFamily="49" charset="0"/>
            </a:endParaRPr>
          </a:p>
          <a:p>
            <a:r>
              <a:rPr lang="fr-FR" dirty="0" smtClean="0">
                <a:latin typeface="+mj-lt"/>
                <a:cs typeface="Courier New" pitchFamily="49" charset="0"/>
              </a:rPr>
              <a:t>Attention seulement 9 mémoires sont disponibles.</a:t>
            </a:r>
          </a:p>
          <a:p>
            <a:r>
              <a:rPr lang="fr-FR" dirty="0" smtClean="0">
                <a:latin typeface="+mj-lt"/>
                <a:cs typeface="Courier New" pitchFamily="49" charset="0"/>
              </a:rPr>
              <a:t>Pour utiliser le contenu  d'une chaîne capturée ,  il suffit d'utiliser l'expression suivante :</a:t>
            </a:r>
          </a:p>
          <a:p>
            <a:r>
              <a:rPr lang="fr-FR" dirty="0" smtClean="0">
                <a:latin typeface="+mj-lt"/>
                <a:cs typeface="Courier New" pitchFamily="49" charset="0"/>
              </a:rPr>
              <a:t>x = RegExp</a:t>
            </a:r>
            <a:r>
              <a:rPr lang="fr-FR" b="1" dirty="0" smtClean="0">
                <a:solidFill>
                  <a:schemeClr val="accent2">
                    <a:lumMod val="75000"/>
                  </a:schemeClr>
                </a:solidFill>
                <a:latin typeface="+mj-lt"/>
                <a:cs typeface="Courier New" pitchFamily="49" charset="0"/>
              </a:rPr>
              <a:t>.$1</a:t>
            </a:r>
            <a:r>
              <a:rPr lang="fr-FR" dirty="0" smtClean="0">
                <a:latin typeface="+mj-lt"/>
                <a:cs typeface="Courier New" pitchFamily="49" charset="0"/>
              </a:rPr>
              <a:t>	où $1 représente la valeur du contenu de la première donnée 		mémorisée par les parenthèses capturantes</a:t>
            </a:r>
            <a:endParaRPr lang="fr-FR" dirty="0">
              <a:latin typeface="+mj-lt"/>
              <a:cs typeface="Courier New" pitchFamily="49" charset="0"/>
            </a:endParaRPr>
          </a:p>
          <a:p>
            <a:endParaRPr lang="fr-FR" dirty="0" smtClean="0">
              <a:latin typeface="+mj-lt"/>
              <a:cs typeface="Courier New" pitchFamily="49" charset="0"/>
            </a:endParaRPr>
          </a:p>
          <a:p>
            <a:endParaRPr lang="fr-FR" dirty="0" smtClean="0"/>
          </a:p>
          <a:p>
            <a:endParaRPr lang="fr-FR" b="1" i="1" dirty="0">
              <a:solidFill>
                <a:schemeClr val="tx2">
                  <a:lumMod val="75000"/>
                </a:schemeClr>
              </a:solidFill>
            </a:endParaRPr>
          </a:p>
          <a:p>
            <a:endParaRPr lang="fr-FR" b="1" i="1" dirty="0">
              <a:solidFill>
                <a:schemeClr val="tx2">
                  <a:lumMod val="75000"/>
                </a:schemeClr>
              </a:solidFill>
            </a:endParaRPr>
          </a:p>
          <a:p>
            <a:endParaRPr lang="fr-FR" i="1" dirty="0"/>
          </a:p>
          <a:p>
            <a:endParaRPr lang="fr-FR" i="1" dirty="0"/>
          </a:p>
        </p:txBody>
      </p:sp>
    </p:spTree>
    <p:extLst>
      <p:ext uri="{BB962C8B-B14F-4D97-AF65-F5344CB8AC3E}">
        <p14:creationId xmlns:p14="http://schemas.microsoft.com/office/powerpoint/2010/main" val="4091406283"/>
      </p:ext>
    </p:extLst>
  </p:cSld>
  <p:clrMapOvr>
    <a:masterClrMapping/>
  </p:clrMapOvr>
  <p:transition spd="slow">
    <p:wipe dir="d"/>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Exercice 28</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contrôle de la forme d'une date</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4801314"/>
          </a:xfrm>
          <a:prstGeom prst="rect">
            <a:avLst/>
          </a:prstGeom>
          <a:noFill/>
        </p:spPr>
        <p:txBody>
          <a:bodyPr wrap="square" rtlCol="0">
            <a:spAutoFit/>
          </a:bodyPr>
          <a:lstStyle/>
          <a:p>
            <a:r>
              <a:rPr lang="fr-FR" dirty="0" smtClean="0"/>
              <a:t>Vous devez vérifier que les caractères composant la date sont corrects.</a:t>
            </a:r>
          </a:p>
          <a:p>
            <a:r>
              <a:rPr lang="fr-FR" dirty="0" smtClean="0"/>
              <a:t>Caractéristiques :</a:t>
            </a:r>
          </a:p>
          <a:p>
            <a:r>
              <a:rPr lang="fr-FR" dirty="0" smtClean="0"/>
              <a:t>La date est entrée sou l'une de ces formes :</a:t>
            </a:r>
          </a:p>
          <a:p>
            <a:r>
              <a:rPr lang="fr-FR" dirty="0"/>
              <a:t>	</a:t>
            </a:r>
            <a:r>
              <a:rPr lang="fr-FR" dirty="0" smtClean="0"/>
              <a:t>JJ/MM/AAAA, 	J/MM/AAAA, 	J/M/AAAA,	JJ/M/AAAA</a:t>
            </a:r>
          </a:p>
          <a:p>
            <a:r>
              <a:rPr lang="fr-FR" dirty="0" smtClean="0"/>
              <a:t>	et les slashs peuvent être remplacé par des tirets "-"</a:t>
            </a:r>
          </a:p>
          <a:p>
            <a:r>
              <a:rPr lang="fr-FR" dirty="0" smtClean="0"/>
              <a:t>L'expression régulière doit vérifier la </a:t>
            </a:r>
            <a:r>
              <a:rPr lang="fr-FR" dirty="0" err="1" smtClean="0"/>
              <a:t>numéricité</a:t>
            </a:r>
            <a:r>
              <a:rPr lang="fr-FR" dirty="0" smtClean="0"/>
              <a:t> :</a:t>
            </a:r>
          </a:p>
          <a:p>
            <a:r>
              <a:rPr lang="fr-FR" dirty="0" smtClean="0"/>
              <a:t>a - du jour, </a:t>
            </a:r>
          </a:p>
          <a:p>
            <a:r>
              <a:rPr lang="fr-FR" dirty="0" smtClean="0"/>
              <a:t>b - du mois </a:t>
            </a:r>
          </a:p>
          <a:p>
            <a:r>
              <a:rPr lang="fr-FR" dirty="0" smtClean="0"/>
              <a:t>c - de l'année.</a:t>
            </a:r>
          </a:p>
          <a:p>
            <a:r>
              <a:rPr lang="fr-FR" dirty="0" smtClean="0"/>
              <a:t>1 / télécharger EX28.HTML</a:t>
            </a:r>
          </a:p>
          <a:p>
            <a:r>
              <a:rPr lang="fr-FR" dirty="0" smtClean="0"/>
              <a:t>2 / compléter la fonction </a:t>
            </a:r>
            <a:r>
              <a:rPr lang="fr-FR" dirty="0" err="1" smtClean="0"/>
              <a:t>ctrldate</a:t>
            </a:r>
            <a:r>
              <a:rPr lang="fr-FR" dirty="0" smtClean="0"/>
              <a:t>() :</a:t>
            </a:r>
            <a:endParaRPr lang="fr-FR" dirty="0"/>
          </a:p>
          <a:p>
            <a:pPr marL="800100" lvl="1" indent="-342900">
              <a:buFont typeface="+mj-lt"/>
              <a:buAutoNum type="arabicPeriod"/>
            </a:pPr>
            <a:r>
              <a:rPr lang="fr-FR" dirty="0" smtClean="0"/>
              <a:t>effectuer les contrôles de taille, en cas d'erreur afficher  un message d'erreur,</a:t>
            </a:r>
          </a:p>
          <a:p>
            <a:pPr marL="800100" lvl="1" indent="-342900">
              <a:buFont typeface="+mj-lt"/>
              <a:buAutoNum type="arabicPeriod"/>
            </a:pPr>
            <a:r>
              <a:rPr lang="fr-FR" dirty="0" smtClean="0"/>
              <a:t>à l'aide d'une expression régulière, vérifier la validité des trois groupes . Commencez par le </a:t>
            </a:r>
            <a:r>
              <a:rPr lang="fr-FR" dirty="0" err="1" smtClean="0"/>
              <a:t>groupea</a:t>
            </a:r>
            <a:r>
              <a:rPr lang="fr-FR" dirty="0" smtClean="0"/>
              <a:t>, puis b puis c.</a:t>
            </a:r>
          </a:p>
          <a:p>
            <a:pPr marL="800100" lvl="1" indent="-342900">
              <a:buFont typeface="+mj-lt"/>
              <a:buAutoNum type="arabicPeriod"/>
            </a:pPr>
            <a:r>
              <a:rPr lang="fr-FR" dirty="0" smtClean="0"/>
              <a:t>Afficher un message d'erreur si une anomalie a été détectée.</a:t>
            </a:r>
          </a:p>
          <a:p>
            <a:r>
              <a:rPr lang="fr-FR" dirty="0" smtClean="0"/>
              <a:t>3 / si aucune erreur n'a été détectée mettre le fond de la saisie en vert</a:t>
            </a:r>
          </a:p>
        </p:txBody>
      </p:sp>
    </p:spTree>
    <p:extLst>
      <p:ext uri="{BB962C8B-B14F-4D97-AF65-F5344CB8AC3E}">
        <p14:creationId xmlns:p14="http://schemas.microsoft.com/office/powerpoint/2010/main" val="2452759943"/>
      </p:ext>
    </p:extLst>
  </p:cSld>
  <p:clrMapOvr>
    <a:masterClrMapping/>
  </p:clrMapOvr>
  <p:transition spd="slow">
    <p:wipe dir="d"/>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Exercice 28 corrige</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400" b="1" i="1" dirty="0" smtClean="0">
                <a:solidFill>
                  <a:schemeClr val="accent2">
                    <a:lumMod val="75000"/>
                  </a:schemeClr>
                </a:solidFill>
              </a:rPr>
              <a:t>contrôle de la forme d'une date</a:t>
            </a:r>
            <a:endParaRPr lang="fr-FR" sz="24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5355312"/>
          </a:xfrm>
          <a:prstGeom prst="rect">
            <a:avLst/>
          </a:prstGeom>
          <a:noFill/>
        </p:spPr>
        <p:txBody>
          <a:bodyPr wrap="square" rtlCol="0">
            <a:spAutoFit/>
          </a:bodyPr>
          <a:lstStyle/>
          <a:p>
            <a:endParaRPr lang="fr-FR" dirty="0" smtClean="0"/>
          </a:p>
          <a:p>
            <a:endParaRPr lang="fr-FR" dirty="0"/>
          </a:p>
          <a:p>
            <a:endParaRPr lang="fr-FR" dirty="0" smtClean="0"/>
          </a:p>
          <a:p>
            <a:r>
              <a:rPr lang="fr-FR" dirty="0" err="1" smtClean="0"/>
              <a:t>function</a:t>
            </a:r>
            <a:r>
              <a:rPr lang="fr-FR" dirty="0" smtClean="0"/>
              <a:t> </a:t>
            </a:r>
            <a:r>
              <a:rPr lang="fr-FR" dirty="0" err="1"/>
              <a:t>ctrldate</a:t>
            </a:r>
            <a:r>
              <a:rPr lang="fr-FR" dirty="0"/>
              <a:t>() {</a:t>
            </a:r>
          </a:p>
          <a:p>
            <a:r>
              <a:rPr lang="fr-FR" dirty="0"/>
              <a:t>var saisie=</a:t>
            </a:r>
            <a:r>
              <a:rPr lang="fr-FR" dirty="0" err="1"/>
              <a:t>document.getElementById</a:t>
            </a:r>
            <a:r>
              <a:rPr lang="fr-FR" dirty="0"/>
              <a:t>("saisie");</a:t>
            </a:r>
          </a:p>
          <a:p>
            <a:r>
              <a:rPr lang="fr-FR" dirty="0"/>
              <a:t>var </a:t>
            </a:r>
            <a:r>
              <a:rPr lang="fr-FR" dirty="0" err="1"/>
              <a:t>dt</a:t>
            </a:r>
            <a:r>
              <a:rPr lang="fr-FR" dirty="0"/>
              <a:t> = </a:t>
            </a:r>
            <a:r>
              <a:rPr lang="fr-FR" dirty="0" err="1"/>
              <a:t>saisie.value</a:t>
            </a:r>
            <a:r>
              <a:rPr lang="fr-FR" dirty="0"/>
              <a:t>;</a:t>
            </a:r>
          </a:p>
          <a:p>
            <a:r>
              <a:rPr lang="fr-FR" dirty="0"/>
              <a:t>var mess = "";</a:t>
            </a:r>
          </a:p>
          <a:p>
            <a:r>
              <a:rPr lang="fr-FR" dirty="0"/>
              <a:t>//  ctrl </a:t>
            </a:r>
            <a:r>
              <a:rPr lang="fr-FR" dirty="0" smtClean="0"/>
              <a:t>|&lt;--------------------------------------</a:t>
            </a:r>
            <a:r>
              <a:rPr lang="fr-FR" dirty="0"/>
              <a:t>jour -------------&gt;|&lt;--------------- mois </a:t>
            </a:r>
            <a:r>
              <a:rPr lang="fr-FR" dirty="0" smtClean="0"/>
              <a:t>----------------------&gt;&lt;-</a:t>
            </a:r>
            <a:r>
              <a:rPr lang="fr-FR" dirty="0"/>
              <a:t>an-&gt;</a:t>
            </a:r>
          </a:p>
          <a:p>
            <a:r>
              <a:rPr lang="fr-FR" dirty="0" err="1"/>
              <a:t>regex</a:t>
            </a:r>
            <a:r>
              <a:rPr lang="fr-FR" dirty="0"/>
              <a:t> = /^([1-9]{1}\/|[0-2]{1}[0-9]{1}\/|3{1}[0-1]{1}\/)([1-9]{1}\/|0[1-9]{1}\/|1[0-2]{1}\/)\d{4}$/;</a:t>
            </a:r>
          </a:p>
          <a:p>
            <a:r>
              <a:rPr lang="fr-FR" dirty="0"/>
              <a:t>if (</a:t>
            </a:r>
            <a:r>
              <a:rPr lang="fr-FR" dirty="0" err="1"/>
              <a:t>regex.test</a:t>
            </a:r>
            <a:r>
              <a:rPr lang="fr-FR" dirty="0"/>
              <a:t>(</a:t>
            </a:r>
            <a:r>
              <a:rPr lang="fr-FR" dirty="0" err="1"/>
              <a:t>dt</a:t>
            </a:r>
            <a:r>
              <a:rPr lang="fr-FR" dirty="0"/>
              <a:t>)) {</a:t>
            </a:r>
          </a:p>
          <a:p>
            <a:r>
              <a:rPr lang="fr-FR" dirty="0"/>
              <a:t>	</a:t>
            </a:r>
            <a:r>
              <a:rPr lang="fr-FR" dirty="0" err="1"/>
              <a:t>saisie.style.backgroundColor</a:t>
            </a:r>
            <a:r>
              <a:rPr lang="fr-FR" dirty="0"/>
              <a:t> = "lime";</a:t>
            </a:r>
          </a:p>
          <a:p>
            <a:r>
              <a:rPr lang="fr-FR" dirty="0"/>
              <a:t>	}</a:t>
            </a:r>
          </a:p>
          <a:p>
            <a:r>
              <a:rPr lang="fr-FR" dirty="0" err="1" smtClean="0"/>
              <a:t>else</a:t>
            </a:r>
            <a:r>
              <a:rPr lang="fr-FR" dirty="0" smtClean="0"/>
              <a:t>  </a:t>
            </a:r>
            <a:r>
              <a:rPr lang="fr-FR" dirty="0" err="1" smtClean="0"/>
              <a:t>alert</a:t>
            </a:r>
            <a:r>
              <a:rPr lang="fr-FR" dirty="0"/>
              <a:t>("Incorrect");</a:t>
            </a:r>
          </a:p>
          <a:p>
            <a:r>
              <a:rPr lang="fr-FR" dirty="0" smtClean="0"/>
              <a:t>}</a:t>
            </a:r>
            <a:endParaRPr lang="fr-FR" dirty="0"/>
          </a:p>
          <a:p>
            <a:r>
              <a:rPr lang="fr-FR" dirty="0" err="1"/>
              <a:t>function</a:t>
            </a:r>
            <a:r>
              <a:rPr lang="fr-FR" dirty="0"/>
              <a:t> blanc() {</a:t>
            </a:r>
          </a:p>
          <a:p>
            <a:r>
              <a:rPr lang="fr-FR" dirty="0" err="1"/>
              <a:t>document.getElementById</a:t>
            </a:r>
            <a:r>
              <a:rPr lang="fr-FR" dirty="0"/>
              <a:t>("saisie").</a:t>
            </a:r>
            <a:r>
              <a:rPr lang="fr-FR" dirty="0" err="1"/>
              <a:t>style.backgroundColor</a:t>
            </a:r>
            <a:r>
              <a:rPr lang="fr-FR" dirty="0"/>
              <a:t> = "white";</a:t>
            </a:r>
          </a:p>
          <a:p>
            <a:r>
              <a:rPr lang="fr-FR" dirty="0"/>
              <a:t>}</a:t>
            </a:r>
            <a:endParaRPr lang="fr-FR" dirty="0" smtClean="0"/>
          </a:p>
        </p:txBody>
      </p:sp>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932040" y="41746"/>
            <a:ext cx="4211960" cy="2573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0575601"/>
      </p:ext>
    </p:extLst>
  </p:cSld>
  <p:clrMapOvr>
    <a:masterClrMapping/>
  </p:clrMapOvr>
  <p:transition spd="slow">
    <p:wipe dir="d"/>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Expressions régulières</a:t>
            </a:r>
            <a:br>
              <a:rPr lang="fr-FR" sz="4000" b="1" i="1" dirty="0" smtClean="0"/>
            </a:br>
            <a:r>
              <a:rPr lang="fr-FR" sz="2800" b="1" i="1" dirty="0" smtClean="0">
                <a:solidFill>
                  <a:schemeClr val="accent2">
                    <a:lumMod val="75000"/>
                  </a:schemeClr>
                </a:solidFill>
              </a:rPr>
              <a:t>L'objet </a:t>
            </a:r>
            <a:r>
              <a:rPr lang="fr-FR" sz="2800" b="1" i="1" dirty="0" err="1" smtClean="0">
                <a:solidFill>
                  <a:schemeClr val="accent2">
                    <a:lumMod val="75000"/>
                  </a:schemeClr>
                </a:solidFill>
              </a:rPr>
              <a:t>RegExp</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5632311"/>
          </a:xfrm>
          <a:prstGeom prst="rect">
            <a:avLst/>
          </a:prstGeom>
          <a:noFill/>
        </p:spPr>
        <p:txBody>
          <a:bodyPr wrap="square" rtlCol="0">
            <a:spAutoFit/>
          </a:bodyPr>
          <a:lstStyle/>
          <a:p>
            <a:r>
              <a:rPr lang="fr-FR" dirty="0" err="1" smtClean="0">
                <a:latin typeface="+mj-lt"/>
                <a:cs typeface="Courier New" pitchFamily="49" charset="0"/>
              </a:rPr>
              <a:t>regex</a:t>
            </a:r>
            <a:r>
              <a:rPr lang="fr-FR" dirty="0" smtClean="0">
                <a:latin typeface="+mj-lt"/>
                <a:cs typeface="Courier New" pitchFamily="49" charset="0"/>
              </a:rPr>
              <a:t> = </a:t>
            </a:r>
            <a:r>
              <a:rPr lang="fr-FR" b="1" dirty="0" smtClean="0">
                <a:solidFill>
                  <a:schemeClr val="tx2">
                    <a:lumMod val="75000"/>
                  </a:schemeClr>
                </a:solidFill>
                <a:latin typeface="+mj-lt"/>
                <a:cs typeface="Courier New" pitchFamily="49" charset="0"/>
              </a:rPr>
              <a:t>new</a:t>
            </a:r>
            <a:r>
              <a:rPr lang="fr-FR" dirty="0" smtClean="0">
                <a:latin typeface="+mj-lt"/>
                <a:cs typeface="Courier New" pitchFamily="49" charset="0"/>
              </a:rPr>
              <a:t> </a:t>
            </a:r>
            <a:r>
              <a:rPr lang="fr-FR" b="1" dirty="0" err="1" smtClean="0">
                <a:solidFill>
                  <a:schemeClr val="accent2">
                    <a:lumMod val="75000"/>
                  </a:schemeClr>
                </a:solidFill>
                <a:latin typeface="+mj-lt"/>
                <a:cs typeface="Courier New" pitchFamily="49" charset="0"/>
              </a:rPr>
              <a:t>RegExp</a:t>
            </a:r>
            <a:r>
              <a:rPr lang="fr-FR" dirty="0" smtClean="0">
                <a:latin typeface="+mj-lt"/>
                <a:cs typeface="Courier New" pitchFamily="49" charset="0"/>
              </a:rPr>
              <a:t>(</a:t>
            </a:r>
            <a:r>
              <a:rPr lang="fr-FR" b="1" dirty="0" err="1" smtClean="0">
                <a:solidFill>
                  <a:schemeClr val="tx2">
                    <a:lumMod val="75000"/>
                  </a:schemeClr>
                </a:solidFill>
                <a:latin typeface="+mj-lt"/>
                <a:cs typeface="Courier New" pitchFamily="49" charset="0"/>
              </a:rPr>
              <a:t>expregul</a:t>
            </a:r>
            <a:r>
              <a:rPr lang="fr-FR" b="1" dirty="0" smtClean="0">
                <a:solidFill>
                  <a:schemeClr val="tx2">
                    <a:lumMod val="75000"/>
                  </a:schemeClr>
                </a:solidFill>
                <a:latin typeface="+mj-lt"/>
                <a:cs typeface="Courier New" pitchFamily="49" charset="0"/>
              </a:rPr>
              <a:t>[, type]</a:t>
            </a:r>
            <a:r>
              <a:rPr lang="fr-FR" dirty="0" smtClean="0">
                <a:latin typeface="+mj-lt"/>
                <a:cs typeface="Courier New" pitchFamily="49" charset="0"/>
              </a:rPr>
              <a:t>)</a:t>
            </a:r>
          </a:p>
          <a:p>
            <a:r>
              <a:rPr lang="fr-FR" dirty="0" smtClean="0">
                <a:latin typeface="+mj-lt"/>
                <a:cs typeface="Courier New" pitchFamily="49" charset="0"/>
              </a:rPr>
              <a:t>Crée une expression régulière</a:t>
            </a:r>
          </a:p>
          <a:p>
            <a:endParaRPr lang="fr-FR" dirty="0" smtClean="0">
              <a:latin typeface="+mj-lt"/>
              <a:cs typeface="Courier New" pitchFamily="49" charset="0"/>
            </a:endParaRPr>
          </a:p>
          <a:p>
            <a:r>
              <a:rPr lang="fr-FR" b="1" dirty="0" err="1" smtClean="0">
                <a:solidFill>
                  <a:schemeClr val="tx2">
                    <a:lumMod val="75000"/>
                  </a:schemeClr>
                </a:solidFill>
                <a:cs typeface="Courier New" pitchFamily="49" charset="0"/>
              </a:rPr>
              <a:t>expregul</a:t>
            </a:r>
            <a:r>
              <a:rPr lang="fr-FR" dirty="0" smtClean="0">
                <a:latin typeface="+mj-lt"/>
                <a:cs typeface="Courier New" pitchFamily="49" charset="0"/>
              </a:rPr>
              <a:t> : expression régulière,</a:t>
            </a:r>
          </a:p>
          <a:p>
            <a:r>
              <a:rPr lang="fr-FR" b="1" dirty="0" smtClean="0">
                <a:solidFill>
                  <a:schemeClr val="tx2">
                    <a:lumMod val="75000"/>
                  </a:schemeClr>
                </a:solidFill>
                <a:latin typeface="+mj-lt"/>
                <a:cs typeface="Courier New" pitchFamily="49" charset="0"/>
              </a:rPr>
              <a:t>type</a:t>
            </a:r>
            <a:r>
              <a:rPr lang="fr-FR" dirty="0" smtClean="0">
                <a:latin typeface="+mj-lt"/>
                <a:cs typeface="Courier New" pitchFamily="49" charset="0"/>
              </a:rPr>
              <a:t> : 	 chaîne facultative contenant les options 'i' ou/et 'g' .</a:t>
            </a:r>
          </a:p>
          <a:p>
            <a:endParaRPr lang="fr-FR" dirty="0" smtClean="0">
              <a:latin typeface="+mj-lt"/>
              <a:cs typeface="Courier New" pitchFamily="49" charset="0"/>
            </a:endParaRPr>
          </a:p>
          <a:p>
            <a:r>
              <a:rPr lang="fr-FR" dirty="0" smtClean="0">
                <a:latin typeface="+mj-lt"/>
                <a:cs typeface="Courier New" pitchFamily="49" charset="0"/>
              </a:rPr>
              <a:t>Exemple :</a:t>
            </a:r>
          </a:p>
          <a:p>
            <a:r>
              <a:rPr lang="fr-FR" dirty="0">
                <a:latin typeface="+mj-lt"/>
                <a:cs typeface="Courier New" pitchFamily="49" charset="0"/>
              </a:rPr>
              <a:t>var chaine="Les chiens et les chiennes, les chats et les oiseaux";</a:t>
            </a:r>
          </a:p>
          <a:p>
            <a:r>
              <a:rPr lang="fr-FR" dirty="0">
                <a:latin typeface="+mj-lt"/>
                <a:cs typeface="Courier New" pitchFamily="49" charset="0"/>
              </a:rPr>
              <a:t>var reg=new </a:t>
            </a:r>
            <a:r>
              <a:rPr lang="fr-FR" b="1" dirty="0" err="1">
                <a:solidFill>
                  <a:schemeClr val="accent2">
                    <a:lumMod val="75000"/>
                  </a:schemeClr>
                </a:solidFill>
                <a:cs typeface="Courier New" pitchFamily="49" charset="0"/>
              </a:rPr>
              <a:t>RegExp</a:t>
            </a:r>
            <a:r>
              <a:rPr lang="fr-FR" b="1" dirty="0">
                <a:solidFill>
                  <a:schemeClr val="accent2">
                    <a:lumMod val="75000"/>
                  </a:schemeClr>
                </a:solidFill>
                <a:cs typeface="Courier New" pitchFamily="49" charset="0"/>
              </a:rPr>
              <a:t> </a:t>
            </a:r>
            <a:r>
              <a:rPr lang="fr-FR" dirty="0" smtClean="0">
                <a:latin typeface="+mj-lt"/>
                <a:cs typeface="Courier New" pitchFamily="49" charset="0"/>
              </a:rPr>
              <a:t>("(</a:t>
            </a:r>
            <a:r>
              <a:rPr lang="fr-FR" dirty="0">
                <a:latin typeface="+mj-lt"/>
                <a:cs typeface="Courier New" pitchFamily="49" charset="0"/>
              </a:rPr>
              <a:t>chien)", "g");</a:t>
            </a:r>
          </a:p>
          <a:p>
            <a:r>
              <a:rPr lang="fr-FR" dirty="0" err="1">
                <a:latin typeface="+mj-lt"/>
                <a:cs typeface="Courier New" pitchFamily="49" charset="0"/>
              </a:rPr>
              <a:t>document.write</a:t>
            </a:r>
            <a:r>
              <a:rPr lang="fr-FR" dirty="0">
                <a:latin typeface="+mj-lt"/>
                <a:cs typeface="Courier New" pitchFamily="49" charset="0"/>
              </a:rPr>
              <a:t>("Chaîne d'origine : " + chaine + </a:t>
            </a:r>
            <a:r>
              <a:rPr lang="fr-FR" dirty="0" smtClean="0">
                <a:latin typeface="+mj-lt"/>
                <a:cs typeface="Courier New" pitchFamily="49" charset="0"/>
              </a:rPr>
              <a:t>"&lt;</a:t>
            </a:r>
            <a:r>
              <a:rPr lang="fr-FR" dirty="0" err="1">
                <a:latin typeface="+mj-lt"/>
                <a:cs typeface="Courier New" pitchFamily="49" charset="0"/>
              </a:rPr>
              <a:t>b</a:t>
            </a:r>
            <a:r>
              <a:rPr lang="fr-FR" dirty="0" err="1" smtClean="0">
                <a:latin typeface="+mj-lt"/>
                <a:cs typeface="Courier New" pitchFamily="49" charset="0"/>
              </a:rPr>
              <a:t>r</a:t>
            </a:r>
            <a:r>
              <a:rPr lang="fr-FR" dirty="0" smtClean="0">
                <a:latin typeface="+mj-lt"/>
                <a:cs typeface="Courier New" pitchFamily="49" charset="0"/>
              </a:rPr>
              <a:t>/&gt;");</a:t>
            </a:r>
            <a:endParaRPr lang="fr-FR" dirty="0">
              <a:latin typeface="+mj-lt"/>
              <a:cs typeface="Courier New" pitchFamily="49" charset="0"/>
            </a:endParaRPr>
          </a:p>
          <a:p>
            <a:r>
              <a:rPr lang="fr-FR" dirty="0" err="1">
                <a:latin typeface="+mj-lt"/>
                <a:cs typeface="Courier New" pitchFamily="49" charset="0"/>
              </a:rPr>
              <a:t>document.write</a:t>
            </a:r>
            <a:r>
              <a:rPr lang="fr-FR" dirty="0">
                <a:latin typeface="+mj-lt"/>
                <a:cs typeface="Courier New" pitchFamily="49" charset="0"/>
              </a:rPr>
              <a:t>("Chaîne traitée : " + </a:t>
            </a:r>
            <a:r>
              <a:rPr lang="fr-FR" dirty="0" smtClean="0">
                <a:latin typeface="+mj-lt"/>
                <a:cs typeface="Courier New" pitchFamily="49" charset="0"/>
              </a:rPr>
              <a:t/>
            </a:r>
            <a:br>
              <a:rPr lang="fr-FR" dirty="0" smtClean="0">
                <a:latin typeface="+mj-lt"/>
                <a:cs typeface="Courier New" pitchFamily="49" charset="0"/>
              </a:rPr>
            </a:br>
            <a:r>
              <a:rPr lang="fr-FR" dirty="0" smtClean="0">
                <a:latin typeface="+mj-lt"/>
                <a:cs typeface="Courier New" pitchFamily="49" charset="0"/>
              </a:rPr>
              <a:t>	</a:t>
            </a:r>
            <a:r>
              <a:rPr lang="fr-FR" dirty="0" err="1" smtClean="0">
                <a:latin typeface="+mj-lt"/>
                <a:cs typeface="Courier New" pitchFamily="49" charset="0"/>
              </a:rPr>
              <a:t>chaine.replace</a:t>
            </a:r>
            <a:r>
              <a:rPr lang="fr-FR" dirty="0" smtClean="0">
                <a:latin typeface="+mj-lt"/>
                <a:cs typeface="Courier New" pitchFamily="49" charset="0"/>
              </a:rPr>
              <a:t>(reg,"&lt;</a:t>
            </a:r>
            <a:r>
              <a:rPr lang="fr-FR" dirty="0" err="1" smtClean="0">
                <a:latin typeface="+mj-lt"/>
                <a:cs typeface="Courier New" pitchFamily="49" charset="0"/>
              </a:rPr>
              <a:t>span</a:t>
            </a:r>
            <a:r>
              <a:rPr lang="fr-FR" dirty="0" smtClean="0">
                <a:latin typeface="+mj-lt"/>
                <a:cs typeface="Courier New" pitchFamily="49" charset="0"/>
              </a:rPr>
              <a:t> </a:t>
            </a:r>
            <a:r>
              <a:rPr lang="fr-FR" dirty="0">
                <a:latin typeface="+mj-lt"/>
                <a:cs typeface="Courier New" pitchFamily="49" charset="0"/>
              </a:rPr>
              <a:t>style</a:t>
            </a:r>
            <a:r>
              <a:rPr lang="fr-FR" dirty="0" smtClean="0">
                <a:latin typeface="+mj-lt"/>
                <a:cs typeface="Courier New" pitchFamily="49" charset="0"/>
              </a:rPr>
              <a:t>='</a:t>
            </a:r>
            <a:r>
              <a:rPr lang="fr-FR" dirty="0" err="1" smtClean="0">
                <a:latin typeface="+mj-lt"/>
                <a:cs typeface="Courier New" pitchFamily="49" charset="0"/>
              </a:rPr>
              <a:t>color</a:t>
            </a:r>
            <a:r>
              <a:rPr lang="fr-FR" dirty="0" smtClean="0">
                <a:latin typeface="+mj-lt"/>
                <a:cs typeface="Courier New" pitchFamily="49" charset="0"/>
              </a:rPr>
              <a:t>=</a:t>
            </a:r>
            <a:r>
              <a:rPr lang="fr-FR" dirty="0" err="1" smtClean="0">
                <a:latin typeface="+mj-lt"/>
                <a:cs typeface="Courier New" pitchFamily="49" charset="0"/>
              </a:rPr>
              <a:t>red</a:t>
            </a:r>
            <a:r>
              <a:rPr lang="fr-FR" dirty="0" smtClean="0">
                <a:latin typeface="+mj-lt"/>
                <a:cs typeface="Courier New" pitchFamily="49" charset="0"/>
              </a:rPr>
              <a:t>'&gt;$</a:t>
            </a:r>
            <a:r>
              <a:rPr lang="fr-FR" dirty="0">
                <a:latin typeface="+mj-lt"/>
                <a:cs typeface="Courier New" pitchFamily="49" charset="0"/>
              </a:rPr>
              <a:t>1</a:t>
            </a:r>
            <a:r>
              <a:rPr lang="fr-FR" dirty="0" smtClean="0">
                <a:latin typeface="+mj-lt"/>
                <a:cs typeface="Courier New" pitchFamily="49" charset="0"/>
              </a:rPr>
              <a:t>&lt;/</a:t>
            </a:r>
            <a:r>
              <a:rPr lang="fr-FR" dirty="0" err="1" smtClean="0">
                <a:latin typeface="+mj-lt"/>
                <a:cs typeface="Courier New" pitchFamily="49" charset="0"/>
              </a:rPr>
              <a:t>span</a:t>
            </a:r>
            <a:r>
              <a:rPr lang="fr-FR" dirty="0" smtClean="0">
                <a:latin typeface="+mj-lt"/>
                <a:cs typeface="Courier New" pitchFamily="49" charset="0"/>
              </a:rPr>
              <a:t>&gt;") </a:t>
            </a:r>
            <a:r>
              <a:rPr lang="fr-FR" dirty="0">
                <a:latin typeface="+mj-lt"/>
                <a:cs typeface="Courier New" pitchFamily="49" charset="0"/>
              </a:rPr>
              <a:t>+ </a:t>
            </a:r>
            <a:r>
              <a:rPr lang="fr-FR" dirty="0" smtClean="0">
                <a:latin typeface="+mj-lt"/>
                <a:cs typeface="Courier New" pitchFamily="49" charset="0"/>
              </a:rPr>
              <a:t>"&lt;</a:t>
            </a:r>
            <a:r>
              <a:rPr lang="fr-FR" dirty="0" err="1" smtClean="0">
                <a:latin typeface="+mj-lt"/>
                <a:cs typeface="Courier New" pitchFamily="49" charset="0"/>
              </a:rPr>
              <a:t>br</a:t>
            </a:r>
            <a:r>
              <a:rPr lang="fr-FR" dirty="0" smtClean="0">
                <a:latin typeface="+mj-lt"/>
                <a:cs typeface="Courier New" pitchFamily="49" charset="0"/>
              </a:rPr>
              <a:t>/&gt;");</a:t>
            </a:r>
          </a:p>
          <a:p>
            <a:r>
              <a:rPr lang="fr-FR" dirty="0" smtClean="0">
                <a:latin typeface="+mj-lt"/>
                <a:cs typeface="Courier New" pitchFamily="49" charset="0"/>
              </a:rPr>
              <a:t>résultat :</a:t>
            </a:r>
          </a:p>
          <a:p>
            <a:r>
              <a:rPr lang="fr-FR" dirty="0"/>
              <a:t>Chaîne d'origine : Les chiens et les chiennes, les chats et les oiseaux</a:t>
            </a:r>
            <a:br>
              <a:rPr lang="fr-FR" dirty="0"/>
            </a:br>
            <a:r>
              <a:rPr lang="fr-FR" dirty="0"/>
              <a:t>Chaîne traitée : Les </a:t>
            </a:r>
            <a:r>
              <a:rPr lang="fr-FR" dirty="0">
                <a:solidFill>
                  <a:srgbClr val="FF0000"/>
                </a:solidFill>
              </a:rPr>
              <a:t>chien</a:t>
            </a:r>
            <a:r>
              <a:rPr lang="fr-FR" dirty="0"/>
              <a:t>s et les </a:t>
            </a:r>
            <a:r>
              <a:rPr lang="fr-FR" dirty="0">
                <a:solidFill>
                  <a:srgbClr val="FF0000"/>
                </a:solidFill>
              </a:rPr>
              <a:t>chien</a:t>
            </a:r>
            <a:r>
              <a:rPr lang="fr-FR" dirty="0"/>
              <a:t>nes, les chats et les oiseaux</a:t>
            </a:r>
            <a:endParaRPr lang="fr-FR" dirty="0" smtClean="0">
              <a:latin typeface="+mj-lt"/>
              <a:cs typeface="Courier New" pitchFamily="49" charset="0"/>
            </a:endParaRPr>
          </a:p>
          <a:p>
            <a:endParaRPr lang="fr-FR" dirty="0" smtClean="0"/>
          </a:p>
          <a:p>
            <a:endParaRPr lang="fr-FR" b="1" i="1" dirty="0" smtClean="0">
              <a:solidFill>
                <a:schemeClr val="tx2">
                  <a:lumMod val="75000"/>
                </a:schemeClr>
              </a:solidFill>
            </a:endParaRPr>
          </a:p>
          <a:p>
            <a:endParaRPr lang="fr-FR" b="1" i="1" dirty="0" smtClean="0">
              <a:solidFill>
                <a:schemeClr val="tx2">
                  <a:lumMod val="75000"/>
                </a:schemeClr>
              </a:solidFill>
            </a:endParaRPr>
          </a:p>
          <a:p>
            <a:endParaRPr lang="fr-FR" i="1" dirty="0" smtClean="0"/>
          </a:p>
          <a:p>
            <a:endParaRPr lang="fr-FR" i="1" dirty="0"/>
          </a:p>
        </p:txBody>
      </p:sp>
    </p:spTree>
    <p:extLst>
      <p:ext uri="{BB962C8B-B14F-4D97-AF65-F5344CB8AC3E}">
        <p14:creationId xmlns:p14="http://schemas.microsoft.com/office/powerpoint/2010/main" val="1098430547"/>
      </p:ext>
    </p:extLst>
  </p:cSld>
  <p:clrMapOvr>
    <a:masterClrMapping/>
  </p:clrMapOvr>
  <p:transition spd="slow">
    <p:wipe dir="d"/>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Expressions régulières</a:t>
            </a:r>
            <a:br>
              <a:rPr lang="fr-FR" sz="4000" b="1" i="1" dirty="0" smtClean="0"/>
            </a:br>
            <a:r>
              <a:rPr lang="fr-FR" sz="2800" b="1" i="1" dirty="0" smtClean="0">
                <a:solidFill>
                  <a:schemeClr val="accent2">
                    <a:lumMod val="75000"/>
                  </a:schemeClr>
                </a:solidFill>
              </a:rPr>
              <a:t>propriétés de l'objet </a:t>
            </a:r>
            <a:r>
              <a:rPr lang="fr-FR" sz="2800" b="1" i="1" dirty="0" err="1" smtClean="0">
                <a:solidFill>
                  <a:schemeClr val="accent2">
                    <a:lumMod val="75000"/>
                  </a:schemeClr>
                </a:solidFill>
              </a:rPr>
              <a:t>RegExp</a:t>
            </a:r>
            <a:r>
              <a:rPr lang="fr-FR" sz="2800" b="1" i="1" dirty="0" smtClean="0">
                <a:solidFill>
                  <a:schemeClr val="accent2">
                    <a:lumMod val="75000"/>
                  </a:schemeClr>
                </a:solidFill>
              </a:rPr>
              <a:t> $1....$9</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4801314"/>
          </a:xfrm>
          <a:prstGeom prst="rect">
            <a:avLst/>
          </a:prstGeom>
          <a:noFill/>
        </p:spPr>
        <p:txBody>
          <a:bodyPr wrap="square" rtlCol="0">
            <a:spAutoFit/>
          </a:bodyPr>
          <a:lstStyle/>
          <a:p>
            <a:r>
              <a:rPr lang="fr-FR" b="1" dirty="0">
                <a:solidFill>
                  <a:schemeClr val="accent2">
                    <a:lumMod val="75000"/>
                  </a:schemeClr>
                </a:solidFill>
                <a:cs typeface="Courier New" pitchFamily="49" charset="0"/>
              </a:rPr>
              <a:t>$1.... $9</a:t>
            </a:r>
          </a:p>
          <a:p>
            <a:r>
              <a:rPr lang="fr-FR" dirty="0" smtClean="0">
                <a:latin typeface="+mj-lt"/>
                <a:cs typeface="Courier New" pitchFamily="49" charset="0"/>
              </a:rPr>
              <a:t>Valeurs mémorisées  par les parenthèses capturantes,</a:t>
            </a:r>
          </a:p>
          <a:p>
            <a:endParaRPr lang="fr-FR" dirty="0" smtClean="0">
              <a:latin typeface="+mj-lt"/>
              <a:cs typeface="Courier New" pitchFamily="49" charset="0"/>
            </a:endParaRPr>
          </a:p>
          <a:p>
            <a:r>
              <a:rPr lang="fr-FR" dirty="0" smtClean="0">
                <a:latin typeface="+mj-lt"/>
                <a:cs typeface="Courier New" pitchFamily="49" charset="0"/>
              </a:rPr>
              <a:t>Exemple :</a:t>
            </a:r>
          </a:p>
          <a:p>
            <a:r>
              <a:rPr lang="fr-FR" dirty="0" err="1">
                <a:latin typeface="+mj-lt"/>
                <a:cs typeface="Courier New" pitchFamily="49" charset="0"/>
              </a:rPr>
              <a:t>function</a:t>
            </a:r>
            <a:r>
              <a:rPr lang="fr-FR" dirty="0">
                <a:latin typeface="+mj-lt"/>
                <a:cs typeface="Courier New" pitchFamily="49" charset="0"/>
              </a:rPr>
              <a:t> test2() {</a:t>
            </a:r>
          </a:p>
          <a:p>
            <a:r>
              <a:rPr lang="fr-FR" dirty="0">
                <a:latin typeface="+mj-lt"/>
                <a:cs typeface="Courier New" pitchFamily="49" charset="0"/>
              </a:rPr>
              <a:t>var chaine=</a:t>
            </a:r>
            <a:r>
              <a:rPr lang="fr-FR" dirty="0" err="1">
                <a:latin typeface="+mj-lt"/>
                <a:cs typeface="Courier New" pitchFamily="49" charset="0"/>
              </a:rPr>
              <a:t>document.getElementById</a:t>
            </a:r>
            <a:r>
              <a:rPr lang="fr-FR" dirty="0">
                <a:latin typeface="+mj-lt"/>
                <a:cs typeface="Courier New" pitchFamily="49" charset="0"/>
              </a:rPr>
              <a:t>("saisie").value;</a:t>
            </a:r>
          </a:p>
          <a:p>
            <a:r>
              <a:rPr lang="fr-FR" dirty="0">
                <a:latin typeface="+mj-lt"/>
                <a:cs typeface="Courier New" pitchFamily="49" charset="0"/>
              </a:rPr>
              <a:t>var </a:t>
            </a:r>
            <a:r>
              <a:rPr lang="fr-FR" dirty="0" err="1">
                <a:latin typeface="+mj-lt"/>
                <a:cs typeface="Courier New" pitchFamily="49" charset="0"/>
              </a:rPr>
              <a:t>regex</a:t>
            </a:r>
            <a:r>
              <a:rPr lang="fr-FR" dirty="0">
                <a:latin typeface="+mj-lt"/>
                <a:cs typeface="Courier New" pitchFamily="49" charset="0"/>
              </a:rPr>
              <a:t>=/(</a:t>
            </a:r>
            <a:r>
              <a:rPr lang="fr-FR" dirty="0" err="1">
                <a:latin typeface="+mj-lt"/>
                <a:cs typeface="Courier New" pitchFamily="49" charset="0"/>
              </a:rPr>
              <a:t>chien|poulet</a:t>
            </a:r>
            <a:r>
              <a:rPr lang="fr-FR" dirty="0">
                <a:latin typeface="+mj-lt"/>
                <a:cs typeface="Courier New" pitchFamily="49" charset="0"/>
              </a:rPr>
              <a:t>)/;</a:t>
            </a:r>
          </a:p>
          <a:p>
            <a:r>
              <a:rPr lang="fr-FR" dirty="0">
                <a:latin typeface="+mj-lt"/>
                <a:cs typeface="Courier New" pitchFamily="49" charset="0"/>
              </a:rPr>
              <a:t>if (</a:t>
            </a:r>
            <a:r>
              <a:rPr lang="fr-FR" dirty="0" err="1">
                <a:latin typeface="+mj-lt"/>
                <a:cs typeface="Courier New" pitchFamily="49" charset="0"/>
              </a:rPr>
              <a:t>regex.test</a:t>
            </a:r>
            <a:r>
              <a:rPr lang="fr-FR" dirty="0">
                <a:latin typeface="+mj-lt"/>
                <a:cs typeface="Courier New" pitchFamily="49" charset="0"/>
              </a:rPr>
              <a:t>(chaine)) {</a:t>
            </a:r>
          </a:p>
          <a:p>
            <a:r>
              <a:rPr lang="fr-FR" dirty="0" smtClean="0">
                <a:latin typeface="+mj-lt"/>
                <a:cs typeface="Courier New" pitchFamily="49" charset="0"/>
              </a:rPr>
              <a:t>	</a:t>
            </a:r>
            <a:r>
              <a:rPr lang="fr-FR" dirty="0" err="1" smtClean="0">
                <a:latin typeface="+mj-lt"/>
                <a:cs typeface="Courier New" pitchFamily="49" charset="0"/>
              </a:rPr>
              <a:t>alert</a:t>
            </a:r>
            <a:r>
              <a:rPr lang="fr-FR" dirty="0" smtClean="0">
                <a:latin typeface="+mj-lt"/>
                <a:cs typeface="Courier New" pitchFamily="49" charset="0"/>
              </a:rPr>
              <a:t>(RegExp</a:t>
            </a:r>
            <a:r>
              <a:rPr lang="fr-FR" dirty="0">
                <a:latin typeface="+mj-lt"/>
                <a:cs typeface="Courier New" pitchFamily="49" charset="0"/>
              </a:rPr>
              <a:t>.$1)</a:t>
            </a:r>
          </a:p>
          <a:p>
            <a:r>
              <a:rPr lang="fr-FR" dirty="0">
                <a:latin typeface="+mj-lt"/>
                <a:cs typeface="Courier New" pitchFamily="49" charset="0"/>
              </a:rPr>
              <a:t>} </a:t>
            </a:r>
            <a:r>
              <a:rPr lang="fr-FR" dirty="0" err="1">
                <a:latin typeface="+mj-lt"/>
                <a:cs typeface="Courier New" pitchFamily="49" charset="0"/>
              </a:rPr>
              <a:t>else</a:t>
            </a:r>
            <a:r>
              <a:rPr lang="fr-FR" dirty="0">
                <a:latin typeface="+mj-lt"/>
                <a:cs typeface="Courier New" pitchFamily="49" charset="0"/>
              </a:rPr>
              <a:t> {</a:t>
            </a:r>
          </a:p>
          <a:p>
            <a:r>
              <a:rPr lang="fr-FR" dirty="0" smtClean="0">
                <a:latin typeface="+mj-lt"/>
                <a:cs typeface="Courier New" pitchFamily="49" charset="0"/>
              </a:rPr>
              <a:t>	</a:t>
            </a:r>
            <a:r>
              <a:rPr lang="fr-FR" dirty="0" err="1" smtClean="0">
                <a:latin typeface="+mj-lt"/>
                <a:cs typeface="Courier New" pitchFamily="49" charset="0"/>
              </a:rPr>
              <a:t>alert</a:t>
            </a:r>
            <a:r>
              <a:rPr lang="fr-FR" dirty="0">
                <a:latin typeface="+mj-lt"/>
                <a:cs typeface="Courier New" pitchFamily="49" charset="0"/>
              </a:rPr>
              <a:t>("rien");</a:t>
            </a:r>
          </a:p>
          <a:p>
            <a:r>
              <a:rPr lang="fr-FR" dirty="0">
                <a:latin typeface="+mj-lt"/>
                <a:cs typeface="Courier New" pitchFamily="49" charset="0"/>
              </a:rPr>
              <a:t>}</a:t>
            </a:r>
          </a:p>
          <a:p>
            <a:r>
              <a:rPr lang="fr-FR" dirty="0">
                <a:latin typeface="+mj-lt"/>
                <a:cs typeface="Courier New" pitchFamily="49" charset="0"/>
              </a:rPr>
              <a:t>}</a:t>
            </a:r>
            <a:endParaRPr lang="fr-FR" dirty="0" smtClean="0"/>
          </a:p>
          <a:p>
            <a:endParaRPr lang="fr-FR" b="1" i="1" dirty="0" smtClean="0">
              <a:solidFill>
                <a:schemeClr val="tx2">
                  <a:lumMod val="75000"/>
                </a:schemeClr>
              </a:solidFill>
            </a:endParaRPr>
          </a:p>
          <a:p>
            <a:endParaRPr lang="fr-FR" b="1" i="1" dirty="0" smtClean="0">
              <a:solidFill>
                <a:schemeClr val="tx2">
                  <a:lumMod val="75000"/>
                </a:schemeClr>
              </a:solidFill>
            </a:endParaRPr>
          </a:p>
          <a:p>
            <a:endParaRPr lang="fr-FR" i="1" dirty="0" smtClean="0"/>
          </a:p>
          <a:p>
            <a:endParaRPr lang="fr-FR" i="1"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2127" y="3853831"/>
            <a:ext cx="53340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6668951"/>
      </p:ext>
    </p:extLst>
  </p:cSld>
  <p:clrMapOvr>
    <a:masterClrMapping/>
  </p:clrMapOvr>
  <p:transition spd="slow">
    <p:wipe dir="d"/>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Expressions régulières</a:t>
            </a:r>
            <a:br>
              <a:rPr lang="fr-FR" sz="4000" b="1" i="1" dirty="0" smtClean="0"/>
            </a:br>
            <a:r>
              <a:rPr lang="fr-FR" sz="2800" b="1" i="1" dirty="0" smtClean="0">
                <a:solidFill>
                  <a:schemeClr val="accent2">
                    <a:lumMod val="75000"/>
                  </a:schemeClr>
                </a:solidFill>
              </a:rPr>
              <a:t>propriétés de l'objet </a:t>
            </a:r>
            <a:r>
              <a:rPr lang="fr-FR" sz="2800" b="1" i="1" dirty="0" err="1" smtClean="0">
                <a:solidFill>
                  <a:schemeClr val="accent2">
                    <a:lumMod val="75000"/>
                  </a:schemeClr>
                </a:solidFill>
              </a:rPr>
              <a:t>RegExp</a:t>
            </a:r>
            <a:r>
              <a:rPr lang="fr-FR" sz="2800" b="1" i="1" dirty="0" smtClean="0">
                <a:solidFill>
                  <a:schemeClr val="accent2">
                    <a:lumMod val="75000"/>
                  </a:schemeClr>
                </a:solidFill>
              </a:rPr>
              <a:t> </a:t>
            </a:r>
            <a:r>
              <a:rPr lang="fr-FR" sz="2800" b="1" i="1" dirty="0" err="1" smtClean="0">
                <a:solidFill>
                  <a:schemeClr val="accent2">
                    <a:lumMod val="75000"/>
                  </a:schemeClr>
                </a:solidFill>
              </a:rPr>
              <a:t>lastIndex</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208912" cy="2308324"/>
          </a:xfrm>
          <a:prstGeom prst="rect">
            <a:avLst/>
          </a:prstGeom>
          <a:noFill/>
        </p:spPr>
        <p:txBody>
          <a:bodyPr wrap="square" rtlCol="0">
            <a:spAutoFit/>
          </a:bodyPr>
          <a:lstStyle/>
          <a:p>
            <a:r>
              <a:rPr lang="fr-FR" b="1" dirty="0" err="1" smtClean="0">
                <a:solidFill>
                  <a:schemeClr val="accent2">
                    <a:lumMod val="75000"/>
                  </a:schemeClr>
                </a:solidFill>
                <a:cs typeface="Courier New" pitchFamily="49" charset="0"/>
              </a:rPr>
              <a:t>RegExp.lastIndex</a:t>
            </a:r>
            <a:endParaRPr lang="fr-FR" b="1" dirty="0">
              <a:solidFill>
                <a:schemeClr val="accent2">
                  <a:lumMod val="75000"/>
                </a:schemeClr>
              </a:solidFill>
              <a:cs typeface="Courier New" pitchFamily="49" charset="0"/>
            </a:endParaRPr>
          </a:p>
          <a:p>
            <a:r>
              <a:rPr lang="fr-FR" dirty="0"/>
              <a:t>C'est une propriété accessible en lecture/écriture dans laquelle est enregistré, dans le cas de recherches globales, l'indice dans la chaîne source, à partir duquel la recherche devra reprendre. </a:t>
            </a:r>
            <a:endParaRPr lang="fr-FR" dirty="0" smtClean="0"/>
          </a:p>
          <a:p>
            <a:r>
              <a:rPr lang="fr-FR" dirty="0" smtClean="0"/>
              <a:t>Cette </a:t>
            </a:r>
            <a:r>
              <a:rPr lang="fr-FR" dirty="0"/>
              <a:t>propriété est en particulier utilisée par les méthodes test() et </a:t>
            </a:r>
            <a:r>
              <a:rPr lang="fr-FR" dirty="0" err="1"/>
              <a:t>exec</a:t>
            </a:r>
            <a:r>
              <a:rPr lang="fr-FR" dirty="0"/>
              <a:t>() </a:t>
            </a:r>
            <a:endParaRPr lang="fr-FR" dirty="0" smtClean="0"/>
          </a:p>
          <a:p>
            <a:endParaRPr lang="fr-FR" i="1" dirty="0" smtClean="0"/>
          </a:p>
          <a:p>
            <a:r>
              <a:rPr lang="fr-FR" dirty="0" smtClean="0"/>
              <a:t>Si la recherche n'a rien donné, </a:t>
            </a:r>
            <a:r>
              <a:rPr lang="fr-FR" dirty="0" err="1" smtClean="0"/>
              <a:t>lastIndex</a:t>
            </a:r>
            <a:r>
              <a:rPr lang="fr-FR" dirty="0" smtClean="0"/>
              <a:t> est mis à zéro.</a:t>
            </a:r>
          </a:p>
          <a:p>
            <a:endParaRPr lang="fr-FR" i="1" dirty="0"/>
          </a:p>
        </p:txBody>
      </p:sp>
    </p:spTree>
    <p:extLst>
      <p:ext uri="{BB962C8B-B14F-4D97-AF65-F5344CB8AC3E}">
        <p14:creationId xmlns:p14="http://schemas.microsoft.com/office/powerpoint/2010/main" val="3717439561"/>
      </p:ext>
    </p:extLst>
  </p:cSld>
  <p:clrMapOvr>
    <a:masterClrMapping/>
  </p:clrMapOvr>
  <p:transition spd="slow">
    <p:wipe dir="d"/>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Expressions régulières</a:t>
            </a:r>
            <a:br>
              <a:rPr lang="fr-FR" sz="4000" b="1" i="1" dirty="0" smtClean="0"/>
            </a:br>
            <a:r>
              <a:rPr lang="fr-FR" sz="2800" b="1" i="1" dirty="0" smtClean="0">
                <a:solidFill>
                  <a:schemeClr val="accent2">
                    <a:lumMod val="75000"/>
                  </a:schemeClr>
                </a:solidFill>
              </a:rPr>
              <a:t>propriétés de l'objet </a:t>
            </a:r>
            <a:r>
              <a:rPr lang="fr-FR" sz="2800" b="1" i="1" dirty="0" err="1" smtClean="0">
                <a:solidFill>
                  <a:schemeClr val="accent2">
                    <a:lumMod val="75000"/>
                  </a:schemeClr>
                </a:solidFill>
              </a:rPr>
              <a:t>RegExp</a:t>
            </a:r>
            <a:r>
              <a:rPr lang="fr-FR" sz="2800" b="1" i="1" dirty="0" smtClean="0">
                <a:solidFill>
                  <a:schemeClr val="accent2">
                    <a:lumMod val="75000"/>
                  </a:schemeClr>
                </a:solidFill>
              </a:rPr>
              <a:t> </a:t>
            </a:r>
            <a:r>
              <a:rPr lang="fr-FR" sz="2800" b="1" i="1" dirty="0" err="1" smtClean="0">
                <a:solidFill>
                  <a:schemeClr val="accent2">
                    <a:lumMod val="75000"/>
                  </a:schemeClr>
                </a:solidFill>
              </a:rPr>
              <a:t>lastIndex</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208912" cy="4524315"/>
          </a:xfrm>
          <a:prstGeom prst="rect">
            <a:avLst/>
          </a:prstGeom>
          <a:noFill/>
        </p:spPr>
        <p:txBody>
          <a:bodyPr wrap="square" rtlCol="0">
            <a:spAutoFit/>
          </a:bodyPr>
          <a:lstStyle/>
          <a:p>
            <a:r>
              <a:rPr lang="fr-FR" dirty="0" smtClean="0">
                <a:latin typeface="+mj-lt"/>
                <a:cs typeface="Courier New" pitchFamily="49" charset="0"/>
              </a:rPr>
              <a:t>Exemple :</a:t>
            </a:r>
          </a:p>
          <a:p>
            <a:r>
              <a:rPr lang="fr-FR" dirty="0" smtClean="0"/>
              <a:t>var </a:t>
            </a:r>
            <a:r>
              <a:rPr lang="fr-FR" dirty="0"/>
              <a:t>reg=new </a:t>
            </a:r>
            <a:r>
              <a:rPr lang="fr-FR" dirty="0" err="1"/>
              <a:t>RegExp</a:t>
            </a:r>
            <a:r>
              <a:rPr lang="fr-FR" dirty="0"/>
              <a:t>("[0-9]+","g");</a:t>
            </a:r>
          </a:p>
          <a:p>
            <a:r>
              <a:rPr lang="fr-FR" dirty="0" smtClean="0"/>
              <a:t>var </a:t>
            </a:r>
            <a:r>
              <a:rPr lang="fr-FR" dirty="0"/>
              <a:t>chaine="Il y a 3600 secondes dans 1 heure";</a:t>
            </a:r>
          </a:p>
          <a:p>
            <a:r>
              <a:rPr lang="fr-FR" dirty="0" err="1" smtClean="0"/>
              <a:t>document.write</a:t>
            </a:r>
            <a:r>
              <a:rPr lang="fr-FR" dirty="0" smtClean="0"/>
              <a:t>(chaine</a:t>
            </a:r>
            <a:r>
              <a:rPr lang="fr-FR" dirty="0"/>
              <a:t>+"&lt;</a:t>
            </a:r>
            <a:r>
              <a:rPr lang="fr-FR" dirty="0" err="1"/>
              <a:t>br</a:t>
            </a:r>
            <a:r>
              <a:rPr lang="fr-FR" dirty="0"/>
              <a:t>/&gt;");</a:t>
            </a:r>
          </a:p>
          <a:p>
            <a:r>
              <a:rPr lang="fr-FR" dirty="0" err="1" smtClean="0"/>
              <a:t>document.write</a:t>
            </a:r>
            <a:r>
              <a:rPr lang="fr-FR" dirty="0" smtClean="0"/>
              <a:t>(</a:t>
            </a:r>
            <a:r>
              <a:rPr lang="fr-FR" dirty="0" err="1" smtClean="0"/>
              <a:t>reg.exec</a:t>
            </a:r>
            <a:r>
              <a:rPr lang="fr-FR" dirty="0" smtClean="0"/>
              <a:t>(chaine</a:t>
            </a:r>
            <a:r>
              <a:rPr lang="fr-FR" dirty="0"/>
              <a:t>));</a:t>
            </a:r>
          </a:p>
          <a:p>
            <a:r>
              <a:rPr lang="fr-FR" dirty="0" err="1" smtClean="0"/>
              <a:t>document.write</a:t>
            </a:r>
            <a:r>
              <a:rPr lang="fr-FR" dirty="0"/>
              <a:t>("&lt;</a:t>
            </a:r>
            <a:r>
              <a:rPr lang="fr-FR" dirty="0" err="1"/>
              <a:t>br</a:t>
            </a:r>
            <a:r>
              <a:rPr lang="fr-FR" dirty="0"/>
              <a:t>/&gt;");</a:t>
            </a:r>
          </a:p>
          <a:p>
            <a:r>
              <a:rPr lang="fr-FR" dirty="0" err="1" smtClean="0"/>
              <a:t>document.write</a:t>
            </a:r>
            <a:r>
              <a:rPr lang="fr-FR" dirty="0"/>
              <a:t>("</a:t>
            </a:r>
            <a:r>
              <a:rPr lang="fr-FR" dirty="0" err="1"/>
              <a:t>lastIndex</a:t>
            </a:r>
            <a:r>
              <a:rPr lang="fr-FR" dirty="0"/>
              <a:t> : "+</a:t>
            </a:r>
            <a:r>
              <a:rPr lang="fr-FR" dirty="0" err="1"/>
              <a:t>reg.lastIndex</a:t>
            </a:r>
            <a:r>
              <a:rPr lang="fr-FR" dirty="0"/>
              <a:t>);</a:t>
            </a:r>
          </a:p>
          <a:p>
            <a:r>
              <a:rPr lang="fr-FR" dirty="0" err="1" smtClean="0"/>
              <a:t>document.write</a:t>
            </a:r>
            <a:r>
              <a:rPr lang="fr-FR" dirty="0"/>
              <a:t>("&lt;</a:t>
            </a:r>
            <a:r>
              <a:rPr lang="fr-FR" dirty="0" err="1"/>
              <a:t>br</a:t>
            </a:r>
            <a:r>
              <a:rPr lang="fr-FR" dirty="0"/>
              <a:t>/&gt;");</a:t>
            </a:r>
          </a:p>
          <a:p>
            <a:r>
              <a:rPr lang="fr-FR" dirty="0" err="1" smtClean="0"/>
              <a:t>document.write</a:t>
            </a:r>
            <a:r>
              <a:rPr lang="fr-FR" dirty="0" smtClean="0"/>
              <a:t>(</a:t>
            </a:r>
            <a:r>
              <a:rPr lang="fr-FR" dirty="0" err="1" smtClean="0"/>
              <a:t>reg.exec</a:t>
            </a:r>
            <a:r>
              <a:rPr lang="fr-FR" dirty="0" smtClean="0"/>
              <a:t>(chaine</a:t>
            </a:r>
            <a:r>
              <a:rPr lang="fr-FR" dirty="0"/>
              <a:t>));</a:t>
            </a:r>
          </a:p>
          <a:p>
            <a:r>
              <a:rPr lang="fr-FR" dirty="0" err="1" smtClean="0"/>
              <a:t>document.write</a:t>
            </a:r>
            <a:r>
              <a:rPr lang="fr-FR" dirty="0"/>
              <a:t>("&lt;</a:t>
            </a:r>
            <a:r>
              <a:rPr lang="fr-FR" dirty="0" err="1"/>
              <a:t>br</a:t>
            </a:r>
            <a:r>
              <a:rPr lang="fr-FR" dirty="0"/>
              <a:t>/&gt;");</a:t>
            </a:r>
          </a:p>
          <a:p>
            <a:r>
              <a:rPr lang="fr-FR" dirty="0" err="1" smtClean="0"/>
              <a:t>document.write</a:t>
            </a:r>
            <a:r>
              <a:rPr lang="fr-FR" dirty="0"/>
              <a:t>("</a:t>
            </a:r>
            <a:r>
              <a:rPr lang="fr-FR" dirty="0" err="1"/>
              <a:t>lastIndex</a:t>
            </a:r>
            <a:r>
              <a:rPr lang="fr-FR" dirty="0"/>
              <a:t> : "+</a:t>
            </a:r>
            <a:r>
              <a:rPr lang="fr-FR" dirty="0" err="1"/>
              <a:t>reg.lastIndex</a:t>
            </a:r>
            <a:r>
              <a:rPr lang="fr-FR" dirty="0"/>
              <a:t>);</a:t>
            </a:r>
          </a:p>
          <a:p>
            <a:r>
              <a:rPr lang="fr-FR" dirty="0" err="1"/>
              <a:t>document.write</a:t>
            </a:r>
            <a:r>
              <a:rPr lang="fr-FR" dirty="0"/>
              <a:t>("&lt;</a:t>
            </a:r>
            <a:r>
              <a:rPr lang="fr-FR" dirty="0" err="1"/>
              <a:t>br</a:t>
            </a:r>
            <a:r>
              <a:rPr lang="fr-FR" dirty="0"/>
              <a:t>/&gt;");</a:t>
            </a:r>
          </a:p>
          <a:p>
            <a:r>
              <a:rPr lang="fr-FR" dirty="0" err="1"/>
              <a:t>document.write</a:t>
            </a:r>
            <a:r>
              <a:rPr lang="fr-FR" dirty="0"/>
              <a:t>(</a:t>
            </a:r>
            <a:r>
              <a:rPr lang="fr-FR" dirty="0" err="1"/>
              <a:t>reg.exec</a:t>
            </a:r>
            <a:r>
              <a:rPr lang="fr-FR" dirty="0"/>
              <a:t>(chaine));</a:t>
            </a:r>
          </a:p>
          <a:p>
            <a:r>
              <a:rPr lang="fr-FR" dirty="0" err="1"/>
              <a:t>document.write</a:t>
            </a:r>
            <a:r>
              <a:rPr lang="fr-FR" dirty="0"/>
              <a:t>("&lt;</a:t>
            </a:r>
            <a:r>
              <a:rPr lang="fr-FR" dirty="0" err="1"/>
              <a:t>br</a:t>
            </a:r>
            <a:r>
              <a:rPr lang="fr-FR" dirty="0"/>
              <a:t>/&gt;");</a:t>
            </a:r>
          </a:p>
          <a:p>
            <a:r>
              <a:rPr lang="fr-FR" dirty="0" err="1"/>
              <a:t>document.write</a:t>
            </a:r>
            <a:r>
              <a:rPr lang="fr-FR" dirty="0"/>
              <a:t>("</a:t>
            </a:r>
            <a:r>
              <a:rPr lang="fr-FR" dirty="0" err="1"/>
              <a:t>lastIndex</a:t>
            </a:r>
            <a:r>
              <a:rPr lang="fr-FR" dirty="0"/>
              <a:t> : "+</a:t>
            </a:r>
            <a:r>
              <a:rPr lang="fr-FR" dirty="0" err="1"/>
              <a:t>reg.lastIndex</a:t>
            </a:r>
            <a:r>
              <a:rPr lang="fr-FR" dirty="0"/>
              <a:t>);</a:t>
            </a:r>
            <a:endParaRPr lang="fr-FR" b="1" i="1" dirty="0" smtClean="0">
              <a:solidFill>
                <a:schemeClr val="tx2">
                  <a:lumMod val="75000"/>
                </a:schemeClr>
              </a:solidFill>
            </a:endParaRPr>
          </a:p>
          <a:p>
            <a:endParaRPr lang="fr-FR" i="1"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912" y="2564904"/>
            <a:ext cx="4017087" cy="3111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4288792"/>
      </p:ext>
    </p:extLst>
  </p:cSld>
  <p:clrMapOvr>
    <a:masterClrMapping/>
  </p:clrMapOvr>
  <p:transition spd="slow">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a:solidFill>
                  <a:schemeClr val="accent2">
                    <a:lumMod val="75000"/>
                  </a:schemeClr>
                </a:solidFill>
              </a:rPr>
              <a:t>O</a:t>
            </a:r>
            <a:r>
              <a:rPr lang="fr-FR" sz="3100" b="1" i="1" dirty="0" smtClean="0">
                <a:solidFill>
                  <a:schemeClr val="accent2">
                    <a:lumMod val="75000"/>
                  </a:schemeClr>
                </a:solidFill>
              </a:rPr>
              <a:t>pérateurs logiques et de comparaison</a:t>
            </a:r>
            <a:endParaRPr lang="fr-FR" sz="3100" b="1" dirty="0">
              <a:solidFill>
                <a:schemeClr val="accent2">
                  <a:lumMod val="75000"/>
                </a:schemeClr>
              </a:solidFill>
            </a:endParaRPr>
          </a:p>
        </p:txBody>
      </p:sp>
      <p:sp>
        <p:nvSpPr>
          <p:cNvPr id="5" name="ZoneTexte 4"/>
          <p:cNvSpPr txBox="1"/>
          <p:nvPr/>
        </p:nvSpPr>
        <p:spPr>
          <a:xfrm>
            <a:off x="827584" y="1412776"/>
            <a:ext cx="8064896" cy="5355312"/>
          </a:xfrm>
          <a:prstGeom prst="rect">
            <a:avLst/>
          </a:prstGeom>
          <a:noFill/>
        </p:spPr>
        <p:txBody>
          <a:bodyPr wrap="square" rtlCol="0">
            <a:spAutoFit/>
          </a:bodyPr>
          <a:lstStyle/>
          <a:p>
            <a:endParaRPr lang="fr-FR" dirty="0"/>
          </a:p>
          <a:p>
            <a:r>
              <a:rPr lang="fr-FR" b="1" dirty="0"/>
              <a:t>O</a:t>
            </a:r>
            <a:r>
              <a:rPr lang="fr-FR" b="1" dirty="0" smtClean="0"/>
              <a:t>pérateurs logiques</a:t>
            </a:r>
            <a:endParaRPr lang="fr-FR" dirty="0" smtClean="0"/>
          </a:p>
          <a:p>
            <a:r>
              <a:rPr lang="fr-FR" dirty="0" smtClean="0"/>
              <a:t>&amp;&amp; 	calcule </a:t>
            </a:r>
            <a:r>
              <a:rPr lang="fr-FR" dirty="0"/>
              <a:t>la fonction ET,</a:t>
            </a:r>
          </a:p>
          <a:p>
            <a:r>
              <a:rPr lang="fr-FR" dirty="0"/>
              <a:t>| </a:t>
            </a:r>
            <a:r>
              <a:rPr lang="fr-FR" dirty="0" smtClean="0"/>
              <a:t>|	calcule </a:t>
            </a:r>
            <a:r>
              <a:rPr lang="fr-FR" dirty="0"/>
              <a:t>la fonction OU,</a:t>
            </a:r>
          </a:p>
          <a:p>
            <a:r>
              <a:rPr lang="fr-FR" dirty="0" smtClean="0"/>
              <a:t>! 	NON logique</a:t>
            </a:r>
          </a:p>
          <a:p>
            <a:endParaRPr lang="fr-FR" dirty="0" smtClean="0"/>
          </a:p>
          <a:p>
            <a:r>
              <a:rPr lang="fr-FR" b="1" dirty="0"/>
              <a:t>Opérateurs </a:t>
            </a:r>
            <a:r>
              <a:rPr lang="fr-FR" b="1" dirty="0" smtClean="0"/>
              <a:t>de comparaison</a:t>
            </a:r>
          </a:p>
          <a:p>
            <a:r>
              <a:rPr lang="fr-FR" dirty="0"/>
              <a:t>== </a:t>
            </a:r>
            <a:r>
              <a:rPr lang="fr-FR" dirty="0" smtClean="0"/>
              <a:t> 	teste l’égalit</a:t>
            </a:r>
            <a:r>
              <a:rPr lang="fr-FR" dirty="0"/>
              <a:t>é</a:t>
            </a:r>
          </a:p>
          <a:p>
            <a:r>
              <a:rPr lang="fr-FR" dirty="0"/>
              <a:t>!= </a:t>
            </a:r>
            <a:r>
              <a:rPr lang="fr-FR" dirty="0" smtClean="0"/>
              <a:t>	teste l’inégalit</a:t>
            </a:r>
            <a:r>
              <a:rPr lang="fr-FR" dirty="0"/>
              <a:t>é</a:t>
            </a:r>
          </a:p>
          <a:p>
            <a:r>
              <a:rPr lang="fr-FR" dirty="0"/>
              <a:t>&gt; </a:t>
            </a:r>
            <a:r>
              <a:rPr lang="fr-FR" dirty="0" smtClean="0"/>
              <a:t>	plus </a:t>
            </a:r>
            <a:r>
              <a:rPr lang="fr-FR" dirty="0"/>
              <a:t>grand que</a:t>
            </a:r>
          </a:p>
          <a:p>
            <a:r>
              <a:rPr lang="fr-FR" dirty="0"/>
              <a:t>&lt; </a:t>
            </a:r>
            <a:r>
              <a:rPr lang="fr-FR" dirty="0" smtClean="0"/>
              <a:t>	plus </a:t>
            </a:r>
            <a:r>
              <a:rPr lang="fr-FR" dirty="0"/>
              <a:t>petit que</a:t>
            </a:r>
          </a:p>
          <a:p>
            <a:r>
              <a:rPr lang="fr-FR" dirty="0" smtClean="0"/>
              <a:t>&gt;= 	plus </a:t>
            </a:r>
            <a:r>
              <a:rPr lang="fr-FR" dirty="0"/>
              <a:t>grand ou é</a:t>
            </a:r>
            <a:r>
              <a:rPr lang="fr-FR" dirty="0" smtClean="0"/>
              <a:t>gal</a:t>
            </a:r>
            <a:endParaRPr lang="fr-FR" dirty="0"/>
          </a:p>
          <a:p>
            <a:r>
              <a:rPr lang="fr-FR" dirty="0" smtClean="0"/>
              <a:t>&lt;= 	plus </a:t>
            </a:r>
            <a:r>
              <a:rPr lang="fr-FR" dirty="0"/>
              <a:t>petit ou </a:t>
            </a:r>
            <a:r>
              <a:rPr lang="fr-FR" dirty="0" smtClean="0"/>
              <a:t>égal</a:t>
            </a:r>
          </a:p>
          <a:p>
            <a:endParaRPr lang="fr-FR" b="1" dirty="0"/>
          </a:p>
          <a:p>
            <a:r>
              <a:rPr lang="fr-FR" b="1" dirty="0" smtClean="0"/>
              <a:t>Opérateur ternaire</a:t>
            </a:r>
          </a:p>
          <a:p>
            <a:r>
              <a:rPr lang="fr-FR" dirty="0" smtClean="0"/>
              <a:t>&lt;condition&gt; </a:t>
            </a:r>
            <a:r>
              <a:rPr lang="fr-FR" b="1" dirty="0" smtClean="0"/>
              <a:t>? </a:t>
            </a:r>
            <a:r>
              <a:rPr lang="fr-FR" dirty="0" smtClean="0"/>
              <a:t>expr1</a:t>
            </a:r>
            <a:r>
              <a:rPr lang="fr-FR" b="1" dirty="0" smtClean="0"/>
              <a:t> : </a:t>
            </a:r>
            <a:r>
              <a:rPr lang="fr-FR" dirty="0" smtClean="0"/>
              <a:t>expr2</a:t>
            </a:r>
          </a:p>
          <a:p>
            <a:r>
              <a:rPr lang="fr-FR" dirty="0"/>
              <a:t>S</a:t>
            </a:r>
            <a:r>
              <a:rPr lang="fr-FR" dirty="0" smtClean="0"/>
              <a:t>i la condition est vraie, l'expression prend la valeur expr1 sinon elle prend la valeur expr2.</a:t>
            </a:r>
            <a:endParaRPr lang="fr-FR" dirty="0"/>
          </a:p>
          <a:p>
            <a:endParaRPr lang="fr-FR" dirty="0" smtClean="0"/>
          </a:p>
        </p:txBody>
      </p:sp>
    </p:spTree>
    <p:extLst>
      <p:ext uri="{BB962C8B-B14F-4D97-AF65-F5344CB8AC3E}">
        <p14:creationId xmlns:p14="http://schemas.microsoft.com/office/powerpoint/2010/main" val="3099399127"/>
      </p:ext>
    </p:extLst>
  </p:cSld>
  <p:clrMapOvr>
    <a:masterClrMapping/>
  </p:clrMapOvr>
  <p:transition spd="slow">
    <p:wipe dir="d"/>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Expressions régulières</a:t>
            </a:r>
            <a:br>
              <a:rPr lang="fr-FR" sz="4000" b="1" i="1" dirty="0" smtClean="0"/>
            </a:br>
            <a:r>
              <a:rPr lang="fr-FR" sz="2800" b="1" i="1" dirty="0" smtClean="0">
                <a:solidFill>
                  <a:schemeClr val="accent2">
                    <a:lumMod val="75000"/>
                  </a:schemeClr>
                </a:solidFill>
              </a:rPr>
              <a:t>propriétés de l'objet </a:t>
            </a:r>
            <a:r>
              <a:rPr lang="fr-FR" sz="2800" b="1" i="1" dirty="0" err="1" smtClean="0">
                <a:solidFill>
                  <a:schemeClr val="accent2">
                    <a:lumMod val="75000"/>
                  </a:schemeClr>
                </a:solidFill>
              </a:rPr>
              <a:t>RegExp</a:t>
            </a:r>
            <a:r>
              <a:rPr lang="fr-FR" sz="2800" b="1" i="1" dirty="0" smtClean="0">
                <a:solidFill>
                  <a:schemeClr val="accent2">
                    <a:lumMod val="75000"/>
                  </a:schemeClr>
                </a:solidFill>
              </a:rPr>
              <a:t> source</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2862322"/>
          </a:xfrm>
          <a:prstGeom prst="rect">
            <a:avLst/>
          </a:prstGeom>
          <a:noFill/>
        </p:spPr>
        <p:txBody>
          <a:bodyPr wrap="square" rtlCol="0">
            <a:spAutoFit/>
          </a:bodyPr>
          <a:lstStyle/>
          <a:p>
            <a:r>
              <a:rPr lang="fr-FR" b="1" dirty="0" smtClean="0">
                <a:solidFill>
                  <a:schemeClr val="accent2">
                    <a:lumMod val="75000"/>
                  </a:schemeClr>
                </a:solidFill>
                <a:cs typeface="Courier New" pitchFamily="49" charset="0"/>
              </a:rPr>
              <a:t>source</a:t>
            </a:r>
            <a:endParaRPr lang="fr-FR" b="1" dirty="0">
              <a:solidFill>
                <a:schemeClr val="accent2">
                  <a:lumMod val="75000"/>
                </a:schemeClr>
              </a:solidFill>
              <a:cs typeface="Courier New" pitchFamily="49" charset="0"/>
            </a:endParaRPr>
          </a:p>
          <a:p>
            <a:r>
              <a:rPr lang="fr-FR" dirty="0" smtClean="0">
                <a:latin typeface="+mj-lt"/>
                <a:cs typeface="Courier New" pitchFamily="49" charset="0"/>
              </a:rPr>
              <a:t>affiche le </a:t>
            </a:r>
            <a:r>
              <a:rPr lang="fr-FR" dirty="0">
                <a:latin typeface="+mj-lt"/>
                <a:cs typeface="Courier New" pitchFamily="49" charset="0"/>
              </a:rPr>
              <a:t>t</a:t>
            </a:r>
            <a:r>
              <a:rPr lang="fr-FR" dirty="0" smtClean="0">
                <a:latin typeface="+mj-lt"/>
                <a:cs typeface="Courier New" pitchFamily="49" charset="0"/>
              </a:rPr>
              <a:t>exte de l'expression régulière</a:t>
            </a:r>
          </a:p>
          <a:p>
            <a:endParaRPr lang="fr-FR" dirty="0" smtClean="0">
              <a:latin typeface="+mj-lt"/>
              <a:cs typeface="Courier New" pitchFamily="49" charset="0"/>
            </a:endParaRPr>
          </a:p>
          <a:p>
            <a:r>
              <a:rPr lang="fr-FR" dirty="0" smtClean="0">
                <a:latin typeface="+mj-lt"/>
                <a:cs typeface="Courier New" pitchFamily="49" charset="0"/>
              </a:rPr>
              <a:t>Exemple :</a:t>
            </a:r>
          </a:p>
          <a:p>
            <a:r>
              <a:rPr lang="fr-FR" dirty="0">
                <a:cs typeface="Courier New" pitchFamily="49" charset="0"/>
              </a:rPr>
              <a:t>var </a:t>
            </a:r>
            <a:r>
              <a:rPr lang="fr-FR" dirty="0" err="1">
                <a:cs typeface="Courier New" pitchFamily="49" charset="0"/>
              </a:rPr>
              <a:t>regex</a:t>
            </a:r>
            <a:r>
              <a:rPr lang="fr-FR" dirty="0">
                <a:cs typeface="Courier New" pitchFamily="49" charset="0"/>
              </a:rPr>
              <a:t>=/(</a:t>
            </a:r>
            <a:r>
              <a:rPr lang="fr-FR" dirty="0" err="1">
                <a:cs typeface="Courier New" pitchFamily="49" charset="0"/>
              </a:rPr>
              <a:t>chien|poulet</a:t>
            </a:r>
            <a:r>
              <a:rPr lang="fr-FR" dirty="0">
                <a:cs typeface="Courier New" pitchFamily="49" charset="0"/>
              </a:rPr>
              <a:t>)/;</a:t>
            </a:r>
          </a:p>
          <a:p>
            <a:r>
              <a:rPr lang="fr-FR" dirty="0" err="1" smtClean="0"/>
              <a:t>alert</a:t>
            </a:r>
            <a:r>
              <a:rPr lang="fr-FR" dirty="0" smtClean="0"/>
              <a:t> (</a:t>
            </a:r>
            <a:r>
              <a:rPr lang="fr-FR" dirty="0" err="1" smtClean="0"/>
              <a:t>regex.source</a:t>
            </a:r>
            <a:r>
              <a:rPr lang="fr-FR" dirty="0" smtClean="0"/>
              <a:t>)  affiche	 (</a:t>
            </a:r>
            <a:r>
              <a:rPr lang="fr-FR" dirty="0" err="1" smtClean="0"/>
              <a:t>chien|poulet</a:t>
            </a:r>
            <a:r>
              <a:rPr lang="fr-FR" dirty="0" smtClean="0"/>
              <a:t>)</a:t>
            </a:r>
          </a:p>
          <a:p>
            <a:endParaRPr lang="fr-FR" b="1" i="1" dirty="0" smtClean="0">
              <a:solidFill>
                <a:schemeClr val="tx2">
                  <a:lumMod val="75000"/>
                </a:schemeClr>
              </a:solidFill>
            </a:endParaRPr>
          </a:p>
          <a:p>
            <a:endParaRPr lang="fr-FR" b="1" i="1" dirty="0" smtClean="0">
              <a:solidFill>
                <a:schemeClr val="tx2">
                  <a:lumMod val="75000"/>
                </a:schemeClr>
              </a:solidFill>
            </a:endParaRPr>
          </a:p>
          <a:p>
            <a:endParaRPr lang="fr-FR" i="1" dirty="0" smtClean="0"/>
          </a:p>
          <a:p>
            <a:endParaRPr lang="fr-FR" i="1" dirty="0"/>
          </a:p>
        </p:txBody>
      </p:sp>
    </p:spTree>
    <p:extLst>
      <p:ext uri="{BB962C8B-B14F-4D97-AF65-F5344CB8AC3E}">
        <p14:creationId xmlns:p14="http://schemas.microsoft.com/office/powerpoint/2010/main" val="2953037392"/>
      </p:ext>
    </p:extLst>
  </p:cSld>
  <p:clrMapOvr>
    <a:masterClrMapping/>
  </p:clrMapOvr>
  <p:transition spd="slow">
    <p:wipe dir="d"/>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Expressions régulières</a:t>
            </a:r>
            <a:br>
              <a:rPr lang="fr-FR" sz="4000" b="1" i="1" dirty="0" smtClean="0"/>
            </a:br>
            <a:r>
              <a:rPr lang="fr-FR" sz="2800" b="1" i="1" dirty="0" smtClean="0">
                <a:solidFill>
                  <a:schemeClr val="accent2">
                    <a:lumMod val="75000"/>
                  </a:schemeClr>
                </a:solidFill>
              </a:rPr>
              <a:t>propriétés de l'objet </a:t>
            </a:r>
            <a:r>
              <a:rPr lang="fr-FR" sz="2800" b="1" i="1" dirty="0" err="1" smtClean="0">
                <a:solidFill>
                  <a:schemeClr val="accent2">
                    <a:lumMod val="75000"/>
                  </a:schemeClr>
                </a:solidFill>
              </a:rPr>
              <a:t>RegExp</a:t>
            </a:r>
            <a:r>
              <a:rPr lang="fr-FR" sz="2800" b="1" i="1" dirty="0" smtClean="0">
                <a:solidFill>
                  <a:schemeClr val="accent2">
                    <a:lumMod val="75000"/>
                  </a:schemeClr>
                </a:solidFill>
              </a:rPr>
              <a:t> </a:t>
            </a:r>
            <a:r>
              <a:rPr lang="fr-FR" sz="2800" b="1" i="1" dirty="0" err="1" smtClean="0">
                <a:solidFill>
                  <a:schemeClr val="accent2">
                    <a:lumMod val="75000"/>
                  </a:schemeClr>
                </a:solidFill>
              </a:rPr>
              <a:t>leftContext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3139321"/>
          </a:xfrm>
          <a:prstGeom prst="rect">
            <a:avLst/>
          </a:prstGeom>
          <a:noFill/>
        </p:spPr>
        <p:txBody>
          <a:bodyPr wrap="square" rtlCol="0">
            <a:spAutoFit/>
          </a:bodyPr>
          <a:lstStyle/>
          <a:p>
            <a:r>
              <a:rPr lang="fr-FR" b="1" dirty="0" err="1" smtClean="0">
                <a:solidFill>
                  <a:schemeClr val="accent2">
                    <a:lumMod val="75000"/>
                  </a:schemeClr>
                </a:solidFill>
                <a:cs typeface="Courier New" pitchFamily="49" charset="0"/>
              </a:rPr>
              <a:t>RegExp.leftContext</a:t>
            </a:r>
            <a:endParaRPr lang="fr-FR" b="1" dirty="0">
              <a:solidFill>
                <a:schemeClr val="accent2">
                  <a:lumMod val="75000"/>
                </a:schemeClr>
              </a:solidFill>
              <a:cs typeface="Courier New" pitchFamily="49" charset="0"/>
            </a:endParaRPr>
          </a:p>
          <a:p>
            <a:r>
              <a:rPr lang="fr-FR" dirty="0" smtClean="0">
                <a:latin typeface="+mj-lt"/>
                <a:cs typeface="Courier New" pitchFamily="49" charset="0"/>
              </a:rPr>
              <a:t>affiche le </a:t>
            </a:r>
            <a:r>
              <a:rPr lang="fr-FR" dirty="0">
                <a:latin typeface="+mj-lt"/>
                <a:cs typeface="Courier New" pitchFamily="49" charset="0"/>
              </a:rPr>
              <a:t>t</a:t>
            </a:r>
            <a:r>
              <a:rPr lang="fr-FR" dirty="0" smtClean="0">
                <a:latin typeface="+mj-lt"/>
                <a:cs typeface="Courier New" pitchFamily="49" charset="0"/>
              </a:rPr>
              <a:t>exte précédant l'expression régulière trouvée.</a:t>
            </a:r>
          </a:p>
          <a:p>
            <a:endParaRPr lang="fr-FR" dirty="0" smtClean="0">
              <a:latin typeface="+mj-lt"/>
              <a:cs typeface="Courier New" pitchFamily="49" charset="0"/>
            </a:endParaRPr>
          </a:p>
          <a:p>
            <a:r>
              <a:rPr lang="fr-FR" dirty="0" smtClean="0">
                <a:latin typeface="+mj-lt"/>
                <a:cs typeface="Courier New" pitchFamily="49" charset="0"/>
              </a:rPr>
              <a:t>Exemple :</a:t>
            </a:r>
          </a:p>
          <a:p>
            <a:r>
              <a:rPr lang="fr-FR" dirty="0" smtClean="0">
                <a:latin typeface="+mj-lt"/>
                <a:cs typeface="Courier New" pitchFamily="49" charset="0"/>
              </a:rPr>
              <a:t>var chaine = "Voici le chien";</a:t>
            </a:r>
          </a:p>
          <a:p>
            <a:r>
              <a:rPr lang="fr-FR" dirty="0">
                <a:cs typeface="Courier New" pitchFamily="49" charset="0"/>
              </a:rPr>
              <a:t>var </a:t>
            </a:r>
            <a:r>
              <a:rPr lang="fr-FR" dirty="0" err="1">
                <a:cs typeface="Courier New" pitchFamily="49" charset="0"/>
              </a:rPr>
              <a:t>regex</a:t>
            </a:r>
            <a:r>
              <a:rPr lang="fr-FR" dirty="0">
                <a:cs typeface="Courier New" pitchFamily="49" charset="0"/>
              </a:rPr>
              <a:t>=/(</a:t>
            </a:r>
            <a:r>
              <a:rPr lang="fr-FR" dirty="0" err="1">
                <a:cs typeface="Courier New" pitchFamily="49" charset="0"/>
              </a:rPr>
              <a:t>chien|poulet</a:t>
            </a:r>
            <a:r>
              <a:rPr lang="fr-FR" dirty="0">
                <a:cs typeface="Courier New" pitchFamily="49" charset="0"/>
              </a:rPr>
              <a:t>)/;</a:t>
            </a:r>
          </a:p>
          <a:p>
            <a:r>
              <a:rPr lang="fr-FR" dirty="0">
                <a:cs typeface="Courier New" pitchFamily="49" charset="0"/>
              </a:rPr>
              <a:t>if (</a:t>
            </a:r>
            <a:r>
              <a:rPr lang="fr-FR" dirty="0" err="1">
                <a:cs typeface="Courier New" pitchFamily="49" charset="0"/>
              </a:rPr>
              <a:t>regex.test</a:t>
            </a:r>
            <a:r>
              <a:rPr lang="fr-FR" dirty="0">
                <a:cs typeface="Courier New" pitchFamily="49" charset="0"/>
              </a:rPr>
              <a:t>(chaine)) {</a:t>
            </a:r>
          </a:p>
          <a:p>
            <a:r>
              <a:rPr lang="fr-FR" dirty="0" smtClean="0">
                <a:cs typeface="Courier New" pitchFamily="49" charset="0"/>
              </a:rPr>
              <a:t>    </a:t>
            </a:r>
            <a:r>
              <a:rPr lang="fr-FR" dirty="0" err="1" smtClean="0">
                <a:cs typeface="Courier New" pitchFamily="49" charset="0"/>
              </a:rPr>
              <a:t>alert</a:t>
            </a:r>
            <a:r>
              <a:rPr lang="fr-FR" dirty="0" smtClean="0">
                <a:cs typeface="Courier New" pitchFamily="49" charset="0"/>
              </a:rPr>
              <a:t>(</a:t>
            </a:r>
            <a:r>
              <a:rPr lang="fr-FR" dirty="0" err="1" smtClean="0">
                <a:cs typeface="Courier New" pitchFamily="49" charset="0"/>
              </a:rPr>
              <a:t>RegExp.leftContext</a:t>
            </a:r>
            <a:r>
              <a:rPr lang="fr-FR" dirty="0" smtClean="0">
                <a:cs typeface="Courier New" pitchFamily="49" charset="0"/>
              </a:rPr>
              <a:t>);</a:t>
            </a:r>
          </a:p>
          <a:p>
            <a:r>
              <a:rPr lang="fr-FR" dirty="0">
                <a:cs typeface="Courier New" pitchFamily="49" charset="0"/>
              </a:rPr>
              <a:t>}</a:t>
            </a:r>
            <a:endParaRPr lang="fr-FR" dirty="0" smtClean="0"/>
          </a:p>
          <a:p>
            <a:endParaRPr lang="fr-FR" i="1" dirty="0" smtClean="0"/>
          </a:p>
          <a:p>
            <a:endParaRPr lang="fr-FR" i="1"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6630" y="3887775"/>
            <a:ext cx="53340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7381496"/>
      </p:ext>
    </p:extLst>
  </p:cSld>
  <p:clrMapOvr>
    <a:masterClrMapping/>
  </p:clrMapOvr>
  <p:transition spd="slow">
    <p:wipe dir="d"/>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Expressions régulières</a:t>
            </a:r>
            <a:br>
              <a:rPr lang="fr-FR" sz="4000" b="1" i="1" dirty="0" smtClean="0"/>
            </a:br>
            <a:r>
              <a:rPr lang="fr-FR" sz="2800" b="1" i="1" dirty="0" smtClean="0">
                <a:solidFill>
                  <a:schemeClr val="accent2">
                    <a:lumMod val="75000"/>
                  </a:schemeClr>
                </a:solidFill>
              </a:rPr>
              <a:t>propriétés de l'objet </a:t>
            </a:r>
            <a:r>
              <a:rPr lang="fr-FR" sz="2800" b="1" i="1" dirty="0" err="1" smtClean="0">
                <a:solidFill>
                  <a:schemeClr val="accent2">
                    <a:lumMod val="75000"/>
                  </a:schemeClr>
                </a:solidFill>
              </a:rPr>
              <a:t>RegExp</a:t>
            </a:r>
            <a:r>
              <a:rPr lang="fr-FR" sz="2800" b="1" i="1" dirty="0" smtClean="0">
                <a:solidFill>
                  <a:schemeClr val="accent2">
                    <a:lumMod val="75000"/>
                  </a:schemeClr>
                </a:solidFill>
              </a:rPr>
              <a:t> </a:t>
            </a:r>
            <a:r>
              <a:rPr lang="fr-FR" sz="2800" b="1" i="1" dirty="0" err="1" smtClean="0">
                <a:solidFill>
                  <a:schemeClr val="accent2">
                    <a:lumMod val="75000"/>
                  </a:schemeClr>
                </a:solidFill>
              </a:rPr>
              <a:t>rightContext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3139321"/>
          </a:xfrm>
          <a:prstGeom prst="rect">
            <a:avLst/>
          </a:prstGeom>
          <a:noFill/>
        </p:spPr>
        <p:txBody>
          <a:bodyPr wrap="square" rtlCol="0">
            <a:spAutoFit/>
          </a:bodyPr>
          <a:lstStyle/>
          <a:p>
            <a:r>
              <a:rPr lang="fr-FR" b="1" dirty="0" err="1" smtClean="0">
                <a:solidFill>
                  <a:schemeClr val="accent2">
                    <a:lumMod val="75000"/>
                  </a:schemeClr>
                </a:solidFill>
                <a:cs typeface="Courier New" pitchFamily="49" charset="0"/>
              </a:rPr>
              <a:t>RegExp.leftContext</a:t>
            </a:r>
            <a:endParaRPr lang="fr-FR" b="1" dirty="0">
              <a:solidFill>
                <a:schemeClr val="accent2">
                  <a:lumMod val="75000"/>
                </a:schemeClr>
              </a:solidFill>
              <a:cs typeface="Courier New" pitchFamily="49" charset="0"/>
            </a:endParaRPr>
          </a:p>
          <a:p>
            <a:r>
              <a:rPr lang="fr-FR" dirty="0" smtClean="0">
                <a:latin typeface="+mj-lt"/>
                <a:cs typeface="Courier New" pitchFamily="49" charset="0"/>
              </a:rPr>
              <a:t>affiche le </a:t>
            </a:r>
            <a:r>
              <a:rPr lang="fr-FR" dirty="0">
                <a:latin typeface="+mj-lt"/>
                <a:cs typeface="Courier New" pitchFamily="49" charset="0"/>
              </a:rPr>
              <a:t>t</a:t>
            </a:r>
            <a:r>
              <a:rPr lang="fr-FR" dirty="0" smtClean="0">
                <a:latin typeface="+mj-lt"/>
                <a:cs typeface="Courier New" pitchFamily="49" charset="0"/>
              </a:rPr>
              <a:t>exte suivant l'expression régulière trouvée.</a:t>
            </a:r>
          </a:p>
          <a:p>
            <a:endParaRPr lang="fr-FR" dirty="0" smtClean="0">
              <a:latin typeface="+mj-lt"/>
              <a:cs typeface="Courier New" pitchFamily="49" charset="0"/>
            </a:endParaRPr>
          </a:p>
          <a:p>
            <a:r>
              <a:rPr lang="fr-FR" dirty="0" smtClean="0">
                <a:latin typeface="+mj-lt"/>
                <a:cs typeface="Courier New" pitchFamily="49" charset="0"/>
              </a:rPr>
              <a:t>Exemple :</a:t>
            </a:r>
          </a:p>
          <a:p>
            <a:r>
              <a:rPr lang="fr-FR" dirty="0" smtClean="0">
                <a:latin typeface="+mj-lt"/>
                <a:cs typeface="Courier New" pitchFamily="49" charset="0"/>
              </a:rPr>
              <a:t>var chaine = "Voici le chien qui fume";</a:t>
            </a:r>
          </a:p>
          <a:p>
            <a:r>
              <a:rPr lang="fr-FR" dirty="0">
                <a:cs typeface="Courier New" pitchFamily="49" charset="0"/>
              </a:rPr>
              <a:t>var </a:t>
            </a:r>
            <a:r>
              <a:rPr lang="fr-FR" dirty="0" err="1">
                <a:cs typeface="Courier New" pitchFamily="49" charset="0"/>
              </a:rPr>
              <a:t>regex</a:t>
            </a:r>
            <a:r>
              <a:rPr lang="fr-FR" dirty="0">
                <a:cs typeface="Courier New" pitchFamily="49" charset="0"/>
              </a:rPr>
              <a:t>=/(</a:t>
            </a:r>
            <a:r>
              <a:rPr lang="fr-FR" dirty="0" err="1">
                <a:cs typeface="Courier New" pitchFamily="49" charset="0"/>
              </a:rPr>
              <a:t>chien|poulet</a:t>
            </a:r>
            <a:r>
              <a:rPr lang="fr-FR" dirty="0">
                <a:cs typeface="Courier New" pitchFamily="49" charset="0"/>
              </a:rPr>
              <a:t>)/;</a:t>
            </a:r>
          </a:p>
          <a:p>
            <a:r>
              <a:rPr lang="fr-FR" dirty="0">
                <a:cs typeface="Courier New" pitchFamily="49" charset="0"/>
              </a:rPr>
              <a:t>if (</a:t>
            </a:r>
            <a:r>
              <a:rPr lang="fr-FR" dirty="0" err="1">
                <a:cs typeface="Courier New" pitchFamily="49" charset="0"/>
              </a:rPr>
              <a:t>regex.test</a:t>
            </a:r>
            <a:r>
              <a:rPr lang="fr-FR" dirty="0">
                <a:cs typeface="Courier New" pitchFamily="49" charset="0"/>
              </a:rPr>
              <a:t>(chaine)) {</a:t>
            </a:r>
          </a:p>
          <a:p>
            <a:r>
              <a:rPr lang="fr-FR" dirty="0" smtClean="0">
                <a:cs typeface="Courier New" pitchFamily="49" charset="0"/>
              </a:rPr>
              <a:t>    </a:t>
            </a:r>
            <a:r>
              <a:rPr lang="fr-FR" dirty="0" err="1" smtClean="0">
                <a:cs typeface="Courier New" pitchFamily="49" charset="0"/>
              </a:rPr>
              <a:t>alert</a:t>
            </a:r>
            <a:r>
              <a:rPr lang="fr-FR" dirty="0" smtClean="0">
                <a:cs typeface="Courier New" pitchFamily="49" charset="0"/>
              </a:rPr>
              <a:t>(</a:t>
            </a:r>
            <a:r>
              <a:rPr lang="fr-FR" dirty="0" err="1" smtClean="0">
                <a:cs typeface="Courier New" pitchFamily="49" charset="0"/>
              </a:rPr>
              <a:t>RegExp.rightContext</a:t>
            </a:r>
            <a:r>
              <a:rPr lang="fr-FR" dirty="0" smtClean="0">
                <a:cs typeface="Courier New" pitchFamily="49" charset="0"/>
              </a:rPr>
              <a:t>);</a:t>
            </a:r>
          </a:p>
          <a:p>
            <a:r>
              <a:rPr lang="fr-FR" dirty="0">
                <a:cs typeface="Courier New" pitchFamily="49" charset="0"/>
              </a:rPr>
              <a:t>}</a:t>
            </a:r>
            <a:endParaRPr lang="fr-FR" dirty="0" smtClean="0"/>
          </a:p>
          <a:p>
            <a:endParaRPr lang="fr-FR" i="1" dirty="0" smtClean="0"/>
          </a:p>
          <a:p>
            <a:endParaRPr lang="fr-FR" i="1"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7330" y="3857765"/>
            <a:ext cx="53340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361439"/>
      </p:ext>
    </p:extLst>
  </p:cSld>
  <p:clrMapOvr>
    <a:masterClrMapping/>
  </p:clrMapOvr>
  <p:transition spd="slow">
    <p:wipe dir="d"/>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Expressions régulières</a:t>
            </a:r>
            <a:br>
              <a:rPr lang="fr-FR" sz="4000" b="1" i="1" dirty="0" smtClean="0"/>
            </a:br>
            <a:r>
              <a:rPr lang="fr-FR" sz="2800" b="1" i="1" dirty="0" smtClean="0">
                <a:solidFill>
                  <a:schemeClr val="accent2">
                    <a:lumMod val="75000"/>
                  </a:schemeClr>
                </a:solidFill>
              </a:rPr>
              <a:t>propriétés de l'objet </a:t>
            </a:r>
            <a:r>
              <a:rPr lang="fr-FR" sz="2800" b="1" i="1" dirty="0" err="1" smtClean="0">
                <a:solidFill>
                  <a:schemeClr val="accent2">
                    <a:lumMod val="75000"/>
                  </a:schemeClr>
                </a:solidFill>
              </a:rPr>
              <a:t>RegExp</a:t>
            </a:r>
            <a:r>
              <a:rPr lang="fr-FR" sz="2800" b="1" i="1" dirty="0" smtClean="0">
                <a:solidFill>
                  <a:schemeClr val="accent2">
                    <a:lumMod val="75000"/>
                  </a:schemeClr>
                </a:solidFill>
              </a:rPr>
              <a:t> </a:t>
            </a:r>
            <a:r>
              <a:rPr lang="fr-FR" sz="2800" b="1" i="1" dirty="0" err="1" smtClean="0">
                <a:solidFill>
                  <a:schemeClr val="accent2">
                    <a:lumMod val="75000"/>
                  </a:schemeClr>
                </a:solidFill>
              </a:rPr>
              <a:t>lastMatch</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208912" cy="4801314"/>
          </a:xfrm>
          <a:prstGeom prst="rect">
            <a:avLst/>
          </a:prstGeom>
          <a:noFill/>
        </p:spPr>
        <p:txBody>
          <a:bodyPr wrap="square" rtlCol="0">
            <a:spAutoFit/>
          </a:bodyPr>
          <a:lstStyle/>
          <a:p>
            <a:r>
              <a:rPr lang="fr-FR" b="1" dirty="0" err="1" smtClean="0">
                <a:solidFill>
                  <a:schemeClr val="accent2">
                    <a:lumMod val="75000"/>
                  </a:schemeClr>
                </a:solidFill>
                <a:cs typeface="Courier New" pitchFamily="49" charset="0"/>
              </a:rPr>
              <a:t>RegExp.lastMatch</a:t>
            </a:r>
            <a:endParaRPr lang="fr-FR" b="1" dirty="0">
              <a:solidFill>
                <a:schemeClr val="accent2">
                  <a:lumMod val="75000"/>
                </a:schemeClr>
              </a:solidFill>
              <a:cs typeface="Courier New" pitchFamily="49" charset="0"/>
            </a:endParaRPr>
          </a:p>
          <a:p>
            <a:r>
              <a:rPr lang="fr-FR" dirty="0" smtClean="0">
                <a:latin typeface="+mj-lt"/>
                <a:cs typeface="Courier New" pitchFamily="49" charset="0"/>
              </a:rPr>
              <a:t>affiche le </a:t>
            </a:r>
            <a:r>
              <a:rPr lang="fr-FR" dirty="0">
                <a:latin typeface="+mj-lt"/>
                <a:cs typeface="Courier New" pitchFamily="49" charset="0"/>
              </a:rPr>
              <a:t>t</a:t>
            </a:r>
            <a:r>
              <a:rPr lang="fr-FR" dirty="0" smtClean="0">
                <a:latin typeface="+mj-lt"/>
                <a:cs typeface="Courier New" pitchFamily="49" charset="0"/>
              </a:rPr>
              <a:t>exte du dernier appariement </a:t>
            </a:r>
          </a:p>
          <a:p>
            <a:r>
              <a:rPr lang="fr-FR" dirty="0" smtClean="0">
                <a:latin typeface="+mj-lt"/>
                <a:cs typeface="Courier New" pitchFamily="49" charset="0"/>
              </a:rPr>
              <a:t>de l'expression régulière trouvé,</a:t>
            </a:r>
          </a:p>
          <a:p>
            <a:endParaRPr lang="fr-FR" dirty="0" smtClean="0">
              <a:latin typeface="+mj-lt"/>
              <a:cs typeface="Courier New" pitchFamily="49" charset="0"/>
            </a:endParaRPr>
          </a:p>
          <a:p>
            <a:r>
              <a:rPr lang="fr-FR" dirty="0" smtClean="0">
                <a:latin typeface="+mj-lt"/>
                <a:cs typeface="Courier New" pitchFamily="49" charset="0"/>
              </a:rPr>
              <a:t>Exemple :</a:t>
            </a:r>
          </a:p>
          <a:p>
            <a:endParaRPr lang="fr-FR" dirty="0" smtClean="0">
              <a:latin typeface="+mj-lt"/>
              <a:cs typeface="Courier New" pitchFamily="49" charset="0"/>
            </a:endParaRPr>
          </a:p>
          <a:p>
            <a:endParaRPr lang="fr-FR" dirty="0" smtClean="0">
              <a:latin typeface="+mj-lt"/>
              <a:cs typeface="Courier New" pitchFamily="49" charset="0"/>
            </a:endParaRPr>
          </a:p>
          <a:p>
            <a:r>
              <a:rPr lang="fr-FR" dirty="0" smtClean="0">
                <a:latin typeface="+mj-lt"/>
                <a:cs typeface="Courier New" pitchFamily="49" charset="0"/>
              </a:rPr>
              <a:t>var </a:t>
            </a:r>
            <a:r>
              <a:rPr lang="fr-FR" dirty="0">
                <a:latin typeface="+mj-lt"/>
                <a:cs typeface="Courier New" pitchFamily="49" charset="0"/>
              </a:rPr>
              <a:t>reg=new </a:t>
            </a:r>
            <a:r>
              <a:rPr lang="fr-FR" dirty="0" err="1">
                <a:latin typeface="+mj-lt"/>
                <a:cs typeface="Courier New" pitchFamily="49" charset="0"/>
              </a:rPr>
              <a:t>RegExp</a:t>
            </a:r>
            <a:r>
              <a:rPr lang="fr-FR" dirty="0">
                <a:latin typeface="+mj-lt"/>
                <a:cs typeface="Courier New" pitchFamily="49" charset="0"/>
              </a:rPr>
              <a:t>("[0-9]+","g");</a:t>
            </a:r>
          </a:p>
          <a:p>
            <a:r>
              <a:rPr lang="fr-FR" dirty="0" smtClean="0">
                <a:latin typeface="+mj-lt"/>
                <a:cs typeface="Courier New" pitchFamily="49" charset="0"/>
              </a:rPr>
              <a:t>var </a:t>
            </a:r>
            <a:r>
              <a:rPr lang="fr-FR" dirty="0">
                <a:latin typeface="+mj-lt"/>
                <a:cs typeface="Courier New" pitchFamily="49" charset="0"/>
              </a:rPr>
              <a:t>chaine="Il y a 3600 secondes dans 1 heure";</a:t>
            </a:r>
          </a:p>
          <a:p>
            <a:r>
              <a:rPr lang="fr-FR" dirty="0" err="1" smtClean="0">
                <a:latin typeface="+mj-lt"/>
                <a:cs typeface="Courier New" pitchFamily="49" charset="0"/>
              </a:rPr>
              <a:t>document.write</a:t>
            </a:r>
            <a:r>
              <a:rPr lang="fr-FR" dirty="0" smtClean="0">
                <a:latin typeface="+mj-lt"/>
                <a:cs typeface="Courier New" pitchFamily="49" charset="0"/>
              </a:rPr>
              <a:t>(chaine</a:t>
            </a:r>
            <a:r>
              <a:rPr lang="fr-FR" dirty="0">
                <a:latin typeface="+mj-lt"/>
                <a:cs typeface="Courier New" pitchFamily="49" charset="0"/>
              </a:rPr>
              <a:t>+"&lt;</a:t>
            </a:r>
            <a:r>
              <a:rPr lang="fr-FR" dirty="0" err="1">
                <a:latin typeface="+mj-lt"/>
                <a:cs typeface="Courier New" pitchFamily="49" charset="0"/>
              </a:rPr>
              <a:t>br</a:t>
            </a:r>
            <a:r>
              <a:rPr lang="fr-FR" dirty="0">
                <a:latin typeface="+mj-lt"/>
                <a:cs typeface="Courier New" pitchFamily="49" charset="0"/>
              </a:rPr>
              <a:t>/&gt;");</a:t>
            </a:r>
          </a:p>
          <a:p>
            <a:r>
              <a:rPr lang="fr-FR" dirty="0" err="1" smtClean="0">
                <a:latin typeface="+mj-lt"/>
                <a:cs typeface="Courier New" pitchFamily="49" charset="0"/>
              </a:rPr>
              <a:t>document.write</a:t>
            </a:r>
            <a:r>
              <a:rPr lang="fr-FR" dirty="0" smtClean="0">
                <a:latin typeface="+mj-lt"/>
                <a:cs typeface="Courier New" pitchFamily="49" charset="0"/>
              </a:rPr>
              <a:t>(</a:t>
            </a:r>
            <a:r>
              <a:rPr lang="fr-FR" dirty="0" err="1" smtClean="0">
                <a:latin typeface="+mj-lt"/>
                <a:cs typeface="Courier New" pitchFamily="49" charset="0"/>
              </a:rPr>
              <a:t>reg.exec</a:t>
            </a:r>
            <a:r>
              <a:rPr lang="fr-FR" dirty="0" smtClean="0">
                <a:latin typeface="+mj-lt"/>
                <a:cs typeface="Courier New" pitchFamily="49" charset="0"/>
              </a:rPr>
              <a:t>(chaine</a:t>
            </a:r>
            <a:r>
              <a:rPr lang="fr-FR" dirty="0">
                <a:latin typeface="+mj-lt"/>
                <a:cs typeface="Courier New" pitchFamily="49" charset="0"/>
              </a:rPr>
              <a:t>)+"&lt;</a:t>
            </a:r>
            <a:r>
              <a:rPr lang="fr-FR" dirty="0" err="1">
                <a:latin typeface="+mj-lt"/>
                <a:cs typeface="Courier New" pitchFamily="49" charset="0"/>
              </a:rPr>
              <a:t>br</a:t>
            </a:r>
            <a:r>
              <a:rPr lang="fr-FR" dirty="0">
                <a:latin typeface="+mj-lt"/>
                <a:cs typeface="Courier New" pitchFamily="49" charset="0"/>
              </a:rPr>
              <a:t>/&gt;");</a:t>
            </a:r>
          </a:p>
          <a:p>
            <a:r>
              <a:rPr lang="fr-FR" dirty="0" err="1" smtClean="0">
                <a:latin typeface="+mj-lt"/>
                <a:cs typeface="Courier New" pitchFamily="49" charset="0"/>
              </a:rPr>
              <a:t>document.write</a:t>
            </a:r>
            <a:r>
              <a:rPr lang="fr-FR" dirty="0">
                <a:latin typeface="+mj-lt"/>
                <a:cs typeface="Courier New" pitchFamily="49" charset="0"/>
              </a:rPr>
              <a:t>("</a:t>
            </a:r>
            <a:r>
              <a:rPr lang="fr-FR" dirty="0" err="1">
                <a:latin typeface="+mj-lt"/>
                <a:cs typeface="Courier New" pitchFamily="49" charset="0"/>
              </a:rPr>
              <a:t>lastIndex</a:t>
            </a:r>
            <a:r>
              <a:rPr lang="fr-FR" dirty="0">
                <a:latin typeface="+mj-lt"/>
                <a:cs typeface="Courier New" pitchFamily="49" charset="0"/>
              </a:rPr>
              <a:t> : "+</a:t>
            </a:r>
            <a:r>
              <a:rPr lang="fr-FR" dirty="0" err="1">
                <a:latin typeface="+mj-lt"/>
                <a:cs typeface="Courier New" pitchFamily="49" charset="0"/>
              </a:rPr>
              <a:t>reg.lastIndex</a:t>
            </a:r>
            <a:r>
              <a:rPr lang="fr-FR" dirty="0">
                <a:latin typeface="+mj-lt"/>
                <a:cs typeface="Courier New" pitchFamily="49" charset="0"/>
              </a:rPr>
              <a:t>+"&lt;</a:t>
            </a:r>
            <a:r>
              <a:rPr lang="fr-FR" dirty="0" err="1">
                <a:latin typeface="+mj-lt"/>
                <a:cs typeface="Courier New" pitchFamily="49" charset="0"/>
              </a:rPr>
              <a:t>br</a:t>
            </a:r>
            <a:r>
              <a:rPr lang="fr-FR" dirty="0">
                <a:latin typeface="+mj-lt"/>
                <a:cs typeface="Courier New" pitchFamily="49" charset="0"/>
              </a:rPr>
              <a:t>/&gt;");</a:t>
            </a:r>
          </a:p>
          <a:p>
            <a:r>
              <a:rPr lang="fr-FR" dirty="0" err="1" smtClean="0">
                <a:latin typeface="+mj-lt"/>
                <a:cs typeface="Courier New" pitchFamily="49" charset="0"/>
              </a:rPr>
              <a:t>document.write</a:t>
            </a:r>
            <a:r>
              <a:rPr lang="fr-FR" dirty="0">
                <a:latin typeface="+mj-lt"/>
                <a:cs typeface="Courier New" pitchFamily="49" charset="0"/>
              </a:rPr>
              <a:t>("</a:t>
            </a:r>
            <a:r>
              <a:rPr lang="fr-FR" dirty="0" err="1">
                <a:latin typeface="+mj-lt"/>
                <a:cs typeface="Courier New" pitchFamily="49" charset="0"/>
              </a:rPr>
              <a:t>lastMatch</a:t>
            </a:r>
            <a:r>
              <a:rPr lang="fr-FR" dirty="0">
                <a:latin typeface="+mj-lt"/>
                <a:cs typeface="Courier New" pitchFamily="49" charset="0"/>
              </a:rPr>
              <a:t> : </a:t>
            </a:r>
            <a:r>
              <a:rPr lang="fr-FR" dirty="0" smtClean="0">
                <a:latin typeface="+mj-lt"/>
                <a:cs typeface="Courier New" pitchFamily="49" charset="0"/>
              </a:rPr>
              <a:t>"+</a:t>
            </a:r>
            <a:r>
              <a:rPr lang="fr-FR" dirty="0" err="1" smtClean="0">
                <a:latin typeface="+mj-lt"/>
                <a:cs typeface="Courier New" pitchFamily="49" charset="0"/>
              </a:rPr>
              <a:t>RegExp.lastMatch</a:t>
            </a:r>
            <a:r>
              <a:rPr lang="fr-FR" dirty="0">
                <a:latin typeface="+mj-lt"/>
                <a:cs typeface="Courier New" pitchFamily="49" charset="0"/>
              </a:rPr>
              <a:t>+"&lt;</a:t>
            </a:r>
            <a:r>
              <a:rPr lang="fr-FR" dirty="0" err="1">
                <a:latin typeface="+mj-lt"/>
                <a:cs typeface="Courier New" pitchFamily="49" charset="0"/>
              </a:rPr>
              <a:t>br</a:t>
            </a:r>
            <a:r>
              <a:rPr lang="fr-FR" dirty="0">
                <a:latin typeface="+mj-lt"/>
                <a:cs typeface="Courier New" pitchFamily="49" charset="0"/>
              </a:rPr>
              <a:t>/&gt;");</a:t>
            </a:r>
          </a:p>
          <a:p>
            <a:r>
              <a:rPr lang="fr-FR" dirty="0" err="1" smtClean="0">
                <a:latin typeface="+mj-lt"/>
                <a:cs typeface="Courier New" pitchFamily="49" charset="0"/>
              </a:rPr>
              <a:t>document.write</a:t>
            </a:r>
            <a:r>
              <a:rPr lang="fr-FR" dirty="0" smtClean="0">
                <a:latin typeface="+mj-lt"/>
                <a:cs typeface="Courier New" pitchFamily="49" charset="0"/>
              </a:rPr>
              <a:t>(</a:t>
            </a:r>
            <a:r>
              <a:rPr lang="fr-FR" dirty="0" err="1" smtClean="0">
                <a:latin typeface="+mj-lt"/>
                <a:cs typeface="Courier New" pitchFamily="49" charset="0"/>
              </a:rPr>
              <a:t>reg.exec</a:t>
            </a:r>
            <a:r>
              <a:rPr lang="fr-FR" dirty="0" smtClean="0">
                <a:latin typeface="+mj-lt"/>
                <a:cs typeface="Courier New" pitchFamily="49" charset="0"/>
              </a:rPr>
              <a:t>(chaine</a:t>
            </a:r>
            <a:r>
              <a:rPr lang="fr-FR" dirty="0">
                <a:latin typeface="+mj-lt"/>
                <a:cs typeface="Courier New" pitchFamily="49" charset="0"/>
              </a:rPr>
              <a:t>)+"&lt;</a:t>
            </a:r>
            <a:r>
              <a:rPr lang="fr-FR" dirty="0" err="1">
                <a:latin typeface="+mj-lt"/>
                <a:cs typeface="Courier New" pitchFamily="49" charset="0"/>
              </a:rPr>
              <a:t>br</a:t>
            </a:r>
            <a:r>
              <a:rPr lang="fr-FR" dirty="0">
                <a:latin typeface="+mj-lt"/>
                <a:cs typeface="Courier New" pitchFamily="49" charset="0"/>
              </a:rPr>
              <a:t>/&gt;");</a:t>
            </a:r>
          </a:p>
          <a:p>
            <a:r>
              <a:rPr lang="fr-FR" dirty="0" err="1" smtClean="0">
                <a:latin typeface="+mj-lt"/>
                <a:cs typeface="Courier New" pitchFamily="49" charset="0"/>
              </a:rPr>
              <a:t>document.write</a:t>
            </a:r>
            <a:r>
              <a:rPr lang="fr-FR" dirty="0">
                <a:latin typeface="+mj-lt"/>
                <a:cs typeface="Courier New" pitchFamily="49" charset="0"/>
              </a:rPr>
              <a:t>("</a:t>
            </a:r>
            <a:r>
              <a:rPr lang="fr-FR" dirty="0" err="1">
                <a:latin typeface="+mj-lt"/>
                <a:cs typeface="Courier New" pitchFamily="49" charset="0"/>
              </a:rPr>
              <a:t>lastIndex</a:t>
            </a:r>
            <a:r>
              <a:rPr lang="fr-FR" dirty="0">
                <a:latin typeface="+mj-lt"/>
                <a:cs typeface="Courier New" pitchFamily="49" charset="0"/>
              </a:rPr>
              <a:t> : "+</a:t>
            </a:r>
            <a:r>
              <a:rPr lang="fr-FR" dirty="0" err="1">
                <a:latin typeface="+mj-lt"/>
                <a:cs typeface="Courier New" pitchFamily="49" charset="0"/>
              </a:rPr>
              <a:t>reg.lastIndex</a:t>
            </a:r>
            <a:r>
              <a:rPr lang="fr-FR" dirty="0">
                <a:latin typeface="+mj-lt"/>
                <a:cs typeface="Courier New" pitchFamily="49" charset="0"/>
              </a:rPr>
              <a:t>+"&lt;</a:t>
            </a:r>
            <a:r>
              <a:rPr lang="fr-FR" dirty="0" err="1">
                <a:latin typeface="+mj-lt"/>
                <a:cs typeface="Courier New" pitchFamily="49" charset="0"/>
              </a:rPr>
              <a:t>br</a:t>
            </a:r>
            <a:r>
              <a:rPr lang="fr-FR" dirty="0">
                <a:latin typeface="+mj-lt"/>
                <a:cs typeface="Courier New" pitchFamily="49" charset="0"/>
              </a:rPr>
              <a:t>/&gt;");</a:t>
            </a:r>
          </a:p>
          <a:p>
            <a:r>
              <a:rPr lang="fr-FR" dirty="0" err="1" smtClean="0">
                <a:latin typeface="+mj-lt"/>
                <a:cs typeface="Courier New" pitchFamily="49" charset="0"/>
              </a:rPr>
              <a:t>document.write</a:t>
            </a:r>
            <a:r>
              <a:rPr lang="fr-FR" dirty="0">
                <a:latin typeface="+mj-lt"/>
                <a:cs typeface="Courier New" pitchFamily="49" charset="0"/>
              </a:rPr>
              <a:t>("</a:t>
            </a:r>
            <a:r>
              <a:rPr lang="fr-FR" dirty="0" err="1">
                <a:latin typeface="+mj-lt"/>
                <a:cs typeface="Courier New" pitchFamily="49" charset="0"/>
              </a:rPr>
              <a:t>lastMatch</a:t>
            </a:r>
            <a:r>
              <a:rPr lang="fr-FR" dirty="0">
                <a:latin typeface="+mj-lt"/>
                <a:cs typeface="Courier New" pitchFamily="49" charset="0"/>
              </a:rPr>
              <a:t> : </a:t>
            </a:r>
            <a:r>
              <a:rPr lang="fr-FR" dirty="0" smtClean="0">
                <a:latin typeface="+mj-lt"/>
                <a:cs typeface="Courier New" pitchFamily="49" charset="0"/>
              </a:rPr>
              <a:t>"+</a:t>
            </a:r>
            <a:r>
              <a:rPr lang="fr-FR" dirty="0" err="1" smtClean="0">
                <a:cs typeface="Courier New" pitchFamily="49" charset="0"/>
              </a:rPr>
              <a:t>RegExp</a:t>
            </a:r>
            <a:r>
              <a:rPr lang="fr-FR" dirty="0" err="1" smtClean="0">
                <a:latin typeface="+mj-lt"/>
                <a:cs typeface="Courier New" pitchFamily="49" charset="0"/>
              </a:rPr>
              <a:t>.lastMatch</a:t>
            </a:r>
            <a:r>
              <a:rPr lang="fr-FR" dirty="0">
                <a:latin typeface="+mj-lt"/>
                <a:cs typeface="Courier New" pitchFamily="49" charset="0"/>
              </a:rPr>
              <a:t>+"&lt;</a:t>
            </a:r>
            <a:r>
              <a:rPr lang="fr-FR" dirty="0" err="1">
                <a:latin typeface="+mj-lt"/>
                <a:cs typeface="Courier New" pitchFamily="49" charset="0"/>
              </a:rPr>
              <a:t>br</a:t>
            </a:r>
            <a:r>
              <a:rPr lang="fr-FR" dirty="0">
                <a:latin typeface="+mj-lt"/>
                <a:cs typeface="Courier New" pitchFamily="49" charset="0"/>
              </a:rPr>
              <a:t>/&gt;");</a:t>
            </a:r>
          </a:p>
          <a:p>
            <a:endParaRPr lang="fr-FR" dirty="0" smtClean="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6950" y="1340768"/>
            <a:ext cx="3067050"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7970292"/>
      </p:ext>
    </p:extLst>
  </p:cSld>
  <p:clrMapOvr>
    <a:masterClrMapping/>
  </p:clrMapOvr>
  <p:transition spd="slow">
    <p:wipe dir="d"/>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Expressions régulières</a:t>
            </a:r>
            <a:br>
              <a:rPr lang="fr-FR" sz="4000" b="1" i="1" dirty="0" smtClean="0"/>
            </a:br>
            <a:r>
              <a:rPr lang="fr-FR" sz="2800" b="1" i="1" dirty="0" smtClean="0">
                <a:solidFill>
                  <a:schemeClr val="accent2">
                    <a:lumMod val="75000"/>
                  </a:schemeClr>
                </a:solidFill>
              </a:rPr>
              <a:t>propriétés de l'objet </a:t>
            </a:r>
            <a:r>
              <a:rPr lang="fr-FR" sz="2800" b="1" i="1" dirty="0" err="1" smtClean="0">
                <a:solidFill>
                  <a:schemeClr val="accent2">
                    <a:lumMod val="75000"/>
                  </a:schemeClr>
                </a:solidFill>
              </a:rPr>
              <a:t>RegExp</a:t>
            </a:r>
            <a:r>
              <a:rPr lang="fr-FR" sz="2800" b="1" i="1" dirty="0" smtClean="0">
                <a:solidFill>
                  <a:schemeClr val="accent2">
                    <a:lumMod val="75000"/>
                  </a:schemeClr>
                </a:solidFill>
              </a:rPr>
              <a:t> </a:t>
            </a:r>
            <a:r>
              <a:rPr lang="fr-FR" sz="2800" b="1" i="1" dirty="0" err="1" smtClean="0">
                <a:solidFill>
                  <a:schemeClr val="accent2">
                    <a:lumMod val="75000"/>
                  </a:schemeClr>
                </a:solidFill>
              </a:rPr>
              <a:t>lastParen</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208912" cy="4247317"/>
          </a:xfrm>
          <a:prstGeom prst="rect">
            <a:avLst/>
          </a:prstGeom>
          <a:noFill/>
        </p:spPr>
        <p:txBody>
          <a:bodyPr wrap="square" rtlCol="0">
            <a:spAutoFit/>
          </a:bodyPr>
          <a:lstStyle/>
          <a:p>
            <a:r>
              <a:rPr lang="fr-FR" b="1" dirty="0" err="1" smtClean="0">
                <a:solidFill>
                  <a:schemeClr val="accent2">
                    <a:lumMod val="75000"/>
                  </a:schemeClr>
                </a:solidFill>
                <a:cs typeface="Courier New" pitchFamily="49" charset="0"/>
              </a:rPr>
              <a:t>RegExp.lastParen</a:t>
            </a:r>
            <a:endParaRPr lang="fr-FR" b="1" dirty="0">
              <a:solidFill>
                <a:schemeClr val="accent2">
                  <a:lumMod val="75000"/>
                </a:schemeClr>
              </a:solidFill>
              <a:cs typeface="Courier New" pitchFamily="49" charset="0"/>
            </a:endParaRPr>
          </a:p>
          <a:p>
            <a:r>
              <a:rPr lang="fr-FR" dirty="0" smtClean="0">
                <a:latin typeface="+mj-lt"/>
                <a:cs typeface="Courier New" pitchFamily="49" charset="0"/>
              </a:rPr>
              <a:t>affiche le </a:t>
            </a:r>
            <a:r>
              <a:rPr lang="fr-FR" dirty="0">
                <a:latin typeface="+mj-lt"/>
                <a:cs typeface="Courier New" pitchFamily="49" charset="0"/>
              </a:rPr>
              <a:t>t</a:t>
            </a:r>
            <a:r>
              <a:rPr lang="fr-FR" dirty="0" smtClean="0">
                <a:latin typeface="+mj-lt"/>
                <a:cs typeface="Courier New" pitchFamily="49" charset="0"/>
              </a:rPr>
              <a:t>exte du dernier appariement </a:t>
            </a:r>
          </a:p>
          <a:p>
            <a:r>
              <a:rPr lang="fr-FR" dirty="0" smtClean="0">
                <a:latin typeface="+mj-lt"/>
                <a:cs typeface="Courier New" pitchFamily="49" charset="0"/>
              </a:rPr>
              <a:t>mémorisé par les parenthèses capturantes.</a:t>
            </a:r>
          </a:p>
          <a:p>
            <a:endParaRPr lang="fr-FR" dirty="0" smtClean="0">
              <a:latin typeface="+mj-lt"/>
              <a:cs typeface="Courier New" pitchFamily="49" charset="0"/>
            </a:endParaRPr>
          </a:p>
          <a:p>
            <a:r>
              <a:rPr lang="fr-FR" dirty="0" smtClean="0">
                <a:latin typeface="+mj-lt"/>
                <a:cs typeface="Courier New" pitchFamily="49" charset="0"/>
              </a:rPr>
              <a:t>Exemple :</a:t>
            </a:r>
          </a:p>
          <a:p>
            <a:endParaRPr lang="fr-FR" dirty="0" smtClean="0">
              <a:latin typeface="+mj-lt"/>
              <a:cs typeface="Courier New" pitchFamily="49" charset="0"/>
            </a:endParaRPr>
          </a:p>
          <a:p>
            <a:r>
              <a:rPr lang="fr-FR" dirty="0">
                <a:latin typeface="+mj-lt"/>
                <a:cs typeface="Courier New" pitchFamily="49" charset="0"/>
              </a:rPr>
              <a:t>var reg=new </a:t>
            </a:r>
            <a:r>
              <a:rPr lang="fr-FR" dirty="0" err="1">
                <a:latin typeface="+mj-lt"/>
                <a:cs typeface="Courier New" pitchFamily="49" charset="0"/>
              </a:rPr>
              <a:t>RegExp</a:t>
            </a:r>
            <a:r>
              <a:rPr lang="fr-FR" dirty="0">
                <a:latin typeface="+mj-lt"/>
                <a:cs typeface="Courier New" pitchFamily="49" charset="0"/>
              </a:rPr>
              <a:t>("I(.+)(</a:t>
            </a:r>
            <a:r>
              <a:rPr lang="fr-FR" dirty="0" err="1">
                <a:latin typeface="+mj-lt"/>
                <a:cs typeface="Courier New" pitchFamily="49" charset="0"/>
              </a:rPr>
              <a:t>minute|seconde</a:t>
            </a:r>
            <a:r>
              <a:rPr lang="fr-FR" dirty="0">
                <a:latin typeface="+mj-lt"/>
                <a:cs typeface="Courier New" pitchFamily="49" charset="0"/>
              </a:rPr>
              <a:t>)","gi");</a:t>
            </a:r>
          </a:p>
          <a:p>
            <a:r>
              <a:rPr lang="fr-FR" dirty="0">
                <a:latin typeface="+mj-lt"/>
                <a:cs typeface="Courier New" pitchFamily="49" charset="0"/>
              </a:rPr>
              <a:t>var chaine="Il y a 3600 secondes dans 1 heure";</a:t>
            </a:r>
          </a:p>
          <a:p>
            <a:r>
              <a:rPr lang="fr-FR" dirty="0" err="1">
                <a:latin typeface="+mj-lt"/>
                <a:cs typeface="Courier New" pitchFamily="49" charset="0"/>
              </a:rPr>
              <a:t>document.write</a:t>
            </a:r>
            <a:r>
              <a:rPr lang="fr-FR" dirty="0">
                <a:latin typeface="+mj-lt"/>
                <a:cs typeface="Courier New" pitchFamily="49" charset="0"/>
              </a:rPr>
              <a:t>(chaine+"&lt;</a:t>
            </a:r>
            <a:r>
              <a:rPr lang="fr-FR" dirty="0" err="1">
                <a:latin typeface="+mj-lt"/>
                <a:cs typeface="Courier New" pitchFamily="49" charset="0"/>
              </a:rPr>
              <a:t>br</a:t>
            </a:r>
            <a:r>
              <a:rPr lang="fr-FR" dirty="0">
                <a:latin typeface="+mj-lt"/>
                <a:cs typeface="Courier New" pitchFamily="49" charset="0"/>
              </a:rPr>
              <a:t>/&gt;");</a:t>
            </a:r>
          </a:p>
          <a:p>
            <a:r>
              <a:rPr lang="fr-FR" dirty="0" err="1">
                <a:latin typeface="+mj-lt"/>
                <a:cs typeface="Courier New" pitchFamily="49" charset="0"/>
              </a:rPr>
              <a:t>document.write</a:t>
            </a:r>
            <a:r>
              <a:rPr lang="fr-FR" dirty="0">
                <a:latin typeface="+mj-lt"/>
                <a:cs typeface="Courier New" pitchFamily="49" charset="0"/>
              </a:rPr>
              <a:t>(</a:t>
            </a:r>
            <a:r>
              <a:rPr lang="fr-FR" dirty="0" err="1">
                <a:latin typeface="+mj-lt"/>
                <a:cs typeface="Courier New" pitchFamily="49" charset="0"/>
              </a:rPr>
              <a:t>reg.exec</a:t>
            </a:r>
            <a:r>
              <a:rPr lang="fr-FR" dirty="0">
                <a:latin typeface="+mj-lt"/>
                <a:cs typeface="Courier New" pitchFamily="49" charset="0"/>
              </a:rPr>
              <a:t>(chaine)+"&lt;</a:t>
            </a:r>
            <a:r>
              <a:rPr lang="fr-FR" dirty="0" err="1">
                <a:latin typeface="+mj-lt"/>
                <a:cs typeface="Courier New" pitchFamily="49" charset="0"/>
              </a:rPr>
              <a:t>br</a:t>
            </a:r>
            <a:r>
              <a:rPr lang="fr-FR" dirty="0">
                <a:latin typeface="+mj-lt"/>
                <a:cs typeface="Courier New" pitchFamily="49" charset="0"/>
              </a:rPr>
              <a:t>/&gt;");</a:t>
            </a:r>
          </a:p>
          <a:p>
            <a:r>
              <a:rPr lang="fr-FR" dirty="0" err="1">
                <a:latin typeface="+mj-lt"/>
                <a:cs typeface="Courier New" pitchFamily="49" charset="0"/>
              </a:rPr>
              <a:t>document.write</a:t>
            </a:r>
            <a:r>
              <a:rPr lang="fr-FR" dirty="0">
                <a:latin typeface="+mj-lt"/>
                <a:cs typeface="Courier New" pitchFamily="49" charset="0"/>
              </a:rPr>
              <a:t>("$1  : </a:t>
            </a:r>
            <a:r>
              <a:rPr lang="fr-FR" dirty="0" smtClean="0">
                <a:latin typeface="+mj-lt"/>
                <a:cs typeface="Courier New" pitchFamily="49" charset="0"/>
              </a:rPr>
              <a:t>"+RegExp.$</a:t>
            </a:r>
            <a:r>
              <a:rPr lang="fr-FR" dirty="0">
                <a:latin typeface="+mj-lt"/>
                <a:cs typeface="Courier New" pitchFamily="49" charset="0"/>
              </a:rPr>
              <a:t>1+"&lt;</a:t>
            </a:r>
            <a:r>
              <a:rPr lang="fr-FR" dirty="0" err="1">
                <a:latin typeface="+mj-lt"/>
                <a:cs typeface="Courier New" pitchFamily="49" charset="0"/>
              </a:rPr>
              <a:t>br</a:t>
            </a:r>
            <a:r>
              <a:rPr lang="fr-FR" dirty="0">
                <a:latin typeface="+mj-lt"/>
                <a:cs typeface="Courier New" pitchFamily="49" charset="0"/>
              </a:rPr>
              <a:t>/&gt;");</a:t>
            </a:r>
          </a:p>
          <a:p>
            <a:r>
              <a:rPr lang="fr-FR" dirty="0" err="1">
                <a:latin typeface="+mj-lt"/>
                <a:cs typeface="Courier New" pitchFamily="49" charset="0"/>
              </a:rPr>
              <a:t>document.write</a:t>
            </a:r>
            <a:r>
              <a:rPr lang="fr-FR" dirty="0">
                <a:latin typeface="+mj-lt"/>
                <a:cs typeface="Courier New" pitchFamily="49" charset="0"/>
              </a:rPr>
              <a:t>("$2  : </a:t>
            </a:r>
            <a:r>
              <a:rPr lang="fr-FR" dirty="0" smtClean="0">
                <a:latin typeface="+mj-lt"/>
                <a:cs typeface="Courier New" pitchFamily="49" charset="0"/>
              </a:rPr>
              <a:t>"+RegExp.$</a:t>
            </a:r>
            <a:r>
              <a:rPr lang="fr-FR" dirty="0">
                <a:latin typeface="+mj-lt"/>
                <a:cs typeface="Courier New" pitchFamily="49" charset="0"/>
              </a:rPr>
              <a:t>2+"&lt;</a:t>
            </a:r>
            <a:r>
              <a:rPr lang="fr-FR" dirty="0" err="1">
                <a:latin typeface="+mj-lt"/>
                <a:cs typeface="Courier New" pitchFamily="49" charset="0"/>
              </a:rPr>
              <a:t>br</a:t>
            </a:r>
            <a:r>
              <a:rPr lang="fr-FR" dirty="0">
                <a:latin typeface="+mj-lt"/>
                <a:cs typeface="Courier New" pitchFamily="49" charset="0"/>
              </a:rPr>
              <a:t>/&gt;");</a:t>
            </a:r>
          </a:p>
          <a:p>
            <a:r>
              <a:rPr lang="fr-FR" dirty="0" err="1">
                <a:latin typeface="+mj-lt"/>
                <a:cs typeface="Courier New" pitchFamily="49" charset="0"/>
              </a:rPr>
              <a:t>document.write</a:t>
            </a:r>
            <a:r>
              <a:rPr lang="fr-FR" dirty="0">
                <a:latin typeface="+mj-lt"/>
                <a:cs typeface="Courier New" pitchFamily="49" charset="0"/>
              </a:rPr>
              <a:t>("$3  : </a:t>
            </a:r>
            <a:r>
              <a:rPr lang="fr-FR" dirty="0" smtClean="0">
                <a:latin typeface="+mj-lt"/>
                <a:cs typeface="Courier New" pitchFamily="49" charset="0"/>
              </a:rPr>
              <a:t>"+RegExp.$</a:t>
            </a:r>
            <a:r>
              <a:rPr lang="fr-FR" dirty="0">
                <a:latin typeface="+mj-lt"/>
                <a:cs typeface="Courier New" pitchFamily="49" charset="0"/>
              </a:rPr>
              <a:t>3+"&lt;</a:t>
            </a:r>
            <a:r>
              <a:rPr lang="fr-FR" dirty="0" err="1">
                <a:latin typeface="+mj-lt"/>
                <a:cs typeface="Courier New" pitchFamily="49" charset="0"/>
              </a:rPr>
              <a:t>br</a:t>
            </a:r>
            <a:r>
              <a:rPr lang="fr-FR" dirty="0">
                <a:latin typeface="+mj-lt"/>
                <a:cs typeface="Courier New" pitchFamily="49" charset="0"/>
              </a:rPr>
              <a:t>/&gt;");</a:t>
            </a:r>
          </a:p>
          <a:p>
            <a:r>
              <a:rPr lang="fr-FR" dirty="0" err="1">
                <a:latin typeface="+mj-lt"/>
                <a:cs typeface="Courier New" pitchFamily="49" charset="0"/>
              </a:rPr>
              <a:t>document.write</a:t>
            </a:r>
            <a:r>
              <a:rPr lang="fr-FR" dirty="0">
                <a:latin typeface="+mj-lt"/>
                <a:cs typeface="Courier New" pitchFamily="49" charset="0"/>
              </a:rPr>
              <a:t>("</a:t>
            </a:r>
            <a:r>
              <a:rPr lang="fr-FR" dirty="0" err="1">
                <a:latin typeface="+mj-lt"/>
                <a:cs typeface="Courier New" pitchFamily="49" charset="0"/>
              </a:rPr>
              <a:t>lastParen</a:t>
            </a:r>
            <a:r>
              <a:rPr lang="fr-FR" dirty="0">
                <a:latin typeface="+mj-lt"/>
                <a:cs typeface="Courier New" pitchFamily="49" charset="0"/>
              </a:rPr>
              <a:t> : </a:t>
            </a:r>
            <a:r>
              <a:rPr lang="fr-FR" dirty="0" smtClean="0">
                <a:latin typeface="+mj-lt"/>
                <a:cs typeface="Courier New" pitchFamily="49" charset="0"/>
              </a:rPr>
              <a:t>"+</a:t>
            </a:r>
            <a:r>
              <a:rPr lang="fr-FR" dirty="0" err="1" smtClean="0">
                <a:latin typeface="+mj-lt"/>
                <a:cs typeface="Courier New" pitchFamily="49" charset="0"/>
              </a:rPr>
              <a:t>RegExp.lastParen</a:t>
            </a:r>
            <a:r>
              <a:rPr lang="fr-FR" dirty="0">
                <a:latin typeface="+mj-lt"/>
                <a:cs typeface="Courier New" pitchFamily="49" charset="0"/>
              </a:rPr>
              <a:t>+"&lt;</a:t>
            </a:r>
            <a:r>
              <a:rPr lang="fr-FR" dirty="0" err="1">
                <a:latin typeface="+mj-lt"/>
                <a:cs typeface="Courier New" pitchFamily="49" charset="0"/>
              </a:rPr>
              <a:t>br</a:t>
            </a:r>
            <a:r>
              <a:rPr lang="fr-FR" dirty="0">
                <a:latin typeface="+mj-lt"/>
                <a:cs typeface="Courier New" pitchFamily="49" charset="0"/>
              </a:rPr>
              <a:t>/&gt;");</a:t>
            </a:r>
            <a:endParaRPr lang="fr-FR" dirty="0" smtClean="0"/>
          </a:p>
          <a:p>
            <a:endParaRPr lang="fr-FR" dirty="0" smtClean="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429" y="1412775"/>
            <a:ext cx="3505200" cy="25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1239913"/>
      </p:ext>
    </p:extLst>
  </p:cSld>
  <p:clrMapOvr>
    <a:masterClrMapping/>
  </p:clrMapOvr>
  <p:transition spd="slow">
    <p:wipe dir="d"/>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Expressions régulières</a:t>
            </a:r>
            <a:br>
              <a:rPr lang="fr-FR" sz="4000" b="1" i="1" dirty="0" smtClean="0"/>
            </a:br>
            <a:r>
              <a:rPr lang="fr-FR" sz="2800" b="1" i="1" dirty="0" smtClean="0">
                <a:solidFill>
                  <a:schemeClr val="accent2">
                    <a:lumMod val="75000"/>
                  </a:schemeClr>
                </a:solidFill>
              </a:rPr>
              <a:t>propriétés de l'objet </a:t>
            </a:r>
            <a:r>
              <a:rPr lang="fr-FR" sz="2800" b="1" i="1" dirty="0" err="1" smtClean="0">
                <a:solidFill>
                  <a:schemeClr val="accent2">
                    <a:lumMod val="75000"/>
                  </a:schemeClr>
                </a:solidFill>
              </a:rPr>
              <a:t>RegExp</a:t>
            </a:r>
            <a:r>
              <a:rPr lang="fr-FR" sz="2800" b="1" i="1" dirty="0" smtClean="0">
                <a:solidFill>
                  <a:schemeClr val="accent2">
                    <a:lumMod val="75000"/>
                  </a:schemeClr>
                </a:solidFill>
              </a:rPr>
              <a:t> input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208912" cy="3970318"/>
          </a:xfrm>
          <a:prstGeom prst="rect">
            <a:avLst/>
          </a:prstGeom>
          <a:noFill/>
        </p:spPr>
        <p:txBody>
          <a:bodyPr wrap="square" rtlCol="0">
            <a:spAutoFit/>
          </a:bodyPr>
          <a:lstStyle/>
          <a:p>
            <a:r>
              <a:rPr lang="fr-FR" b="1" dirty="0" err="1" smtClean="0">
                <a:solidFill>
                  <a:schemeClr val="accent2">
                    <a:lumMod val="75000"/>
                  </a:schemeClr>
                </a:solidFill>
                <a:cs typeface="Courier New" pitchFamily="49" charset="0"/>
              </a:rPr>
              <a:t>RegExp.input</a:t>
            </a:r>
            <a:endParaRPr lang="fr-FR" b="1" dirty="0">
              <a:solidFill>
                <a:schemeClr val="accent2">
                  <a:lumMod val="75000"/>
                </a:schemeClr>
              </a:solidFill>
              <a:cs typeface="Courier New" pitchFamily="49" charset="0"/>
            </a:endParaRPr>
          </a:p>
          <a:p>
            <a:r>
              <a:rPr lang="fr-FR" dirty="0" smtClean="0">
                <a:latin typeface="+mj-lt"/>
                <a:cs typeface="Courier New" pitchFamily="49" charset="0"/>
              </a:rPr>
              <a:t>affiche le </a:t>
            </a:r>
            <a:r>
              <a:rPr lang="fr-FR" dirty="0">
                <a:latin typeface="+mj-lt"/>
                <a:cs typeface="Courier New" pitchFamily="49" charset="0"/>
              </a:rPr>
              <a:t>t</a:t>
            </a:r>
            <a:r>
              <a:rPr lang="fr-FR" dirty="0" smtClean="0">
                <a:latin typeface="+mj-lt"/>
                <a:cs typeface="Courier New" pitchFamily="49" charset="0"/>
              </a:rPr>
              <a:t>exte de la chaîne testée.</a:t>
            </a:r>
          </a:p>
          <a:p>
            <a:endParaRPr lang="fr-FR" dirty="0" smtClean="0">
              <a:latin typeface="+mj-lt"/>
              <a:cs typeface="Courier New" pitchFamily="49" charset="0"/>
            </a:endParaRPr>
          </a:p>
          <a:p>
            <a:r>
              <a:rPr lang="fr-FR" dirty="0" smtClean="0">
                <a:latin typeface="+mj-lt"/>
                <a:cs typeface="Courier New" pitchFamily="49" charset="0"/>
              </a:rPr>
              <a:t>Exemple :</a:t>
            </a:r>
          </a:p>
          <a:p>
            <a:endParaRPr lang="fr-FR" dirty="0" smtClean="0">
              <a:latin typeface="+mj-lt"/>
              <a:cs typeface="Courier New" pitchFamily="49" charset="0"/>
            </a:endParaRPr>
          </a:p>
          <a:p>
            <a:r>
              <a:rPr lang="fr-FR" dirty="0">
                <a:latin typeface="+mj-lt"/>
                <a:cs typeface="Courier New" pitchFamily="49" charset="0"/>
              </a:rPr>
              <a:t>var reg=new </a:t>
            </a:r>
            <a:r>
              <a:rPr lang="fr-FR" dirty="0" err="1">
                <a:latin typeface="+mj-lt"/>
                <a:cs typeface="Courier New" pitchFamily="49" charset="0"/>
              </a:rPr>
              <a:t>RegExp</a:t>
            </a:r>
            <a:r>
              <a:rPr lang="fr-FR" dirty="0">
                <a:latin typeface="+mj-lt"/>
                <a:cs typeface="Courier New" pitchFamily="49" charset="0"/>
              </a:rPr>
              <a:t>("I(.+)(</a:t>
            </a:r>
            <a:r>
              <a:rPr lang="fr-FR" dirty="0" err="1">
                <a:latin typeface="+mj-lt"/>
                <a:cs typeface="Courier New" pitchFamily="49" charset="0"/>
              </a:rPr>
              <a:t>minute|seconde</a:t>
            </a:r>
            <a:r>
              <a:rPr lang="fr-FR" dirty="0">
                <a:latin typeface="+mj-lt"/>
                <a:cs typeface="Courier New" pitchFamily="49" charset="0"/>
              </a:rPr>
              <a:t>)","gi");</a:t>
            </a:r>
          </a:p>
          <a:p>
            <a:r>
              <a:rPr lang="fr-FR" dirty="0">
                <a:latin typeface="+mj-lt"/>
                <a:cs typeface="Courier New" pitchFamily="49" charset="0"/>
              </a:rPr>
              <a:t>var chaine="Il y a 3600 secondes dans 1 heure";</a:t>
            </a:r>
          </a:p>
          <a:p>
            <a:r>
              <a:rPr lang="fr-FR" dirty="0" err="1">
                <a:latin typeface="+mj-lt"/>
                <a:cs typeface="Courier New" pitchFamily="49" charset="0"/>
              </a:rPr>
              <a:t>document.write</a:t>
            </a:r>
            <a:r>
              <a:rPr lang="fr-FR" dirty="0">
                <a:latin typeface="+mj-lt"/>
                <a:cs typeface="Courier New" pitchFamily="49" charset="0"/>
              </a:rPr>
              <a:t>(chaine+"&lt;</a:t>
            </a:r>
            <a:r>
              <a:rPr lang="fr-FR" dirty="0" err="1">
                <a:latin typeface="+mj-lt"/>
                <a:cs typeface="Courier New" pitchFamily="49" charset="0"/>
              </a:rPr>
              <a:t>br</a:t>
            </a:r>
            <a:r>
              <a:rPr lang="fr-FR" dirty="0">
                <a:latin typeface="+mj-lt"/>
                <a:cs typeface="Courier New" pitchFamily="49" charset="0"/>
              </a:rPr>
              <a:t>/&gt;");</a:t>
            </a:r>
          </a:p>
          <a:p>
            <a:r>
              <a:rPr lang="fr-FR" dirty="0" err="1" smtClean="0">
                <a:latin typeface="+mj-lt"/>
                <a:cs typeface="Courier New" pitchFamily="49" charset="0"/>
              </a:rPr>
              <a:t>document.write</a:t>
            </a:r>
            <a:r>
              <a:rPr lang="fr-FR" dirty="0" smtClean="0">
                <a:latin typeface="+mj-lt"/>
                <a:cs typeface="Courier New" pitchFamily="49" charset="0"/>
              </a:rPr>
              <a:t>(</a:t>
            </a:r>
            <a:r>
              <a:rPr lang="fr-FR" dirty="0" err="1" smtClean="0">
                <a:latin typeface="+mj-lt"/>
                <a:cs typeface="Courier New" pitchFamily="49" charset="0"/>
              </a:rPr>
              <a:t>RegExp.input</a:t>
            </a:r>
            <a:r>
              <a:rPr lang="fr-FR" dirty="0" smtClean="0">
                <a:latin typeface="+mj-lt"/>
                <a:cs typeface="Courier New" pitchFamily="49" charset="0"/>
              </a:rPr>
              <a:t>+"&lt;</a:t>
            </a:r>
            <a:r>
              <a:rPr lang="fr-FR" dirty="0" err="1">
                <a:latin typeface="+mj-lt"/>
                <a:cs typeface="Courier New" pitchFamily="49" charset="0"/>
              </a:rPr>
              <a:t>br</a:t>
            </a:r>
            <a:r>
              <a:rPr lang="fr-FR" dirty="0" smtClean="0">
                <a:latin typeface="+mj-lt"/>
                <a:cs typeface="Courier New" pitchFamily="49" charset="0"/>
              </a:rPr>
              <a:t>/&gt;");</a:t>
            </a:r>
          </a:p>
          <a:p>
            <a:endParaRPr lang="fr-FR" dirty="0">
              <a:latin typeface="+mj-lt"/>
              <a:cs typeface="Courier New" pitchFamily="49" charset="0"/>
            </a:endParaRPr>
          </a:p>
          <a:p>
            <a:r>
              <a:rPr lang="fr-FR" dirty="0" smtClean="0">
                <a:latin typeface="+mj-lt"/>
                <a:cs typeface="Courier New" pitchFamily="49" charset="0"/>
              </a:rPr>
              <a:t>affiche :</a:t>
            </a:r>
          </a:p>
          <a:p>
            <a:r>
              <a:rPr lang="fr-FR" b="1" dirty="0" smtClean="0">
                <a:latin typeface="Courier New" panose="02070309020205020404" pitchFamily="49" charset="0"/>
                <a:cs typeface="Courier New" panose="02070309020205020404" pitchFamily="49" charset="0"/>
              </a:rPr>
              <a:t>	Il </a:t>
            </a:r>
            <a:r>
              <a:rPr lang="fr-FR" b="1" dirty="0">
                <a:latin typeface="Courier New" panose="02070309020205020404" pitchFamily="49" charset="0"/>
                <a:cs typeface="Courier New" panose="02070309020205020404" pitchFamily="49" charset="0"/>
              </a:rPr>
              <a:t>y a 3600 secondes dans 1 </a:t>
            </a:r>
            <a:r>
              <a:rPr lang="fr-FR" b="1" dirty="0" smtClean="0">
                <a:latin typeface="Courier New" panose="02070309020205020404" pitchFamily="49" charset="0"/>
                <a:cs typeface="Courier New" panose="02070309020205020404" pitchFamily="49" charset="0"/>
              </a:rPr>
              <a:t>heure</a:t>
            </a:r>
          </a:p>
          <a:p>
            <a:r>
              <a:rPr lang="fr-FR" b="1" smtClean="0">
                <a:latin typeface="Courier New" panose="02070309020205020404" pitchFamily="49" charset="0"/>
                <a:cs typeface="Courier New" panose="02070309020205020404" pitchFamily="49" charset="0"/>
              </a:rPr>
              <a:t>	Il </a:t>
            </a:r>
            <a:r>
              <a:rPr lang="fr-FR" b="1" dirty="0">
                <a:latin typeface="Courier New" panose="02070309020205020404" pitchFamily="49" charset="0"/>
                <a:cs typeface="Courier New" panose="02070309020205020404" pitchFamily="49" charset="0"/>
              </a:rPr>
              <a:t>y a 3600 secondes dans 1 heure</a:t>
            </a:r>
          </a:p>
          <a:p>
            <a:endParaRPr lang="fr-FR" dirty="0" smtClean="0"/>
          </a:p>
        </p:txBody>
      </p:sp>
    </p:spTree>
    <p:extLst>
      <p:ext uri="{BB962C8B-B14F-4D97-AF65-F5344CB8AC3E}">
        <p14:creationId xmlns:p14="http://schemas.microsoft.com/office/powerpoint/2010/main" val="2271124053"/>
      </p:ext>
    </p:extLst>
  </p:cSld>
  <p:clrMapOvr>
    <a:masterClrMapping/>
  </p:clrMapOvr>
  <p:transition spd="slow">
    <p:wipe dir="d"/>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Expressions régulières</a:t>
            </a:r>
            <a:br>
              <a:rPr lang="fr-FR" sz="4000" b="1" i="1" dirty="0" smtClean="0"/>
            </a:br>
            <a:r>
              <a:rPr lang="fr-FR" sz="2800" b="1" i="1" dirty="0" smtClean="0">
                <a:solidFill>
                  <a:schemeClr val="accent2">
                    <a:lumMod val="75000"/>
                  </a:schemeClr>
                </a:solidFill>
              </a:rPr>
              <a:t>propriétés de l'objet </a:t>
            </a:r>
            <a:r>
              <a:rPr lang="fr-FR" sz="2800" b="1" i="1" dirty="0" err="1" smtClean="0">
                <a:solidFill>
                  <a:schemeClr val="accent2">
                    <a:lumMod val="75000"/>
                  </a:schemeClr>
                </a:solidFill>
              </a:rPr>
              <a:t>RegExp</a:t>
            </a:r>
            <a:r>
              <a:rPr lang="fr-FR" sz="2800" b="1" i="1" dirty="0" smtClean="0">
                <a:solidFill>
                  <a:schemeClr val="accent2">
                    <a:lumMod val="75000"/>
                  </a:schemeClr>
                </a:solidFill>
              </a:rPr>
              <a:t> </a:t>
            </a:r>
            <a:r>
              <a:rPr lang="fr-FR" sz="2800" b="1" i="1" dirty="0" err="1" smtClean="0">
                <a:solidFill>
                  <a:schemeClr val="accent2">
                    <a:lumMod val="75000"/>
                  </a:schemeClr>
                </a:solidFill>
              </a:rPr>
              <a:t>multiline</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208912" cy="3693319"/>
          </a:xfrm>
          <a:prstGeom prst="rect">
            <a:avLst/>
          </a:prstGeom>
          <a:noFill/>
        </p:spPr>
        <p:txBody>
          <a:bodyPr wrap="square" rtlCol="0">
            <a:spAutoFit/>
          </a:bodyPr>
          <a:lstStyle/>
          <a:p>
            <a:r>
              <a:rPr lang="fr-FR" b="1" dirty="0" err="1" smtClean="0">
                <a:solidFill>
                  <a:schemeClr val="accent2">
                    <a:lumMod val="75000"/>
                  </a:schemeClr>
                </a:solidFill>
                <a:cs typeface="Courier New" pitchFamily="49" charset="0"/>
              </a:rPr>
              <a:t>RegExp.multiline</a:t>
            </a:r>
            <a:endParaRPr lang="fr-FR" b="1" dirty="0">
              <a:solidFill>
                <a:schemeClr val="accent2">
                  <a:lumMod val="75000"/>
                </a:schemeClr>
              </a:solidFill>
              <a:cs typeface="Courier New" pitchFamily="49" charset="0"/>
            </a:endParaRPr>
          </a:p>
          <a:p>
            <a:r>
              <a:rPr lang="fr-FR" dirty="0" smtClean="0">
                <a:latin typeface="+mj-lt"/>
                <a:cs typeface="Courier New" pitchFamily="49" charset="0"/>
              </a:rPr>
              <a:t>propriété permet de préciser si la chaîne est </a:t>
            </a:r>
            <a:r>
              <a:rPr lang="fr-FR" dirty="0" err="1" smtClean="0">
                <a:latin typeface="+mj-lt"/>
                <a:cs typeface="Courier New" pitchFamily="49" charset="0"/>
              </a:rPr>
              <a:t>multiligne</a:t>
            </a:r>
            <a:r>
              <a:rPr lang="fr-FR" dirty="0" smtClean="0">
                <a:latin typeface="+mj-lt"/>
                <a:cs typeface="Courier New" pitchFamily="49" charset="0"/>
              </a:rPr>
              <a:t> (\n).</a:t>
            </a:r>
          </a:p>
          <a:p>
            <a:r>
              <a:rPr lang="fr-FR" dirty="0" smtClean="0">
                <a:latin typeface="+mj-lt"/>
                <a:cs typeface="Courier New" pitchFamily="49" charset="0"/>
              </a:rPr>
              <a:t>Elle s'utilise dans le cas où l'on recherche des ancrages en début ou en fin de chaîne avec ^ et $.</a:t>
            </a:r>
          </a:p>
          <a:p>
            <a:r>
              <a:rPr lang="fr-FR" dirty="0" err="1" smtClean="0">
                <a:latin typeface="+mj-lt"/>
                <a:cs typeface="Courier New" pitchFamily="49" charset="0"/>
              </a:rPr>
              <a:t>RegExp.multiline</a:t>
            </a:r>
            <a:r>
              <a:rPr lang="fr-FR" dirty="0" smtClean="0">
                <a:latin typeface="+mj-lt"/>
                <a:cs typeface="Courier New" pitchFamily="49" charset="0"/>
              </a:rPr>
              <a:t> = false --&gt; les ancrages sont recherchés en début et en fin de chaîne,</a:t>
            </a:r>
          </a:p>
          <a:p>
            <a:endParaRPr lang="fr-FR" dirty="0" smtClean="0">
              <a:latin typeface="+mj-lt"/>
              <a:cs typeface="Courier New" pitchFamily="49" charset="0"/>
            </a:endParaRPr>
          </a:p>
          <a:p>
            <a:r>
              <a:rPr lang="fr-FR" dirty="0" err="1">
                <a:cs typeface="Courier New" pitchFamily="49" charset="0"/>
              </a:rPr>
              <a:t>RegExp.multiline</a:t>
            </a:r>
            <a:r>
              <a:rPr lang="fr-FR" dirty="0">
                <a:cs typeface="Courier New" pitchFamily="49" charset="0"/>
              </a:rPr>
              <a:t> = </a:t>
            </a:r>
            <a:r>
              <a:rPr lang="fr-FR" dirty="0" err="1" smtClean="0">
                <a:cs typeface="Courier New" pitchFamily="49" charset="0"/>
              </a:rPr>
              <a:t>true</a:t>
            </a:r>
            <a:r>
              <a:rPr lang="fr-FR" dirty="0" smtClean="0">
                <a:cs typeface="Courier New" pitchFamily="49" charset="0"/>
              </a:rPr>
              <a:t> </a:t>
            </a:r>
            <a:r>
              <a:rPr lang="fr-FR" dirty="0">
                <a:cs typeface="Courier New" pitchFamily="49" charset="0"/>
              </a:rPr>
              <a:t>--&gt; les ancrages sont recherchés en début et en fin de </a:t>
            </a:r>
            <a:r>
              <a:rPr lang="fr-FR" dirty="0" smtClean="0">
                <a:cs typeface="Courier New" pitchFamily="49" charset="0"/>
              </a:rPr>
              <a:t>chacune des lignes du texte.</a:t>
            </a:r>
          </a:p>
          <a:p>
            <a:endParaRPr lang="fr-FR" dirty="0">
              <a:cs typeface="Courier New" pitchFamily="49" charset="0"/>
            </a:endParaRPr>
          </a:p>
          <a:p>
            <a:r>
              <a:rPr lang="fr-FR" dirty="0" smtClean="0">
                <a:cs typeface="Courier New" pitchFamily="49" charset="0"/>
              </a:rPr>
              <a:t>Exemple :</a:t>
            </a:r>
          </a:p>
          <a:p>
            <a:r>
              <a:rPr lang="fr-FR" dirty="0" err="1" smtClean="0">
                <a:cs typeface="Courier New" pitchFamily="49" charset="0"/>
              </a:rPr>
              <a:t>RegExp.multiline</a:t>
            </a:r>
            <a:r>
              <a:rPr lang="fr-FR" dirty="0" smtClean="0">
                <a:cs typeface="Courier New" pitchFamily="49" charset="0"/>
              </a:rPr>
              <a:t> = </a:t>
            </a:r>
            <a:r>
              <a:rPr lang="fr-FR" dirty="0" err="1" smtClean="0">
                <a:cs typeface="Courier New" pitchFamily="49" charset="0"/>
              </a:rPr>
              <a:t>true</a:t>
            </a:r>
            <a:r>
              <a:rPr lang="fr-FR" dirty="0" smtClean="0">
                <a:cs typeface="Courier New" pitchFamily="49" charset="0"/>
              </a:rPr>
              <a:t>;</a:t>
            </a:r>
            <a:endParaRPr lang="fr-FR" dirty="0">
              <a:cs typeface="Courier New" pitchFamily="49" charset="0"/>
            </a:endParaRPr>
          </a:p>
          <a:p>
            <a:endParaRPr lang="fr-FR" dirty="0" smtClean="0">
              <a:latin typeface="+mj-lt"/>
              <a:cs typeface="Courier New" pitchFamily="49" charset="0"/>
            </a:endParaRPr>
          </a:p>
          <a:p>
            <a:endParaRPr lang="fr-FR" dirty="0" smtClean="0">
              <a:latin typeface="+mj-lt"/>
              <a:cs typeface="Courier New" pitchFamily="49" charset="0"/>
            </a:endParaRPr>
          </a:p>
        </p:txBody>
      </p:sp>
    </p:spTree>
    <p:extLst>
      <p:ext uri="{BB962C8B-B14F-4D97-AF65-F5344CB8AC3E}">
        <p14:creationId xmlns:p14="http://schemas.microsoft.com/office/powerpoint/2010/main" val="4102236453"/>
      </p:ext>
    </p:extLst>
  </p:cSld>
  <p:clrMapOvr>
    <a:masterClrMapping/>
  </p:clrMapOvr>
  <p:transition spd="slow">
    <p:wipe dir="d"/>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Expressions régulières</a:t>
            </a:r>
            <a:br>
              <a:rPr lang="fr-FR" sz="4000" b="1" i="1" dirty="0" smtClean="0"/>
            </a:br>
            <a:r>
              <a:rPr lang="fr-FR" sz="2800" b="1" i="1" dirty="0" smtClean="0">
                <a:solidFill>
                  <a:schemeClr val="accent2">
                    <a:lumMod val="75000"/>
                  </a:schemeClr>
                </a:solidFill>
              </a:rPr>
              <a:t>méthode </a:t>
            </a:r>
            <a:r>
              <a:rPr lang="fr-FR" sz="2800" b="1" i="1" dirty="0" err="1" smtClean="0">
                <a:solidFill>
                  <a:schemeClr val="accent2">
                    <a:lumMod val="75000"/>
                  </a:schemeClr>
                </a:solidFill>
              </a:rPr>
              <a:t>exec</a:t>
            </a:r>
            <a:r>
              <a:rPr lang="fr-FR" sz="2800" b="1" i="1" dirty="0" smtClean="0">
                <a:solidFill>
                  <a:schemeClr val="accent2">
                    <a:lumMod val="75000"/>
                  </a:schemeClr>
                </a:solidFill>
              </a:rPr>
              <a:t>(chaine)</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208912" cy="5078313"/>
          </a:xfrm>
          <a:prstGeom prst="rect">
            <a:avLst/>
          </a:prstGeom>
          <a:noFill/>
        </p:spPr>
        <p:txBody>
          <a:bodyPr wrap="square" rtlCol="0">
            <a:spAutoFit/>
          </a:bodyPr>
          <a:lstStyle/>
          <a:p>
            <a:r>
              <a:rPr lang="fr-FR" dirty="0" smtClean="0">
                <a:solidFill>
                  <a:schemeClr val="tx2">
                    <a:lumMod val="75000"/>
                  </a:schemeClr>
                </a:solidFill>
                <a:cs typeface="Courier New" pitchFamily="49" charset="0"/>
              </a:rPr>
              <a:t>var</a:t>
            </a:r>
            <a:r>
              <a:rPr lang="fr-FR" b="1" dirty="0" smtClean="0">
                <a:solidFill>
                  <a:schemeClr val="accent2">
                    <a:lumMod val="75000"/>
                  </a:schemeClr>
                </a:solidFill>
                <a:cs typeface="Courier New" pitchFamily="49" charset="0"/>
              </a:rPr>
              <a:t> </a:t>
            </a:r>
            <a:r>
              <a:rPr lang="fr-FR" b="1" dirty="0" err="1" smtClean="0">
                <a:solidFill>
                  <a:schemeClr val="accent2">
                    <a:lumMod val="75000"/>
                  </a:schemeClr>
                </a:solidFill>
                <a:cs typeface="Courier New" pitchFamily="49" charset="0"/>
              </a:rPr>
              <a:t>regex.exec</a:t>
            </a:r>
            <a:r>
              <a:rPr lang="fr-FR" b="1" dirty="0" smtClean="0">
                <a:solidFill>
                  <a:schemeClr val="accent2">
                    <a:lumMod val="75000"/>
                  </a:schemeClr>
                </a:solidFill>
                <a:cs typeface="Courier New" pitchFamily="49" charset="0"/>
              </a:rPr>
              <a:t>(</a:t>
            </a:r>
            <a:r>
              <a:rPr lang="fr-FR" b="1" dirty="0" smtClean="0">
                <a:solidFill>
                  <a:schemeClr val="tx2">
                    <a:lumMod val="75000"/>
                  </a:schemeClr>
                </a:solidFill>
                <a:cs typeface="Courier New" pitchFamily="49" charset="0"/>
              </a:rPr>
              <a:t>chaine</a:t>
            </a:r>
            <a:r>
              <a:rPr lang="fr-FR" b="1" dirty="0" smtClean="0">
                <a:solidFill>
                  <a:schemeClr val="accent2">
                    <a:lumMod val="75000"/>
                  </a:schemeClr>
                </a:solidFill>
                <a:cs typeface="Courier New" pitchFamily="49" charset="0"/>
              </a:rPr>
              <a:t>)</a:t>
            </a:r>
            <a:endParaRPr lang="fr-FR" b="1" dirty="0">
              <a:solidFill>
                <a:schemeClr val="accent2">
                  <a:lumMod val="75000"/>
                </a:schemeClr>
              </a:solidFill>
              <a:cs typeface="Courier New" pitchFamily="49" charset="0"/>
            </a:endParaRPr>
          </a:p>
          <a:p>
            <a:r>
              <a:rPr lang="fr-FR" dirty="0"/>
              <a:t>Cette méthode essaie d'opérer un appariement entre l'expression régulière </a:t>
            </a:r>
            <a:r>
              <a:rPr lang="fr-FR" b="1" dirty="0" err="1" smtClean="0">
                <a:solidFill>
                  <a:schemeClr val="accent2">
                    <a:lumMod val="75000"/>
                  </a:schemeClr>
                </a:solidFill>
              </a:rPr>
              <a:t>regex</a:t>
            </a:r>
            <a:r>
              <a:rPr lang="fr-FR" b="1" dirty="0" smtClean="0">
                <a:solidFill>
                  <a:schemeClr val="accent2">
                    <a:lumMod val="75000"/>
                  </a:schemeClr>
                </a:solidFill>
              </a:rPr>
              <a:t> </a:t>
            </a:r>
            <a:r>
              <a:rPr lang="fr-FR" dirty="0" smtClean="0"/>
              <a:t>référencée </a:t>
            </a:r>
            <a:r>
              <a:rPr lang="fr-FR" dirty="0"/>
              <a:t>et la chaîne de caractères donnée en </a:t>
            </a:r>
            <a:r>
              <a:rPr lang="fr-FR" dirty="0" smtClean="0"/>
              <a:t>paramètre </a:t>
            </a:r>
            <a:r>
              <a:rPr lang="fr-FR" b="1" dirty="0" smtClean="0">
                <a:solidFill>
                  <a:schemeClr val="tx2">
                    <a:lumMod val="75000"/>
                  </a:schemeClr>
                </a:solidFill>
                <a:cs typeface="Courier New" pitchFamily="49" charset="0"/>
              </a:rPr>
              <a:t>chaine.</a:t>
            </a:r>
            <a:endParaRPr lang="fr-FR" dirty="0" smtClean="0">
              <a:latin typeface="+mj-lt"/>
              <a:cs typeface="Courier New" pitchFamily="49" charset="0"/>
            </a:endParaRPr>
          </a:p>
          <a:p>
            <a:r>
              <a:rPr lang="fr-FR" dirty="0" smtClean="0">
                <a:cs typeface="Courier New" pitchFamily="49" charset="0"/>
              </a:rPr>
              <a:t>Si une recherche globale est spécifiée (g), l'appariement est recherché à partir de la dernière valeur de la propriété </a:t>
            </a:r>
            <a:r>
              <a:rPr lang="fr-FR" dirty="0" err="1" smtClean="0">
                <a:cs typeface="Courier New" pitchFamily="49" charset="0"/>
              </a:rPr>
              <a:t>lastIndex</a:t>
            </a:r>
            <a:r>
              <a:rPr lang="fr-FR" dirty="0" smtClean="0">
                <a:cs typeface="Courier New" pitchFamily="49" charset="0"/>
              </a:rPr>
              <a:t>.</a:t>
            </a:r>
          </a:p>
          <a:p>
            <a:endParaRPr lang="fr-FR" dirty="0">
              <a:cs typeface="Courier New" pitchFamily="49" charset="0"/>
            </a:endParaRPr>
          </a:p>
          <a:p>
            <a:r>
              <a:rPr lang="fr-FR" dirty="0" smtClean="0">
                <a:cs typeface="Courier New" pitchFamily="49" charset="0"/>
              </a:rPr>
              <a:t>Résultat :</a:t>
            </a:r>
          </a:p>
          <a:p>
            <a:r>
              <a:rPr lang="fr-FR" dirty="0"/>
              <a:t>Si un appariement est possible, </a:t>
            </a:r>
            <a:r>
              <a:rPr lang="fr-FR" dirty="0" err="1"/>
              <a:t>lastIndex</a:t>
            </a:r>
            <a:r>
              <a:rPr lang="fr-FR" dirty="0"/>
              <a:t> est réactualisé et la valeur retournée est un tableau contenant </a:t>
            </a:r>
            <a:endParaRPr lang="fr-FR" dirty="0" smtClean="0"/>
          </a:p>
          <a:p>
            <a:r>
              <a:rPr lang="fr-FR" dirty="0" smtClean="0"/>
              <a:t>en indice 0 :  </a:t>
            </a:r>
            <a:r>
              <a:rPr lang="fr-FR" dirty="0"/>
              <a:t>la sous-chaîne appariée avec l'expression régulière </a:t>
            </a:r>
            <a:endParaRPr lang="fr-FR" dirty="0" smtClean="0"/>
          </a:p>
          <a:p>
            <a:r>
              <a:rPr lang="fr-FR" dirty="0" smtClean="0"/>
              <a:t>et </a:t>
            </a:r>
            <a:r>
              <a:rPr lang="fr-FR" dirty="0"/>
              <a:t>dans le éléments suivants les sous-chaînes appariées avec les éventuels groupements </a:t>
            </a:r>
            <a:r>
              <a:rPr lang="fr-FR" dirty="0" smtClean="0"/>
              <a:t>entre parenthèses. </a:t>
            </a:r>
          </a:p>
          <a:p>
            <a:r>
              <a:rPr lang="fr-FR" dirty="0" smtClean="0"/>
              <a:t>Dans </a:t>
            </a:r>
            <a:r>
              <a:rPr lang="fr-FR" dirty="0"/>
              <a:t>le cas contraire, la valeur renvoyée est </a:t>
            </a:r>
            <a:r>
              <a:rPr lang="fr-FR" dirty="0" err="1" smtClean="0"/>
              <a:t>null</a:t>
            </a:r>
            <a:r>
              <a:rPr lang="fr-FR" dirty="0" smtClean="0"/>
              <a:t> </a:t>
            </a:r>
            <a:r>
              <a:rPr lang="fr-FR" dirty="0"/>
              <a:t>et </a:t>
            </a:r>
            <a:r>
              <a:rPr lang="fr-FR" dirty="0" err="1"/>
              <a:t>lastIndex</a:t>
            </a:r>
            <a:r>
              <a:rPr lang="fr-FR" dirty="0"/>
              <a:t> est remis à 0.</a:t>
            </a:r>
            <a:endParaRPr lang="fr-FR" dirty="0">
              <a:cs typeface="Courier New" pitchFamily="49" charset="0"/>
            </a:endParaRPr>
          </a:p>
          <a:p>
            <a:r>
              <a:rPr lang="fr-FR" dirty="0"/>
              <a:t>var </a:t>
            </a:r>
            <a:r>
              <a:rPr lang="fr-FR" dirty="0" err="1"/>
              <a:t>str</a:t>
            </a:r>
            <a:r>
              <a:rPr lang="fr-FR" dirty="0" smtClean="0"/>
              <a:t>="Bonjour à tous";</a:t>
            </a:r>
            <a:r>
              <a:rPr lang="fr-FR" dirty="0"/>
              <a:t/>
            </a:r>
            <a:br>
              <a:rPr lang="fr-FR" dirty="0"/>
            </a:br>
            <a:r>
              <a:rPr lang="fr-FR" dirty="0" smtClean="0"/>
              <a:t>var </a:t>
            </a:r>
            <a:r>
              <a:rPr lang="fr-FR" dirty="0" err="1" smtClean="0"/>
              <a:t>regex</a:t>
            </a:r>
            <a:r>
              <a:rPr lang="fr-FR" dirty="0" smtClean="0"/>
              <a:t> = /Bonjour/g</a:t>
            </a:r>
            <a:r>
              <a:rPr lang="fr-FR" dirty="0"/>
              <a:t>;</a:t>
            </a:r>
            <a:br>
              <a:rPr lang="fr-FR" dirty="0"/>
            </a:br>
            <a:r>
              <a:rPr lang="fr-FR" dirty="0"/>
              <a:t>var </a:t>
            </a:r>
            <a:r>
              <a:rPr lang="fr-FR" dirty="0" err="1" smtClean="0"/>
              <a:t>resultat</a:t>
            </a:r>
            <a:r>
              <a:rPr lang="fr-FR" dirty="0" smtClean="0"/>
              <a:t> = </a:t>
            </a:r>
            <a:r>
              <a:rPr lang="fr-FR" dirty="0" err="1" smtClean="0"/>
              <a:t>regex.exec</a:t>
            </a:r>
            <a:r>
              <a:rPr lang="fr-FR" dirty="0" smtClean="0"/>
              <a:t>(</a:t>
            </a:r>
            <a:r>
              <a:rPr lang="fr-FR" dirty="0" err="1" smtClean="0"/>
              <a:t>str</a:t>
            </a:r>
            <a:r>
              <a:rPr lang="fr-FR" dirty="0"/>
              <a:t>);</a:t>
            </a:r>
            <a:br>
              <a:rPr lang="fr-FR" dirty="0"/>
            </a:br>
            <a:r>
              <a:rPr lang="fr-FR" dirty="0" err="1"/>
              <a:t>document.write</a:t>
            </a:r>
            <a:r>
              <a:rPr lang="fr-FR" dirty="0" smtClean="0"/>
              <a:t>("Valeur retournée :  " </a:t>
            </a:r>
            <a:r>
              <a:rPr lang="fr-FR" dirty="0"/>
              <a:t>+ </a:t>
            </a:r>
            <a:r>
              <a:rPr lang="fr-FR" dirty="0" err="1" smtClean="0"/>
              <a:t>resultat</a:t>
            </a:r>
            <a:r>
              <a:rPr lang="fr-FR" dirty="0" smtClean="0"/>
              <a:t>);  //-&gt;Bonjour</a:t>
            </a:r>
            <a:endParaRPr lang="fr-FR" dirty="0" smtClean="0">
              <a:latin typeface="+mj-lt"/>
              <a:cs typeface="Courier New" pitchFamily="49" charset="0"/>
            </a:endParaRPr>
          </a:p>
          <a:p>
            <a:endParaRPr lang="fr-FR" dirty="0" smtClean="0">
              <a:latin typeface="+mj-lt"/>
              <a:cs typeface="Courier New" pitchFamily="49" charset="0"/>
            </a:endParaRPr>
          </a:p>
        </p:txBody>
      </p:sp>
    </p:spTree>
    <p:extLst>
      <p:ext uri="{BB962C8B-B14F-4D97-AF65-F5344CB8AC3E}">
        <p14:creationId xmlns:p14="http://schemas.microsoft.com/office/powerpoint/2010/main" val="1136008838"/>
      </p:ext>
    </p:extLst>
  </p:cSld>
  <p:clrMapOvr>
    <a:masterClrMapping/>
  </p:clrMapOvr>
  <p:transition spd="slow">
    <p:wipe dir="d"/>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Expressions régulières</a:t>
            </a:r>
            <a:br>
              <a:rPr lang="fr-FR" sz="4000" b="1" i="1" dirty="0" smtClean="0"/>
            </a:br>
            <a:r>
              <a:rPr lang="fr-FR" sz="2800" b="1" i="1" dirty="0" smtClean="0">
                <a:solidFill>
                  <a:schemeClr val="accent2">
                    <a:lumMod val="75000"/>
                  </a:schemeClr>
                </a:solidFill>
              </a:rPr>
              <a:t>méthode match(expression régulière)</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208912" cy="4247317"/>
          </a:xfrm>
          <a:prstGeom prst="rect">
            <a:avLst/>
          </a:prstGeom>
          <a:noFill/>
        </p:spPr>
        <p:txBody>
          <a:bodyPr wrap="square" rtlCol="0">
            <a:spAutoFit/>
          </a:bodyPr>
          <a:lstStyle/>
          <a:p>
            <a:r>
              <a:rPr lang="fr-FR" dirty="0" smtClean="0">
                <a:solidFill>
                  <a:schemeClr val="tx2">
                    <a:lumMod val="75000"/>
                  </a:schemeClr>
                </a:solidFill>
                <a:cs typeface="Courier New" pitchFamily="49" charset="0"/>
              </a:rPr>
              <a:t>tableau</a:t>
            </a:r>
            <a:r>
              <a:rPr lang="fr-FR" b="1" dirty="0" smtClean="0">
                <a:solidFill>
                  <a:schemeClr val="accent2">
                    <a:lumMod val="75000"/>
                  </a:schemeClr>
                </a:solidFill>
                <a:cs typeface="Courier New" pitchFamily="49" charset="0"/>
              </a:rPr>
              <a:t> </a:t>
            </a:r>
            <a:r>
              <a:rPr lang="fr-FR" b="1" dirty="0" err="1" smtClean="0">
                <a:solidFill>
                  <a:schemeClr val="accent2">
                    <a:lumMod val="75000"/>
                  </a:schemeClr>
                </a:solidFill>
                <a:cs typeface="Courier New" pitchFamily="49" charset="0"/>
              </a:rPr>
              <a:t>regex.match</a:t>
            </a:r>
            <a:r>
              <a:rPr lang="fr-FR" b="1" dirty="0" smtClean="0">
                <a:solidFill>
                  <a:schemeClr val="accent2">
                    <a:lumMod val="75000"/>
                  </a:schemeClr>
                </a:solidFill>
                <a:cs typeface="Courier New" pitchFamily="49" charset="0"/>
              </a:rPr>
              <a:t>(</a:t>
            </a:r>
            <a:r>
              <a:rPr lang="fr-FR" b="1" dirty="0" smtClean="0">
                <a:solidFill>
                  <a:schemeClr val="tx2">
                    <a:lumMod val="75000"/>
                  </a:schemeClr>
                </a:solidFill>
                <a:cs typeface="Courier New" pitchFamily="49" charset="0"/>
              </a:rPr>
              <a:t>chaine</a:t>
            </a:r>
            <a:r>
              <a:rPr lang="fr-FR" b="1" dirty="0" smtClean="0">
                <a:solidFill>
                  <a:schemeClr val="accent2">
                    <a:lumMod val="75000"/>
                  </a:schemeClr>
                </a:solidFill>
                <a:cs typeface="Courier New" pitchFamily="49" charset="0"/>
              </a:rPr>
              <a:t>)</a:t>
            </a:r>
          </a:p>
          <a:p>
            <a:endParaRPr lang="fr-FR" b="1" dirty="0">
              <a:solidFill>
                <a:schemeClr val="accent2">
                  <a:lumMod val="75000"/>
                </a:schemeClr>
              </a:solidFill>
              <a:cs typeface="Courier New" pitchFamily="49" charset="0"/>
            </a:endParaRPr>
          </a:p>
          <a:p>
            <a:r>
              <a:rPr lang="fr-FR" dirty="0" smtClean="0">
                <a:cs typeface="Courier New" pitchFamily="49" charset="0"/>
              </a:rPr>
              <a:t>La méthode </a:t>
            </a:r>
            <a:r>
              <a:rPr lang="fr-FR" b="1" dirty="0" smtClean="0">
                <a:solidFill>
                  <a:schemeClr val="accent2">
                    <a:lumMod val="75000"/>
                  </a:schemeClr>
                </a:solidFill>
                <a:cs typeface="Courier New" pitchFamily="49" charset="0"/>
              </a:rPr>
              <a:t>match</a:t>
            </a:r>
            <a:r>
              <a:rPr lang="fr-FR" dirty="0"/>
              <a:t> </a:t>
            </a:r>
            <a:r>
              <a:rPr lang="fr-FR" dirty="0" smtClean="0"/>
              <a:t>ressemble à la </a:t>
            </a:r>
            <a:r>
              <a:rPr lang="fr-FR" dirty="0"/>
              <a:t>méthode </a:t>
            </a:r>
            <a:r>
              <a:rPr lang="fr-FR" b="1" dirty="0" err="1" smtClean="0">
                <a:solidFill>
                  <a:schemeClr val="accent2">
                    <a:lumMod val="75000"/>
                  </a:schemeClr>
                </a:solidFill>
              </a:rPr>
              <a:t>exec</a:t>
            </a:r>
            <a:r>
              <a:rPr lang="fr-FR" dirty="0" smtClean="0"/>
              <a:t>.</a:t>
            </a:r>
          </a:p>
          <a:p>
            <a:r>
              <a:rPr lang="fr-FR" dirty="0" smtClean="0"/>
              <a:t>Toutefois son fonctionnement est différent. </a:t>
            </a:r>
          </a:p>
          <a:p>
            <a:r>
              <a:rPr lang="fr-FR" dirty="0" smtClean="0"/>
              <a:t>La méthode s'applique à la chaine de caractères avec comme paramètre l'expression régulière :</a:t>
            </a:r>
          </a:p>
          <a:p>
            <a:r>
              <a:rPr lang="fr-FR" dirty="0">
                <a:latin typeface="Courier New" pitchFamily="49" charset="0"/>
                <a:cs typeface="Courier New" pitchFamily="49" charset="0"/>
              </a:rPr>
              <a:t>texte = "Un1,\nDeux2,Trois3,\nQuatre4,Cinq5.";</a:t>
            </a:r>
            <a:endParaRPr lang="fr-FR" dirty="0" smtClean="0">
              <a:latin typeface="Courier New" pitchFamily="49" charset="0"/>
              <a:cs typeface="Courier New" pitchFamily="49" charset="0"/>
            </a:endParaRPr>
          </a:p>
          <a:p>
            <a:r>
              <a:rPr lang="fr-FR" dirty="0" err="1">
                <a:latin typeface="Courier New" pitchFamily="49" charset="0"/>
                <a:cs typeface="Courier New" pitchFamily="49" charset="0"/>
              </a:rPr>
              <a:t>regex</a:t>
            </a:r>
            <a:r>
              <a:rPr lang="fr-FR" dirty="0">
                <a:latin typeface="Courier New" pitchFamily="49" charset="0"/>
                <a:cs typeface="Courier New" pitchFamily="49" charset="0"/>
              </a:rPr>
              <a:t> = </a:t>
            </a:r>
            <a:r>
              <a:rPr lang="fr-FR" dirty="0" smtClean="0">
                <a:latin typeface="Courier New" pitchFamily="49" charset="0"/>
                <a:cs typeface="Courier New" pitchFamily="49" charset="0"/>
              </a:rPr>
              <a:t>/([</a:t>
            </a:r>
            <a:r>
              <a:rPr lang="fr-FR" dirty="0">
                <a:latin typeface="Courier New" pitchFamily="49" charset="0"/>
                <a:cs typeface="Courier New" pitchFamily="49" charset="0"/>
              </a:rPr>
              <a:t>A-Z]([a-z]+)\d([,.]))+/g</a:t>
            </a:r>
            <a:r>
              <a:rPr lang="fr-FR" dirty="0" smtClean="0">
                <a:latin typeface="Courier New" pitchFamily="49" charset="0"/>
                <a:cs typeface="Courier New" pitchFamily="49" charset="0"/>
              </a:rPr>
              <a:t>;</a:t>
            </a:r>
          </a:p>
          <a:p>
            <a:r>
              <a:rPr lang="fr-FR" dirty="0" smtClean="0">
                <a:latin typeface="Courier New" pitchFamily="49" charset="0"/>
                <a:cs typeface="Courier New" pitchFamily="49" charset="0"/>
              </a:rPr>
              <a:t>tab1 = </a:t>
            </a:r>
            <a:r>
              <a:rPr lang="fr-FR" dirty="0" err="1" smtClean="0">
                <a:latin typeface="Courier New" pitchFamily="49" charset="0"/>
                <a:cs typeface="Courier New" pitchFamily="49" charset="0"/>
              </a:rPr>
              <a:t>regex.exec</a:t>
            </a:r>
            <a:r>
              <a:rPr lang="fr-FR" dirty="0" smtClean="0">
                <a:latin typeface="Courier New" pitchFamily="49" charset="0"/>
                <a:cs typeface="Courier New" pitchFamily="49" charset="0"/>
              </a:rPr>
              <a:t>(texte);</a:t>
            </a:r>
          </a:p>
          <a:p>
            <a:r>
              <a:rPr lang="fr-FR" dirty="0" smtClean="0">
                <a:latin typeface="Courier New" pitchFamily="49" charset="0"/>
                <a:cs typeface="Courier New" pitchFamily="49" charset="0"/>
              </a:rPr>
              <a:t>tab2 = </a:t>
            </a:r>
            <a:r>
              <a:rPr lang="fr-FR" dirty="0" err="1" smtClean="0">
                <a:latin typeface="Courier New" pitchFamily="49" charset="0"/>
                <a:cs typeface="Courier New" pitchFamily="49" charset="0"/>
              </a:rPr>
              <a:t>texte.match</a:t>
            </a:r>
            <a:r>
              <a:rPr lang="fr-FR" dirty="0" smtClean="0">
                <a:latin typeface="Courier New" pitchFamily="49" charset="0"/>
                <a:cs typeface="Courier New" pitchFamily="49" charset="0"/>
              </a:rPr>
              <a:t>(</a:t>
            </a:r>
            <a:r>
              <a:rPr lang="fr-FR" dirty="0" err="1" smtClean="0">
                <a:latin typeface="Courier New" pitchFamily="49" charset="0"/>
                <a:cs typeface="Courier New" pitchFamily="49" charset="0"/>
              </a:rPr>
              <a:t>regex</a:t>
            </a:r>
            <a:r>
              <a:rPr lang="fr-FR" dirty="0" smtClean="0">
                <a:latin typeface="Courier New" pitchFamily="49" charset="0"/>
                <a:cs typeface="Courier New" pitchFamily="49" charset="0"/>
              </a:rPr>
              <a:t>);</a:t>
            </a:r>
          </a:p>
          <a:p>
            <a:r>
              <a:rPr lang="fr-FR" dirty="0" smtClean="0"/>
              <a:t>Résultat :</a:t>
            </a:r>
          </a:p>
          <a:p>
            <a:r>
              <a:rPr lang="fr-FR" dirty="0" smtClean="0"/>
              <a:t>Si aucun appariement n'est possible, la valeur retournée est </a:t>
            </a:r>
            <a:r>
              <a:rPr lang="fr-FR" b="1" dirty="0" err="1" smtClean="0">
                <a:solidFill>
                  <a:schemeClr val="tx2">
                    <a:lumMod val="75000"/>
                  </a:schemeClr>
                </a:solidFill>
              </a:rPr>
              <a:t>null</a:t>
            </a:r>
            <a:r>
              <a:rPr lang="fr-FR" b="1" dirty="0" smtClean="0">
                <a:solidFill>
                  <a:schemeClr val="tx2">
                    <a:lumMod val="75000"/>
                  </a:schemeClr>
                </a:solidFill>
              </a:rPr>
              <a:t>.</a:t>
            </a:r>
          </a:p>
          <a:p>
            <a:r>
              <a:rPr lang="fr-FR" dirty="0" smtClean="0"/>
              <a:t>Si au moins un appariement a été trouvé, un tableau est retourné. La structure de ce tableau est différent selon que le type de recherche globale ou non.</a:t>
            </a:r>
          </a:p>
          <a:p>
            <a:endParaRPr lang="fr-FR" dirty="0" smtClean="0"/>
          </a:p>
        </p:txBody>
      </p:sp>
    </p:spTree>
    <p:extLst>
      <p:ext uri="{BB962C8B-B14F-4D97-AF65-F5344CB8AC3E}">
        <p14:creationId xmlns:p14="http://schemas.microsoft.com/office/powerpoint/2010/main" val="825124040"/>
      </p:ext>
    </p:extLst>
  </p:cSld>
  <p:clrMapOvr>
    <a:masterClrMapping/>
  </p:clrMapOvr>
  <p:transition spd="slow">
    <p:wipe dir="d"/>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Expressions régulières</a:t>
            </a:r>
            <a:br>
              <a:rPr lang="fr-FR" sz="4000" b="1" i="1" dirty="0" smtClean="0"/>
            </a:br>
            <a:r>
              <a:rPr lang="fr-FR" sz="2800" b="1" i="1" dirty="0" smtClean="0">
                <a:solidFill>
                  <a:schemeClr val="accent2">
                    <a:lumMod val="75000"/>
                  </a:schemeClr>
                </a:solidFill>
              </a:rPr>
              <a:t>méthode match(expression régulière)</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208912" cy="4431983"/>
          </a:xfrm>
          <a:prstGeom prst="rect">
            <a:avLst/>
          </a:prstGeom>
          <a:noFill/>
        </p:spPr>
        <p:txBody>
          <a:bodyPr wrap="square" rtlCol="0">
            <a:spAutoFit/>
          </a:bodyPr>
          <a:lstStyle/>
          <a:p>
            <a:r>
              <a:rPr lang="fr-FR" dirty="0" smtClean="0">
                <a:cs typeface="Courier New" pitchFamily="49" charset="0"/>
              </a:rPr>
              <a:t>Si la recherche n'est pas globale, le premier élément du tableau contient la sous-chaine correspondant à l'expression régulière, et les éléments suivants contiennent les parties mémorisées par les parenthèses capturantes.</a:t>
            </a:r>
          </a:p>
          <a:p>
            <a:r>
              <a:rPr lang="fr-FR" dirty="0" smtClean="0">
                <a:cs typeface="Courier New" pitchFamily="49" charset="0"/>
              </a:rPr>
              <a:t>Exemple : </a:t>
            </a:r>
          </a:p>
          <a:p>
            <a:r>
              <a:rPr lang="fr-FR" sz="1600" dirty="0">
                <a:latin typeface="Courier New" pitchFamily="49" charset="0"/>
                <a:cs typeface="Courier New" pitchFamily="49" charset="0"/>
              </a:rPr>
              <a:t>var </a:t>
            </a:r>
            <a:r>
              <a:rPr lang="fr-FR" sz="1600" dirty="0" smtClean="0">
                <a:latin typeface="Courier New" pitchFamily="49" charset="0"/>
                <a:cs typeface="Courier New" pitchFamily="49" charset="0"/>
              </a:rPr>
              <a:t>tab</a:t>
            </a:r>
            <a:r>
              <a:rPr lang="fr-FR" sz="1600" dirty="0">
                <a:latin typeface="Courier New" pitchFamily="49" charset="0"/>
                <a:cs typeface="Courier New" pitchFamily="49" charset="0"/>
              </a:rPr>
              <a:t>;</a:t>
            </a:r>
            <a:br>
              <a:rPr lang="fr-FR" sz="1600" dirty="0">
                <a:latin typeface="Courier New" pitchFamily="49" charset="0"/>
                <a:cs typeface="Courier New" pitchFamily="49" charset="0"/>
              </a:rPr>
            </a:br>
            <a:r>
              <a:rPr lang="fr-FR" sz="1600" dirty="0">
                <a:latin typeface="Courier New" pitchFamily="49" charset="0"/>
                <a:cs typeface="Courier New" pitchFamily="49" charset="0"/>
              </a:rPr>
              <a:t>var </a:t>
            </a:r>
            <a:r>
              <a:rPr lang="fr-FR" sz="1600" dirty="0" smtClean="0">
                <a:latin typeface="Courier New" pitchFamily="49" charset="0"/>
                <a:cs typeface="Courier New" pitchFamily="49" charset="0"/>
              </a:rPr>
              <a:t>texte</a:t>
            </a:r>
            <a:r>
              <a:rPr lang="fr-FR" sz="1600" dirty="0">
                <a:latin typeface="Courier New" pitchFamily="49" charset="0"/>
                <a:cs typeface="Courier New" pitchFamily="49" charset="0"/>
              </a:rPr>
              <a:t>="Un1,\nDeux2,Trois3,\nQuatre4,Cinq5</a:t>
            </a:r>
            <a:r>
              <a:rPr lang="fr-FR" sz="1600" dirty="0" smtClean="0">
                <a:latin typeface="Courier New" pitchFamily="49" charset="0"/>
                <a:cs typeface="Courier New" pitchFamily="49" charset="0"/>
              </a:rPr>
              <a:t>.";</a:t>
            </a:r>
          </a:p>
          <a:p>
            <a:r>
              <a:rPr lang="pl-PL" sz="1600" dirty="0" smtClean="0">
                <a:latin typeface="Courier New" pitchFamily="49" charset="0"/>
                <a:cs typeface="Courier New" pitchFamily="49" charset="0"/>
              </a:rPr>
              <a:t>var </a:t>
            </a:r>
            <a:r>
              <a:rPr lang="fr-FR" sz="1600" dirty="0" err="1" smtClean="0">
                <a:latin typeface="Courier New" pitchFamily="49" charset="0"/>
                <a:cs typeface="Courier New" pitchFamily="49" charset="0"/>
              </a:rPr>
              <a:t>regex</a:t>
            </a:r>
            <a:r>
              <a:rPr lang="fr-FR" sz="1600" dirty="0" smtClean="0">
                <a:latin typeface="Courier New" pitchFamily="49" charset="0"/>
                <a:cs typeface="Courier New" pitchFamily="49" charset="0"/>
              </a:rPr>
              <a:t> </a:t>
            </a:r>
            <a:r>
              <a:rPr lang="pl-PL" sz="1600" dirty="0" smtClean="0">
                <a:latin typeface="Courier New" pitchFamily="49" charset="0"/>
                <a:cs typeface="Courier New" pitchFamily="49" charset="0"/>
              </a:rPr>
              <a:t>=</a:t>
            </a:r>
            <a:r>
              <a:rPr lang="fr-FR" sz="1600" dirty="0" smtClean="0">
                <a:latin typeface="Courier New" pitchFamily="49" charset="0"/>
                <a:cs typeface="Courier New" pitchFamily="49" charset="0"/>
              </a:rPr>
              <a:t> </a:t>
            </a:r>
            <a:r>
              <a:rPr lang="pl-PL" sz="1600" dirty="0" smtClean="0">
                <a:latin typeface="Courier New" pitchFamily="49" charset="0"/>
                <a:cs typeface="Courier New" pitchFamily="49" charset="0"/>
              </a:rPr>
              <a:t>/([</a:t>
            </a:r>
            <a:r>
              <a:rPr lang="pl-PL" sz="1600" dirty="0">
                <a:latin typeface="Courier New" pitchFamily="49" charset="0"/>
                <a:cs typeface="Courier New" pitchFamily="49" charset="0"/>
              </a:rPr>
              <a:t>A-Z]([a-z]+)\d</a:t>
            </a:r>
            <a:r>
              <a:rPr lang="pl-PL" sz="1600" dirty="0" smtClean="0">
                <a:latin typeface="Courier New" pitchFamily="49" charset="0"/>
                <a:cs typeface="Courier New" pitchFamily="49" charset="0"/>
              </a:rPr>
              <a:t>([,.]))+/;</a:t>
            </a:r>
            <a:endParaRPr lang="fr-FR" sz="1600" dirty="0" smtClean="0">
              <a:latin typeface="Courier New" pitchFamily="49" charset="0"/>
              <a:cs typeface="Courier New" pitchFamily="49" charset="0"/>
            </a:endParaRPr>
          </a:p>
          <a:p>
            <a:r>
              <a:rPr lang="fr-FR" sz="1600" dirty="0">
                <a:latin typeface="Courier New" pitchFamily="49" charset="0"/>
                <a:cs typeface="Courier New" pitchFamily="49" charset="0"/>
              </a:rPr>
              <a:t>t</a:t>
            </a:r>
            <a:r>
              <a:rPr lang="fr-FR" sz="1600" dirty="0" smtClean="0">
                <a:latin typeface="Courier New" pitchFamily="49" charset="0"/>
                <a:cs typeface="Courier New" pitchFamily="49" charset="0"/>
              </a:rPr>
              <a:t>ab </a:t>
            </a:r>
            <a:r>
              <a:rPr lang="fr-FR" sz="1600" dirty="0">
                <a:latin typeface="Courier New" pitchFamily="49" charset="0"/>
                <a:cs typeface="Courier New" pitchFamily="49" charset="0"/>
              </a:rPr>
              <a:t>= </a:t>
            </a:r>
            <a:r>
              <a:rPr lang="fr-FR" sz="1600" dirty="0" err="1" smtClean="0">
                <a:latin typeface="Courier New" pitchFamily="49" charset="0"/>
                <a:cs typeface="Courier New" pitchFamily="49" charset="0"/>
              </a:rPr>
              <a:t>texte.match</a:t>
            </a:r>
            <a:r>
              <a:rPr lang="fr-FR" sz="1600" dirty="0" smtClean="0">
                <a:latin typeface="Courier New" pitchFamily="49" charset="0"/>
                <a:cs typeface="Courier New" pitchFamily="49" charset="0"/>
              </a:rPr>
              <a:t>(</a:t>
            </a:r>
            <a:r>
              <a:rPr lang="fr-FR" sz="1600" dirty="0" err="1" smtClean="0">
                <a:latin typeface="Courier New" pitchFamily="49" charset="0"/>
                <a:cs typeface="Courier New" pitchFamily="49" charset="0"/>
              </a:rPr>
              <a:t>regex</a:t>
            </a:r>
            <a:r>
              <a:rPr lang="fr-FR" sz="1600" dirty="0" smtClean="0">
                <a:latin typeface="Courier New" pitchFamily="49" charset="0"/>
                <a:cs typeface="Courier New" pitchFamily="49" charset="0"/>
              </a:rPr>
              <a:t>);</a:t>
            </a:r>
          </a:p>
          <a:p>
            <a:r>
              <a:rPr lang="fr-FR" sz="1600" dirty="0">
                <a:latin typeface="Courier New" pitchFamily="49" charset="0"/>
                <a:cs typeface="Courier New" pitchFamily="49" charset="0"/>
              </a:rPr>
              <a:t>if </a:t>
            </a:r>
            <a:r>
              <a:rPr lang="fr-FR" sz="1600" dirty="0" smtClean="0">
                <a:latin typeface="Courier New" pitchFamily="49" charset="0"/>
                <a:cs typeface="Courier New" pitchFamily="49" charset="0"/>
              </a:rPr>
              <a:t>(tab</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null</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alert</a:t>
            </a:r>
            <a:r>
              <a:rPr lang="fr-FR" sz="1600" dirty="0">
                <a:latin typeface="Courier New" pitchFamily="49" charset="0"/>
                <a:cs typeface="Courier New" pitchFamily="49" charset="0"/>
              </a:rPr>
              <a:t>("Aucun appariement n'est possible !");</a:t>
            </a:r>
            <a:br>
              <a:rPr lang="fr-FR" sz="1600" dirty="0">
                <a:latin typeface="Courier New" pitchFamily="49" charset="0"/>
                <a:cs typeface="Courier New" pitchFamily="49" charset="0"/>
              </a:rPr>
            </a:br>
            <a:r>
              <a:rPr lang="fr-FR" sz="1600" dirty="0" err="1">
                <a:latin typeface="Courier New" pitchFamily="49" charset="0"/>
                <a:cs typeface="Courier New" pitchFamily="49" charset="0"/>
              </a:rPr>
              <a:t>else</a:t>
            </a:r>
            <a:r>
              <a:rPr lang="fr-FR" sz="1600" dirty="0">
                <a:latin typeface="Courier New" pitchFamily="49" charset="0"/>
                <a:cs typeface="Courier New" pitchFamily="49" charset="0"/>
              </a:rPr>
              <a:t> {</a:t>
            </a:r>
            <a:br>
              <a:rPr lang="fr-FR" sz="1600" dirty="0">
                <a:latin typeface="Courier New" pitchFamily="49" charset="0"/>
                <a:cs typeface="Courier New" pitchFamily="49" charset="0"/>
              </a:rPr>
            </a:br>
            <a:r>
              <a:rPr lang="fr-FR" sz="1600" dirty="0">
                <a:latin typeface="Courier New" pitchFamily="49" charset="0"/>
                <a:cs typeface="Courier New" pitchFamily="49" charset="0"/>
              </a:rPr>
              <a:t>  </a:t>
            </a:r>
            <a:r>
              <a:rPr lang="fr-FR" sz="1600" dirty="0" smtClean="0">
                <a:latin typeface="Courier New" pitchFamily="49" charset="0"/>
                <a:cs typeface="Courier New" pitchFamily="49" charset="0"/>
              </a:rPr>
              <a:t>mess="";</a:t>
            </a:r>
            <a:r>
              <a:rPr lang="fr-FR" sz="1600" dirty="0">
                <a:latin typeface="Courier New" pitchFamily="49" charset="0"/>
                <a:cs typeface="Courier New" pitchFamily="49" charset="0"/>
              </a:rPr>
              <a:t/>
            </a:r>
            <a:br>
              <a:rPr lang="fr-FR" sz="1600" dirty="0">
                <a:latin typeface="Courier New" pitchFamily="49" charset="0"/>
                <a:cs typeface="Courier New" pitchFamily="49" charset="0"/>
              </a:rPr>
            </a:br>
            <a:r>
              <a:rPr lang="fr-FR" sz="1600" dirty="0">
                <a:latin typeface="Courier New" pitchFamily="49" charset="0"/>
                <a:cs typeface="Courier New" pitchFamily="49" charset="0"/>
              </a:rPr>
              <a:t>  for(var </a:t>
            </a:r>
            <a:r>
              <a:rPr lang="fr-FR" sz="1600" dirty="0" smtClean="0">
                <a:latin typeface="Courier New" pitchFamily="49" charset="0"/>
                <a:cs typeface="Courier New" pitchFamily="49" charset="0"/>
              </a:rPr>
              <a:t>i=0;i&lt;</a:t>
            </a:r>
            <a:r>
              <a:rPr lang="fr-FR" sz="1600" dirty="0" err="1" smtClean="0">
                <a:latin typeface="Courier New" pitchFamily="49" charset="0"/>
                <a:cs typeface="Courier New" pitchFamily="49" charset="0"/>
              </a:rPr>
              <a:t>tab.length;i</a:t>
            </a:r>
            <a:r>
              <a:rPr lang="fr-FR" sz="1600" dirty="0" smtClean="0">
                <a:latin typeface="Courier New" pitchFamily="49" charset="0"/>
                <a:cs typeface="Courier New" pitchFamily="49" charset="0"/>
              </a:rPr>
              <a:t>++)</a:t>
            </a:r>
          </a:p>
          <a:p>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  </a:t>
            </a:r>
            <a:r>
              <a:rPr lang="fr-FR" sz="1600" dirty="0" smtClean="0">
                <a:latin typeface="Courier New" pitchFamily="49" charset="0"/>
                <a:cs typeface="Courier New" pitchFamily="49" charset="0"/>
              </a:rPr>
              <a:t>	mess+= </a:t>
            </a:r>
            <a:r>
              <a:rPr lang="fr-FR" sz="1600" dirty="0">
                <a:latin typeface="Courier New" pitchFamily="49" charset="0"/>
                <a:cs typeface="Courier New" pitchFamily="49" charset="0"/>
              </a:rPr>
              <a:t>"</a:t>
            </a:r>
            <a:r>
              <a:rPr lang="fr-FR" sz="1600" dirty="0" smtClean="0">
                <a:latin typeface="Courier New" pitchFamily="49" charset="0"/>
                <a:cs typeface="Courier New" pitchFamily="49" charset="0"/>
              </a:rPr>
              <a:t>Elément "+</a:t>
            </a:r>
            <a:r>
              <a:rPr lang="fr-FR" sz="1600" dirty="0">
                <a:latin typeface="Courier New" pitchFamily="49" charset="0"/>
                <a:cs typeface="Courier New" pitchFamily="49" charset="0"/>
              </a:rPr>
              <a:t>i+" : </a:t>
            </a:r>
            <a:r>
              <a:rPr lang="fr-FR" sz="1600" dirty="0" smtClean="0">
                <a:latin typeface="Courier New" pitchFamily="49" charset="0"/>
                <a:cs typeface="Courier New" pitchFamily="49" charset="0"/>
              </a:rPr>
              <a:t>"+tab[i</a:t>
            </a:r>
            <a:r>
              <a:rPr lang="fr-FR" sz="1600" dirty="0">
                <a:latin typeface="Courier New" pitchFamily="49" charset="0"/>
                <a:cs typeface="Courier New" pitchFamily="49" charset="0"/>
              </a:rPr>
              <a:t>]+"\n";</a:t>
            </a:r>
            <a:br>
              <a:rPr lang="fr-FR" sz="1600" dirty="0">
                <a:latin typeface="Courier New" pitchFamily="49" charset="0"/>
                <a:cs typeface="Courier New" pitchFamily="49" charset="0"/>
              </a:rPr>
            </a:br>
            <a:r>
              <a:rPr lang="fr-FR" sz="1600" dirty="0">
                <a:latin typeface="Courier New" pitchFamily="49" charset="0"/>
                <a:cs typeface="Courier New" pitchFamily="49" charset="0"/>
              </a:rPr>
              <a:t>  </a:t>
            </a:r>
            <a:r>
              <a:rPr lang="fr-FR" sz="1600" dirty="0" err="1" smtClean="0">
                <a:latin typeface="Courier New" pitchFamily="49" charset="0"/>
                <a:cs typeface="Courier New" pitchFamily="49" charset="0"/>
              </a:rPr>
              <a:t>alert</a:t>
            </a:r>
            <a:r>
              <a:rPr lang="fr-FR" sz="1600" dirty="0" smtClean="0">
                <a:latin typeface="Courier New" pitchFamily="49" charset="0"/>
                <a:cs typeface="Courier New" pitchFamily="49" charset="0"/>
              </a:rPr>
              <a:t>(mess);</a:t>
            </a:r>
            <a:r>
              <a:rPr lang="fr-FR" sz="1600" dirty="0"/>
              <a:t/>
            </a:r>
            <a:br>
              <a:rPr lang="fr-FR" sz="1600" dirty="0"/>
            </a:br>
            <a:r>
              <a:rPr lang="fr-FR" sz="1600" dirty="0"/>
              <a:t>}</a:t>
            </a:r>
            <a:endParaRPr lang="fr-FR" sz="1600" dirty="0" smtClean="0"/>
          </a:p>
          <a:p>
            <a:endParaRPr lang="fr-FR" sz="1600" dirty="0">
              <a:latin typeface="Courier New" pitchFamily="49" charset="0"/>
              <a:cs typeface="Courier New" pitchFamily="49" charset="0"/>
            </a:endParaRPr>
          </a:p>
          <a:p>
            <a:endParaRPr lang="fr-FR" dirty="0" smtClean="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44" y="4869160"/>
            <a:ext cx="3759776" cy="1890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6260330"/>
      </p:ext>
    </p:extLst>
  </p:cSld>
  <p:clrMapOvr>
    <a:masterClrMapping/>
  </p:clrMapOvr>
  <p:transition spd="slow">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conditions</a:t>
            </a:r>
            <a:endParaRPr lang="fr-FR" sz="3100" b="1" dirty="0">
              <a:solidFill>
                <a:schemeClr val="accent2">
                  <a:lumMod val="75000"/>
                </a:schemeClr>
              </a:solidFill>
            </a:endParaRPr>
          </a:p>
        </p:txBody>
      </p:sp>
      <p:sp>
        <p:nvSpPr>
          <p:cNvPr id="5" name="ZoneTexte 4"/>
          <p:cNvSpPr txBox="1"/>
          <p:nvPr/>
        </p:nvSpPr>
        <p:spPr>
          <a:xfrm>
            <a:off x="827584" y="1412776"/>
            <a:ext cx="8064896" cy="4524315"/>
          </a:xfrm>
          <a:prstGeom prst="rect">
            <a:avLst/>
          </a:prstGeom>
          <a:noFill/>
        </p:spPr>
        <p:txBody>
          <a:bodyPr wrap="square" rtlCol="0">
            <a:spAutoFit/>
          </a:bodyPr>
          <a:lstStyle/>
          <a:p>
            <a:r>
              <a:rPr lang="fr-FR" dirty="0" smtClean="0"/>
              <a:t>Les conditions doivent être écrites entre parenthèses : </a:t>
            </a:r>
          </a:p>
          <a:p>
            <a:r>
              <a:rPr lang="fr-FR" dirty="0" smtClean="0"/>
              <a:t>(</a:t>
            </a:r>
            <a:r>
              <a:rPr lang="fr-FR" b="1" i="1" dirty="0" smtClean="0">
                <a:solidFill>
                  <a:schemeClr val="accent2">
                    <a:lumMod val="75000"/>
                  </a:schemeClr>
                </a:solidFill>
              </a:rPr>
              <a:t>condition</a:t>
            </a:r>
            <a:r>
              <a:rPr lang="fr-FR" dirty="0" smtClean="0"/>
              <a:t>)</a:t>
            </a:r>
          </a:p>
          <a:p>
            <a:r>
              <a:rPr lang="fr-FR" dirty="0" smtClean="0"/>
              <a:t>exemple :</a:t>
            </a:r>
          </a:p>
          <a:p>
            <a:r>
              <a:rPr lang="fr-FR" dirty="0" smtClean="0"/>
              <a:t>if </a:t>
            </a:r>
            <a:r>
              <a:rPr lang="fr-FR" b="1" dirty="0" smtClean="0">
                <a:solidFill>
                  <a:schemeClr val="accent2">
                    <a:lumMod val="75000"/>
                  </a:schemeClr>
                </a:solidFill>
              </a:rPr>
              <a:t>(jour==3)</a:t>
            </a:r>
          </a:p>
          <a:p>
            <a:endParaRPr lang="fr-FR" dirty="0" smtClean="0"/>
          </a:p>
          <a:p>
            <a:r>
              <a:rPr lang="fr-FR" dirty="0" smtClean="0"/>
              <a:t>Si plusieurs conditions sont imbriquées, plusieurs niveaux de parenthèses seront nécessaires :</a:t>
            </a:r>
          </a:p>
          <a:p>
            <a:r>
              <a:rPr lang="fr-FR" dirty="0" smtClean="0"/>
              <a:t>(((</a:t>
            </a:r>
            <a:r>
              <a:rPr lang="fr-FR" b="1" dirty="0">
                <a:solidFill>
                  <a:schemeClr val="accent2">
                    <a:lumMod val="75000"/>
                  </a:schemeClr>
                </a:solidFill>
              </a:rPr>
              <a:t>condition1</a:t>
            </a:r>
            <a:r>
              <a:rPr lang="fr-FR" dirty="0" smtClean="0"/>
              <a:t>) || (</a:t>
            </a:r>
            <a:r>
              <a:rPr lang="fr-FR" b="1" dirty="0">
                <a:solidFill>
                  <a:schemeClr val="accent2">
                    <a:lumMod val="75000"/>
                  </a:schemeClr>
                </a:solidFill>
              </a:rPr>
              <a:t>condition2</a:t>
            </a:r>
            <a:r>
              <a:rPr lang="fr-FR" dirty="0" smtClean="0"/>
              <a:t>)) &amp;&amp; (</a:t>
            </a:r>
            <a:r>
              <a:rPr lang="fr-FR" b="1" dirty="0">
                <a:solidFill>
                  <a:schemeClr val="accent2">
                    <a:lumMod val="75000"/>
                  </a:schemeClr>
                </a:solidFill>
              </a:rPr>
              <a:t>condition3</a:t>
            </a:r>
            <a:r>
              <a:rPr lang="fr-FR" dirty="0" smtClean="0"/>
              <a:t>))</a:t>
            </a:r>
            <a:endParaRPr lang="fr-FR" dirty="0"/>
          </a:p>
          <a:p>
            <a:r>
              <a:rPr lang="fr-FR" dirty="0" smtClean="0"/>
              <a:t>exemple</a:t>
            </a:r>
            <a:r>
              <a:rPr lang="fr-FR" dirty="0"/>
              <a:t> </a:t>
            </a:r>
            <a:r>
              <a:rPr lang="fr-FR" dirty="0" smtClean="0"/>
              <a:t>:</a:t>
            </a:r>
          </a:p>
          <a:p>
            <a:r>
              <a:rPr lang="fr-FR" dirty="0" smtClean="0"/>
              <a:t>if (((</a:t>
            </a:r>
            <a:r>
              <a:rPr lang="fr-FR" b="1" dirty="0">
                <a:solidFill>
                  <a:schemeClr val="accent2">
                    <a:lumMod val="75000"/>
                  </a:schemeClr>
                </a:solidFill>
              </a:rPr>
              <a:t>jour==3</a:t>
            </a:r>
            <a:r>
              <a:rPr lang="fr-FR" dirty="0" smtClean="0"/>
              <a:t>) || (</a:t>
            </a:r>
            <a:r>
              <a:rPr lang="fr-FR" b="1" dirty="0">
                <a:solidFill>
                  <a:schemeClr val="accent2">
                    <a:lumMod val="75000"/>
                  </a:schemeClr>
                </a:solidFill>
              </a:rPr>
              <a:t>mois </a:t>
            </a:r>
            <a:r>
              <a:rPr lang="fr-FR" b="1" dirty="0" smtClean="0">
                <a:solidFill>
                  <a:schemeClr val="accent2">
                    <a:lumMod val="75000"/>
                  </a:schemeClr>
                </a:solidFill>
              </a:rPr>
              <a:t>&gt;=</a:t>
            </a:r>
            <a:r>
              <a:rPr lang="fr-FR" b="1" dirty="0">
                <a:solidFill>
                  <a:schemeClr val="accent2">
                    <a:lumMod val="75000"/>
                  </a:schemeClr>
                </a:solidFill>
              </a:rPr>
              <a:t>11</a:t>
            </a:r>
            <a:r>
              <a:rPr lang="fr-FR" dirty="0" smtClean="0"/>
              <a:t>]] &amp;&amp; (</a:t>
            </a:r>
            <a:r>
              <a:rPr lang="fr-FR" b="1" dirty="0" err="1" smtClean="0">
                <a:solidFill>
                  <a:schemeClr val="accent2">
                    <a:lumMod val="75000"/>
                  </a:schemeClr>
                </a:solidFill>
              </a:rPr>
              <a:t>annee</a:t>
            </a:r>
            <a:r>
              <a:rPr lang="fr-FR" b="1" dirty="0" smtClean="0">
                <a:solidFill>
                  <a:schemeClr val="accent2">
                    <a:lumMod val="75000"/>
                  </a:schemeClr>
                </a:solidFill>
              </a:rPr>
              <a:t>!=</a:t>
            </a:r>
            <a:r>
              <a:rPr lang="fr-FR" b="1" dirty="0">
                <a:solidFill>
                  <a:schemeClr val="accent2">
                    <a:lumMod val="75000"/>
                  </a:schemeClr>
                </a:solidFill>
              </a:rPr>
              <a:t>2014</a:t>
            </a:r>
            <a:r>
              <a:rPr lang="fr-FR" dirty="0" smtClean="0"/>
              <a:t>))</a:t>
            </a:r>
          </a:p>
          <a:p>
            <a:endParaRPr lang="fr-FR" dirty="0"/>
          </a:p>
          <a:p>
            <a:r>
              <a:rPr lang="fr-FR" dirty="0" smtClean="0"/>
              <a:t>Le nombre de parenthèses ouvertes doit être égal au nombre de parenthèses fermées.</a:t>
            </a:r>
          </a:p>
          <a:p>
            <a:endParaRPr lang="fr-FR" dirty="0"/>
          </a:p>
          <a:p>
            <a:r>
              <a:rPr lang="fr-FR" dirty="0" smtClean="0"/>
              <a:t>Attention : en cas d'erreur, javascript </a:t>
            </a:r>
            <a:r>
              <a:rPr lang="fr-FR" u="sng" dirty="0" smtClean="0">
                <a:solidFill>
                  <a:srgbClr val="C00000"/>
                </a:solidFill>
              </a:rPr>
              <a:t>arrête l'exécution du script sans prévenir !!</a:t>
            </a:r>
            <a:endParaRPr lang="fr-FR" u="sng" dirty="0">
              <a:solidFill>
                <a:srgbClr val="C00000"/>
              </a:solidFill>
            </a:endParaRPr>
          </a:p>
          <a:p>
            <a:endParaRPr lang="fr-FR" dirty="0" smtClean="0"/>
          </a:p>
        </p:txBody>
      </p:sp>
    </p:spTree>
    <p:extLst>
      <p:ext uri="{BB962C8B-B14F-4D97-AF65-F5344CB8AC3E}">
        <p14:creationId xmlns:p14="http://schemas.microsoft.com/office/powerpoint/2010/main" val="4167793229"/>
      </p:ext>
    </p:extLst>
  </p:cSld>
  <p:clrMapOvr>
    <a:masterClrMapping/>
  </p:clrMapOvr>
  <p:transition spd="slow">
    <p:wipe dir="d"/>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Expressions régulières</a:t>
            </a:r>
            <a:br>
              <a:rPr lang="fr-FR" sz="4000" b="1" i="1" dirty="0" smtClean="0"/>
            </a:br>
            <a:r>
              <a:rPr lang="fr-FR" sz="2800" b="1" i="1" dirty="0" smtClean="0">
                <a:solidFill>
                  <a:schemeClr val="accent2">
                    <a:lumMod val="75000"/>
                  </a:schemeClr>
                </a:solidFill>
              </a:rPr>
              <a:t>méthode match(expression régulière)</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208912" cy="4154984"/>
          </a:xfrm>
          <a:prstGeom prst="rect">
            <a:avLst/>
          </a:prstGeom>
          <a:noFill/>
        </p:spPr>
        <p:txBody>
          <a:bodyPr wrap="square" rtlCol="0">
            <a:spAutoFit/>
          </a:bodyPr>
          <a:lstStyle/>
          <a:p>
            <a:r>
              <a:rPr lang="fr-FR" dirty="0" smtClean="0">
                <a:cs typeface="Courier New" pitchFamily="49" charset="0"/>
              </a:rPr>
              <a:t>Si la recherche est globale, chaque élément du tableau contient chaque sous-chaine correspondant à l'expression régulière.</a:t>
            </a:r>
          </a:p>
          <a:p>
            <a:r>
              <a:rPr lang="fr-FR" dirty="0" smtClean="0">
                <a:cs typeface="Courier New" pitchFamily="49" charset="0"/>
              </a:rPr>
              <a:t>Exemple : </a:t>
            </a:r>
          </a:p>
          <a:p>
            <a:r>
              <a:rPr lang="fr-FR" sz="1600" dirty="0">
                <a:latin typeface="Courier New" pitchFamily="49" charset="0"/>
                <a:cs typeface="Courier New" pitchFamily="49" charset="0"/>
              </a:rPr>
              <a:t>var </a:t>
            </a:r>
            <a:r>
              <a:rPr lang="fr-FR" sz="1600" dirty="0" smtClean="0">
                <a:latin typeface="Courier New" pitchFamily="49" charset="0"/>
                <a:cs typeface="Courier New" pitchFamily="49" charset="0"/>
              </a:rPr>
              <a:t>tab</a:t>
            </a:r>
            <a:r>
              <a:rPr lang="fr-FR" sz="1600" dirty="0">
                <a:latin typeface="Courier New" pitchFamily="49" charset="0"/>
                <a:cs typeface="Courier New" pitchFamily="49" charset="0"/>
              </a:rPr>
              <a:t>;</a:t>
            </a:r>
            <a:br>
              <a:rPr lang="fr-FR" sz="1600" dirty="0">
                <a:latin typeface="Courier New" pitchFamily="49" charset="0"/>
                <a:cs typeface="Courier New" pitchFamily="49" charset="0"/>
              </a:rPr>
            </a:br>
            <a:r>
              <a:rPr lang="fr-FR" sz="1600" dirty="0">
                <a:latin typeface="Courier New" pitchFamily="49" charset="0"/>
                <a:cs typeface="Courier New" pitchFamily="49" charset="0"/>
              </a:rPr>
              <a:t>var </a:t>
            </a:r>
            <a:r>
              <a:rPr lang="fr-FR" sz="1600" dirty="0" smtClean="0">
                <a:latin typeface="Courier New" pitchFamily="49" charset="0"/>
                <a:cs typeface="Courier New" pitchFamily="49" charset="0"/>
              </a:rPr>
              <a:t>texte</a:t>
            </a:r>
            <a:r>
              <a:rPr lang="fr-FR" sz="1600" dirty="0">
                <a:latin typeface="Courier New" pitchFamily="49" charset="0"/>
                <a:cs typeface="Courier New" pitchFamily="49" charset="0"/>
              </a:rPr>
              <a:t>="Un1,\nDeux2,Trois3,\nQuatre4,Cinq5</a:t>
            </a:r>
            <a:r>
              <a:rPr lang="fr-FR" sz="1600" dirty="0" smtClean="0">
                <a:latin typeface="Courier New" pitchFamily="49" charset="0"/>
                <a:cs typeface="Courier New" pitchFamily="49" charset="0"/>
              </a:rPr>
              <a:t>.";</a:t>
            </a:r>
          </a:p>
          <a:p>
            <a:r>
              <a:rPr lang="pl-PL" sz="1600" dirty="0" smtClean="0">
                <a:latin typeface="Courier New" pitchFamily="49" charset="0"/>
                <a:cs typeface="Courier New" pitchFamily="49" charset="0"/>
              </a:rPr>
              <a:t>var </a:t>
            </a:r>
            <a:r>
              <a:rPr lang="fr-FR" sz="1600" dirty="0" err="1" smtClean="0">
                <a:latin typeface="Courier New" pitchFamily="49" charset="0"/>
                <a:cs typeface="Courier New" pitchFamily="49" charset="0"/>
              </a:rPr>
              <a:t>regex</a:t>
            </a:r>
            <a:r>
              <a:rPr lang="fr-FR" sz="1600" dirty="0" smtClean="0">
                <a:latin typeface="Courier New" pitchFamily="49" charset="0"/>
                <a:cs typeface="Courier New" pitchFamily="49" charset="0"/>
              </a:rPr>
              <a:t> </a:t>
            </a:r>
            <a:r>
              <a:rPr lang="pl-PL" sz="1600" dirty="0" smtClean="0">
                <a:latin typeface="Courier New" pitchFamily="49" charset="0"/>
                <a:cs typeface="Courier New" pitchFamily="49" charset="0"/>
              </a:rPr>
              <a:t>=</a:t>
            </a:r>
            <a:r>
              <a:rPr lang="fr-FR" sz="1600" dirty="0" smtClean="0">
                <a:latin typeface="Courier New" pitchFamily="49" charset="0"/>
                <a:cs typeface="Courier New" pitchFamily="49" charset="0"/>
              </a:rPr>
              <a:t> </a:t>
            </a:r>
            <a:r>
              <a:rPr lang="pl-PL" sz="1600" dirty="0" smtClean="0">
                <a:latin typeface="Courier New" pitchFamily="49" charset="0"/>
                <a:cs typeface="Courier New" pitchFamily="49" charset="0"/>
              </a:rPr>
              <a:t>/([</a:t>
            </a:r>
            <a:r>
              <a:rPr lang="pl-PL" sz="1600" dirty="0">
                <a:latin typeface="Courier New" pitchFamily="49" charset="0"/>
                <a:cs typeface="Courier New" pitchFamily="49" charset="0"/>
              </a:rPr>
              <a:t>A-Z]([a-z]+)\d</a:t>
            </a:r>
            <a:r>
              <a:rPr lang="pl-PL" sz="1600" dirty="0" smtClean="0">
                <a:latin typeface="Courier New" pitchFamily="49" charset="0"/>
                <a:cs typeface="Courier New" pitchFamily="49" charset="0"/>
              </a:rPr>
              <a:t>([,.]))+/</a:t>
            </a:r>
            <a:r>
              <a:rPr lang="fr-FR" sz="1600" b="1" dirty="0" smtClean="0">
                <a:solidFill>
                  <a:schemeClr val="accent2">
                    <a:lumMod val="75000"/>
                  </a:schemeClr>
                </a:solidFill>
                <a:latin typeface="Courier New" pitchFamily="49" charset="0"/>
                <a:cs typeface="Courier New" pitchFamily="49" charset="0"/>
              </a:rPr>
              <a:t>g</a:t>
            </a:r>
            <a:r>
              <a:rPr lang="pl-PL" sz="1600" dirty="0" smtClean="0">
                <a:latin typeface="Courier New" pitchFamily="49" charset="0"/>
                <a:cs typeface="Courier New" pitchFamily="49" charset="0"/>
              </a:rPr>
              <a:t>;</a:t>
            </a:r>
            <a:endParaRPr lang="fr-FR" sz="1600" dirty="0" smtClean="0">
              <a:latin typeface="Courier New" pitchFamily="49" charset="0"/>
              <a:cs typeface="Courier New" pitchFamily="49" charset="0"/>
            </a:endParaRPr>
          </a:p>
          <a:p>
            <a:r>
              <a:rPr lang="fr-FR" sz="1600" dirty="0">
                <a:latin typeface="Courier New" pitchFamily="49" charset="0"/>
                <a:cs typeface="Courier New" pitchFamily="49" charset="0"/>
              </a:rPr>
              <a:t>t</a:t>
            </a:r>
            <a:r>
              <a:rPr lang="fr-FR" sz="1600" dirty="0" smtClean="0">
                <a:latin typeface="Courier New" pitchFamily="49" charset="0"/>
                <a:cs typeface="Courier New" pitchFamily="49" charset="0"/>
              </a:rPr>
              <a:t>ab </a:t>
            </a:r>
            <a:r>
              <a:rPr lang="fr-FR" sz="1600" dirty="0">
                <a:latin typeface="Courier New" pitchFamily="49" charset="0"/>
                <a:cs typeface="Courier New" pitchFamily="49" charset="0"/>
              </a:rPr>
              <a:t>= </a:t>
            </a:r>
            <a:r>
              <a:rPr lang="fr-FR" sz="1600" dirty="0" err="1" smtClean="0">
                <a:latin typeface="Courier New" pitchFamily="49" charset="0"/>
                <a:cs typeface="Courier New" pitchFamily="49" charset="0"/>
              </a:rPr>
              <a:t>texte.match</a:t>
            </a:r>
            <a:r>
              <a:rPr lang="fr-FR" sz="1600" dirty="0" smtClean="0">
                <a:latin typeface="Courier New" pitchFamily="49" charset="0"/>
                <a:cs typeface="Courier New" pitchFamily="49" charset="0"/>
              </a:rPr>
              <a:t>(</a:t>
            </a:r>
            <a:r>
              <a:rPr lang="fr-FR" sz="1600" dirty="0" err="1" smtClean="0">
                <a:latin typeface="Courier New" pitchFamily="49" charset="0"/>
                <a:cs typeface="Courier New" pitchFamily="49" charset="0"/>
              </a:rPr>
              <a:t>regex</a:t>
            </a:r>
            <a:r>
              <a:rPr lang="fr-FR" sz="1600" dirty="0" smtClean="0">
                <a:latin typeface="Courier New" pitchFamily="49" charset="0"/>
                <a:cs typeface="Courier New" pitchFamily="49" charset="0"/>
              </a:rPr>
              <a:t>);</a:t>
            </a:r>
          </a:p>
          <a:p>
            <a:r>
              <a:rPr lang="fr-FR" sz="1600" dirty="0">
                <a:latin typeface="Courier New" pitchFamily="49" charset="0"/>
                <a:cs typeface="Courier New" pitchFamily="49" charset="0"/>
              </a:rPr>
              <a:t>if </a:t>
            </a:r>
            <a:r>
              <a:rPr lang="fr-FR" sz="1600" dirty="0" smtClean="0">
                <a:latin typeface="Courier New" pitchFamily="49" charset="0"/>
                <a:cs typeface="Courier New" pitchFamily="49" charset="0"/>
              </a:rPr>
              <a:t>(tab</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null</a:t>
            </a:r>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alert</a:t>
            </a:r>
            <a:r>
              <a:rPr lang="fr-FR" sz="1600" dirty="0">
                <a:latin typeface="Courier New" pitchFamily="49" charset="0"/>
                <a:cs typeface="Courier New" pitchFamily="49" charset="0"/>
              </a:rPr>
              <a:t>("Aucun appariement n'est possible !");</a:t>
            </a:r>
            <a:br>
              <a:rPr lang="fr-FR" sz="1600" dirty="0">
                <a:latin typeface="Courier New" pitchFamily="49" charset="0"/>
                <a:cs typeface="Courier New" pitchFamily="49" charset="0"/>
              </a:rPr>
            </a:br>
            <a:r>
              <a:rPr lang="fr-FR" sz="1600" dirty="0" err="1">
                <a:latin typeface="Courier New" pitchFamily="49" charset="0"/>
                <a:cs typeface="Courier New" pitchFamily="49" charset="0"/>
              </a:rPr>
              <a:t>else</a:t>
            </a:r>
            <a:r>
              <a:rPr lang="fr-FR" sz="1600" dirty="0">
                <a:latin typeface="Courier New" pitchFamily="49" charset="0"/>
                <a:cs typeface="Courier New" pitchFamily="49" charset="0"/>
              </a:rPr>
              <a:t> {</a:t>
            </a:r>
            <a:br>
              <a:rPr lang="fr-FR" sz="1600" dirty="0">
                <a:latin typeface="Courier New" pitchFamily="49" charset="0"/>
                <a:cs typeface="Courier New" pitchFamily="49" charset="0"/>
              </a:rPr>
            </a:br>
            <a:r>
              <a:rPr lang="fr-FR" sz="1600" dirty="0">
                <a:latin typeface="Courier New" pitchFamily="49" charset="0"/>
                <a:cs typeface="Courier New" pitchFamily="49" charset="0"/>
              </a:rPr>
              <a:t>  </a:t>
            </a:r>
            <a:r>
              <a:rPr lang="fr-FR" sz="1600" dirty="0" smtClean="0">
                <a:latin typeface="Courier New" pitchFamily="49" charset="0"/>
                <a:cs typeface="Courier New" pitchFamily="49" charset="0"/>
              </a:rPr>
              <a:t>mess="";</a:t>
            </a:r>
            <a:r>
              <a:rPr lang="fr-FR" sz="1600" dirty="0">
                <a:latin typeface="Courier New" pitchFamily="49" charset="0"/>
                <a:cs typeface="Courier New" pitchFamily="49" charset="0"/>
              </a:rPr>
              <a:t/>
            </a:r>
            <a:br>
              <a:rPr lang="fr-FR" sz="1600" dirty="0">
                <a:latin typeface="Courier New" pitchFamily="49" charset="0"/>
                <a:cs typeface="Courier New" pitchFamily="49" charset="0"/>
              </a:rPr>
            </a:br>
            <a:r>
              <a:rPr lang="fr-FR" sz="1600" dirty="0">
                <a:latin typeface="Courier New" pitchFamily="49" charset="0"/>
                <a:cs typeface="Courier New" pitchFamily="49" charset="0"/>
              </a:rPr>
              <a:t>  for(var </a:t>
            </a:r>
            <a:r>
              <a:rPr lang="fr-FR" sz="1600" dirty="0" smtClean="0">
                <a:latin typeface="Courier New" pitchFamily="49" charset="0"/>
                <a:cs typeface="Courier New" pitchFamily="49" charset="0"/>
              </a:rPr>
              <a:t>i=0;i&lt;</a:t>
            </a:r>
            <a:r>
              <a:rPr lang="fr-FR" sz="1600" dirty="0" err="1" smtClean="0">
                <a:latin typeface="Courier New" pitchFamily="49" charset="0"/>
                <a:cs typeface="Courier New" pitchFamily="49" charset="0"/>
              </a:rPr>
              <a:t>tab.length;i</a:t>
            </a:r>
            <a:r>
              <a:rPr lang="fr-FR" sz="1600" dirty="0" smtClean="0">
                <a:latin typeface="Courier New" pitchFamily="49" charset="0"/>
                <a:cs typeface="Courier New" pitchFamily="49" charset="0"/>
              </a:rPr>
              <a:t>++)</a:t>
            </a:r>
          </a:p>
          <a:p>
            <a:r>
              <a:rPr lang="fr-FR" sz="1600" dirty="0" smtClean="0">
                <a:latin typeface="Courier New" pitchFamily="49" charset="0"/>
                <a:cs typeface="Courier New" pitchFamily="49" charset="0"/>
              </a:rPr>
              <a:t> </a:t>
            </a:r>
            <a:r>
              <a:rPr lang="fr-FR" sz="1600" dirty="0">
                <a:latin typeface="Courier New" pitchFamily="49" charset="0"/>
                <a:cs typeface="Courier New" pitchFamily="49" charset="0"/>
              </a:rPr>
              <a:t>  </a:t>
            </a:r>
            <a:r>
              <a:rPr lang="fr-FR" sz="1600" dirty="0" smtClean="0">
                <a:latin typeface="Courier New" pitchFamily="49" charset="0"/>
                <a:cs typeface="Courier New" pitchFamily="49" charset="0"/>
              </a:rPr>
              <a:t>	mess+= </a:t>
            </a:r>
            <a:r>
              <a:rPr lang="fr-FR" sz="1600" dirty="0">
                <a:latin typeface="Courier New" pitchFamily="49" charset="0"/>
                <a:cs typeface="Courier New" pitchFamily="49" charset="0"/>
              </a:rPr>
              <a:t>"</a:t>
            </a:r>
            <a:r>
              <a:rPr lang="fr-FR" sz="1600" dirty="0" smtClean="0">
                <a:latin typeface="Courier New" pitchFamily="49" charset="0"/>
                <a:cs typeface="Courier New" pitchFamily="49" charset="0"/>
              </a:rPr>
              <a:t>Elément "+</a:t>
            </a:r>
            <a:r>
              <a:rPr lang="fr-FR" sz="1600" dirty="0">
                <a:latin typeface="Courier New" pitchFamily="49" charset="0"/>
                <a:cs typeface="Courier New" pitchFamily="49" charset="0"/>
              </a:rPr>
              <a:t>i+" : </a:t>
            </a:r>
            <a:r>
              <a:rPr lang="fr-FR" sz="1600" dirty="0" smtClean="0">
                <a:latin typeface="Courier New" pitchFamily="49" charset="0"/>
                <a:cs typeface="Courier New" pitchFamily="49" charset="0"/>
              </a:rPr>
              <a:t>"+tab[i</a:t>
            </a:r>
            <a:r>
              <a:rPr lang="fr-FR" sz="1600" dirty="0">
                <a:latin typeface="Courier New" pitchFamily="49" charset="0"/>
                <a:cs typeface="Courier New" pitchFamily="49" charset="0"/>
              </a:rPr>
              <a:t>]+"\n";</a:t>
            </a:r>
            <a:br>
              <a:rPr lang="fr-FR" sz="1600" dirty="0">
                <a:latin typeface="Courier New" pitchFamily="49" charset="0"/>
                <a:cs typeface="Courier New" pitchFamily="49" charset="0"/>
              </a:rPr>
            </a:br>
            <a:r>
              <a:rPr lang="fr-FR" sz="1600" dirty="0">
                <a:latin typeface="Courier New" pitchFamily="49" charset="0"/>
                <a:cs typeface="Courier New" pitchFamily="49" charset="0"/>
              </a:rPr>
              <a:t>  </a:t>
            </a:r>
            <a:r>
              <a:rPr lang="fr-FR" sz="1600" dirty="0" err="1" smtClean="0">
                <a:latin typeface="Courier New" pitchFamily="49" charset="0"/>
                <a:cs typeface="Courier New" pitchFamily="49" charset="0"/>
              </a:rPr>
              <a:t>alert</a:t>
            </a:r>
            <a:r>
              <a:rPr lang="fr-FR" sz="1600" dirty="0" smtClean="0">
                <a:latin typeface="Courier New" pitchFamily="49" charset="0"/>
                <a:cs typeface="Courier New" pitchFamily="49" charset="0"/>
              </a:rPr>
              <a:t>(mess);</a:t>
            </a:r>
            <a:r>
              <a:rPr lang="fr-FR" sz="1600" dirty="0"/>
              <a:t/>
            </a:r>
            <a:br>
              <a:rPr lang="fr-FR" sz="1600" dirty="0"/>
            </a:br>
            <a:r>
              <a:rPr lang="fr-FR" sz="1600" dirty="0"/>
              <a:t>}</a:t>
            </a:r>
            <a:endParaRPr lang="fr-FR" sz="1600" dirty="0" smtClean="0"/>
          </a:p>
          <a:p>
            <a:endParaRPr lang="fr-FR" sz="1600" dirty="0">
              <a:latin typeface="Courier New" pitchFamily="49" charset="0"/>
              <a:cs typeface="Courier New" pitchFamily="49" charset="0"/>
            </a:endParaRPr>
          </a:p>
          <a:p>
            <a:endParaRPr lang="fr-FR" dirty="0" smtClean="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9647" y="4725144"/>
            <a:ext cx="4634353" cy="2132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8037940"/>
      </p:ext>
    </p:extLst>
  </p:cSld>
  <p:clrMapOvr>
    <a:masterClrMapping/>
  </p:clrMapOvr>
  <p:transition spd="slow">
    <p:wipe dir="d"/>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Expressions régulières</a:t>
            </a:r>
            <a:br>
              <a:rPr lang="fr-FR" sz="4000" b="1" i="1" dirty="0" smtClean="0"/>
            </a:br>
            <a:r>
              <a:rPr lang="fr-FR" sz="2800" b="1" i="1" dirty="0" smtClean="0">
                <a:solidFill>
                  <a:schemeClr val="accent2">
                    <a:lumMod val="75000"/>
                  </a:schemeClr>
                </a:solidFill>
              </a:rPr>
              <a:t>méthode replace(expression </a:t>
            </a:r>
            <a:r>
              <a:rPr lang="fr-FR" sz="2800" b="1" i="1" dirty="0" err="1" smtClean="0">
                <a:solidFill>
                  <a:schemeClr val="accent2">
                    <a:lumMod val="75000"/>
                  </a:schemeClr>
                </a:solidFill>
              </a:rPr>
              <a:t>régulière,remplacement</a:t>
            </a:r>
            <a:r>
              <a:rPr lang="fr-FR" sz="2800" b="1" i="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208912" cy="2739211"/>
          </a:xfrm>
          <a:prstGeom prst="rect">
            <a:avLst/>
          </a:prstGeom>
          <a:noFill/>
        </p:spPr>
        <p:txBody>
          <a:bodyPr wrap="square" rtlCol="0">
            <a:spAutoFit/>
          </a:bodyPr>
          <a:lstStyle/>
          <a:p>
            <a:r>
              <a:rPr lang="fr-FR" dirty="0" smtClean="0">
                <a:solidFill>
                  <a:schemeClr val="tx2">
                    <a:lumMod val="75000"/>
                  </a:schemeClr>
                </a:solidFill>
                <a:cs typeface="Courier New" pitchFamily="49" charset="0"/>
              </a:rPr>
              <a:t>string</a:t>
            </a:r>
            <a:r>
              <a:rPr lang="fr-FR" dirty="0" smtClean="0">
                <a:cs typeface="Courier New" pitchFamily="49" charset="0"/>
              </a:rPr>
              <a:t> </a:t>
            </a:r>
            <a:r>
              <a:rPr lang="fr-FR" dirty="0" err="1" smtClean="0">
                <a:cs typeface="Courier New" pitchFamily="49" charset="0"/>
              </a:rPr>
              <a:t>chaine.</a:t>
            </a:r>
            <a:r>
              <a:rPr lang="fr-FR" b="1" dirty="0" err="1">
                <a:solidFill>
                  <a:schemeClr val="accent2">
                    <a:lumMod val="75000"/>
                  </a:schemeClr>
                </a:solidFill>
                <a:cs typeface="Courier New" pitchFamily="49" charset="0"/>
              </a:rPr>
              <a:t>re</a:t>
            </a:r>
            <a:r>
              <a:rPr lang="fr-FR" b="1" dirty="0" err="1" smtClean="0">
                <a:solidFill>
                  <a:schemeClr val="accent2">
                    <a:lumMod val="75000"/>
                  </a:schemeClr>
                </a:solidFill>
                <a:cs typeface="Courier New" pitchFamily="49" charset="0"/>
              </a:rPr>
              <a:t>place</a:t>
            </a:r>
            <a:r>
              <a:rPr lang="fr-FR" b="1" dirty="0" smtClean="0">
                <a:solidFill>
                  <a:schemeClr val="accent2">
                    <a:lumMod val="75000"/>
                  </a:schemeClr>
                </a:solidFill>
                <a:cs typeface="Courier New" pitchFamily="49" charset="0"/>
              </a:rPr>
              <a:t>(</a:t>
            </a:r>
            <a:r>
              <a:rPr lang="fr-FR" b="1" dirty="0" err="1" smtClean="0">
                <a:solidFill>
                  <a:schemeClr val="tx2">
                    <a:lumMod val="75000"/>
                  </a:schemeClr>
                </a:solidFill>
                <a:cs typeface="Courier New" pitchFamily="49" charset="0"/>
              </a:rPr>
              <a:t>expregul</a:t>
            </a:r>
            <a:r>
              <a:rPr lang="fr-FR" dirty="0" smtClean="0">
                <a:cs typeface="Courier New" pitchFamily="49" charset="0"/>
              </a:rPr>
              <a:t>, </a:t>
            </a:r>
            <a:r>
              <a:rPr lang="fr-FR" b="1" dirty="0" err="1">
                <a:solidFill>
                  <a:schemeClr val="tx2">
                    <a:lumMod val="75000"/>
                  </a:schemeClr>
                </a:solidFill>
                <a:cs typeface="Courier New" pitchFamily="49" charset="0"/>
              </a:rPr>
              <a:t>rempl</a:t>
            </a:r>
            <a:r>
              <a:rPr lang="fr-FR" b="1" dirty="0">
                <a:solidFill>
                  <a:schemeClr val="tx2">
                    <a:lumMod val="75000"/>
                  </a:schemeClr>
                </a:solidFill>
                <a:cs typeface="Courier New" pitchFamily="49" charset="0"/>
              </a:rPr>
              <a:t>)</a:t>
            </a:r>
          </a:p>
          <a:p>
            <a:endParaRPr lang="fr-FR" dirty="0">
              <a:cs typeface="Courier New" pitchFamily="49" charset="0"/>
            </a:endParaRPr>
          </a:p>
          <a:p>
            <a:r>
              <a:rPr lang="fr-FR" dirty="0" smtClean="0">
                <a:cs typeface="Courier New" pitchFamily="49" charset="0"/>
              </a:rPr>
              <a:t>Retourne une chaîne dans laquelle la partie correspondant à l'expression régulière </a:t>
            </a:r>
            <a:r>
              <a:rPr lang="fr-FR" b="1" dirty="0" err="1" smtClean="0">
                <a:solidFill>
                  <a:schemeClr val="tx2">
                    <a:lumMod val="75000"/>
                  </a:schemeClr>
                </a:solidFill>
                <a:cs typeface="Courier New" pitchFamily="49" charset="0"/>
              </a:rPr>
              <a:t>expregul</a:t>
            </a:r>
            <a:r>
              <a:rPr lang="fr-FR" b="1" dirty="0" smtClean="0">
                <a:solidFill>
                  <a:schemeClr val="tx2">
                    <a:lumMod val="75000"/>
                  </a:schemeClr>
                </a:solidFill>
                <a:cs typeface="Courier New" pitchFamily="49" charset="0"/>
              </a:rPr>
              <a:t> </a:t>
            </a:r>
            <a:r>
              <a:rPr lang="fr-FR" dirty="0" smtClean="0">
                <a:cs typeface="Courier New" pitchFamily="49" charset="0"/>
              </a:rPr>
              <a:t>sont remplacées par la chaîne de remplacement</a:t>
            </a:r>
            <a:r>
              <a:rPr lang="fr-FR" b="1" dirty="0" smtClean="0">
                <a:solidFill>
                  <a:schemeClr val="tx2">
                    <a:lumMod val="75000"/>
                  </a:schemeClr>
                </a:solidFill>
                <a:cs typeface="Courier New" pitchFamily="49" charset="0"/>
              </a:rPr>
              <a:t> </a:t>
            </a:r>
            <a:r>
              <a:rPr lang="fr-FR" b="1" dirty="0" err="1" smtClean="0">
                <a:solidFill>
                  <a:schemeClr val="tx2">
                    <a:lumMod val="75000"/>
                  </a:schemeClr>
                </a:solidFill>
                <a:cs typeface="Courier New" pitchFamily="49" charset="0"/>
              </a:rPr>
              <a:t>rempl</a:t>
            </a:r>
            <a:r>
              <a:rPr lang="fr-FR" dirty="0" smtClean="0">
                <a:cs typeface="Courier New" pitchFamily="49" charset="0"/>
              </a:rPr>
              <a:t>.</a:t>
            </a:r>
          </a:p>
          <a:p>
            <a:r>
              <a:rPr lang="fr-FR" dirty="0" smtClean="0">
                <a:cs typeface="Courier New" pitchFamily="49" charset="0"/>
              </a:rPr>
              <a:t>Exemple : </a:t>
            </a:r>
          </a:p>
          <a:p>
            <a:r>
              <a:rPr lang="fr-FR" sz="1600" dirty="0">
                <a:latin typeface="Courier New" pitchFamily="49" charset="0"/>
                <a:cs typeface="Courier New" pitchFamily="49" charset="0"/>
              </a:rPr>
              <a:t>var texte = "Le repas est passé";</a:t>
            </a:r>
          </a:p>
          <a:p>
            <a:r>
              <a:rPr lang="fr-FR" sz="1600" dirty="0">
                <a:latin typeface="Courier New" pitchFamily="49" charset="0"/>
                <a:cs typeface="Courier New" pitchFamily="49" charset="0"/>
              </a:rPr>
              <a:t>var </a:t>
            </a:r>
            <a:r>
              <a:rPr lang="fr-FR" sz="1600" dirty="0" err="1">
                <a:latin typeface="Courier New" pitchFamily="49" charset="0"/>
                <a:cs typeface="Courier New" pitchFamily="49" charset="0"/>
              </a:rPr>
              <a:t>regex</a:t>
            </a:r>
            <a:r>
              <a:rPr lang="fr-FR" sz="1600" dirty="0">
                <a:latin typeface="Courier New" pitchFamily="49" charset="0"/>
                <a:cs typeface="Courier New" pitchFamily="49" charset="0"/>
              </a:rPr>
              <a:t> = /pas/;</a:t>
            </a:r>
          </a:p>
          <a:p>
            <a:r>
              <a:rPr lang="fr-FR" sz="1600" dirty="0">
                <a:latin typeface="Courier New" pitchFamily="49" charset="0"/>
                <a:cs typeface="Courier New" pitchFamily="49" charset="0"/>
              </a:rPr>
              <a:t>var </a:t>
            </a:r>
            <a:r>
              <a:rPr lang="fr-FR" sz="1600" dirty="0" err="1">
                <a:latin typeface="Courier New" pitchFamily="49" charset="0"/>
                <a:cs typeface="Courier New" pitchFamily="49" charset="0"/>
              </a:rPr>
              <a:t>resultat</a:t>
            </a:r>
            <a:r>
              <a:rPr lang="fr-FR" sz="1600" dirty="0">
                <a:latin typeface="Courier New" pitchFamily="49" charset="0"/>
                <a:cs typeface="Courier New" pitchFamily="49" charset="0"/>
              </a:rPr>
              <a:t> = </a:t>
            </a:r>
            <a:r>
              <a:rPr lang="fr-FR" sz="1600" dirty="0" err="1">
                <a:latin typeface="Courier New" pitchFamily="49" charset="0"/>
                <a:cs typeface="Courier New" pitchFamily="49" charset="0"/>
              </a:rPr>
              <a:t>texte.replace</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regex</a:t>
            </a:r>
            <a:r>
              <a:rPr lang="fr-FR" sz="1600" dirty="0">
                <a:latin typeface="Courier New" pitchFamily="49" charset="0"/>
                <a:cs typeface="Courier New" pitchFamily="49" charset="0"/>
              </a:rPr>
              <a:t>,"pli");</a:t>
            </a:r>
          </a:p>
          <a:p>
            <a:r>
              <a:rPr lang="fr-FR" sz="1600" dirty="0" err="1">
                <a:latin typeface="Courier New" pitchFamily="49" charset="0"/>
                <a:cs typeface="Courier New" pitchFamily="49" charset="0"/>
              </a:rPr>
              <a:t>alert</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resultat</a:t>
            </a:r>
            <a:r>
              <a:rPr lang="fr-FR" sz="1600" dirty="0">
                <a:latin typeface="Courier New" pitchFamily="49" charset="0"/>
                <a:cs typeface="Courier New" pitchFamily="49" charset="0"/>
              </a:rPr>
              <a:t>);</a:t>
            </a:r>
          </a:p>
          <a:p>
            <a:endParaRPr lang="fr-FR" dirty="0" smtClean="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4234679"/>
            <a:ext cx="5158458" cy="1714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854014"/>
      </p:ext>
    </p:extLst>
  </p:cSld>
  <p:clrMapOvr>
    <a:masterClrMapping/>
  </p:clrMapOvr>
  <p:transition spd="slow">
    <p:wipe dir="d"/>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Expressions régulières</a:t>
            </a:r>
            <a:br>
              <a:rPr lang="fr-FR" sz="4000" b="1" i="1" dirty="0" smtClean="0"/>
            </a:br>
            <a:r>
              <a:rPr lang="fr-FR" sz="2800" b="1" i="1" dirty="0" smtClean="0">
                <a:solidFill>
                  <a:schemeClr val="accent2">
                    <a:lumMod val="75000"/>
                  </a:schemeClr>
                </a:solidFill>
              </a:rPr>
              <a:t>méthode replace(expression </a:t>
            </a:r>
            <a:r>
              <a:rPr lang="fr-FR" sz="2800" b="1" i="1" dirty="0" err="1" smtClean="0">
                <a:solidFill>
                  <a:schemeClr val="accent2">
                    <a:lumMod val="75000"/>
                  </a:schemeClr>
                </a:solidFill>
              </a:rPr>
              <a:t>régulière,remplacement</a:t>
            </a:r>
            <a:r>
              <a:rPr lang="fr-FR" sz="2800" b="1" i="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208912" cy="1631216"/>
          </a:xfrm>
          <a:prstGeom prst="rect">
            <a:avLst/>
          </a:prstGeom>
          <a:noFill/>
        </p:spPr>
        <p:txBody>
          <a:bodyPr wrap="square" rtlCol="0">
            <a:spAutoFit/>
          </a:bodyPr>
          <a:lstStyle/>
          <a:p>
            <a:r>
              <a:rPr lang="fr-FR" dirty="0" smtClean="0">
                <a:cs typeface="Courier New" pitchFamily="49" charset="0"/>
              </a:rPr>
              <a:t>Exemple  2: </a:t>
            </a:r>
          </a:p>
          <a:p>
            <a:r>
              <a:rPr lang="fr-FR" sz="1600" dirty="0">
                <a:latin typeface="Courier New" pitchFamily="49" charset="0"/>
                <a:cs typeface="Courier New" pitchFamily="49" charset="0"/>
              </a:rPr>
              <a:t>var texte = "Le repas est passé";</a:t>
            </a:r>
          </a:p>
          <a:p>
            <a:r>
              <a:rPr lang="fr-FR" sz="1600" dirty="0">
                <a:latin typeface="Courier New" pitchFamily="49" charset="0"/>
                <a:cs typeface="Courier New" pitchFamily="49" charset="0"/>
              </a:rPr>
              <a:t>var </a:t>
            </a:r>
            <a:r>
              <a:rPr lang="fr-FR" sz="1600" dirty="0" err="1">
                <a:latin typeface="Courier New" pitchFamily="49" charset="0"/>
                <a:cs typeface="Courier New" pitchFamily="49" charset="0"/>
              </a:rPr>
              <a:t>regex</a:t>
            </a: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pas/</a:t>
            </a:r>
            <a:r>
              <a:rPr lang="fr-FR" sz="1600" b="1" dirty="0" smtClean="0">
                <a:solidFill>
                  <a:schemeClr val="accent2">
                    <a:lumMod val="75000"/>
                  </a:schemeClr>
                </a:solidFill>
                <a:latin typeface="Courier New" pitchFamily="49" charset="0"/>
                <a:cs typeface="Courier New" pitchFamily="49" charset="0"/>
              </a:rPr>
              <a:t>g</a:t>
            </a:r>
            <a:r>
              <a:rPr lang="fr-FR" sz="1600" dirty="0" smtClean="0">
                <a:latin typeface="Courier New" pitchFamily="49" charset="0"/>
                <a:cs typeface="Courier New" pitchFamily="49" charset="0"/>
              </a:rPr>
              <a:t>;</a:t>
            </a:r>
            <a:endParaRPr lang="fr-FR" sz="1600" dirty="0">
              <a:latin typeface="Courier New" pitchFamily="49" charset="0"/>
              <a:cs typeface="Courier New" pitchFamily="49" charset="0"/>
            </a:endParaRPr>
          </a:p>
          <a:p>
            <a:r>
              <a:rPr lang="fr-FR" sz="1600" dirty="0">
                <a:latin typeface="Courier New" pitchFamily="49" charset="0"/>
                <a:cs typeface="Courier New" pitchFamily="49" charset="0"/>
              </a:rPr>
              <a:t>var </a:t>
            </a:r>
            <a:r>
              <a:rPr lang="fr-FR" sz="1600" dirty="0" err="1">
                <a:latin typeface="Courier New" pitchFamily="49" charset="0"/>
                <a:cs typeface="Courier New" pitchFamily="49" charset="0"/>
              </a:rPr>
              <a:t>resultat</a:t>
            </a:r>
            <a:r>
              <a:rPr lang="fr-FR" sz="1600" dirty="0">
                <a:latin typeface="Courier New" pitchFamily="49" charset="0"/>
                <a:cs typeface="Courier New" pitchFamily="49" charset="0"/>
              </a:rPr>
              <a:t> = </a:t>
            </a:r>
            <a:r>
              <a:rPr lang="fr-FR" sz="1600" dirty="0" err="1">
                <a:latin typeface="Courier New" pitchFamily="49" charset="0"/>
                <a:cs typeface="Courier New" pitchFamily="49" charset="0"/>
              </a:rPr>
              <a:t>texte.replace</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regex</a:t>
            </a:r>
            <a:r>
              <a:rPr lang="fr-FR" sz="1600" dirty="0">
                <a:latin typeface="Courier New" pitchFamily="49" charset="0"/>
                <a:cs typeface="Courier New" pitchFamily="49" charset="0"/>
              </a:rPr>
              <a:t>,"pli");</a:t>
            </a:r>
          </a:p>
          <a:p>
            <a:r>
              <a:rPr lang="fr-FR" sz="1600" dirty="0" err="1">
                <a:latin typeface="Courier New" pitchFamily="49" charset="0"/>
                <a:cs typeface="Courier New" pitchFamily="49" charset="0"/>
              </a:rPr>
              <a:t>alert</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resultat</a:t>
            </a:r>
            <a:r>
              <a:rPr lang="fr-FR" sz="1600" dirty="0">
                <a:latin typeface="Courier New" pitchFamily="49" charset="0"/>
                <a:cs typeface="Courier New" pitchFamily="49" charset="0"/>
              </a:rPr>
              <a:t>);</a:t>
            </a:r>
          </a:p>
          <a:p>
            <a:endParaRPr lang="fr-FR" dirty="0" smtClean="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2708920"/>
            <a:ext cx="5199347"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637541"/>
      </p:ext>
    </p:extLst>
  </p:cSld>
  <p:clrMapOvr>
    <a:masterClrMapping/>
  </p:clrMapOvr>
  <p:transition spd="slow">
    <p:wipe dir="d"/>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Expressions régulières</a:t>
            </a:r>
            <a:br>
              <a:rPr lang="fr-FR" sz="4000" b="1" i="1" dirty="0" smtClean="0"/>
            </a:br>
            <a:r>
              <a:rPr lang="fr-FR" sz="2800" b="1" i="1" dirty="0" smtClean="0">
                <a:solidFill>
                  <a:schemeClr val="accent2">
                    <a:lumMod val="75000"/>
                  </a:schemeClr>
                </a:solidFill>
              </a:rPr>
              <a:t>méthode replace(expression </a:t>
            </a:r>
            <a:r>
              <a:rPr lang="fr-FR" sz="2800" b="1" i="1" dirty="0" err="1" smtClean="0">
                <a:solidFill>
                  <a:schemeClr val="accent2">
                    <a:lumMod val="75000"/>
                  </a:schemeClr>
                </a:solidFill>
              </a:rPr>
              <a:t>régulière,remplacement</a:t>
            </a:r>
            <a:r>
              <a:rPr lang="fr-FR" sz="2800" b="1" i="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208912" cy="2831544"/>
          </a:xfrm>
          <a:prstGeom prst="rect">
            <a:avLst/>
          </a:prstGeom>
          <a:noFill/>
        </p:spPr>
        <p:txBody>
          <a:bodyPr wrap="square" rtlCol="0">
            <a:spAutoFit/>
          </a:bodyPr>
          <a:lstStyle/>
          <a:p>
            <a:r>
              <a:rPr lang="fr-FR" dirty="0" smtClean="0">
                <a:cs typeface="Courier New" pitchFamily="49" charset="0"/>
              </a:rPr>
              <a:t>Exemple  3:</a:t>
            </a:r>
          </a:p>
          <a:p>
            <a:r>
              <a:rPr lang="fr-FR" dirty="0" smtClean="0">
                <a:cs typeface="Courier New" pitchFamily="49" charset="0"/>
              </a:rPr>
              <a:t>un peu plus compliqué mais utilisant les parenthèses capturantes. </a:t>
            </a:r>
          </a:p>
          <a:p>
            <a:r>
              <a:rPr lang="fr-FR" dirty="0" smtClean="0">
                <a:cs typeface="Courier New" pitchFamily="49" charset="0"/>
              </a:rPr>
              <a:t>Objet  : transformer une date JJ/MM/AAAA en date MM/JJ/AAAA</a:t>
            </a:r>
          </a:p>
          <a:p>
            <a:endParaRPr lang="fr-FR" dirty="0" smtClean="0">
              <a:cs typeface="Courier New" pitchFamily="49" charset="0"/>
            </a:endParaRPr>
          </a:p>
          <a:p>
            <a:r>
              <a:rPr lang="fr-FR" dirty="0">
                <a:latin typeface="Courier New" pitchFamily="49" charset="0"/>
                <a:cs typeface="Courier New" pitchFamily="49" charset="0"/>
              </a:rPr>
              <a:t>var texte=</a:t>
            </a:r>
            <a:r>
              <a:rPr lang="fr-FR" dirty="0" err="1">
                <a:latin typeface="Courier New" pitchFamily="49" charset="0"/>
                <a:cs typeface="Courier New" pitchFamily="49" charset="0"/>
              </a:rPr>
              <a:t>document.getElementById</a:t>
            </a:r>
            <a:r>
              <a:rPr lang="fr-FR" dirty="0">
                <a:latin typeface="Courier New" pitchFamily="49" charset="0"/>
                <a:cs typeface="Courier New" pitchFamily="49" charset="0"/>
              </a:rPr>
              <a:t>("saisie").value;</a:t>
            </a:r>
          </a:p>
          <a:p>
            <a:r>
              <a:rPr lang="fr-FR" b="1" dirty="0" smtClean="0">
                <a:latin typeface="Courier New" pitchFamily="49" charset="0"/>
                <a:cs typeface="Courier New" pitchFamily="49" charset="0"/>
              </a:rPr>
              <a:t>var </a:t>
            </a:r>
            <a:r>
              <a:rPr lang="fr-FR" b="1" dirty="0" err="1">
                <a:latin typeface="Courier New" pitchFamily="49" charset="0"/>
                <a:cs typeface="Courier New" pitchFamily="49" charset="0"/>
              </a:rPr>
              <a:t>regex</a:t>
            </a:r>
            <a:r>
              <a:rPr lang="fr-FR" b="1" dirty="0">
                <a:latin typeface="Courier New" pitchFamily="49" charset="0"/>
                <a:cs typeface="Courier New" pitchFamily="49" charset="0"/>
              </a:rPr>
              <a:t> = /</a:t>
            </a:r>
            <a:r>
              <a:rPr lang="fr-FR" b="1" dirty="0">
                <a:solidFill>
                  <a:schemeClr val="accent4">
                    <a:lumMod val="50000"/>
                  </a:schemeClr>
                </a:solidFill>
                <a:latin typeface="Courier New" pitchFamily="49" charset="0"/>
                <a:cs typeface="Courier New" pitchFamily="49" charset="0"/>
              </a:rPr>
              <a:t>(\d{1,2})</a:t>
            </a:r>
            <a:r>
              <a:rPr lang="fr-FR" b="1" dirty="0">
                <a:solidFill>
                  <a:srgbClr val="FF0000"/>
                </a:solidFill>
                <a:latin typeface="Courier New" pitchFamily="49" charset="0"/>
                <a:cs typeface="Courier New" pitchFamily="49" charset="0"/>
              </a:rPr>
              <a:t>([ \/-])</a:t>
            </a:r>
            <a:r>
              <a:rPr lang="fr-FR" b="1" dirty="0">
                <a:solidFill>
                  <a:schemeClr val="accent1">
                    <a:lumMod val="75000"/>
                  </a:schemeClr>
                </a:solidFill>
                <a:latin typeface="Courier New" pitchFamily="49" charset="0"/>
                <a:cs typeface="Courier New" pitchFamily="49" charset="0"/>
              </a:rPr>
              <a:t>(\d{1,2})</a:t>
            </a:r>
            <a:r>
              <a:rPr lang="fr-FR" b="1" dirty="0">
                <a:solidFill>
                  <a:srgbClr val="FF0000"/>
                </a:solidFill>
                <a:latin typeface="Courier New" pitchFamily="49" charset="0"/>
                <a:cs typeface="Courier New" pitchFamily="49" charset="0"/>
              </a:rPr>
              <a:t>\2</a:t>
            </a:r>
            <a:r>
              <a:rPr lang="fr-FR" b="1" dirty="0">
                <a:solidFill>
                  <a:schemeClr val="accent1">
                    <a:lumMod val="75000"/>
                  </a:schemeClr>
                </a:solidFill>
                <a:latin typeface="Courier New" pitchFamily="49" charset="0"/>
                <a:cs typeface="Courier New" pitchFamily="49" charset="0"/>
              </a:rPr>
              <a:t>(\</a:t>
            </a:r>
            <a:r>
              <a:rPr lang="fr-FR" b="1" dirty="0" smtClean="0">
                <a:solidFill>
                  <a:schemeClr val="accent1">
                    <a:lumMod val="75000"/>
                  </a:schemeClr>
                </a:solidFill>
                <a:latin typeface="Courier New" pitchFamily="49" charset="0"/>
                <a:cs typeface="Courier New" pitchFamily="49" charset="0"/>
              </a:rPr>
              <a:t>d{1,4})</a:t>
            </a:r>
            <a:r>
              <a:rPr lang="fr-FR" b="1" dirty="0" smtClean="0">
                <a:latin typeface="Courier New" pitchFamily="49" charset="0"/>
                <a:cs typeface="Courier New" pitchFamily="49" charset="0"/>
              </a:rPr>
              <a:t>/;</a:t>
            </a:r>
            <a:endParaRPr lang="fr-FR" b="1" dirty="0">
              <a:latin typeface="Courier New" pitchFamily="49" charset="0"/>
              <a:cs typeface="Courier New" pitchFamily="49" charset="0"/>
            </a:endParaRPr>
          </a:p>
          <a:p>
            <a:r>
              <a:rPr lang="fr-FR" dirty="0">
                <a:latin typeface="Courier New" pitchFamily="49" charset="0"/>
                <a:cs typeface="Courier New" pitchFamily="49" charset="0"/>
              </a:rPr>
              <a:t>var </a:t>
            </a:r>
            <a:r>
              <a:rPr lang="fr-FR" dirty="0" err="1">
                <a:latin typeface="Courier New" pitchFamily="49" charset="0"/>
                <a:cs typeface="Courier New" pitchFamily="49" charset="0"/>
              </a:rPr>
              <a:t>resultat</a:t>
            </a:r>
            <a:r>
              <a:rPr lang="fr-FR" dirty="0">
                <a:latin typeface="Courier New" pitchFamily="49" charset="0"/>
                <a:cs typeface="Courier New" pitchFamily="49" charset="0"/>
              </a:rPr>
              <a:t> = </a:t>
            </a:r>
            <a:r>
              <a:rPr lang="fr-FR" b="1" dirty="0" err="1">
                <a:latin typeface="Courier New" pitchFamily="49" charset="0"/>
                <a:cs typeface="Courier New" pitchFamily="49" charset="0"/>
              </a:rPr>
              <a:t>texte.replace</a:t>
            </a:r>
            <a:r>
              <a:rPr lang="fr-FR" b="1" dirty="0">
                <a:latin typeface="Courier New" pitchFamily="49" charset="0"/>
                <a:cs typeface="Courier New" pitchFamily="49" charset="0"/>
              </a:rPr>
              <a:t>(regex,"</a:t>
            </a:r>
            <a:r>
              <a:rPr lang="fr-FR" b="1" dirty="0">
                <a:solidFill>
                  <a:schemeClr val="tx2">
                    <a:lumMod val="75000"/>
                  </a:schemeClr>
                </a:solidFill>
                <a:latin typeface="Courier New" pitchFamily="49" charset="0"/>
                <a:cs typeface="Courier New" pitchFamily="49" charset="0"/>
              </a:rPr>
              <a:t>$3</a:t>
            </a:r>
            <a:r>
              <a:rPr lang="fr-FR" b="1" dirty="0">
                <a:solidFill>
                  <a:srgbClr val="FF0000"/>
                </a:solidFill>
                <a:latin typeface="Courier New" pitchFamily="49" charset="0"/>
                <a:cs typeface="Courier New" pitchFamily="49" charset="0"/>
              </a:rPr>
              <a:t>$2</a:t>
            </a:r>
            <a:r>
              <a:rPr lang="fr-FR" b="1" dirty="0">
                <a:solidFill>
                  <a:schemeClr val="accent4">
                    <a:lumMod val="50000"/>
                  </a:schemeClr>
                </a:solidFill>
                <a:latin typeface="Courier New" pitchFamily="49" charset="0"/>
                <a:cs typeface="Courier New" pitchFamily="49" charset="0"/>
              </a:rPr>
              <a:t>$1</a:t>
            </a:r>
            <a:r>
              <a:rPr lang="fr-FR" b="1" dirty="0">
                <a:solidFill>
                  <a:srgbClr val="FF0000"/>
                </a:solidFill>
                <a:latin typeface="Courier New" pitchFamily="49" charset="0"/>
                <a:cs typeface="Courier New" pitchFamily="49" charset="0"/>
              </a:rPr>
              <a:t>$2</a:t>
            </a:r>
            <a:r>
              <a:rPr lang="fr-FR" b="1" dirty="0">
                <a:latin typeface="Courier New" pitchFamily="49" charset="0"/>
                <a:cs typeface="Courier New" pitchFamily="49" charset="0"/>
              </a:rPr>
              <a:t>$4");</a:t>
            </a:r>
          </a:p>
          <a:p>
            <a:r>
              <a:rPr lang="fr-FR" dirty="0" err="1">
                <a:latin typeface="Courier New" pitchFamily="49" charset="0"/>
                <a:cs typeface="Courier New" pitchFamily="49" charset="0"/>
              </a:rPr>
              <a:t>alert</a:t>
            </a:r>
            <a:r>
              <a:rPr lang="fr-FR" dirty="0">
                <a:latin typeface="Courier New" pitchFamily="49" charset="0"/>
                <a:cs typeface="Courier New" pitchFamily="49" charset="0"/>
              </a:rPr>
              <a:t>(</a:t>
            </a:r>
            <a:r>
              <a:rPr lang="fr-FR" dirty="0" err="1">
                <a:latin typeface="Courier New" pitchFamily="49" charset="0"/>
                <a:cs typeface="Courier New" pitchFamily="49" charset="0"/>
              </a:rPr>
              <a:t>resultat</a:t>
            </a:r>
            <a:r>
              <a:rPr lang="fr-FR" dirty="0" smtClean="0">
                <a:latin typeface="Courier New" pitchFamily="49" charset="0"/>
                <a:cs typeface="Courier New" pitchFamily="49" charset="0"/>
              </a:rPr>
              <a:t>);</a:t>
            </a:r>
          </a:p>
          <a:p>
            <a:endParaRPr lang="fr-FR" sz="1600" dirty="0">
              <a:latin typeface="Courier New" pitchFamily="49" charset="0"/>
              <a:cs typeface="Courier New" pitchFamily="49" charset="0"/>
            </a:endParaRPr>
          </a:p>
          <a:p>
            <a:endParaRPr lang="fr-FR" dirty="0" smtClean="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3547952"/>
            <a:ext cx="4968552" cy="3279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3810097"/>
      </p:ext>
    </p:extLst>
  </p:cSld>
  <p:clrMapOvr>
    <a:masterClrMapping/>
  </p:clrMapOvr>
  <p:transition spd="slow">
    <p:wipe dir="d"/>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Expressions régulières</a:t>
            </a:r>
            <a:br>
              <a:rPr lang="fr-FR" sz="4000" b="1" i="1" dirty="0" smtClean="0"/>
            </a:br>
            <a:r>
              <a:rPr lang="fr-FR" sz="2800" b="1" i="1" dirty="0" smtClean="0">
                <a:solidFill>
                  <a:schemeClr val="accent2">
                    <a:lumMod val="75000"/>
                  </a:schemeClr>
                </a:solidFill>
              </a:rPr>
              <a:t>méthode </a:t>
            </a:r>
            <a:r>
              <a:rPr lang="fr-FR" sz="2800" b="1" i="1" dirty="0" err="1" smtClean="0">
                <a:solidFill>
                  <a:schemeClr val="accent2">
                    <a:lumMod val="75000"/>
                  </a:schemeClr>
                </a:solidFill>
              </a:rPr>
              <a:t>search</a:t>
            </a:r>
            <a:r>
              <a:rPr lang="fr-FR" sz="2800" b="1" i="1" dirty="0" smtClean="0">
                <a:solidFill>
                  <a:schemeClr val="accent2">
                    <a:lumMod val="75000"/>
                  </a:schemeClr>
                </a:solidFill>
              </a:rPr>
              <a:t>(expression régulière)</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208912" cy="3293209"/>
          </a:xfrm>
          <a:prstGeom prst="rect">
            <a:avLst/>
          </a:prstGeom>
          <a:noFill/>
        </p:spPr>
        <p:txBody>
          <a:bodyPr wrap="square" rtlCol="0">
            <a:spAutoFit/>
          </a:bodyPr>
          <a:lstStyle/>
          <a:p>
            <a:r>
              <a:rPr lang="fr-FR" dirty="0" smtClean="0">
                <a:solidFill>
                  <a:schemeClr val="tx2">
                    <a:lumMod val="75000"/>
                  </a:schemeClr>
                </a:solidFill>
                <a:cs typeface="Courier New" pitchFamily="49" charset="0"/>
              </a:rPr>
              <a:t>entier</a:t>
            </a:r>
            <a:r>
              <a:rPr lang="fr-FR" dirty="0" smtClean="0">
                <a:cs typeface="Courier New" pitchFamily="49" charset="0"/>
              </a:rPr>
              <a:t> </a:t>
            </a:r>
            <a:r>
              <a:rPr lang="fr-FR" dirty="0" err="1" smtClean="0">
                <a:cs typeface="Courier New" pitchFamily="49" charset="0"/>
              </a:rPr>
              <a:t>chaine.</a:t>
            </a:r>
            <a:r>
              <a:rPr lang="fr-FR" b="1" dirty="0" err="1" smtClean="0">
                <a:solidFill>
                  <a:schemeClr val="accent2">
                    <a:lumMod val="75000"/>
                  </a:schemeClr>
                </a:solidFill>
                <a:cs typeface="Courier New" pitchFamily="49" charset="0"/>
              </a:rPr>
              <a:t>search</a:t>
            </a:r>
            <a:r>
              <a:rPr lang="fr-FR" b="1" dirty="0" smtClean="0">
                <a:solidFill>
                  <a:schemeClr val="accent2">
                    <a:lumMod val="75000"/>
                  </a:schemeClr>
                </a:solidFill>
                <a:cs typeface="Courier New" pitchFamily="49" charset="0"/>
              </a:rPr>
              <a:t>(</a:t>
            </a:r>
            <a:r>
              <a:rPr lang="fr-FR" b="1" dirty="0" err="1" smtClean="0">
                <a:solidFill>
                  <a:schemeClr val="tx2">
                    <a:lumMod val="75000"/>
                  </a:schemeClr>
                </a:solidFill>
                <a:cs typeface="Courier New" pitchFamily="49" charset="0"/>
              </a:rPr>
              <a:t>expregul</a:t>
            </a:r>
            <a:r>
              <a:rPr lang="fr-FR" b="1" dirty="0" smtClean="0">
                <a:solidFill>
                  <a:schemeClr val="tx2">
                    <a:lumMod val="75000"/>
                  </a:schemeClr>
                </a:solidFill>
                <a:cs typeface="Courier New" pitchFamily="49" charset="0"/>
              </a:rPr>
              <a:t>)</a:t>
            </a:r>
            <a:endParaRPr lang="fr-FR" b="1" dirty="0">
              <a:solidFill>
                <a:schemeClr val="tx2">
                  <a:lumMod val="75000"/>
                </a:schemeClr>
              </a:solidFill>
              <a:cs typeface="Courier New" pitchFamily="49" charset="0"/>
            </a:endParaRPr>
          </a:p>
          <a:p>
            <a:endParaRPr lang="fr-FR" dirty="0">
              <a:cs typeface="Courier New" pitchFamily="49" charset="0"/>
            </a:endParaRPr>
          </a:p>
          <a:p>
            <a:r>
              <a:rPr lang="fr-FR" dirty="0" smtClean="0">
                <a:cs typeface="Courier New" pitchFamily="49" charset="0"/>
              </a:rPr>
              <a:t>Retourne le nombre d'occurrences correspondant à l'expression régulière </a:t>
            </a:r>
            <a:r>
              <a:rPr lang="fr-FR" b="1" dirty="0" err="1" smtClean="0">
                <a:solidFill>
                  <a:schemeClr val="tx2">
                    <a:lumMod val="75000"/>
                  </a:schemeClr>
                </a:solidFill>
                <a:cs typeface="Courier New" pitchFamily="49" charset="0"/>
              </a:rPr>
              <a:t>expregul</a:t>
            </a:r>
            <a:r>
              <a:rPr lang="fr-FR" b="1" dirty="0" smtClean="0">
                <a:solidFill>
                  <a:schemeClr val="tx2">
                    <a:lumMod val="75000"/>
                  </a:schemeClr>
                </a:solidFill>
                <a:cs typeface="Courier New" pitchFamily="49" charset="0"/>
              </a:rPr>
              <a:t> .</a:t>
            </a:r>
          </a:p>
          <a:p>
            <a:r>
              <a:rPr lang="fr-FR" dirty="0" smtClean="0">
                <a:cs typeface="Courier New" pitchFamily="49" charset="0"/>
              </a:rPr>
              <a:t>Plus puissant que </a:t>
            </a:r>
            <a:r>
              <a:rPr lang="fr-FR" b="1" dirty="0" smtClean="0">
                <a:solidFill>
                  <a:schemeClr val="tx2">
                    <a:lumMod val="75000"/>
                  </a:schemeClr>
                </a:solidFill>
                <a:cs typeface="Courier New" pitchFamily="49" charset="0"/>
              </a:rPr>
              <a:t>index Of</a:t>
            </a:r>
            <a:r>
              <a:rPr lang="fr-FR" dirty="0" smtClean="0">
                <a:cs typeface="Courier New" pitchFamily="49" charset="0"/>
              </a:rPr>
              <a:t>() car il permet des recherches sans tenir compte de la casse.</a:t>
            </a:r>
          </a:p>
          <a:p>
            <a:endParaRPr lang="fr-FR" dirty="0" smtClean="0">
              <a:cs typeface="Courier New" pitchFamily="49" charset="0"/>
            </a:endParaRPr>
          </a:p>
          <a:p>
            <a:r>
              <a:rPr lang="fr-FR" dirty="0" smtClean="0">
                <a:cs typeface="Courier New" pitchFamily="49" charset="0"/>
              </a:rPr>
              <a:t>Exemple : </a:t>
            </a:r>
          </a:p>
          <a:p>
            <a:r>
              <a:rPr lang="fr-FR" sz="1600" dirty="0">
                <a:latin typeface="Courier New" pitchFamily="49" charset="0"/>
                <a:cs typeface="Courier New" pitchFamily="49" charset="0"/>
              </a:rPr>
              <a:t>var texte = </a:t>
            </a:r>
            <a:r>
              <a:rPr lang="fr-FR" sz="1600" dirty="0" smtClean="0">
                <a:latin typeface="Courier New" pitchFamily="49" charset="0"/>
                <a:cs typeface="Courier New" pitchFamily="49" charset="0"/>
              </a:rPr>
              <a:t>"Rien ne sert de courir, il faut partir à point,";</a:t>
            </a:r>
            <a:endParaRPr lang="fr-FR" sz="1600" dirty="0">
              <a:latin typeface="Courier New" pitchFamily="49" charset="0"/>
              <a:cs typeface="Courier New" pitchFamily="49" charset="0"/>
            </a:endParaRPr>
          </a:p>
          <a:p>
            <a:r>
              <a:rPr lang="fr-FR" sz="1600" dirty="0">
                <a:latin typeface="Courier New" pitchFamily="49" charset="0"/>
                <a:cs typeface="Courier New" pitchFamily="49" charset="0"/>
              </a:rPr>
              <a:t>var </a:t>
            </a:r>
            <a:r>
              <a:rPr lang="fr-FR" sz="1600" dirty="0" err="1">
                <a:latin typeface="Courier New" pitchFamily="49" charset="0"/>
                <a:cs typeface="Courier New" pitchFamily="49" charset="0"/>
              </a:rPr>
              <a:t>regex</a:t>
            </a:r>
            <a:r>
              <a:rPr lang="fr-FR" sz="1600" dirty="0">
                <a:latin typeface="Courier New" pitchFamily="49" charset="0"/>
                <a:cs typeface="Courier New" pitchFamily="49" charset="0"/>
              </a:rPr>
              <a:t> = </a:t>
            </a:r>
            <a:r>
              <a:rPr lang="fr-FR" sz="1600" dirty="0" smtClean="0">
                <a:latin typeface="Courier New" pitchFamily="49" charset="0"/>
                <a:cs typeface="Courier New" pitchFamily="49" charset="0"/>
              </a:rPr>
              <a:t>/r/gi;</a:t>
            </a:r>
            <a:endParaRPr lang="fr-FR" sz="1600" dirty="0">
              <a:latin typeface="Courier New" pitchFamily="49" charset="0"/>
              <a:cs typeface="Courier New" pitchFamily="49" charset="0"/>
            </a:endParaRPr>
          </a:p>
          <a:p>
            <a:r>
              <a:rPr lang="fr-FR" sz="1600" dirty="0">
                <a:latin typeface="Courier New" pitchFamily="49" charset="0"/>
                <a:cs typeface="Courier New" pitchFamily="49" charset="0"/>
              </a:rPr>
              <a:t>var </a:t>
            </a:r>
            <a:r>
              <a:rPr lang="fr-FR" sz="1600" dirty="0" err="1">
                <a:latin typeface="Courier New" pitchFamily="49" charset="0"/>
                <a:cs typeface="Courier New" pitchFamily="49" charset="0"/>
              </a:rPr>
              <a:t>resultat</a:t>
            </a:r>
            <a:r>
              <a:rPr lang="fr-FR" sz="1600" dirty="0">
                <a:latin typeface="Courier New" pitchFamily="49" charset="0"/>
                <a:cs typeface="Courier New" pitchFamily="49" charset="0"/>
              </a:rPr>
              <a:t> = </a:t>
            </a:r>
            <a:r>
              <a:rPr lang="fr-FR" sz="1600" dirty="0" err="1" smtClean="0">
                <a:latin typeface="Courier New" pitchFamily="49" charset="0"/>
                <a:cs typeface="Courier New" pitchFamily="49" charset="0"/>
              </a:rPr>
              <a:t>texte.search</a:t>
            </a:r>
            <a:r>
              <a:rPr lang="fr-FR" sz="1600" dirty="0" smtClean="0">
                <a:latin typeface="Courier New" pitchFamily="49" charset="0"/>
                <a:cs typeface="Courier New" pitchFamily="49" charset="0"/>
              </a:rPr>
              <a:t>(</a:t>
            </a:r>
            <a:r>
              <a:rPr lang="fr-FR" sz="1600" dirty="0" err="1" smtClean="0">
                <a:latin typeface="Courier New" pitchFamily="49" charset="0"/>
                <a:cs typeface="Courier New" pitchFamily="49" charset="0"/>
              </a:rPr>
              <a:t>regex</a:t>
            </a:r>
            <a:r>
              <a:rPr lang="fr-FR" sz="1600" dirty="0" smtClean="0">
                <a:latin typeface="Courier New" pitchFamily="49" charset="0"/>
                <a:cs typeface="Courier New" pitchFamily="49" charset="0"/>
              </a:rPr>
              <a:t>);</a:t>
            </a:r>
            <a:endParaRPr lang="fr-FR" sz="1600" dirty="0">
              <a:latin typeface="Courier New" pitchFamily="49" charset="0"/>
              <a:cs typeface="Courier New" pitchFamily="49" charset="0"/>
            </a:endParaRPr>
          </a:p>
          <a:p>
            <a:r>
              <a:rPr lang="fr-FR" sz="1600" dirty="0" err="1">
                <a:latin typeface="Courier New" pitchFamily="49" charset="0"/>
                <a:cs typeface="Courier New" pitchFamily="49" charset="0"/>
              </a:rPr>
              <a:t>alert</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resultat</a:t>
            </a:r>
            <a:r>
              <a:rPr lang="fr-FR" sz="1600" dirty="0" smtClean="0">
                <a:latin typeface="Courier New" pitchFamily="49" charset="0"/>
                <a:cs typeface="Courier New" pitchFamily="49" charset="0"/>
              </a:rPr>
              <a:t>);  // donnera 6 là où </a:t>
            </a:r>
            <a:r>
              <a:rPr lang="fr-FR" sz="1600" dirty="0" err="1" smtClean="0">
                <a:latin typeface="Courier New" pitchFamily="49" charset="0"/>
                <a:cs typeface="Courier New" pitchFamily="49" charset="0"/>
              </a:rPr>
              <a:t>indexOf</a:t>
            </a:r>
            <a:r>
              <a:rPr lang="fr-FR" sz="1600" dirty="0" smtClean="0">
                <a:latin typeface="Courier New" pitchFamily="49" charset="0"/>
                <a:cs typeface="Courier New" pitchFamily="49" charset="0"/>
              </a:rPr>
              <a:t>() aurait donné 5</a:t>
            </a:r>
            <a:endParaRPr lang="fr-FR" sz="1600" dirty="0">
              <a:latin typeface="Courier New" pitchFamily="49" charset="0"/>
              <a:cs typeface="Courier New" pitchFamily="49" charset="0"/>
            </a:endParaRPr>
          </a:p>
          <a:p>
            <a:endParaRPr lang="fr-FR" dirty="0" smtClean="0"/>
          </a:p>
        </p:txBody>
      </p:sp>
    </p:spTree>
    <p:extLst>
      <p:ext uri="{BB962C8B-B14F-4D97-AF65-F5344CB8AC3E}">
        <p14:creationId xmlns:p14="http://schemas.microsoft.com/office/powerpoint/2010/main" val="1311014673"/>
      </p:ext>
    </p:extLst>
  </p:cSld>
  <p:clrMapOvr>
    <a:masterClrMapping/>
  </p:clrMapOvr>
  <p:transition spd="slow">
    <p:wipe dir="d"/>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Expressions régulières</a:t>
            </a:r>
            <a:br>
              <a:rPr lang="fr-FR" sz="4000" b="1" i="1" dirty="0" smtClean="0"/>
            </a:br>
            <a:r>
              <a:rPr lang="fr-FR" sz="2800" b="1" i="1" dirty="0" smtClean="0">
                <a:solidFill>
                  <a:schemeClr val="accent2">
                    <a:lumMod val="75000"/>
                  </a:schemeClr>
                </a:solidFill>
              </a:rPr>
              <a:t>méthode split(expression régulière)</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208912" cy="3200876"/>
          </a:xfrm>
          <a:prstGeom prst="rect">
            <a:avLst/>
          </a:prstGeom>
          <a:noFill/>
        </p:spPr>
        <p:txBody>
          <a:bodyPr wrap="square" rtlCol="0">
            <a:spAutoFit/>
          </a:bodyPr>
          <a:lstStyle/>
          <a:p>
            <a:r>
              <a:rPr lang="fr-FR" dirty="0" smtClean="0">
                <a:solidFill>
                  <a:schemeClr val="tx2">
                    <a:lumMod val="75000"/>
                  </a:schemeClr>
                </a:solidFill>
                <a:cs typeface="Courier New" pitchFamily="49" charset="0"/>
              </a:rPr>
              <a:t>tableau</a:t>
            </a:r>
            <a:r>
              <a:rPr lang="fr-FR" dirty="0" smtClean="0">
                <a:cs typeface="Courier New" pitchFamily="49" charset="0"/>
              </a:rPr>
              <a:t> </a:t>
            </a:r>
            <a:r>
              <a:rPr lang="fr-FR" dirty="0" err="1" smtClean="0">
                <a:cs typeface="Courier New" pitchFamily="49" charset="0"/>
              </a:rPr>
              <a:t>chaine.</a:t>
            </a:r>
            <a:r>
              <a:rPr lang="fr-FR" b="1" dirty="0" err="1" smtClean="0">
                <a:solidFill>
                  <a:schemeClr val="accent2">
                    <a:lumMod val="75000"/>
                  </a:schemeClr>
                </a:solidFill>
                <a:cs typeface="Courier New" pitchFamily="49" charset="0"/>
              </a:rPr>
              <a:t>split</a:t>
            </a:r>
            <a:r>
              <a:rPr lang="fr-FR" b="1" dirty="0" smtClean="0">
                <a:solidFill>
                  <a:schemeClr val="accent2">
                    <a:lumMod val="75000"/>
                  </a:schemeClr>
                </a:solidFill>
                <a:cs typeface="Courier New" pitchFamily="49" charset="0"/>
              </a:rPr>
              <a:t>(</a:t>
            </a:r>
            <a:r>
              <a:rPr lang="fr-FR" b="1" dirty="0" err="1" smtClean="0">
                <a:solidFill>
                  <a:schemeClr val="tx2">
                    <a:lumMod val="75000"/>
                  </a:schemeClr>
                </a:solidFill>
                <a:cs typeface="Courier New" pitchFamily="49" charset="0"/>
              </a:rPr>
              <a:t>expregul</a:t>
            </a:r>
            <a:r>
              <a:rPr lang="fr-FR" b="1" dirty="0" smtClean="0">
                <a:solidFill>
                  <a:schemeClr val="tx2">
                    <a:lumMod val="75000"/>
                  </a:schemeClr>
                </a:solidFill>
                <a:cs typeface="Courier New" pitchFamily="49" charset="0"/>
              </a:rPr>
              <a:t>)</a:t>
            </a:r>
            <a:endParaRPr lang="fr-FR" b="1" dirty="0">
              <a:solidFill>
                <a:schemeClr val="tx2">
                  <a:lumMod val="75000"/>
                </a:schemeClr>
              </a:solidFill>
              <a:cs typeface="Courier New" pitchFamily="49" charset="0"/>
            </a:endParaRPr>
          </a:p>
          <a:p>
            <a:r>
              <a:rPr lang="fr-FR" dirty="0" smtClean="0"/>
              <a:t>Retourne </a:t>
            </a:r>
            <a:r>
              <a:rPr lang="fr-FR" dirty="0"/>
              <a:t>un tableau de sous-chaînes de caractères en utilisant comme séparateur le motif de l'expression </a:t>
            </a:r>
            <a:r>
              <a:rPr lang="fr-FR" dirty="0" smtClean="0"/>
              <a:t>régulière </a:t>
            </a:r>
            <a:r>
              <a:rPr lang="fr-FR" b="1" dirty="0" err="1" smtClean="0">
                <a:solidFill>
                  <a:schemeClr val="tx2">
                    <a:lumMod val="75000"/>
                  </a:schemeClr>
                </a:solidFill>
                <a:cs typeface="Courier New" pitchFamily="49" charset="0"/>
              </a:rPr>
              <a:t>expregul</a:t>
            </a:r>
            <a:r>
              <a:rPr lang="fr-FR" b="1" dirty="0" smtClean="0">
                <a:solidFill>
                  <a:schemeClr val="tx2">
                    <a:lumMod val="75000"/>
                  </a:schemeClr>
                </a:solidFill>
                <a:cs typeface="Courier New" pitchFamily="49" charset="0"/>
              </a:rPr>
              <a:t> .</a:t>
            </a:r>
          </a:p>
          <a:p>
            <a:r>
              <a:rPr lang="fr-FR" dirty="0" smtClean="0">
                <a:cs typeface="Courier New" pitchFamily="49" charset="0"/>
              </a:rPr>
              <a:t>Exemple : </a:t>
            </a:r>
          </a:p>
          <a:p>
            <a:r>
              <a:rPr lang="fr-FR" sz="1600" dirty="0">
                <a:latin typeface="Courier New" pitchFamily="49" charset="0"/>
                <a:cs typeface="Courier New" pitchFamily="49" charset="0"/>
              </a:rPr>
              <a:t>var chaine="Jean-Paul, Arthur ; Léon, Marcel ; Paul";</a:t>
            </a:r>
          </a:p>
          <a:p>
            <a:r>
              <a:rPr lang="fr-FR" sz="1600" dirty="0">
                <a:latin typeface="Courier New" pitchFamily="49" charset="0"/>
                <a:cs typeface="Courier New" pitchFamily="49" charset="0"/>
              </a:rPr>
              <a:t>var </a:t>
            </a:r>
            <a:r>
              <a:rPr lang="fr-FR" sz="1600" dirty="0" err="1" smtClean="0">
                <a:latin typeface="Courier New" pitchFamily="49" charset="0"/>
                <a:cs typeface="Courier New" pitchFamily="49" charset="0"/>
              </a:rPr>
              <a:t>regex</a:t>
            </a:r>
            <a:r>
              <a:rPr lang="fr-FR" sz="1600" dirty="0" smtClean="0">
                <a:latin typeface="Courier New" pitchFamily="49" charset="0"/>
                <a:cs typeface="Courier New" pitchFamily="49" charset="0"/>
              </a:rPr>
              <a:t>=new </a:t>
            </a:r>
            <a:r>
              <a:rPr lang="fr-FR" sz="1600" dirty="0" err="1">
                <a:latin typeface="Courier New" pitchFamily="49" charset="0"/>
                <a:cs typeface="Courier New" pitchFamily="49" charset="0"/>
              </a:rPr>
              <a:t>RegExp</a:t>
            </a:r>
            <a:r>
              <a:rPr lang="fr-FR" sz="1600" dirty="0">
                <a:latin typeface="Courier New" pitchFamily="49" charset="0"/>
                <a:cs typeface="Courier New" pitchFamily="49" charset="0"/>
              </a:rPr>
              <a:t>("[ ,;]+", "g");</a:t>
            </a:r>
          </a:p>
          <a:p>
            <a:r>
              <a:rPr lang="fr-FR" sz="1600" dirty="0" err="1">
                <a:latin typeface="Courier New" pitchFamily="49" charset="0"/>
                <a:cs typeface="Courier New" pitchFamily="49" charset="0"/>
              </a:rPr>
              <a:t>document.write</a:t>
            </a:r>
            <a:r>
              <a:rPr lang="fr-FR" sz="1600" dirty="0">
                <a:latin typeface="Courier New" pitchFamily="49" charset="0"/>
                <a:cs typeface="Courier New" pitchFamily="49" charset="0"/>
              </a:rPr>
              <a:t>("Chaîne d'origine : " + chaine + </a:t>
            </a:r>
            <a:r>
              <a:rPr lang="fr-FR" sz="1600" dirty="0" smtClean="0">
                <a:latin typeface="Courier New" pitchFamily="49" charset="0"/>
                <a:cs typeface="Courier New" pitchFamily="49" charset="0"/>
              </a:rPr>
              <a:t>"&lt;</a:t>
            </a:r>
            <a:r>
              <a:rPr lang="fr-FR" sz="1600" dirty="0" err="1" smtClean="0">
                <a:latin typeface="Courier New" pitchFamily="49" charset="0"/>
                <a:cs typeface="Courier New" pitchFamily="49" charset="0"/>
              </a:rPr>
              <a:t>br</a:t>
            </a:r>
            <a:r>
              <a:rPr lang="fr-FR" sz="1600" dirty="0" smtClean="0">
                <a:latin typeface="Courier New" pitchFamily="49" charset="0"/>
                <a:cs typeface="Courier New" pitchFamily="49" charset="0"/>
              </a:rPr>
              <a:t>/&gt;");</a:t>
            </a:r>
            <a:endParaRPr lang="fr-FR" sz="1600" dirty="0">
              <a:latin typeface="Courier New" pitchFamily="49" charset="0"/>
              <a:cs typeface="Courier New" pitchFamily="49" charset="0"/>
            </a:endParaRPr>
          </a:p>
          <a:p>
            <a:r>
              <a:rPr lang="fr-FR" sz="1600" dirty="0">
                <a:latin typeface="Courier New" pitchFamily="49" charset="0"/>
                <a:cs typeface="Courier New" pitchFamily="49" charset="0"/>
              </a:rPr>
              <a:t>var </a:t>
            </a:r>
            <a:r>
              <a:rPr lang="fr-FR" sz="1600" dirty="0" smtClean="0">
                <a:latin typeface="Courier New" pitchFamily="49" charset="0"/>
                <a:cs typeface="Courier New" pitchFamily="49" charset="0"/>
              </a:rPr>
              <a:t>tableau=</a:t>
            </a:r>
            <a:r>
              <a:rPr lang="fr-FR" sz="1600" dirty="0" err="1" smtClean="0">
                <a:latin typeface="Courier New" pitchFamily="49" charset="0"/>
                <a:cs typeface="Courier New" pitchFamily="49" charset="0"/>
              </a:rPr>
              <a:t>chaine.split</a:t>
            </a:r>
            <a:r>
              <a:rPr lang="fr-FR" sz="1600" dirty="0" smtClean="0">
                <a:latin typeface="Courier New" pitchFamily="49" charset="0"/>
                <a:cs typeface="Courier New" pitchFamily="49" charset="0"/>
              </a:rPr>
              <a:t>(</a:t>
            </a:r>
            <a:r>
              <a:rPr lang="fr-FR" sz="1600" dirty="0" err="1" smtClean="0">
                <a:latin typeface="Courier New" pitchFamily="49" charset="0"/>
                <a:cs typeface="Courier New" pitchFamily="49" charset="0"/>
              </a:rPr>
              <a:t>regex</a:t>
            </a:r>
            <a:r>
              <a:rPr lang="fr-FR" sz="1600" dirty="0" smtClean="0">
                <a:latin typeface="Courier New" pitchFamily="49" charset="0"/>
                <a:cs typeface="Courier New" pitchFamily="49" charset="0"/>
              </a:rPr>
              <a:t>);</a:t>
            </a:r>
            <a:endParaRPr lang="fr-FR" sz="1600" dirty="0">
              <a:latin typeface="Courier New" pitchFamily="49" charset="0"/>
              <a:cs typeface="Courier New" pitchFamily="49" charset="0"/>
            </a:endParaRPr>
          </a:p>
          <a:p>
            <a:r>
              <a:rPr lang="fr-FR" sz="1600" dirty="0">
                <a:latin typeface="Courier New" pitchFamily="49" charset="0"/>
                <a:cs typeface="Courier New" pitchFamily="49" charset="0"/>
              </a:rPr>
              <a:t>for (var i=0; i&lt;</a:t>
            </a:r>
            <a:r>
              <a:rPr lang="fr-FR" sz="1600" dirty="0" err="1">
                <a:latin typeface="Courier New" pitchFamily="49" charset="0"/>
                <a:cs typeface="Courier New" pitchFamily="49" charset="0"/>
              </a:rPr>
              <a:t>tableau.length</a:t>
            </a:r>
            <a:r>
              <a:rPr lang="fr-FR" sz="1600" dirty="0">
                <a:latin typeface="Courier New" pitchFamily="49" charset="0"/>
                <a:cs typeface="Courier New" pitchFamily="49" charset="0"/>
              </a:rPr>
              <a:t>; i++) {</a:t>
            </a:r>
          </a:p>
          <a:p>
            <a:r>
              <a:rPr lang="fr-FR" sz="1600" dirty="0">
                <a:latin typeface="Courier New" pitchFamily="49" charset="0"/>
                <a:cs typeface="Courier New" pitchFamily="49" charset="0"/>
              </a:rPr>
              <a:t> </a:t>
            </a:r>
            <a:r>
              <a:rPr lang="fr-FR" sz="1600" dirty="0" err="1">
                <a:latin typeface="Courier New" pitchFamily="49" charset="0"/>
                <a:cs typeface="Courier New" pitchFamily="49" charset="0"/>
              </a:rPr>
              <a:t>document.write</a:t>
            </a:r>
            <a:r>
              <a:rPr lang="fr-FR" sz="1600" dirty="0">
                <a:latin typeface="Courier New" pitchFamily="49" charset="0"/>
                <a:cs typeface="Courier New" pitchFamily="49" charset="0"/>
              </a:rPr>
              <a:t>("tableau[" + i + "] = " + tableau[i] + </a:t>
            </a:r>
            <a:r>
              <a:rPr lang="fr-FR" sz="1600" dirty="0" smtClean="0">
                <a:latin typeface="Courier New" pitchFamily="49" charset="0"/>
                <a:cs typeface="Courier New" pitchFamily="49" charset="0"/>
              </a:rPr>
              <a:t>"&lt;</a:t>
            </a:r>
            <a:r>
              <a:rPr lang="fr-FR" sz="1600" dirty="0" err="1" smtClean="0">
                <a:latin typeface="Courier New" pitchFamily="49" charset="0"/>
                <a:cs typeface="Courier New" pitchFamily="49" charset="0"/>
              </a:rPr>
              <a:t>br</a:t>
            </a:r>
            <a:r>
              <a:rPr lang="fr-FR" sz="1600" dirty="0" smtClean="0">
                <a:latin typeface="Courier New" pitchFamily="49" charset="0"/>
                <a:cs typeface="Courier New" pitchFamily="49" charset="0"/>
              </a:rPr>
              <a:t>/&gt;");</a:t>
            </a:r>
            <a:endParaRPr lang="fr-FR" sz="1600" dirty="0">
              <a:latin typeface="Courier New" pitchFamily="49" charset="0"/>
              <a:cs typeface="Courier New" pitchFamily="49" charset="0"/>
            </a:endParaRPr>
          </a:p>
          <a:p>
            <a:r>
              <a:rPr lang="fr-FR" sz="1600" dirty="0">
                <a:latin typeface="Courier New" pitchFamily="49" charset="0"/>
                <a:cs typeface="Courier New" pitchFamily="49" charset="0"/>
              </a:rPr>
              <a:t>}</a:t>
            </a:r>
            <a:endParaRPr lang="fr-FR" sz="1600" dirty="0" smtClean="0">
              <a:latin typeface="Courier New" pitchFamily="49" charset="0"/>
              <a:cs typeface="Courier New" pitchFamily="49" charset="0"/>
            </a:endParaRPr>
          </a:p>
          <a:p>
            <a:endParaRPr lang="fr-FR" dirty="0" smtClean="0"/>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581128"/>
            <a:ext cx="5419549"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3451567"/>
      </p:ext>
    </p:extLst>
  </p:cSld>
  <p:clrMapOvr>
    <a:masterClrMapping/>
  </p:clrMapOvr>
  <p:transition spd="slow">
    <p:wipe dir="d"/>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Expressions régulières</a:t>
            </a:r>
            <a:br>
              <a:rPr lang="fr-FR" sz="4000" b="1" i="1" dirty="0" smtClean="0"/>
            </a:br>
            <a:r>
              <a:rPr lang="fr-FR" sz="2800" b="1" i="1" dirty="0" smtClean="0">
                <a:solidFill>
                  <a:schemeClr val="accent2">
                    <a:lumMod val="75000"/>
                  </a:schemeClr>
                </a:solidFill>
              </a:rPr>
              <a:t>méthode compile(expression régulière[,type])</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208912" cy="4247317"/>
          </a:xfrm>
          <a:prstGeom prst="rect">
            <a:avLst/>
          </a:prstGeom>
          <a:noFill/>
        </p:spPr>
        <p:txBody>
          <a:bodyPr wrap="square" rtlCol="0">
            <a:spAutoFit/>
          </a:bodyPr>
          <a:lstStyle/>
          <a:p>
            <a:r>
              <a:rPr lang="fr-FR" dirty="0" err="1" smtClean="0">
                <a:cs typeface="Courier New" pitchFamily="49" charset="0"/>
              </a:rPr>
              <a:t>regex.</a:t>
            </a:r>
            <a:r>
              <a:rPr lang="fr-FR" b="1" dirty="0" err="1" smtClean="0">
                <a:solidFill>
                  <a:schemeClr val="accent2">
                    <a:lumMod val="75000"/>
                  </a:schemeClr>
                </a:solidFill>
                <a:cs typeface="Courier New" pitchFamily="49" charset="0"/>
              </a:rPr>
              <a:t>compile</a:t>
            </a:r>
            <a:r>
              <a:rPr lang="fr-FR" b="1" dirty="0" smtClean="0">
                <a:solidFill>
                  <a:schemeClr val="accent2">
                    <a:lumMod val="75000"/>
                  </a:schemeClr>
                </a:solidFill>
                <a:cs typeface="Courier New" pitchFamily="49" charset="0"/>
              </a:rPr>
              <a:t>(</a:t>
            </a:r>
            <a:r>
              <a:rPr lang="fr-FR" b="1" dirty="0" err="1" smtClean="0">
                <a:solidFill>
                  <a:schemeClr val="tx2">
                    <a:lumMod val="75000"/>
                  </a:schemeClr>
                </a:solidFill>
                <a:cs typeface="Courier New" pitchFamily="49" charset="0"/>
              </a:rPr>
              <a:t>expregul</a:t>
            </a:r>
            <a:r>
              <a:rPr lang="fr-FR" b="1" dirty="0" smtClean="0">
                <a:solidFill>
                  <a:schemeClr val="tx2">
                    <a:lumMod val="75000"/>
                  </a:schemeClr>
                </a:solidFill>
                <a:cs typeface="Courier New" pitchFamily="49" charset="0"/>
              </a:rPr>
              <a:t>[, type])</a:t>
            </a:r>
            <a:endParaRPr lang="fr-FR" b="1" dirty="0">
              <a:solidFill>
                <a:schemeClr val="tx2">
                  <a:lumMod val="75000"/>
                </a:schemeClr>
              </a:solidFill>
              <a:cs typeface="Courier New" pitchFamily="49" charset="0"/>
            </a:endParaRPr>
          </a:p>
          <a:p>
            <a:r>
              <a:rPr lang="fr-FR" dirty="0" smtClean="0"/>
              <a:t>Modifie une expression régulière existante. Cette méthode évite de créer une nouvelle expression régulière. Elle sert souvent dans les boucles car cela rend le script plus rapide. </a:t>
            </a:r>
          </a:p>
          <a:p>
            <a:r>
              <a:rPr lang="fr-FR" b="1" dirty="0" err="1" smtClean="0">
                <a:solidFill>
                  <a:schemeClr val="tx2">
                    <a:lumMod val="75000"/>
                  </a:schemeClr>
                </a:solidFill>
              </a:rPr>
              <a:t>expregul</a:t>
            </a:r>
            <a:r>
              <a:rPr lang="fr-FR" b="1" dirty="0" smtClean="0">
                <a:solidFill>
                  <a:schemeClr val="tx2">
                    <a:lumMod val="75000"/>
                  </a:schemeClr>
                </a:solidFill>
              </a:rPr>
              <a:t> </a:t>
            </a:r>
            <a:r>
              <a:rPr lang="fr-FR" dirty="0" smtClean="0"/>
              <a:t>: nouvelle expression régulière,</a:t>
            </a:r>
          </a:p>
          <a:p>
            <a:r>
              <a:rPr lang="fr-FR" b="1" dirty="0" smtClean="0">
                <a:solidFill>
                  <a:schemeClr val="tx2">
                    <a:lumMod val="75000"/>
                  </a:schemeClr>
                </a:solidFill>
              </a:rPr>
              <a:t>type</a:t>
            </a:r>
            <a:r>
              <a:rPr lang="fr-FR" dirty="0" smtClean="0"/>
              <a:t> : 	  chaine contenant les options "g" et/ou "i"</a:t>
            </a:r>
          </a:p>
          <a:p>
            <a:endParaRPr lang="fr-FR" dirty="0"/>
          </a:p>
          <a:p>
            <a:r>
              <a:rPr lang="fr-FR" dirty="0" smtClean="0"/>
              <a:t>Exemple :</a:t>
            </a:r>
          </a:p>
          <a:p>
            <a:r>
              <a:rPr lang="fr-FR" dirty="0" smtClean="0"/>
              <a:t>var chaine </a:t>
            </a:r>
            <a:r>
              <a:rPr lang="fr-FR" dirty="0"/>
              <a:t>= "</a:t>
            </a:r>
            <a:r>
              <a:rPr lang="fr-FR" dirty="0" err="1"/>
              <a:t>AaBbCcDdEeFfGgHhIiJjKkLlMmNnOoPp</a:t>
            </a:r>
            <a:r>
              <a:rPr lang="fr-FR" dirty="0" smtClean="0"/>
              <a:t>"; </a:t>
            </a:r>
          </a:p>
          <a:p>
            <a:r>
              <a:rPr lang="fr-FR" dirty="0" smtClean="0"/>
              <a:t>var </a:t>
            </a:r>
            <a:r>
              <a:rPr lang="fr-FR" dirty="0" err="1" smtClean="0"/>
              <a:t>regex</a:t>
            </a:r>
            <a:r>
              <a:rPr lang="fr-FR" dirty="0" smtClean="0"/>
              <a:t> </a:t>
            </a:r>
            <a:r>
              <a:rPr lang="fr-FR" dirty="0"/>
              <a:t>= new </a:t>
            </a:r>
            <a:r>
              <a:rPr lang="fr-FR" dirty="0" err="1"/>
              <a:t>RegExp</a:t>
            </a:r>
            <a:r>
              <a:rPr lang="fr-FR" dirty="0"/>
              <a:t>("[A-Z]", "g</a:t>
            </a:r>
            <a:r>
              <a:rPr lang="fr-FR" dirty="0" smtClean="0"/>
              <a:t>");</a:t>
            </a:r>
          </a:p>
          <a:p>
            <a:r>
              <a:rPr lang="fr-FR" dirty="0" smtClean="0"/>
              <a:t>var </a:t>
            </a:r>
            <a:r>
              <a:rPr lang="fr-FR" dirty="0"/>
              <a:t>a1 = </a:t>
            </a:r>
            <a:r>
              <a:rPr lang="fr-FR" dirty="0" err="1" smtClean="0"/>
              <a:t>chaine.match</a:t>
            </a:r>
            <a:r>
              <a:rPr lang="fr-FR" dirty="0" smtClean="0"/>
              <a:t>(</a:t>
            </a:r>
            <a:r>
              <a:rPr lang="fr-FR" dirty="0" err="1" smtClean="0"/>
              <a:t>regex</a:t>
            </a:r>
            <a:r>
              <a:rPr lang="fr-FR" dirty="0" smtClean="0"/>
              <a:t>);    </a:t>
            </a:r>
            <a:r>
              <a:rPr lang="fr-FR" dirty="0"/>
              <a:t>// </a:t>
            </a:r>
            <a:r>
              <a:rPr lang="fr-FR" dirty="0" smtClean="0"/>
              <a:t>Trouve les majuscules</a:t>
            </a:r>
          </a:p>
          <a:p>
            <a:r>
              <a:rPr lang="fr-FR" dirty="0" err="1" smtClean="0"/>
              <a:t>regex.compile</a:t>
            </a:r>
            <a:r>
              <a:rPr lang="fr-FR" dirty="0"/>
              <a:t>("[a-z]", "g"); </a:t>
            </a:r>
            <a:endParaRPr lang="fr-FR" dirty="0" smtClean="0"/>
          </a:p>
          <a:p>
            <a:r>
              <a:rPr lang="fr-FR" dirty="0" smtClean="0"/>
              <a:t>var </a:t>
            </a:r>
            <a:r>
              <a:rPr lang="fr-FR" dirty="0"/>
              <a:t>a2 = </a:t>
            </a:r>
            <a:r>
              <a:rPr lang="fr-FR" dirty="0" err="1" smtClean="0"/>
              <a:t>chaine.match</a:t>
            </a:r>
            <a:r>
              <a:rPr lang="fr-FR" dirty="0" smtClean="0"/>
              <a:t>(</a:t>
            </a:r>
            <a:r>
              <a:rPr lang="fr-FR" dirty="0" err="1" smtClean="0"/>
              <a:t>regex</a:t>
            </a:r>
            <a:r>
              <a:rPr lang="fr-FR" dirty="0" smtClean="0"/>
              <a:t>) ;   // Trouve les minuscules</a:t>
            </a:r>
          </a:p>
          <a:p>
            <a:r>
              <a:rPr lang="fr-FR" dirty="0" err="1" smtClean="0"/>
              <a:t>alert</a:t>
            </a:r>
            <a:r>
              <a:rPr lang="fr-FR" dirty="0" smtClean="0"/>
              <a:t>(a1 </a:t>
            </a:r>
            <a:r>
              <a:rPr lang="fr-FR" dirty="0"/>
              <a:t>+ "\n" + a2);</a:t>
            </a:r>
            <a:endParaRPr lang="fr-FR" dirty="0" smtClean="0"/>
          </a:p>
          <a:p>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5013" y="5157192"/>
            <a:ext cx="4535488" cy="1700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7262594"/>
      </p:ext>
    </p:extLst>
  </p:cSld>
  <p:clrMapOvr>
    <a:masterClrMapping/>
  </p:clrMapOvr>
  <p:transition spd="slow">
    <p:wipe dir="d"/>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287160"/>
          </a:xfrm>
        </p:spPr>
        <p:txBody>
          <a:bodyPr>
            <a:normAutofit fontScale="90000"/>
          </a:bodyPr>
          <a:lstStyle/>
          <a:p>
            <a:r>
              <a:rPr lang="fr-FR" sz="4000" b="1" i="1" dirty="0" smtClean="0"/>
              <a:t>Expressions régulières</a:t>
            </a:r>
            <a:br>
              <a:rPr lang="fr-FR" sz="4000" b="1" i="1" dirty="0" smtClean="0"/>
            </a:br>
            <a:r>
              <a:rPr lang="fr-FR" sz="2800" b="1" i="1" dirty="0" smtClean="0">
                <a:solidFill>
                  <a:schemeClr val="accent2">
                    <a:lumMod val="75000"/>
                  </a:schemeClr>
                </a:solidFill>
              </a:rPr>
              <a:t>Un excellent article à consulter avec de nombreux compléments, exemples </a:t>
            </a:r>
            <a:r>
              <a:rPr lang="fr-FR" sz="2800" b="1" i="1" smtClean="0">
                <a:solidFill>
                  <a:schemeClr val="accent2">
                    <a:lumMod val="75000"/>
                  </a:schemeClr>
                </a:solidFill>
              </a:rPr>
              <a:t>et très </a:t>
            </a:r>
            <a:r>
              <a:rPr lang="fr-FR" sz="2800" b="1" i="1" dirty="0" smtClean="0">
                <a:solidFill>
                  <a:schemeClr val="accent2">
                    <a:lumMod val="75000"/>
                  </a:schemeClr>
                </a:solidFill>
              </a:rPr>
              <a:t>bien écrit.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920880" cy="2031325"/>
          </a:xfrm>
          <a:prstGeom prst="rect">
            <a:avLst/>
          </a:prstGeom>
          <a:noFill/>
        </p:spPr>
        <p:txBody>
          <a:bodyPr wrap="square" rtlCol="0">
            <a:spAutoFit/>
          </a:bodyPr>
          <a:lstStyle/>
          <a:p>
            <a:endParaRPr lang="fr-FR" b="1" dirty="0" smtClean="0">
              <a:solidFill>
                <a:schemeClr val="accent2">
                  <a:lumMod val="75000"/>
                </a:schemeClr>
              </a:solidFill>
              <a:cs typeface="Courier New" pitchFamily="49" charset="0"/>
            </a:endParaRPr>
          </a:p>
          <a:p>
            <a:r>
              <a:rPr lang="fr-FR" b="1" dirty="0" smtClean="0">
                <a:solidFill>
                  <a:schemeClr val="accent2">
                    <a:lumMod val="75000"/>
                  </a:schemeClr>
                </a:solidFill>
                <a:cs typeface="Courier New" pitchFamily="49" charset="0"/>
                <a:hlinkClick r:id="rId2"/>
              </a:rPr>
              <a:t>http</a:t>
            </a:r>
            <a:r>
              <a:rPr lang="fr-FR" b="1" dirty="0">
                <a:solidFill>
                  <a:schemeClr val="accent2">
                    <a:lumMod val="75000"/>
                  </a:schemeClr>
                </a:solidFill>
                <a:cs typeface="Courier New" pitchFamily="49" charset="0"/>
                <a:hlinkClick r:id="rId2"/>
              </a:rPr>
              <a:t>://www.js-attitude.fr/2012/08/13/enfin-maitriser-les-expressions-rationnelles/</a:t>
            </a:r>
            <a:endParaRPr lang="fr-FR" dirty="0" smtClean="0"/>
          </a:p>
          <a:p>
            <a:endParaRPr lang="fr-FR" b="1" i="1" dirty="0" smtClean="0">
              <a:solidFill>
                <a:schemeClr val="tx2">
                  <a:lumMod val="75000"/>
                </a:schemeClr>
              </a:solidFill>
            </a:endParaRPr>
          </a:p>
          <a:p>
            <a:endParaRPr lang="fr-FR" b="1" i="1" dirty="0" smtClean="0">
              <a:solidFill>
                <a:schemeClr val="tx2">
                  <a:lumMod val="75000"/>
                </a:schemeClr>
              </a:solidFill>
            </a:endParaRPr>
          </a:p>
          <a:p>
            <a:endParaRPr lang="fr-FR" i="1" dirty="0" smtClean="0"/>
          </a:p>
          <a:p>
            <a:endParaRPr lang="fr-FR" i="1" dirty="0"/>
          </a:p>
        </p:txBody>
      </p:sp>
    </p:spTree>
    <p:extLst>
      <p:ext uri="{BB962C8B-B14F-4D97-AF65-F5344CB8AC3E}">
        <p14:creationId xmlns:p14="http://schemas.microsoft.com/office/powerpoint/2010/main" val="170975561"/>
      </p:ext>
    </p:extLst>
  </p:cSld>
  <p:clrMapOvr>
    <a:masterClrMapping/>
  </p:clrMapOvr>
  <p:transition spd="slow">
    <p:wipe dir="d"/>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Exercice 30</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contrôles de la commande GTI</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11560" y="1484784"/>
            <a:ext cx="8532440" cy="5355312"/>
          </a:xfrm>
          <a:prstGeom prst="rect">
            <a:avLst/>
          </a:prstGeom>
          <a:noFill/>
        </p:spPr>
        <p:txBody>
          <a:bodyPr wrap="square" rtlCol="0">
            <a:spAutoFit/>
          </a:bodyPr>
          <a:lstStyle/>
          <a:p>
            <a:r>
              <a:rPr lang="fr-FR" dirty="0" smtClean="0"/>
              <a:t>Objet : contrôler les données saisies, afficher un message d'erreur si une donnée est incorrecte.</a:t>
            </a:r>
          </a:p>
          <a:p>
            <a:r>
              <a:rPr lang="fr-FR" dirty="0" smtClean="0"/>
              <a:t>Liste des contrôles :</a:t>
            </a:r>
          </a:p>
          <a:p>
            <a:r>
              <a:rPr lang="fr-FR" dirty="0" smtClean="0"/>
              <a:t>Numéro : 	commence par les lettres GTI suivies de 5 chiffres. </a:t>
            </a:r>
          </a:p>
          <a:p>
            <a:r>
              <a:rPr lang="fr-FR" dirty="0"/>
              <a:t>	</a:t>
            </a:r>
            <a:r>
              <a:rPr lang="fr-FR" dirty="0" smtClean="0"/>
              <a:t>	Mettre GTI en majuscules si nécessaire.</a:t>
            </a:r>
          </a:p>
          <a:p>
            <a:r>
              <a:rPr lang="fr-FR" dirty="0" smtClean="0"/>
              <a:t>Nom : 		Ne doit contenir que des lettres accentuées ou nom, des espaces, </a:t>
            </a:r>
          </a:p>
          <a:p>
            <a:r>
              <a:rPr lang="fr-FR" dirty="0"/>
              <a:t>	</a:t>
            </a:r>
            <a:r>
              <a:rPr lang="fr-FR" dirty="0" smtClean="0"/>
              <a:t>	des tirets ou des apostrophes. </a:t>
            </a:r>
          </a:p>
          <a:p>
            <a:r>
              <a:rPr lang="fr-FR" dirty="0"/>
              <a:t>	</a:t>
            </a:r>
            <a:r>
              <a:rPr lang="fr-FR" dirty="0" smtClean="0"/>
              <a:t>	Mettre en Majuscules.</a:t>
            </a:r>
          </a:p>
          <a:p>
            <a:r>
              <a:rPr lang="fr-FR" dirty="0" smtClean="0"/>
              <a:t>Prénom :	</a:t>
            </a:r>
            <a:r>
              <a:rPr lang="fr-FR" dirty="0"/>
              <a:t>	</a:t>
            </a:r>
            <a:r>
              <a:rPr lang="fr-FR" dirty="0" smtClean="0"/>
              <a:t>Ne </a:t>
            </a:r>
            <a:r>
              <a:rPr lang="fr-FR" dirty="0"/>
              <a:t>doit contenir que des lettres accentuées ou nom, des espaces, </a:t>
            </a:r>
          </a:p>
          <a:p>
            <a:r>
              <a:rPr lang="fr-FR" dirty="0"/>
              <a:t>		des tirets ou des apostrophes. </a:t>
            </a:r>
            <a:endParaRPr lang="fr-FR" dirty="0" smtClean="0"/>
          </a:p>
          <a:p>
            <a:r>
              <a:rPr lang="fr-FR" dirty="0"/>
              <a:t>	</a:t>
            </a:r>
            <a:r>
              <a:rPr lang="fr-FR" dirty="0" smtClean="0"/>
              <a:t>	Mettre la première lettre de chaque prénom en majuscule et les 			autres en minuscules.</a:t>
            </a:r>
          </a:p>
          <a:p>
            <a:r>
              <a:rPr lang="fr-FR" dirty="0" smtClean="0"/>
              <a:t>Email :		Vérifier que la forme de l'adresse email est valide : </a:t>
            </a:r>
          </a:p>
          <a:p>
            <a:r>
              <a:rPr lang="fr-FR" dirty="0"/>
              <a:t>	</a:t>
            </a:r>
            <a:r>
              <a:rPr lang="fr-FR" dirty="0" smtClean="0"/>
              <a:t>	a/ Un seul caractère @ au milieu de l'adresse</a:t>
            </a:r>
          </a:p>
          <a:p>
            <a:r>
              <a:rPr lang="fr-FR" dirty="0"/>
              <a:t>	</a:t>
            </a:r>
            <a:r>
              <a:rPr lang="fr-FR" dirty="0" smtClean="0"/>
              <a:t>	b / à gauche de @ :  lettres minuscules ou majuscules , tiret, </a:t>
            </a:r>
          </a:p>
          <a:p>
            <a:r>
              <a:rPr lang="fr-FR" dirty="0"/>
              <a:t>	</a:t>
            </a:r>
            <a:r>
              <a:rPr lang="fr-FR" dirty="0" smtClean="0"/>
              <a:t>	      point suivi d'un caractère au moins</a:t>
            </a:r>
          </a:p>
          <a:p>
            <a:r>
              <a:rPr lang="fr-FR" dirty="0"/>
              <a:t>	</a:t>
            </a:r>
            <a:r>
              <a:rPr lang="fr-FR" dirty="0" smtClean="0"/>
              <a:t>	c / à droite de @ : </a:t>
            </a:r>
            <a:r>
              <a:rPr lang="fr-FR" dirty="0"/>
              <a:t>lettres minuscules ou </a:t>
            </a:r>
            <a:r>
              <a:rPr lang="fr-FR" dirty="0" smtClean="0"/>
              <a:t>majuscules accentuées ou 			non  </a:t>
            </a:r>
            <a:r>
              <a:rPr lang="fr-FR" dirty="0"/>
              <a:t>, tiret, </a:t>
            </a:r>
            <a:r>
              <a:rPr lang="fr-FR" dirty="0" smtClean="0"/>
              <a:t>suivi d'un point suivi de lettres</a:t>
            </a:r>
          </a:p>
          <a:p>
            <a:endParaRPr lang="fr-FR" dirty="0" smtClean="0"/>
          </a:p>
        </p:txBody>
      </p:sp>
    </p:spTree>
    <p:extLst>
      <p:ext uri="{BB962C8B-B14F-4D97-AF65-F5344CB8AC3E}">
        <p14:creationId xmlns:p14="http://schemas.microsoft.com/office/powerpoint/2010/main" val="1792495643"/>
      </p:ext>
    </p:extLst>
  </p:cSld>
  <p:clrMapOvr>
    <a:masterClrMapping/>
  </p:clrMapOvr>
  <p:transition spd="slow">
    <p:wipe dir="d"/>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Exercice 30</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contrôles de la commande GTI</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11560" y="1484784"/>
            <a:ext cx="8532440" cy="5355312"/>
          </a:xfrm>
          <a:prstGeom prst="rect">
            <a:avLst/>
          </a:prstGeom>
          <a:noFill/>
        </p:spPr>
        <p:txBody>
          <a:bodyPr wrap="square" rtlCol="0">
            <a:spAutoFit/>
          </a:bodyPr>
          <a:lstStyle/>
          <a:p>
            <a:r>
              <a:rPr lang="fr-FR" dirty="0" smtClean="0"/>
              <a:t>Liste des contrôles  (suite) :</a:t>
            </a:r>
          </a:p>
          <a:p>
            <a:r>
              <a:rPr lang="fr-FR" dirty="0" smtClean="0"/>
              <a:t>Bon de commande :</a:t>
            </a:r>
          </a:p>
          <a:p>
            <a:r>
              <a:rPr lang="fr-FR" dirty="0" smtClean="0"/>
              <a:t>Date :		Date valide &gt;= date du jour</a:t>
            </a:r>
          </a:p>
          <a:p>
            <a:r>
              <a:rPr lang="fr-FR" dirty="0" smtClean="0"/>
              <a:t>Réf :		Non vide.</a:t>
            </a:r>
          </a:p>
          <a:p>
            <a:r>
              <a:rPr lang="fr-FR" dirty="0" smtClean="0"/>
              <a:t>Adresse de facturation</a:t>
            </a:r>
          </a:p>
          <a:p>
            <a:r>
              <a:rPr lang="fr-FR" dirty="0" smtClean="0"/>
              <a:t>Société :		Non vide, caractères alphanumériques accentués ou non, espace, 			tiret, apostrophe, guillemets, points, @, &amp;, +</a:t>
            </a:r>
          </a:p>
          <a:p>
            <a:r>
              <a:rPr lang="fr-FR" dirty="0" smtClean="0"/>
              <a:t>Adresse :		comme Société</a:t>
            </a:r>
          </a:p>
          <a:p>
            <a:r>
              <a:rPr lang="fr-FR" dirty="0" smtClean="0"/>
              <a:t>Code Postal	2 chiffres ou 5 chiffres</a:t>
            </a:r>
          </a:p>
          <a:p>
            <a:r>
              <a:rPr lang="fr-FR" dirty="0" smtClean="0"/>
              <a:t>Ville :	</a:t>
            </a:r>
            <a:r>
              <a:rPr lang="fr-FR" dirty="0"/>
              <a:t>	</a:t>
            </a:r>
            <a:r>
              <a:rPr lang="fr-FR" dirty="0" smtClean="0"/>
              <a:t>Non </a:t>
            </a:r>
            <a:r>
              <a:rPr lang="fr-FR" dirty="0"/>
              <a:t>vide, caractères </a:t>
            </a:r>
            <a:r>
              <a:rPr lang="fr-FR" dirty="0" smtClean="0"/>
              <a:t>alphabétiques </a:t>
            </a:r>
            <a:r>
              <a:rPr lang="fr-FR" dirty="0"/>
              <a:t>accentués ou non, espace, 			tiret, </a:t>
            </a:r>
            <a:r>
              <a:rPr lang="fr-FR" dirty="0" smtClean="0"/>
              <a:t>apostrophe,</a:t>
            </a:r>
          </a:p>
          <a:p>
            <a:r>
              <a:rPr lang="fr-FR" dirty="0" smtClean="0"/>
              <a:t>Tél : 		6 à 14 chiffres, indicatif du pays (033) facultatif, espace tiret</a:t>
            </a:r>
          </a:p>
          <a:p>
            <a:r>
              <a:rPr lang="fr-FR" dirty="0" smtClean="0"/>
              <a:t>Fax </a:t>
            </a:r>
            <a:r>
              <a:rPr lang="fr-FR" dirty="0"/>
              <a:t>: 		</a:t>
            </a:r>
            <a:r>
              <a:rPr lang="fr-FR" dirty="0" smtClean="0"/>
              <a:t>comme tél</a:t>
            </a:r>
          </a:p>
          <a:p>
            <a:r>
              <a:rPr lang="fr-FR" dirty="0" smtClean="0"/>
              <a:t>Email :		facultatif ,  comme email précédent.</a:t>
            </a:r>
          </a:p>
          <a:p>
            <a:r>
              <a:rPr lang="fr-FR" dirty="0" smtClean="0"/>
              <a:t>Adresse de livraison :</a:t>
            </a:r>
          </a:p>
          <a:p>
            <a:r>
              <a:rPr lang="fr-FR" dirty="0" smtClean="0"/>
              <a:t>		mêmes contrôles que l'adresse de facturation</a:t>
            </a:r>
          </a:p>
          <a:p>
            <a:r>
              <a:rPr lang="fr-FR" dirty="0" smtClean="0"/>
              <a:t>Société : 		si vide, demander la confirmation qu'elle est identique à l'adresse de 		facturation et si oui remplir les champs correspondants avec les 			données de facturation.</a:t>
            </a:r>
          </a:p>
        </p:txBody>
      </p:sp>
    </p:spTree>
    <p:extLst>
      <p:ext uri="{BB962C8B-B14F-4D97-AF65-F5344CB8AC3E}">
        <p14:creationId xmlns:p14="http://schemas.microsoft.com/office/powerpoint/2010/main" val="1362307519"/>
      </p:ext>
    </p:extLst>
  </p:cSld>
  <p:clrMapOvr>
    <a:masterClrMapping/>
  </p:clrMapOvr>
  <p:transition spd="slow">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95400" y="2363450"/>
            <a:ext cx="6781800" cy="3808750"/>
          </a:xfrm>
          <a:prstGeom prst="rect">
            <a:avLst/>
          </a:prstGeom>
          <a:noFill/>
        </p:spPr>
        <p:txBody>
          <a:bodyPr wrap="square" rtlCol="0">
            <a:normAutofit/>
          </a:bodyPr>
          <a:lstStyle/>
          <a:p>
            <a:pPr algn="ctr"/>
            <a:r>
              <a:rPr lang="fr-FR" sz="7200" b="1" dirty="0"/>
              <a:t>Initiation au </a:t>
            </a:r>
            <a:r>
              <a:rPr lang="fr-FR" sz="7200" b="1" dirty="0" smtClean="0"/>
              <a:t>JavaScript</a:t>
            </a:r>
            <a:endParaRPr lang="fr-FR" sz="7200"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Console javascript</a:t>
            </a:r>
            <a:endParaRPr lang="fr-FR" sz="3100" b="1" dirty="0">
              <a:solidFill>
                <a:schemeClr val="accent2">
                  <a:lumMod val="75000"/>
                </a:scheme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62" y="1204913"/>
            <a:ext cx="6895806" cy="5542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8559444"/>
      </p:ext>
    </p:extLst>
  </p:cSld>
  <p:clrMapOvr>
    <a:masterClrMapping/>
  </p:clrMapOvr>
  <p:transition spd="slow">
    <p:wipe dir="d"/>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Le DOM (Document Object Model)</a:t>
            </a:r>
            <a:endParaRPr lang="fr-FR" sz="2700" b="1" dirty="0">
              <a:solidFill>
                <a:schemeClr val="accent2">
                  <a:lumMod val="75000"/>
                </a:schemeClr>
              </a:solidFill>
            </a:endParaRPr>
          </a:p>
        </p:txBody>
      </p:sp>
      <p:sp>
        <p:nvSpPr>
          <p:cNvPr id="5" name="ZoneTexte 4"/>
          <p:cNvSpPr txBox="1"/>
          <p:nvPr/>
        </p:nvSpPr>
        <p:spPr>
          <a:xfrm>
            <a:off x="662868" y="1484784"/>
            <a:ext cx="8352928" cy="5078313"/>
          </a:xfrm>
          <a:prstGeom prst="rect">
            <a:avLst/>
          </a:prstGeom>
          <a:noFill/>
        </p:spPr>
        <p:txBody>
          <a:bodyPr wrap="square" rtlCol="0">
            <a:spAutoFit/>
          </a:bodyPr>
          <a:lstStyle/>
          <a:p>
            <a:r>
              <a:rPr lang="fr-FR" dirty="0"/>
              <a:t>Le DOM est une conception de la structure d'une page permettant de manipuler ses éléments grâce à </a:t>
            </a:r>
            <a:r>
              <a:rPr lang="fr-FR" dirty="0" smtClean="0"/>
              <a:t>JavaScript</a:t>
            </a:r>
            <a:r>
              <a:rPr lang="fr-FR" dirty="0"/>
              <a:t>. </a:t>
            </a:r>
            <a:r>
              <a:rPr lang="fr-FR" dirty="0" smtClean="0"/>
              <a:t> </a:t>
            </a:r>
          </a:p>
          <a:p>
            <a:r>
              <a:rPr lang="fr-FR" dirty="0"/>
              <a:t>Il s'agit d'une interface qui permet de standardiser les moyens d'accès à un document balisé, notamment une page Web. </a:t>
            </a:r>
            <a:endParaRPr lang="fr-FR" dirty="0" smtClean="0"/>
          </a:p>
          <a:p>
            <a:r>
              <a:rPr lang="fr-FR" dirty="0"/>
              <a:t>Toutes les propriétés et méthodes ainsi que tous les événements disponibles pour le développeur pour manipuler et créer des pages dynamiques sont organisés sous forme de hiérarchies d'objets</a:t>
            </a:r>
            <a:r>
              <a:rPr lang="fr-FR" dirty="0" smtClean="0"/>
              <a:t>.</a:t>
            </a:r>
          </a:p>
          <a:p>
            <a:endParaRPr lang="fr-FR" dirty="0" smtClean="0"/>
          </a:p>
          <a:p>
            <a:r>
              <a:rPr lang="fr-FR" b="1" dirty="0"/>
              <a:t>a. Qu'est-ce qu'un nœud? </a:t>
            </a:r>
          </a:p>
          <a:p>
            <a:r>
              <a:rPr lang="fr-FR" dirty="0"/>
              <a:t>Un langage de marquage comme HTML </a:t>
            </a:r>
            <a:r>
              <a:rPr lang="fr-FR" dirty="0" smtClean="0"/>
              <a:t>peut </a:t>
            </a:r>
            <a:r>
              <a:rPr lang="fr-FR" dirty="0"/>
              <a:t>être schématisé comme une arborescence hiérarchisée. Les différentes composantes d'une telle arborescence sont désignés comme étant des nœuds. </a:t>
            </a:r>
            <a:endParaRPr lang="fr-FR" dirty="0" smtClean="0"/>
          </a:p>
          <a:p>
            <a:r>
              <a:rPr lang="fr-FR" dirty="0" smtClean="0"/>
              <a:t>L'objet </a:t>
            </a:r>
            <a:r>
              <a:rPr lang="fr-FR" dirty="0"/>
              <a:t>central du modèle DOM est pour cette raison l'objet </a:t>
            </a:r>
            <a:r>
              <a:rPr lang="fr-FR" dirty="0" err="1"/>
              <a:t>node</a:t>
            </a:r>
            <a:r>
              <a:rPr lang="fr-FR" dirty="0"/>
              <a:t> (</a:t>
            </a:r>
            <a:r>
              <a:rPr lang="fr-FR" dirty="0" err="1"/>
              <a:t>node</a:t>
            </a:r>
            <a:r>
              <a:rPr lang="fr-FR" dirty="0"/>
              <a:t> = nœud). Il existe différents types de nœuds. Dans un document HTML ordinaire existent dans tous les cas trois types de nœud importants qu'il nous faut distinguer : les nœuds-élément, les nœuds-attribut, et les nœuds-texte. </a:t>
            </a:r>
          </a:p>
          <a:p>
            <a:endParaRPr lang="fr-FR" b="1" dirty="0" smtClean="0"/>
          </a:p>
          <a:p>
            <a:endParaRPr lang="fr-FR" dirty="0" smtClean="0"/>
          </a:p>
        </p:txBody>
      </p:sp>
    </p:spTree>
    <p:extLst>
      <p:ext uri="{BB962C8B-B14F-4D97-AF65-F5344CB8AC3E}">
        <p14:creationId xmlns:p14="http://schemas.microsoft.com/office/powerpoint/2010/main" val="2752185043"/>
      </p:ext>
    </p:extLst>
  </p:cSld>
  <p:clrMapOvr>
    <a:masterClrMapping/>
  </p:clrMapOvr>
  <p:transition spd="slow">
    <p:wipe dir="d"/>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Le DOM (Document Object Model)</a:t>
            </a:r>
            <a:endParaRPr lang="fr-FR" sz="2700" b="1" dirty="0">
              <a:solidFill>
                <a:schemeClr val="accent2">
                  <a:lumMod val="75000"/>
                </a:schemeClr>
              </a:solidFill>
            </a:endParaRPr>
          </a:p>
        </p:txBody>
      </p:sp>
      <p:sp>
        <p:nvSpPr>
          <p:cNvPr id="5" name="ZoneTexte 4"/>
          <p:cNvSpPr txBox="1"/>
          <p:nvPr/>
        </p:nvSpPr>
        <p:spPr>
          <a:xfrm>
            <a:off x="662868" y="1484784"/>
            <a:ext cx="8352928" cy="3693319"/>
          </a:xfrm>
          <a:prstGeom prst="rect">
            <a:avLst/>
          </a:prstGeom>
          <a:noFill/>
        </p:spPr>
        <p:txBody>
          <a:bodyPr wrap="square" rtlCol="0">
            <a:spAutoFit/>
          </a:bodyPr>
          <a:lstStyle/>
          <a:p>
            <a:r>
              <a:rPr lang="fr-FR" dirty="0"/>
              <a:t>Pour comprendre, examinons la construction HTML simple suivante : </a:t>
            </a:r>
          </a:p>
          <a:p>
            <a:r>
              <a:rPr lang="fr-FR" b="1" dirty="0"/>
              <a:t>&lt;h1 class="centre"&gt;Bonjour&lt;/h1&gt;</a:t>
            </a:r>
            <a:br>
              <a:rPr lang="fr-FR" b="1" dirty="0"/>
            </a:br>
            <a:endParaRPr lang="fr-FR" b="1" dirty="0"/>
          </a:p>
          <a:p>
            <a:r>
              <a:rPr lang="fr-FR" dirty="0"/>
              <a:t>Dans cette construction, il y a un </a:t>
            </a:r>
            <a:r>
              <a:rPr lang="fr-FR" b="1" dirty="0">
                <a:solidFill>
                  <a:schemeClr val="accent2">
                    <a:lumMod val="75000"/>
                  </a:schemeClr>
                </a:solidFill>
              </a:rPr>
              <a:t>nœud-élément</a:t>
            </a:r>
            <a:r>
              <a:rPr lang="fr-FR" dirty="0"/>
              <a:t>, à savoir le nœud-élément de l'élément h1. </a:t>
            </a:r>
            <a:endParaRPr lang="fr-FR" dirty="0" smtClean="0"/>
          </a:p>
          <a:p>
            <a:r>
              <a:rPr lang="fr-FR" dirty="0" smtClean="0"/>
              <a:t>De </a:t>
            </a:r>
            <a:r>
              <a:rPr lang="fr-FR" dirty="0"/>
              <a:t>plus, il y a un </a:t>
            </a:r>
            <a:r>
              <a:rPr lang="fr-FR" b="1" dirty="0">
                <a:solidFill>
                  <a:schemeClr val="accent2">
                    <a:lumMod val="75000"/>
                  </a:schemeClr>
                </a:solidFill>
              </a:rPr>
              <a:t>nœud-attribut</a:t>
            </a:r>
            <a:r>
              <a:rPr lang="fr-FR" dirty="0"/>
              <a:t>, à savoir celui de l'attribut </a:t>
            </a:r>
            <a:r>
              <a:rPr lang="fr-FR" dirty="0" smtClean="0"/>
              <a:t>class, </a:t>
            </a:r>
          </a:p>
          <a:p>
            <a:r>
              <a:rPr lang="fr-FR" dirty="0" smtClean="0"/>
              <a:t>et </a:t>
            </a:r>
            <a:r>
              <a:rPr lang="fr-FR" dirty="0"/>
              <a:t>enfin il y a ce qu'on appelle des « données en caractères », que l'on trouve à deux endroits : à savoir une fois comme contenu de l'élément h1, et une fois pour l'affectation de valeur à l'attribut class. </a:t>
            </a:r>
            <a:endParaRPr lang="fr-FR" dirty="0" smtClean="0"/>
          </a:p>
          <a:p>
            <a:r>
              <a:rPr lang="fr-FR" dirty="0" smtClean="0"/>
              <a:t>Ces </a:t>
            </a:r>
            <a:r>
              <a:rPr lang="fr-FR" dirty="0"/>
              <a:t>données en caractères représentent elles-mêmes des nœuds, à savoir des </a:t>
            </a:r>
            <a:r>
              <a:rPr lang="fr-FR" b="1" dirty="0">
                <a:solidFill>
                  <a:schemeClr val="accent2">
                    <a:lumMod val="75000"/>
                  </a:schemeClr>
                </a:solidFill>
              </a:rPr>
              <a:t>nœuds </a:t>
            </a:r>
            <a:r>
              <a:rPr lang="fr-FR" b="1" dirty="0" smtClean="0">
                <a:solidFill>
                  <a:schemeClr val="accent2">
                    <a:lumMod val="75000"/>
                  </a:schemeClr>
                </a:solidFill>
              </a:rPr>
              <a:t>texte.</a:t>
            </a:r>
            <a:endParaRPr lang="fr-FR" b="1" dirty="0">
              <a:solidFill>
                <a:schemeClr val="accent2">
                  <a:lumMod val="75000"/>
                </a:schemeClr>
              </a:solidFill>
            </a:endParaRPr>
          </a:p>
          <a:p>
            <a:endParaRPr lang="fr-FR" b="1" dirty="0" smtClean="0"/>
          </a:p>
          <a:p>
            <a:endParaRPr lang="fr-FR" dirty="0" smtClean="0"/>
          </a:p>
        </p:txBody>
      </p:sp>
    </p:spTree>
    <p:extLst>
      <p:ext uri="{BB962C8B-B14F-4D97-AF65-F5344CB8AC3E}">
        <p14:creationId xmlns:p14="http://schemas.microsoft.com/office/powerpoint/2010/main" val="1626066190"/>
      </p:ext>
    </p:extLst>
  </p:cSld>
  <p:clrMapOvr>
    <a:masterClrMapping/>
  </p:clrMapOvr>
  <p:transition spd="slow">
    <p:wipe dir="d"/>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Le DOM (Document Object Model)</a:t>
            </a:r>
            <a:endParaRPr lang="fr-FR" sz="2700" b="1" dirty="0">
              <a:solidFill>
                <a:schemeClr val="accent2">
                  <a:lumMod val="75000"/>
                </a:schemeClr>
              </a:solidFill>
            </a:endParaRPr>
          </a:p>
        </p:txBody>
      </p:sp>
      <p:sp>
        <p:nvSpPr>
          <p:cNvPr id="5" name="ZoneTexte 4"/>
          <p:cNvSpPr txBox="1"/>
          <p:nvPr/>
        </p:nvSpPr>
        <p:spPr>
          <a:xfrm>
            <a:off x="662868" y="1484784"/>
            <a:ext cx="8352928" cy="5355312"/>
          </a:xfrm>
          <a:prstGeom prst="rect">
            <a:avLst/>
          </a:prstGeom>
          <a:noFill/>
        </p:spPr>
        <p:txBody>
          <a:bodyPr wrap="square" rtlCol="0">
            <a:spAutoFit/>
          </a:bodyPr>
          <a:lstStyle/>
          <a:p>
            <a:r>
              <a:rPr lang="fr-FR" dirty="0"/>
              <a:t>Un autre exemple de construction peut aider à mieux comprendre :</a:t>
            </a:r>
          </a:p>
          <a:p>
            <a:r>
              <a:rPr lang="fr-FR" b="1" dirty="0"/>
              <a:t>&lt;h1 class="centre"&gt;Bonjour &lt;i&gt;tout le monde&lt;/i&gt;&amp;</a:t>
            </a:r>
            <a:r>
              <a:rPr lang="fr-FR" b="1" dirty="0" err="1"/>
              <a:t>nbsp</a:t>
            </a:r>
            <a:r>
              <a:rPr lang="fr-FR" b="1" dirty="0"/>
              <a:t>;!&lt;/h1&gt;</a:t>
            </a:r>
            <a:br>
              <a:rPr lang="fr-FR" b="1" dirty="0"/>
            </a:br>
            <a:endParaRPr lang="fr-FR" b="1" dirty="0"/>
          </a:p>
          <a:p>
            <a:r>
              <a:rPr lang="fr-FR" dirty="0"/>
              <a:t>Dans cet exemple est ajouté le marquage en italique du groupe de mots « tout le monde ». Il est important de comprendre maintenant à quoi ressemble la hiérarchie des </a:t>
            </a:r>
            <a:r>
              <a:rPr lang="fr-FR" dirty="0" smtClean="0"/>
              <a:t>nœuds</a:t>
            </a:r>
            <a:r>
              <a:rPr lang="fr-FR" dirty="0"/>
              <a:t> </a:t>
            </a:r>
            <a:r>
              <a:rPr lang="fr-FR" dirty="0" smtClean="0"/>
              <a:t>:</a:t>
            </a:r>
            <a:endParaRPr lang="fr-FR" dirty="0"/>
          </a:p>
          <a:p>
            <a:r>
              <a:rPr lang="fr-FR" dirty="0"/>
              <a:t>L'élément h1 a d'après les règles du DOM, trois nœuds enfants et un nœud associé : </a:t>
            </a:r>
            <a:endParaRPr lang="fr-FR" dirty="0" smtClean="0"/>
          </a:p>
          <a:p>
            <a:r>
              <a:rPr lang="fr-FR" dirty="0" smtClean="0"/>
              <a:t>les </a:t>
            </a:r>
            <a:r>
              <a:rPr lang="fr-FR" dirty="0"/>
              <a:t>nœuds enfants sont le nœud texte avec le mot </a:t>
            </a:r>
            <a:r>
              <a:rPr lang="fr-FR" b="1" dirty="0">
                <a:solidFill>
                  <a:schemeClr val="accent2">
                    <a:lumMod val="75000"/>
                  </a:schemeClr>
                </a:solidFill>
              </a:rPr>
              <a:t>« Bonjour » </a:t>
            </a:r>
            <a:r>
              <a:rPr lang="fr-FR" dirty="0"/>
              <a:t>suivi d'un espace, le nœud élément de l'élément </a:t>
            </a:r>
            <a:r>
              <a:rPr lang="fr-FR" b="1" dirty="0">
                <a:solidFill>
                  <a:schemeClr val="accent2">
                    <a:lumMod val="75000"/>
                  </a:schemeClr>
                </a:solidFill>
              </a:rPr>
              <a:t>i,</a:t>
            </a:r>
            <a:r>
              <a:rPr lang="fr-FR" dirty="0"/>
              <a:t> enfin le nœud texte constitué de la chaîne de caractères </a:t>
            </a:r>
            <a:r>
              <a:rPr lang="fr-FR" dirty="0">
                <a:solidFill>
                  <a:schemeClr val="accent2">
                    <a:lumMod val="75000"/>
                  </a:schemeClr>
                </a:solidFill>
              </a:rPr>
              <a:t>"&amp;</a:t>
            </a:r>
            <a:r>
              <a:rPr lang="fr-FR" dirty="0" err="1">
                <a:solidFill>
                  <a:schemeClr val="accent2">
                    <a:lumMod val="75000"/>
                  </a:schemeClr>
                </a:solidFill>
              </a:rPr>
              <a:t>nbsp</a:t>
            </a:r>
            <a:r>
              <a:rPr lang="fr-FR" dirty="0">
                <a:solidFill>
                  <a:schemeClr val="accent2">
                    <a:lumMod val="75000"/>
                  </a:schemeClr>
                </a:solidFill>
              </a:rPr>
              <a:t>;!". </a:t>
            </a:r>
            <a:endParaRPr lang="fr-FR" dirty="0" smtClean="0">
              <a:solidFill>
                <a:schemeClr val="accent2">
                  <a:lumMod val="75000"/>
                </a:schemeClr>
              </a:solidFill>
            </a:endParaRPr>
          </a:p>
          <a:p>
            <a:r>
              <a:rPr lang="fr-FR" dirty="0" smtClean="0"/>
              <a:t>L'attribut </a:t>
            </a:r>
            <a:r>
              <a:rPr lang="fr-FR" dirty="0"/>
              <a:t>class dans la balise ouvrante &lt;h1&gt; n'est pas par contre un nœud enfant mais un nœud </a:t>
            </a:r>
            <a:r>
              <a:rPr lang="fr-FR" u="sng" dirty="0"/>
              <a:t>associé</a:t>
            </a:r>
            <a:r>
              <a:rPr lang="fr-FR" dirty="0"/>
              <a:t>. Le nœud attribut a toutefois lui-même un nœud enfant à savoir la valeur affectée (</a:t>
            </a:r>
            <a:r>
              <a:rPr lang="fr-FR" b="1" dirty="0">
                <a:solidFill>
                  <a:schemeClr val="accent2">
                    <a:lumMod val="75000"/>
                  </a:schemeClr>
                </a:solidFill>
              </a:rPr>
              <a:t>centre</a:t>
            </a:r>
            <a:r>
              <a:rPr lang="fr-FR" dirty="0"/>
              <a:t>). </a:t>
            </a:r>
            <a:endParaRPr lang="fr-FR" dirty="0" smtClean="0"/>
          </a:p>
          <a:p>
            <a:r>
              <a:rPr lang="fr-FR" dirty="0" smtClean="0"/>
              <a:t>Même </a:t>
            </a:r>
            <a:r>
              <a:rPr lang="fr-FR" dirty="0"/>
              <a:t>le nœud de type élément i a, à son tour, un nœud enfant, à savoir le nœud de type texte de son contenu de caractères, donc les mots </a:t>
            </a:r>
            <a:r>
              <a:rPr lang="fr-FR" b="1" dirty="0">
                <a:solidFill>
                  <a:schemeClr val="accent2">
                    <a:lumMod val="75000"/>
                  </a:schemeClr>
                </a:solidFill>
              </a:rPr>
              <a:t>« tout le monde ». </a:t>
            </a:r>
          </a:p>
          <a:p>
            <a:r>
              <a:rPr lang="fr-FR" dirty="0"/>
              <a:t>Tous les nœuds de cette arborescence sont accessibles et manipulables -y compris les propriétés des feuilles de style.</a:t>
            </a:r>
          </a:p>
          <a:p>
            <a:endParaRPr lang="fr-FR" b="1" dirty="0" smtClean="0"/>
          </a:p>
          <a:p>
            <a:endParaRPr lang="fr-FR" dirty="0" smtClean="0"/>
          </a:p>
        </p:txBody>
      </p:sp>
    </p:spTree>
    <p:extLst>
      <p:ext uri="{BB962C8B-B14F-4D97-AF65-F5344CB8AC3E}">
        <p14:creationId xmlns:p14="http://schemas.microsoft.com/office/powerpoint/2010/main" val="2052783329"/>
      </p:ext>
    </p:extLst>
  </p:cSld>
  <p:clrMapOvr>
    <a:masterClrMapping/>
  </p:clrMapOvr>
  <p:transition spd="slow">
    <p:wipe dir="d"/>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Le DOM (Document Object Model)</a:t>
            </a:r>
            <a:endParaRPr lang="fr-FR" sz="2700" b="1" dirty="0">
              <a:solidFill>
                <a:schemeClr val="accent2">
                  <a:lumMod val="75000"/>
                </a:schemeClr>
              </a:solidFill>
            </a:endParaRPr>
          </a:p>
        </p:txBody>
      </p:sp>
      <p:sp>
        <p:nvSpPr>
          <p:cNvPr id="5" name="ZoneTexte 4"/>
          <p:cNvSpPr txBox="1"/>
          <p:nvPr/>
        </p:nvSpPr>
        <p:spPr>
          <a:xfrm>
            <a:off x="662868" y="1484784"/>
            <a:ext cx="8352928" cy="5632311"/>
          </a:xfrm>
          <a:prstGeom prst="rect">
            <a:avLst/>
          </a:prstGeom>
          <a:noFill/>
        </p:spPr>
        <p:txBody>
          <a:bodyPr wrap="square" rtlCol="0">
            <a:spAutoFit/>
          </a:bodyPr>
          <a:lstStyle/>
          <a:p>
            <a:r>
              <a:rPr lang="fr-FR" b="1" dirty="0"/>
              <a:t>1. Accès direct </a:t>
            </a:r>
          </a:p>
          <a:p>
            <a:r>
              <a:rPr lang="fr-FR" b="1" dirty="0"/>
              <a:t>a. Accès aux éléments à partir de l'ensemble du document </a:t>
            </a:r>
          </a:p>
          <a:p>
            <a:r>
              <a:rPr lang="fr-FR" dirty="0"/>
              <a:t>L'objet document est un objet important, qui représente l'ensemble de l'arborescence du document analysé. Il possède de nombreuses propriétés et méthodes. </a:t>
            </a:r>
            <a:endParaRPr lang="fr-FR" dirty="0" smtClean="0"/>
          </a:p>
          <a:p>
            <a:r>
              <a:rPr lang="fr-FR" dirty="0" smtClean="0"/>
              <a:t>Trois </a:t>
            </a:r>
            <a:r>
              <a:rPr lang="fr-FR" dirty="0"/>
              <a:t>de ces dernières permettent de « pointer » directement un ou plusieurs éléments dans le document. </a:t>
            </a:r>
            <a:endParaRPr lang="fr-FR" dirty="0" smtClean="0"/>
          </a:p>
          <a:p>
            <a:endParaRPr lang="fr-FR" dirty="0"/>
          </a:p>
          <a:p>
            <a:r>
              <a:rPr lang="fr-FR" dirty="0"/>
              <a:t>La méthode </a:t>
            </a:r>
            <a:r>
              <a:rPr lang="fr-FR" dirty="0" err="1"/>
              <a:t>getElementById</a:t>
            </a:r>
            <a:r>
              <a:rPr lang="fr-FR" dirty="0"/>
              <a:t> permet de sélectionner un élément d'identifiant donné dans une page. Par exemple, si on a dans la page &lt;p id="intro"&gt;(...)&lt;/p&gt;, </a:t>
            </a:r>
            <a:endParaRPr lang="fr-FR" dirty="0" smtClean="0"/>
          </a:p>
          <a:p>
            <a:r>
              <a:rPr lang="fr-FR" dirty="0" err="1" smtClean="0"/>
              <a:t>document.getElementById</a:t>
            </a:r>
            <a:r>
              <a:rPr lang="fr-FR" dirty="0"/>
              <a:t>("intro") permettra de sélectionner précisément l'élément p en question. </a:t>
            </a:r>
          </a:p>
          <a:p>
            <a:endParaRPr lang="fr-FR" dirty="0" smtClean="0"/>
          </a:p>
          <a:p>
            <a:r>
              <a:rPr lang="fr-FR" dirty="0" smtClean="0"/>
              <a:t>La </a:t>
            </a:r>
            <a:r>
              <a:rPr lang="fr-FR" dirty="0"/>
              <a:t>méthode </a:t>
            </a:r>
            <a:r>
              <a:rPr lang="fr-FR" dirty="0" err="1"/>
              <a:t>getElementsByName</a:t>
            </a:r>
            <a:r>
              <a:rPr lang="fr-FR" dirty="0"/>
              <a:t> permet de sélectionner les éléments portant un nom donné dans une page ; mais cette méthode, survivance de Netscape, n'est pas supportée par Internet Explorer ; </a:t>
            </a:r>
            <a:endParaRPr lang="fr-FR" dirty="0" smtClean="0"/>
          </a:p>
          <a:p>
            <a:endParaRPr lang="fr-FR" dirty="0"/>
          </a:p>
          <a:p>
            <a:r>
              <a:rPr lang="fr-FR" dirty="0"/>
              <a:t>La méthode </a:t>
            </a:r>
            <a:r>
              <a:rPr lang="fr-FR" dirty="0" err="1"/>
              <a:t>getElementsByTagName</a:t>
            </a:r>
            <a:r>
              <a:rPr lang="fr-FR" dirty="0"/>
              <a:t> permet de sélectionner les éléments portant un nom de balise donné dans une page. </a:t>
            </a:r>
          </a:p>
          <a:p>
            <a:endParaRPr lang="fr-FR" b="1" dirty="0" smtClean="0"/>
          </a:p>
          <a:p>
            <a:endParaRPr lang="fr-FR" dirty="0" smtClean="0"/>
          </a:p>
        </p:txBody>
      </p:sp>
    </p:spTree>
    <p:extLst>
      <p:ext uri="{BB962C8B-B14F-4D97-AF65-F5344CB8AC3E}">
        <p14:creationId xmlns:p14="http://schemas.microsoft.com/office/powerpoint/2010/main" val="722481777"/>
      </p:ext>
    </p:extLst>
  </p:cSld>
  <p:clrMapOvr>
    <a:masterClrMapping/>
  </p:clrMapOvr>
  <p:transition spd="slow">
    <p:wipe dir="d"/>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Le DOM (Document Object Model)</a:t>
            </a:r>
            <a:endParaRPr lang="fr-FR" sz="2700" b="1" dirty="0">
              <a:solidFill>
                <a:schemeClr val="accent2">
                  <a:lumMod val="75000"/>
                </a:schemeClr>
              </a:solidFill>
            </a:endParaRPr>
          </a:p>
        </p:txBody>
      </p:sp>
      <p:sp>
        <p:nvSpPr>
          <p:cNvPr id="5" name="ZoneTexte 4"/>
          <p:cNvSpPr txBox="1"/>
          <p:nvPr/>
        </p:nvSpPr>
        <p:spPr>
          <a:xfrm>
            <a:off x="662868" y="1484784"/>
            <a:ext cx="8352928" cy="2308324"/>
          </a:xfrm>
          <a:prstGeom prst="rect">
            <a:avLst/>
          </a:prstGeom>
          <a:noFill/>
        </p:spPr>
        <p:txBody>
          <a:bodyPr wrap="square" rtlCol="0">
            <a:spAutoFit/>
          </a:bodyPr>
          <a:lstStyle/>
          <a:p>
            <a:r>
              <a:rPr lang="fr-FR" dirty="0"/>
              <a:t>On peut également accéder aux divers éléments d'un document par leur numéro d'ordre dans ce dernier. </a:t>
            </a:r>
            <a:endParaRPr lang="fr-FR" dirty="0" smtClean="0"/>
          </a:p>
          <a:p>
            <a:r>
              <a:rPr lang="fr-FR" dirty="0" smtClean="0"/>
              <a:t>Par </a:t>
            </a:r>
            <a:r>
              <a:rPr lang="fr-FR" dirty="0"/>
              <a:t>exemple, les collections </a:t>
            </a:r>
            <a:r>
              <a:rPr lang="fr-FR" dirty="0" err="1"/>
              <a:t>document.forms</a:t>
            </a:r>
            <a:r>
              <a:rPr lang="fr-FR" dirty="0"/>
              <a:t> et </a:t>
            </a:r>
            <a:r>
              <a:rPr lang="fr-FR" dirty="0" err="1"/>
              <a:t>document.images</a:t>
            </a:r>
            <a:r>
              <a:rPr lang="fr-FR" dirty="0"/>
              <a:t> permettent d'accéder aux divers éléments de formulaires et images du document. </a:t>
            </a:r>
            <a:endParaRPr lang="fr-FR" dirty="0" smtClean="0"/>
          </a:p>
          <a:p>
            <a:r>
              <a:rPr lang="fr-FR" dirty="0" smtClean="0"/>
              <a:t>Cette </a:t>
            </a:r>
            <a:r>
              <a:rPr lang="fr-FR" dirty="0"/>
              <a:t>méthode présente cependant l'inconvénient de fortement dépendre d'une connaissance a priori du nombre d'éléments dans la page ; pour peu que par exemple le nombre d'images change, la numérotation des éléments du tableau doit être revue si l'on veut pouvoir accéder à une image en particulier. </a:t>
            </a:r>
            <a:endParaRPr lang="fr-FR" dirty="0" smtClean="0"/>
          </a:p>
        </p:txBody>
      </p:sp>
    </p:spTree>
    <p:extLst>
      <p:ext uri="{BB962C8B-B14F-4D97-AF65-F5344CB8AC3E}">
        <p14:creationId xmlns:p14="http://schemas.microsoft.com/office/powerpoint/2010/main" val="4226865368"/>
      </p:ext>
    </p:extLst>
  </p:cSld>
  <p:clrMapOvr>
    <a:masterClrMapping/>
  </p:clrMapOvr>
  <p:transition spd="slow">
    <p:wipe dir="d"/>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 DOM </a:t>
            </a:r>
            <a:r>
              <a:rPr lang="fr-FR" sz="4000" b="1" i="1" dirty="0"/>
              <a:t/>
            </a:r>
            <a:br>
              <a:rPr lang="fr-FR" sz="4000" b="1" i="1" dirty="0"/>
            </a:br>
            <a:r>
              <a:rPr lang="fr-FR" sz="4000" b="1" i="1" dirty="0" err="1" smtClean="0">
                <a:solidFill>
                  <a:schemeClr val="accent2">
                    <a:lumMod val="75000"/>
                  </a:schemeClr>
                </a:solidFill>
              </a:rPr>
              <a:t>getAttribute</a:t>
            </a:r>
            <a:r>
              <a:rPr lang="fr-FR" sz="4000" b="1" i="1" dirty="0" smtClean="0">
                <a:solidFill>
                  <a:schemeClr val="accent2">
                    <a:lumMod val="75000"/>
                  </a:schemeClr>
                </a:solidFill>
              </a:rPr>
              <a:t>(</a:t>
            </a:r>
            <a:r>
              <a:rPr lang="fr-FR" sz="4000" b="1" i="1" dirty="0" smtClean="0">
                <a:solidFill>
                  <a:schemeClr val="tx2"/>
                </a:solidFill>
              </a:rPr>
              <a:t>nom de l'attribut</a:t>
            </a:r>
            <a:r>
              <a:rPr lang="fr-FR" sz="4000" b="1" i="1" dirty="0" smtClean="0">
                <a:solidFill>
                  <a:schemeClr val="accent2">
                    <a:lumMod val="75000"/>
                  </a:schemeClr>
                </a:solidFill>
              </a:rPr>
              <a:t>)</a:t>
            </a:r>
            <a:endParaRPr lang="fr-FR" sz="4000" b="1" i="1" dirty="0" smtClean="0"/>
          </a:p>
        </p:txBody>
      </p:sp>
      <p:sp>
        <p:nvSpPr>
          <p:cNvPr id="5" name="ZoneTexte 4"/>
          <p:cNvSpPr txBox="1"/>
          <p:nvPr/>
        </p:nvSpPr>
        <p:spPr>
          <a:xfrm>
            <a:off x="662868" y="1484784"/>
            <a:ext cx="8352928" cy="2308324"/>
          </a:xfrm>
          <a:prstGeom prst="rect">
            <a:avLst/>
          </a:prstGeom>
          <a:noFill/>
        </p:spPr>
        <p:txBody>
          <a:bodyPr wrap="square" rtlCol="0">
            <a:spAutoFit/>
          </a:bodyPr>
          <a:lstStyle/>
          <a:p>
            <a:r>
              <a:rPr lang="fr-FR" sz="1600" b="1" i="1" dirty="0" err="1">
                <a:solidFill>
                  <a:schemeClr val="accent2">
                    <a:lumMod val="75000"/>
                  </a:schemeClr>
                </a:solidFill>
              </a:rPr>
              <a:t>getAttribute</a:t>
            </a:r>
            <a:r>
              <a:rPr lang="fr-FR" sz="1600" b="1" i="1" dirty="0">
                <a:solidFill>
                  <a:schemeClr val="accent2">
                    <a:lumMod val="75000"/>
                  </a:schemeClr>
                </a:solidFill>
              </a:rPr>
              <a:t>(</a:t>
            </a:r>
            <a:r>
              <a:rPr lang="fr-FR" sz="1600" b="1" i="1" dirty="0">
                <a:solidFill>
                  <a:schemeClr val="tx2"/>
                </a:solidFill>
              </a:rPr>
              <a:t>nom de l'attribut</a:t>
            </a:r>
            <a:r>
              <a:rPr lang="fr-FR" sz="1600" b="1" i="1" dirty="0" smtClean="0">
                <a:solidFill>
                  <a:schemeClr val="accent2">
                    <a:lumMod val="75000"/>
                  </a:schemeClr>
                </a:solidFill>
              </a:rPr>
              <a:t>)</a:t>
            </a:r>
          </a:p>
          <a:p>
            <a:endParaRPr lang="fr-FR" sz="1600" b="1" i="1" dirty="0">
              <a:solidFill>
                <a:schemeClr val="accent2">
                  <a:lumMod val="75000"/>
                </a:schemeClr>
              </a:solidFill>
            </a:endParaRPr>
          </a:p>
          <a:p>
            <a:r>
              <a:rPr lang="fr-FR" sz="1600" dirty="0" smtClean="0"/>
              <a:t>retourne la valeur de l'attribut du </a:t>
            </a:r>
            <a:r>
              <a:rPr lang="fr-FR" sz="1600" dirty="0" err="1" smtClean="0"/>
              <a:t>noeud</a:t>
            </a:r>
            <a:r>
              <a:rPr lang="fr-FR" sz="1600" dirty="0" smtClean="0"/>
              <a:t> courant,</a:t>
            </a:r>
          </a:p>
          <a:p>
            <a:endParaRPr lang="fr-FR" sz="1600" dirty="0"/>
          </a:p>
          <a:p>
            <a:r>
              <a:rPr lang="fr-FR" sz="1600" dirty="0" smtClean="0"/>
              <a:t>exemple :</a:t>
            </a:r>
          </a:p>
          <a:p>
            <a:endParaRPr lang="fr-FR" sz="1600" dirty="0"/>
          </a:p>
          <a:p>
            <a:r>
              <a:rPr lang="fr-FR" sz="1600" dirty="0" smtClean="0"/>
              <a:t>var </a:t>
            </a:r>
            <a:r>
              <a:rPr lang="fr-FR" sz="1600" dirty="0" err="1" smtClean="0"/>
              <a:t>attr</a:t>
            </a:r>
            <a:r>
              <a:rPr lang="fr-FR" sz="1600" dirty="0" smtClean="0"/>
              <a:t> = </a:t>
            </a:r>
            <a:r>
              <a:rPr lang="fr-FR" sz="1600" dirty="0" err="1" smtClean="0"/>
              <a:t>document.getElementById</a:t>
            </a:r>
            <a:r>
              <a:rPr lang="fr-FR" sz="1600" dirty="0"/>
              <a:t>("test").</a:t>
            </a:r>
            <a:r>
              <a:rPr lang="fr-FR" sz="1600" b="1" i="1" dirty="0" err="1">
                <a:solidFill>
                  <a:schemeClr val="accent2">
                    <a:lumMod val="75000"/>
                  </a:schemeClr>
                </a:solidFill>
              </a:rPr>
              <a:t>getAttribute</a:t>
            </a:r>
            <a:r>
              <a:rPr lang="fr-FR" sz="1600" dirty="0"/>
              <a:t>("</a:t>
            </a:r>
            <a:r>
              <a:rPr lang="fr-FR" sz="1600" dirty="0" err="1"/>
              <a:t>align</a:t>
            </a:r>
            <a:r>
              <a:rPr lang="fr-FR" sz="1600" dirty="0" smtClean="0"/>
              <a:t>");</a:t>
            </a:r>
            <a:endParaRPr lang="fr-FR" sz="1600" dirty="0"/>
          </a:p>
          <a:p>
            <a:endParaRPr lang="fr-FR" sz="1600" dirty="0"/>
          </a:p>
          <a:p>
            <a:r>
              <a:rPr lang="fr-FR" sz="1600" dirty="0" smtClean="0"/>
              <a:t>Renvoie "</a:t>
            </a:r>
            <a:r>
              <a:rPr lang="fr-FR" sz="1600" dirty="0" err="1" smtClean="0"/>
              <a:t>left</a:t>
            </a:r>
            <a:r>
              <a:rPr lang="fr-FR" sz="1600" dirty="0" smtClean="0"/>
              <a:t>", "</a:t>
            </a:r>
            <a:r>
              <a:rPr lang="fr-FR" sz="1600" dirty="0" err="1" smtClean="0"/>
              <a:t>right","center</a:t>
            </a:r>
            <a:r>
              <a:rPr lang="fr-FR" sz="1600" dirty="0" smtClean="0"/>
              <a:t>" ou "</a:t>
            </a:r>
            <a:r>
              <a:rPr lang="fr-FR" sz="1600" dirty="0" err="1" smtClean="0"/>
              <a:t>justify</a:t>
            </a:r>
            <a:r>
              <a:rPr lang="fr-FR" sz="1600" dirty="0" smtClean="0"/>
              <a:t>"</a:t>
            </a:r>
          </a:p>
        </p:txBody>
      </p:sp>
    </p:spTree>
    <p:extLst>
      <p:ext uri="{BB962C8B-B14F-4D97-AF65-F5344CB8AC3E}">
        <p14:creationId xmlns:p14="http://schemas.microsoft.com/office/powerpoint/2010/main" val="38315677"/>
      </p:ext>
    </p:extLst>
  </p:cSld>
  <p:clrMapOvr>
    <a:masterClrMapping/>
  </p:clrMapOvr>
  <p:transition spd="slow">
    <p:wipe dir="d"/>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Le DOM </a:t>
            </a:r>
            <a:r>
              <a:rPr lang="fr-FR" sz="4000" b="1" i="1" dirty="0"/>
              <a:t/>
            </a:r>
            <a:br>
              <a:rPr lang="fr-FR" sz="4000" b="1" i="1" dirty="0"/>
            </a:br>
            <a:r>
              <a:rPr lang="fr-FR" sz="2700" b="1" i="1" dirty="0" err="1">
                <a:solidFill>
                  <a:schemeClr val="accent2">
                    <a:lumMod val="75000"/>
                  </a:schemeClr>
                </a:solidFill>
              </a:rPr>
              <a:t>s</a:t>
            </a:r>
            <a:r>
              <a:rPr lang="fr-FR" sz="2700" b="1" i="1" dirty="0" err="1" smtClean="0">
                <a:solidFill>
                  <a:schemeClr val="accent2">
                    <a:lumMod val="75000"/>
                  </a:schemeClr>
                </a:solidFill>
              </a:rPr>
              <a:t>etAttribute</a:t>
            </a:r>
            <a:r>
              <a:rPr lang="fr-FR" sz="2700" b="1" i="1" dirty="0" smtClean="0">
                <a:solidFill>
                  <a:schemeClr val="accent2">
                    <a:lumMod val="75000"/>
                  </a:schemeClr>
                </a:solidFill>
              </a:rPr>
              <a:t>(</a:t>
            </a:r>
            <a:r>
              <a:rPr lang="fr-FR" sz="2700" b="1" i="1" dirty="0" smtClean="0">
                <a:solidFill>
                  <a:schemeClr val="tx2"/>
                </a:solidFill>
              </a:rPr>
              <a:t>nom de l'attribut, valeur[, </a:t>
            </a:r>
            <a:r>
              <a:rPr lang="fr-FR" sz="2700" b="1" i="1" dirty="0" err="1" smtClean="0">
                <a:solidFill>
                  <a:schemeClr val="tx2"/>
                </a:solidFill>
              </a:rPr>
              <a:t>modeIE</a:t>
            </a:r>
            <a:r>
              <a:rPr lang="fr-FR" sz="2700" b="1" i="1" dirty="0" smtClean="0">
                <a:solidFill>
                  <a:schemeClr val="tx2"/>
                </a:solidFill>
              </a:rPr>
              <a:t>])</a:t>
            </a:r>
            <a:r>
              <a:rPr lang="fr-FR" sz="2700" b="1" i="1" dirty="0" smtClean="0">
                <a:solidFill>
                  <a:schemeClr val="accent2">
                    <a:lumMod val="75000"/>
                  </a:schemeClr>
                </a:solidFill>
              </a:rPr>
              <a:t>)</a:t>
            </a:r>
            <a:endParaRPr lang="fr-FR" sz="2700" b="1" i="1" dirty="0" smtClean="0"/>
          </a:p>
        </p:txBody>
      </p:sp>
      <p:sp>
        <p:nvSpPr>
          <p:cNvPr id="5" name="ZoneTexte 4"/>
          <p:cNvSpPr txBox="1"/>
          <p:nvPr/>
        </p:nvSpPr>
        <p:spPr>
          <a:xfrm>
            <a:off x="662868" y="1844824"/>
            <a:ext cx="8352928" cy="3046988"/>
          </a:xfrm>
          <a:prstGeom prst="rect">
            <a:avLst/>
          </a:prstGeom>
          <a:noFill/>
        </p:spPr>
        <p:txBody>
          <a:bodyPr wrap="square" rtlCol="0">
            <a:spAutoFit/>
          </a:bodyPr>
          <a:lstStyle/>
          <a:p>
            <a:r>
              <a:rPr lang="fr-FR" sz="1600" b="1" i="1" dirty="0" err="1">
                <a:solidFill>
                  <a:schemeClr val="accent2">
                    <a:lumMod val="75000"/>
                  </a:schemeClr>
                </a:solidFill>
              </a:rPr>
              <a:t>setAttribute</a:t>
            </a:r>
            <a:r>
              <a:rPr lang="fr-FR" sz="1600" b="1" i="1" dirty="0">
                <a:solidFill>
                  <a:schemeClr val="accent2">
                    <a:lumMod val="75000"/>
                  </a:schemeClr>
                </a:solidFill>
              </a:rPr>
              <a:t>(</a:t>
            </a:r>
            <a:r>
              <a:rPr lang="fr-FR" sz="1600" b="1" i="1" dirty="0">
                <a:solidFill>
                  <a:schemeClr val="tx2"/>
                </a:solidFill>
              </a:rPr>
              <a:t>nom de l'attribut</a:t>
            </a:r>
            <a:r>
              <a:rPr lang="fr-FR" sz="1600" b="1" i="1" dirty="0" smtClean="0">
                <a:solidFill>
                  <a:schemeClr val="tx2"/>
                </a:solidFill>
              </a:rPr>
              <a:t>, valeur[, </a:t>
            </a:r>
            <a:r>
              <a:rPr lang="fr-FR" sz="1600" b="1" i="1" dirty="0" err="1" smtClean="0">
                <a:solidFill>
                  <a:schemeClr val="tx2"/>
                </a:solidFill>
              </a:rPr>
              <a:t>modeIE</a:t>
            </a:r>
            <a:r>
              <a:rPr lang="fr-FR" sz="1600" b="1" i="1" dirty="0">
                <a:solidFill>
                  <a:schemeClr val="tx2"/>
                </a:solidFill>
              </a:rPr>
              <a:t>])</a:t>
            </a:r>
            <a:r>
              <a:rPr lang="fr-FR" sz="1600" b="1" i="1" dirty="0">
                <a:solidFill>
                  <a:schemeClr val="accent2">
                    <a:lumMod val="75000"/>
                  </a:schemeClr>
                </a:solidFill>
              </a:rPr>
              <a:t>)</a:t>
            </a:r>
            <a:endParaRPr lang="fr-FR" sz="1600" b="1" i="1" dirty="0" smtClean="0">
              <a:solidFill>
                <a:schemeClr val="accent2">
                  <a:lumMod val="75000"/>
                </a:schemeClr>
              </a:solidFill>
            </a:endParaRPr>
          </a:p>
          <a:p>
            <a:endParaRPr lang="fr-FR" sz="1600" b="1" i="1" dirty="0">
              <a:solidFill>
                <a:schemeClr val="accent2">
                  <a:lumMod val="75000"/>
                </a:schemeClr>
              </a:solidFill>
            </a:endParaRPr>
          </a:p>
          <a:p>
            <a:r>
              <a:rPr lang="fr-FR" sz="1600" dirty="0" smtClean="0"/>
              <a:t>fixe la valeur de l'attribut à la valeur indiqué dans le </a:t>
            </a:r>
            <a:r>
              <a:rPr lang="fr-FR" sz="1600" dirty="0" err="1" smtClean="0"/>
              <a:t>noeud</a:t>
            </a:r>
            <a:r>
              <a:rPr lang="fr-FR" sz="1600" dirty="0" smtClean="0"/>
              <a:t> courant,</a:t>
            </a:r>
          </a:p>
          <a:p>
            <a:endParaRPr lang="fr-FR" sz="1600" dirty="0"/>
          </a:p>
          <a:p>
            <a:r>
              <a:rPr lang="fr-FR" sz="1600" dirty="0" smtClean="0"/>
              <a:t>exemple :</a:t>
            </a:r>
          </a:p>
          <a:p>
            <a:endParaRPr lang="fr-FR" sz="1600" dirty="0"/>
          </a:p>
          <a:p>
            <a:r>
              <a:rPr lang="fr-FR" sz="1600" dirty="0" err="1"/>
              <a:t>document.getElementById</a:t>
            </a:r>
            <a:r>
              <a:rPr lang="fr-FR" sz="1600" dirty="0"/>
              <a:t>("test").</a:t>
            </a:r>
            <a:r>
              <a:rPr lang="fr-FR" sz="1600" dirty="0" err="1"/>
              <a:t>setAttribute</a:t>
            </a:r>
            <a:r>
              <a:rPr lang="fr-FR" sz="1600" dirty="0"/>
              <a:t>("</a:t>
            </a:r>
            <a:r>
              <a:rPr lang="fr-FR" sz="1600" dirty="0" err="1"/>
              <a:t>title</a:t>
            </a:r>
            <a:r>
              <a:rPr lang="fr-FR" sz="1600" dirty="0"/>
              <a:t>", </a:t>
            </a:r>
            <a:r>
              <a:rPr lang="fr-FR" sz="1600" dirty="0" smtClean="0"/>
              <a:t>"Cours Javascript")</a:t>
            </a:r>
            <a:endParaRPr lang="fr-FR" sz="1600" dirty="0"/>
          </a:p>
          <a:p>
            <a:endParaRPr lang="fr-FR" sz="1600" dirty="0"/>
          </a:p>
          <a:p>
            <a:r>
              <a:rPr lang="fr-FR" sz="1600" dirty="0" smtClean="0"/>
              <a:t>Donne la valeur "Cours Javascript" à l'attribut "</a:t>
            </a:r>
            <a:r>
              <a:rPr lang="fr-FR" sz="1600" dirty="0" err="1" smtClean="0"/>
              <a:t>title</a:t>
            </a:r>
            <a:r>
              <a:rPr lang="fr-FR" sz="1600" dirty="0" smtClean="0"/>
              <a:t>" de l'élément "test".</a:t>
            </a:r>
          </a:p>
          <a:p>
            <a:endParaRPr lang="fr-FR" sz="1600" dirty="0"/>
          </a:p>
          <a:p>
            <a:r>
              <a:rPr lang="fr-FR" sz="1600" dirty="0" smtClean="0"/>
              <a:t>Pour permettre à IE de passer outre la sensibilité à la casse, mettre </a:t>
            </a:r>
            <a:r>
              <a:rPr lang="fr-FR" sz="1600" dirty="0" err="1" smtClean="0"/>
              <a:t>modeIE</a:t>
            </a:r>
            <a:r>
              <a:rPr lang="fr-FR" sz="1600" dirty="0" smtClean="0"/>
              <a:t> à 0 afin que IE accepte l'attribut en minuscule ou en majuscule.</a:t>
            </a:r>
          </a:p>
        </p:txBody>
      </p:sp>
    </p:spTree>
    <p:extLst>
      <p:ext uri="{BB962C8B-B14F-4D97-AF65-F5344CB8AC3E}">
        <p14:creationId xmlns:p14="http://schemas.microsoft.com/office/powerpoint/2010/main" val="1986242276"/>
      </p:ext>
    </p:extLst>
  </p:cSld>
  <p:clrMapOvr>
    <a:masterClrMapping/>
  </p:clrMapOvr>
  <p:transition spd="slow">
    <p:wipe dir="d"/>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 DOM </a:t>
            </a:r>
            <a:r>
              <a:rPr lang="fr-FR" sz="4000" b="1" i="1" dirty="0"/>
              <a:t/>
            </a:r>
            <a:br>
              <a:rPr lang="fr-FR" sz="4000" b="1" i="1" dirty="0"/>
            </a:br>
            <a:r>
              <a:rPr lang="fr-FR" sz="4000" b="1" i="1" dirty="0" err="1" smtClean="0">
                <a:solidFill>
                  <a:schemeClr val="accent2">
                    <a:lumMod val="75000"/>
                  </a:schemeClr>
                </a:solidFill>
              </a:rPr>
              <a:t>getElementsByTagName</a:t>
            </a:r>
            <a:r>
              <a:rPr lang="fr-FR" sz="4000" b="1" i="1" dirty="0" smtClean="0"/>
              <a:t>(</a:t>
            </a:r>
            <a:r>
              <a:rPr lang="fr-FR" sz="4000" b="1" i="1" dirty="0" smtClean="0">
                <a:solidFill>
                  <a:schemeClr val="tx2">
                    <a:lumMod val="75000"/>
                  </a:schemeClr>
                </a:solidFill>
              </a:rPr>
              <a:t>chaine</a:t>
            </a:r>
            <a:r>
              <a:rPr lang="fr-FR" sz="4000" b="1" i="1" dirty="0" smtClean="0"/>
              <a:t>)</a:t>
            </a:r>
          </a:p>
        </p:txBody>
      </p:sp>
      <p:sp>
        <p:nvSpPr>
          <p:cNvPr id="5" name="ZoneTexte 4"/>
          <p:cNvSpPr txBox="1"/>
          <p:nvPr/>
        </p:nvSpPr>
        <p:spPr>
          <a:xfrm>
            <a:off x="662868" y="1484784"/>
            <a:ext cx="8352928" cy="4555093"/>
          </a:xfrm>
          <a:prstGeom prst="rect">
            <a:avLst/>
          </a:prstGeom>
          <a:noFill/>
        </p:spPr>
        <p:txBody>
          <a:bodyPr wrap="square" rtlCol="0">
            <a:spAutoFit/>
          </a:bodyPr>
          <a:lstStyle/>
          <a:p>
            <a:r>
              <a:rPr lang="fr-FR" sz="1600" dirty="0" smtClean="0">
                <a:solidFill>
                  <a:schemeClr val="tx2">
                    <a:lumMod val="75000"/>
                  </a:schemeClr>
                </a:solidFill>
              </a:rPr>
              <a:t>tableau</a:t>
            </a:r>
            <a:r>
              <a:rPr lang="fr-FR" sz="1600" b="1" i="1" dirty="0" smtClean="0">
                <a:solidFill>
                  <a:schemeClr val="accent2">
                    <a:lumMod val="75000"/>
                  </a:schemeClr>
                </a:solidFill>
              </a:rPr>
              <a:t> </a:t>
            </a:r>
            <a:r>
              <a:rPr lang="fr-FR" sz="1600" b="1" i="1" dirty="0" err="1" smtClean="0">
                <a:solidFill>
                  <a:schemeClr val="accent2">
                    <a:lumMod val="75000"/>
                  </a:schemeClr>
                </a:solidFill>
              </a:rPr>
              <a:t>getElementsByTagName</a:t>
            </a:r>
            <a:r>
              <a:rPr lang="fr-FR" sz="1600" b="1" i="1" dirty="0" smtClean="0"/>
              <a:t>(</a:t>
            </a:r>
            <a:r>
              <a:rPr lang="fr-FR" sz="1600" b="1" i="1" dirty="0" smtClean="0">
                <a:solidFill>
                  <a:schemeClr val="tx2">
                    <a:lumMod val="75000"/>
                  </a:schemeClr>
                </a:solidFill>
              </a:rPr>
              <a:t>chaine</a:t>
            </a:r>
            <a:r>
              <a:rPr lang="fr-FR" sz="1600" b="1" i="1" dirty="0" smtClean="0"/>
              <a:t>)</a:t>
            </a:r>
          </a:p>
          <a:p>
            <a:r>
              <a:rPr lang="fr-FR" dirty="0" smtClean="0"/>
              <a:t>Retourne un tableau contenant tous les éléments correspondants à </a:t>
            </a:r>
            <a:r>
              <a:rPr lang="fr-FR" sz="1600" b="1" i="1" dirty="0" smtClean="0">
                <a:solidFill>
                  <a:schemeClr val="tx2">
                    <a:lumMod val="75000"/>
                  </a:schemeClr>
                </a:solidFill>
              </a:rPr>
              <a:t>chaine</a:t>
            </a:r>
            <a:r>
              <a:rPr lang="fr-FR" sz="1600" dirty="0" smtClean="0"/>
              <a:t>.</a:t>
            </a:r>
          </a:p>
          <a:p>
            <a:endParaRPr lang="fr-FR" sz="1600" dirty="0"/>
          </a:p>
          <a:p>
            <a:r>
              <a:rPr lang="fr-FR" sz="1600" dirty="0" smtClean="0"/>
              <a:t>exemple (ex20corrige.html) :</a:t>
            </a:r>
          </a:p>
          <a:p>
            <a:r>
              <a:rPr lang="fr-FR" sz="1600" dirty="0" smtClean="0"/>
              <a:t>(dans &lt;script&gt;)</a:t>
            </a:r>
          </a:p>
          <a:p>
            <a:r>
              <a:rPr lang="fr-FR" sz="1600" dirty="0" smtClean="0"/>
              <a:t>......</a:t>
            </a:r>
          </a:p>
          <a:p>
            <a:r>
              <a:rPr lang="fr-FR" sz="1600" dirty="0"/>
              <a:t>function lister()</a:t>
            </a:r>
          </a:p>
          <a:p>
            <a:r>
              <a:rPr lang="fr-FR" sz="1600" dirty="0"/>
              <a:t>{</a:t>
            </a:r>
          </a:p>
          <a:p>
            <a:r>
              <a:rPr lang="fr-FR" sz="1600" dirty="0"/>
              <a:t>var </a:t>
            </a:r>
            <a:r>
              <a:rPr lang="fr-FR" sz="1600" dirty="0" err="1"/>
              <a:t>lst</a:t>
            </a:r>
            <a:r>
              <a:rPr lang="fr-FR" sz="1600" dirty="0"/>
              <a:t> = </a:t>
            </a:r>
            <a:r>
              <a:rPr lang="fr-FR" sz="1600" dirty="0" err="1"/>
              <a:t>document.getElementsByTagName</a:t>
            </a:r>
            <a:r>
              <a:rPr lang="fr-FR" sz="1600" dirty="0"/>
              <a:t>("div");</a:t>
            </a:r>
          </a:p>
          <a:p>
            <a:r>
              <a:rPr lang="fr-FR" sz="1600" dirty="0" smtClean="0"/>
              <a:t>for </a:t>
            </a:r>
            <a:r>
              <a:rPr lang="fr-FR" sz="1600" dirty="0"/>
              <a:t>(i=0;i&lt;</a:t>
            </a:r>
            <a:r>
              <a:rPr lang="fr-FR" sz="1600" dirty="0" err="1"/>
              <a:t>lst.length;i</a:t>
            </a:r>
            <a:r>
              <a:rPr lang="fr-FR" sz="1600" dirty="0"/>
              <a:t>++)</a:t>
            </a:r>
          </a:p>
          <a:p>
            <a:r>
              <a:rPr lang="fr-FR" sz="1600" dirty="0"/>
              <a:t>	{</a:t>
            </a:r>
          </a:p>
          <a:p>
            <a:r>
              <a:rPr lang="fr-FR" sz="1600" dirty="0"/>
              <a:t>		</a:t>
            </a:r>
            <a:r>
              <a:rPr lang="fr-FR" sz="1600" dirty="0" err="1"/>
              <a:t>elem</a:t>
            </a:r>
            <a:r>
              <a:rPr lang="fr-FR" sz="1600" dirty="0"/>
              <a:t> = </a:t>
            </a:r>
            <a:r>
              <a:rPr lang="fr-FR" sz="1600" dirty="0" err="1" smtClean="0"/>
              <a:t>lst.item</a:t>
            </a:r>
            <a:r>
              <a:rPr lang="fr-FR" sz="1600" dirty="0" smtClean="0"/>
              <a:t>[i];</a:t>
            </a:r>
            <a:endParaRPr lang="fr-FR" sz="1600" dirty="0"/>
          </a:p>
          <a:p>
            <a:r>
              <a:rPr lang="fr-FR" sz="1600" dirty="0"/>
              <a:t>		document.write(i+" "+elem.id+" "+</a:t>
            </a:r>
            <a:r>
              <a:rPr lang="fr-FR" sz="1600" dirty="0" err="1"/>
              <a:t>elem.innerHTML</a:t>
            </a:r>
            <a:r>
              <a:rPr lang="fr-FR" sz="1600" dirty="0"/>
              <a:t>+" &lt;</a:t>
            </a:r>
            <a:r>
              <a:rPr lang="fr-FR" sz="1600" dirty="0" err="1"/>
              <a:t>br</a:t>
            </a:r>
            <a:r>
              <a:rPr lang="fr-FR" sz="1600" dirty="0"/>
              <a:t>/&gt;");</a:t>
            </a:r>
          </a:p>
          <a:p>
            <a:r>
              <a:rPr lang="fr-FR" sz="1600" dirty="0"/>
              <a:t>	}</a:t>
            </a:r>
          </a:p>
          <a:p>
            <a:r>
              <a:rPr lang="fr-FR" sz="1600" dirty="0" smtClean="0"/>
              <a:t>}</a:t>
            </a:r>
          </a:p>
          <a:p>
            <a:r>
              <a:rPr lang="fr-FR" sz="1600" dirty="0" smtClean="0"/>
              <a:t>(dans &lt;body&gt;)</a:t>
            </a:r>
            <a:endParaRPr lang="fr-FR" sz="1600" dirty="0"/>
          </a:p>
          <a:p>
            <a:r>
              <a:rPr lang="fr-FR" sz="1600" dirty="0" smtClean="0"/>
              <a:t>......</a:t>
            </a:r>
            <a:endParaRPr lang="fr-FR" sz="1600" dirty="0"/>
          </a:p>
          <a:p>
            <a:r>
              <a:rPr lang="fr-FR" sz="1600" dirty="0"/>
              <a:t>&lt;input type="</a:t>
            </a:r>
            <a:r>
              <a:rPr lang="fr-FR" sz="1600" dirty="0" err="1"/>
              <a:t>button</a:t>
            </a:r>
            <a:r>
              <a:rPr lang="fr-FR" sz="1600" dirty="0"/>
              <a:t>" value="Liste des éléments" </a:t>
            </a:r>
            <a:r>
              <a:rPr lang="fr-FR" sz="1600" dirty="0" err="1"/>
              <a:t>onclick</a:t>
            </a:r>
            <a:r>
              <a:rPr lang="fr-FR" sz="1600" dirty="0"/>
              <a:t>="lister()"&gt;</a:t>
            </a:r>
            <a:endParaRPr lang="fr-FR" sz="1600" dirty="0" smtClean="0"/>
          </a:p>
        </p:txBody>
      </p:sp>
    </p:spTree>
    <p:extLst>
      <p:ext uri="{BB962C8B-B14F-4D97-AF65-F5344CB8AC3E}">
        <p14:creationId xmlns:p14="http://schemas.microsoft.com/office/powerpoint/2010/main" val="1961107640"/>
      </p:ext>
    </p:extLst>
  </p:cSld>
  <p:clrMapOvr>
    <a:masterClrMapping/>
  </p:clrMapOvr>
  <p:transition spd="slow">
    <p:wipe dir="d"/>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Le DOM (Document Object Model)</a:t>
            </a:r>
            <a:endParaRPr lang="fr-FR" sz="2700" b="1" dirty="0">
              <a:solidFill>
                <a:schemeClr val="accent2">
                  <a:lumMod val="75000"/>
                </a:schemeClr>
              </a:solidFill>
            </a:endParaRPr>
          </a:p>
        </p:txBody>
      </p:sp>
      <p:sp>
        <p:nvSpPr>
          <p:cNvPr id="5" name="ZoneTexte 4"/>
          <p:cNvSpPr txBox="1"/>
          <p:nvPr/>
        </p:nvSpPr>
        <p:spPr>
          <a:xfrm>
            <a:off x="662868" y="1484784"/>
            <a:ext cx="8352928" cy="5262979"/>
          </a:xfrm>
          <a:prstGeom prst="rect">
            <a:avLst/>
          </a:prstGeom>
          <a:noFill/>
        </p:spPr>
        <p:txBody>
          <a:bodyPr wrap="square" rtlCol="0">
            <a:spAutoFit/>
          </a:bodyPr>
          <a:lstStyle/>
          <a:p>
            <a:r>
              <a:rPr lang="fr-FR" sz="1600" b="1" dirty="0" smtClean="0"/>
              <a:t>Exemple45C.html</a:t>
            </a:r>
          </a:p>
          <a:p>
            <a:r>
              <a:rPr lang="fr-FR" sz="1600" dirty="0" smtClean="0"/>
              <a:t>&lt;body </a:t>
            </a:r>
            <a:r>
              <a:rPr lang="fr-FR" sz="1600" dirty="0" err="1"/>
              <a:t>onload</a:t>
            </a:r>
            <a:r>
              <a:rPr lang="fr-FR" sz="1600" dirty="0"/>
              <a:t>="</a:t>
            </a:r>
            <a:r>
              <a:rPr lang="fr-FR" sz="1600" dirty="0" err="1"/>
              <a:t>init</a:t>
            </a:r>
            <a:r>
              <a:rPr lang="fr-FR" sz="1600" dirty="0"/>
              <a:t>();"&gt;</a:t>
            </a:r>
          </a:p>
          <a:p>
            <a:r>
              <a:rPr lang="fr-FR" sz="1600" dirty="0" smtClean="0"/>
              <a:t>&lt;</a:t>
            </a:r>
            <a:r>
              <a:rPr lang="fr-FR" sz="1600" dirty="0"/>
              <a:t>h1&gt;Exemples d'accès direct aux éléments&lt;/h1&gt;</a:t>
            </a:r>
          </a:p>
          <a:p>
            <a:r>
              <a:rPr lang="fr-FR" sz="1600" dirty="0" smtClean="0"/>
              <a:t>&lt;</a:t>
            </a:r>
            <a:r>
              <a:rPr lang="fr-FR" sz="1600" dirty="0"/>
              <a:t>h2&gt;Premier titre h2&lt;/h2&gt;</a:t>
            </a:r>
          </a:p>
          <a:p>
            <a:r>
              <a:rPr lang="fr-FR" sz="1600" dirty="0" smtClean="0"/>
              <a:t>&lt;</a:t>
            </a:r>
            <a:r>
              <a:rPr lang="fr-FR" sz="1600" dirty="0"/>
              <a:t>p&gt;Un premier paragraphe.&lt;/p&gt;</a:t>
            </a:r>
          </a:p>
          <a:p>
            <a:r>
              <a:rPr lang="fr-FR" sz="1600" dirty="0"/>
              <a:t>&lt;p id="p12"&gt;Un deuxième &lt;i&gt;paragraphe&lt;/i&gt;, portant l'identifiant &lt;code&gt;p12&lt;/code&gt;.&lt;/p&gt;</a:t>
            </a:r>
          </a:p>
          <a:p>
            <a:r>
              <a:rPr lang="fr-FR" sz="1600" dirty="0"/>
              <a:t>&lt;p&gt;Un troisième paragraphe.&lt;/p&gt;</a:t>
            </a:r>
          </a:p>
          <a:p>
            <a:r>
              <a:rPr lang="fr-FR" sz="1600" dirty="0" smtClean="0"/>
              <a:t>&lt;</a:t>
            </a:r>
            <a:r>
              <a:rPr lang="fr-FR" sz="1600" dirty="0"/>
              <a:t>h2&gt;Deuxième &lt;</a:t>
            </a:r>
            <a:r>
              <a:rPr lang="fr-FR" sz="1600" dirty="0" err="1"/>
              <a:t>small</a:t>
            </a:r>
            <a:r>
              <a:rPr lang="fr-FR" sz="1600" dirty="0"/>
              <a:t>&gt;titre&lt;/</a:t>
            </a:r>
            <a:r>
              <a:rPr lang="fr-FR" sz="1600" dirty="0" err="1"/>
              <a:t>small</a:t>
            </a:r>
            <a:r>
              <a:rPr lang="fr-FR" sz="1600" dirty="0"/>
              <a:t>&gt; h2&lt;/h2&gt;</a:t>
            </a:r>
          </a:p>
          <a:p>
            <a:r>
              <a:rPr lang="fr-FR" sz="1600" dirty="0" smtClean="0"/>
              <a:t>&lt;</a:t>
            </a:r>
            <a:r>
              <a:rPr lang="fr-FR" sz="1600" dirty="0"/>
              <a:t>p&gt;Un quatrième paragraphe.&lt;/p&gt;</a:t>
            </a:r>
          </a:p>
          <a:p>
            <a:r>
              <a:rPr lang="fr-FR" sz="1600" dirty="0"/>
              <a:t>&lt;p </a:t>
            </a:r>
            <a:r>
              <a:rPr lang="fr-FR" sz="1600" dirty="0" err="1"/>
              <a:t>name</a:t>
            </a:r>
            <a:r>
              <a:rPr lang="fr-FR" sz="1600" dirty="0"/>
              <a:t>="</a:t>
            </a:r>
            <a:r>
              <a:rPr lang="fr-FR" sz="1600" dirty="0" err="1"/>
              <a:t>unpar</a:t>
            </a:r>
            <a:r>
              <a:rPr lang="fr-FR" sz="1600" dirty="0"/>
              <a:t>"&gt;Un cinquième &lt;b&gt;paragraphe&lt;/b&gt;, portant le </a:t>
            </a:r>
            <a:r>
              <a:rPr lang="fr-FR" sz="1600" dirty="0" err="1"/>
              <a:t>name</a:t>
            </a:r>
            <a:r>
              <a:rPr lang="fr-FR" sz="1600" dirty="0"/>
              <a:t> &lt;code&gt;</a:t>
            </a:r>
            <a:r>
              <a:rPr lang="fr-FR" sz="1600" dirty="0" err="1"/>
              <a:t>unpar</a:t>
            </a:r>
            <a:r>
              <a:rPr lang="fr-FR" sz="1600" dirty="0"/>
              <a:t>&lt;/code&gt;.&lt;/p&gt;</a:t>
            </a:r>
          </a:p>
          <a:p>
            <a:r>
              <a:rPr lang="fr-FR" sz="1600" dirty="0"/>
              <a:t>&lt;p </a:t>
            </a:r>
            <a:r>
              <a:rPr lang="fr-FR" sz="1600" dirty="0" err="1"/>
              <a:t>name</a:t>
            </a:r>
            <a:r>
              <a:rPr lang="fr-FR" sz="1600" dirty="0"/>
              <a:t>="</a:t>
            </a:r>
            <a:r>
              <a:rPr lang="fr-FR" sz="1600" dirty="0" err="1"/>
              <a:t>unpar</a:t>
            </a:r>
            <a:r>
              <a:rPr lang="fr-FR" sz="1600" dirty="0"/>
              <a:t>"&gt;Un sixième paragraphe, portant le </a:t>
            </a:r>
            <a:r>
              <a:rPr lang="fr-FR" sz="1600" dirty="0" err="1"/>
              <a:t>name</a:t>
            </a:r>
            <a:r>
              <a:rPr lang="fr-FR" sz="1600" dirty="0"/>
              <a:t> &lt;code&gt;</a:t>
            </a:r>
            <a:r>
              <a:rPr lang="fr-FR" sz="1600" dirty="0" err="1"/>
              <a:t>unpar</a:t>
            </a:r>
            <a:r>
              <a:rPr lang="fr-FR" sz="1600" dirty="0"/>
              <a:t>&lt;/code&gt;.&lt;/p&gt;</a:t>
            </a:r>
          </a:p>
          <a:p>
            <a:r>
              <a:rPr lang="fr-FR" sz="1600" dirty="0"/>
              <a:t>&lt;p&gt;Un septième paragraphe.&lt;/p&gt;</a:t>
            </a:r>
          </a:p>
          <a:p>
            <a:r>
              <a:rPr lang="fr-FR" sz="1600" dirty="0" smtClean="0"/>
              <a:t>&lt;</a:t>
            </a:r>
            <a:r>
              <a:rPr lang="fr-FR" sz="1600" dirty="0" err="1"/>
              <a:t>hr</a:t>
            </a:r>
            <a:r>
              <a:rPr lang="fr-FR" sz="1600" dirty="0"/>
              <a:t>&gt;</a:t>
            </a:r>
          </a:p>
          <a:p>
            <a:r>
              <a:rPr lang="fr-FR" sz="1600" dirty="0" smtClean="0"/>
              <a:t>&lt;</a:t>
            </a:r>
            <a:r>
              <a:rPr lang="fr-FR" sz="1600" dirty="0"/>
              <a:t>select </a:t>
            </a:r>
            <a:r>
              <a:rPr lang="fr-FR" sz="1600" dirty="0" err="1"/>
              <a:t>name</a:t>
            </a:r>
            <a:r>
              <a:rPr lang="fr-FR" sz="1600" dirty="0"/>
              <a:t>="</a:t>
            </a:r>
            <a:r>
              <a:rPr lang="fr-FR" sz="1600" dirty="0" err="1"/>
              <a:t>demo</a:t>
            </a:r>
            <a:r>
              <a:rPr lang="fr-FR" sz="1600" dirty="0"/>
              <a:t>" id="select1"&gt;</a:t>
            </a:r>
          </a:p>
          <a:p>
            <a:r>
              <a:rPr lang="fr-FR" sz="1600" dirty="0"/>
              <a:t>	&lt;option value="id</a:t>
            </a:r>
            <a:r>
              <a:rPr lang="fr-FR" sz="1600" dirty="0" smtClean="0"/>
              <a:t>"&gt;Démo </a:t>
            </a:r>
            <a:r>
              <a:rPr lang="fr-FR" sz="1600" dirty="0" err="1"/>
              <a:t>getElementById</a:t>
            </a:r>
            <a:r>
              <a:rPr lang="fr-FR" sz="1600" dirty="0"/>
              <a:t>&lt;/option&gt;</a:t>
            </a:r>
          </a:p>
          <a:p>
            <a:r>
              <a:rPr lang="fr-FR" sz="1600" dirty="0"/>
              <a:t>	&lt;option value="</a:t>
            </a:r>
            <a:r>
              <a:rPr lang="fr-FR" sz="1600" dirty="0" err="1"/>
              <a:t>name</a:t>
            </a:r>
            <a:r>
              <a:rPr lang="fr-FR" sz="1600" dirty="0"/>
              <a:t>"&gt;Démo </a:t>
            </a:r>
            <a:r>
              <a:rPr lang="fr-FR" sz="1600" dirty="0" err="1"/>
              <a:t>getElementsByName</a:t>
            </a:r>
            <a:r>
              <a:rPr lang="fr-FR" sz="1600" dirty="0"/>
              <a:t>&lt;/option&gt;</a:t>
            </a:r>
          </a:p>
          <a:p>
            <a:r>
              <a:rPr lang="fr-FR" sz="1600" dirty="0"/>
              <a:t>	&lt;option value="</a:t>
            </a:r>
            <a:r>
              <a:rPr lang="fr-FR" sz="1600" dirty="0" err="1"/>
              <a:t>tagname</a:t>
            </a:r>
            <a:r>
              <a:rPr lang="fr-FR" sz="1600" dirty="0"/>
              <a:t>"&gt;Démo </a:t>
            </a:r>
            <a:r>
              <a:rPr lang="fr-FR" sz="1600" dirty="0" err="1"/>
              <a:t>getElementsByTagName</a:t>
            </a:r>
            <a:r>
              <a:rPr lang="fr-FR" sz="1600" dirty="0"/>
              <a:t>&lt;/option&gt;</a:t>
            </a:r>
          </a:p>
          <a:p>
            <a:r>
              <a:rPr lang="fr-FR" sz="1600" dirty="0"/>
              <a:t>&lt;/select&gt;</a:t>
            </a:r>
          </a:p>
          <a:p>
            <a:r>
              <a:rPr lang="fr-FR" sz="1600" dirty="0"/>
              <a:t>&lt;</a:t>
            </a:r>
            <a:r>
              <a:rPr lang="fr-FR" sz="1600" dirty="0" err="1"/>
              <a:t>button</a:t>
            </a:r>
            <a:r>
              <a:rPr lang="fr-FR" sz="1600" dirty="0"/>
              <a:t> type="</a:t>
            </a:r>
            <a:r>
              <a:rPr lang="fr-FR" sz="1600" dirty="0" err="1"/>
              <a:t>submit</a:t>
            </a:r>
            <a:r>
              <a:rPr lang="fr-FR" sz="1600" dirty="0"/>
              <a:t>" </a:t>
            </a:r>
            <a:r>
              <a:rPr lang="fr-FR" sz="1600" dirty="0" err="1"/>
              <a:t>onclick</a:t>
            </a:r>
            <a:r>
              <a:rPr lang="fr-FR" sz="1600" dirty="0"/>
              <a:t>="</a:t>
            </a:r>
            <a:r>
              <a:rPr lang="fr-FR" sz="1600" dirty="0" err="1"/>
              <a:t>choix_demo</a:t>
            </a:r>
            <a:r>
              <a:rPr lang="fr-FR" sz="1600" dirty="0"/>
              <a:t>();"&gt;OK&lt;/</a:t>
            </a:r>
            <a:r>
              <a:rPr lang="fr-FR" sz="1600" dirty="0" err="1"/>
              <a:t>button</a:t>
            </a:r>
            <a:r>
              <a:rPr lang="fr-FR" sz="1600" dirty="0"/>
              <a:t>&gt;</a:t>
            </a:r>
          </a:p>
          <a:p>
            <a:r>
              <a:rPr lang="fr-FR" sz="1600" dirty="0"/>
              <a:t>&lt;p id="</a:t>
            </a:r>
            <a:r>
              <a:rPr lang="fr-FR" sz="1600" dirty="0" err="1"/>
              <a:t>zoneinfo</a:t>
            </a:r>
            <a:r>
              <a:rPr lang="fr-FR" sz="1600" dirty="0"/>
              <a:t>"&gt;&amp;</a:t>
            </a:r>
            <a:r>
              <a:rPr lang="fr-FR" sz="1600" dirty="0" err="1"/>
              <a:t>nbsp</a:t>
            </a:r>
            <a:r>
              <a:rPr lang="fr-FR" sz="1600" dirty="0"/>
              <a:t>;&lt;/p&gt;</a:t>
            </a:r>
          </a:p>
          <a:p>
            <a:r>
              <a:rPr lang="fr-FR" sz="1600" dirty="0" smtClean="0"/>
              <a:t>&lt;/</a:t>
            </a:r>
            <a:r>
              <a:rPr lang="fr-FR" sz="1600" dirty="0"/>
              <a:t>body&gt;</a:t>
            </a:r>
            <a:endParaRPr lang="fr-FR" sz="1600" dirty="0" smtClean="0"/>
          </a:p>
        </p:txBody>
      </p:sp>
    </p:spTree>
    <p:extLst>
      <p:ext uri="{BB962C8B-B14F-4D97-AF65-F5344CB8AC3E}">
        <p14:creationId xmlns:p14="http://schemas.microsoft.com/office/powerpoint/2010/main" val="2473350420"/>
      </p:ext>
    </p:extLst>
  </p:cSld>
  <p:clrMapOvr>
    <a:masterClrMapping/>
  </p:clrMapOvr>
  <p:transition spd="slow">
    <p:wipe dir="d"/>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Le DOM (Document Object Model)</a:t>
            </a:r>
            <a:endParaRPr lang="fr-FR" sz="2700" b="1" dirty="0">
              <a:solidFill>
                <a:schemeClr val="accent2">
                  <a:lumMod val="75000"/>
                </a:schemeClr>
              </a:solidFill>
            </a:endParaRPr>
          </a:p>
        </p:txBody>
      </p:sp>
      <p:sp>
        <p:nvSpPr>
          <p:cNvPr id="5" name="ZoneTexte 4"/>
          <p:cNvSpPr txBox="1"/>
          <p:nvPr/>
        </p:nvSpPr>
        <p:spPr>
          <a:xfrm>
            <a:off x="662868" y="1484784"/>
            <a:ext cx="8352928" cy="4770537"/>
          </a:xfrm>
          <a:prstGeom prst="rect">
            <a:avLst/>
          </a:prstGeom>
          <a:noFill/>
        </p:spPr>
        <p:txBody>
          <a:bodyPr wrap="square" rtlCol="0">
            <a:spAutoFit/>
          </a:bodyPr>
          <a:lstStyle/>
          <a:p>
            <a:r>
              <a:rPr lang="fr-FR" sz="1600" dirty="0"/>
              <a:t>function </a:t>
            </a:r>
            <a:r>
              <a:rPr lang="fr-FR" sz="1600" dirty="0" err="1"/>
              <a:t>init</a:t>
            </a:r>
            <a:r>
              <a:rPr lang="fr-FR" sz="1600" dirty="0"/>
              <a:t>() { </a:t>
            </a:r>
            <a:endParaRPr lang="fr-FR" sz="1600" dirty="0" smtClean="0"/>
          </a:p>
          <a:p>
            <a:r>
              <a:rPr lang="fr-FR" sz="1600" dirty="0" smtClean="0"/>
              <a:t>info=</a:t>
            </a:r>
            <a:r>
              <a:rPr lang="fr-FR" sz="1600" dirty="0" err="1" smtClean="0"/>
              <a:t>document.getElementById</a:t>
            </a:r>
            <a:r>
              <a:rPr lang="fr-FR" sz="1600" dirty="0"/>
              <a:t>("</a:t>
            </a:r>
            <a:r>
              <a:rPr lang="fr-FR" sz="1600" dirty="0" err="1"/>
              <a:t>zoneinfo</a:t>
            </a:r>
            <a:r>
              <a:rPr lang="fr-FR" sz="1600" dirty="0"/>
              <a:t>"); </a:t>
            </a:r>
            <a:endParaRPr lang="fr-FR" sz="1600" dirty="0" smtClean="0"/>
          </a:p>
          <a:p>
            <a:r>
              <a:rPr lang="fr-FR" sz="1600" dirty="0" smtClean="0"/>
              <a:t>} </a:t>
            </a:r>
          </a:p>
          <a:p>
            <a:r>
              <a:rPr lang="fr-FR" sz="1600" dirty="0" smtClean="0"/>
              <a:t>function </a:t>
            </a:r>
            <a:r>
              <a:rPr lang="fr-FR" sz="1600" dirty="0" err="1"/>
              <a:t>demo_getElementById</a:t>
            </a:r>
            <a:r>
              <a:rPr lang="fr-FR" sz="1600" dirty="0"/>
              <a:t>() { </a:t>
            </a:r>
            <a:endParaRPr lang="fr-FR" sz="1600" dirty="0" smtClean="0"/>
          </a:p>
          <a:p>
            <a:r>
              <a:rPr lang="fr-FR" sz="1600" dirty="0" smtClean="0"/>
              <a:t>var </a:t>
            </a:r>
            <a:r>
              <a:rPr lang="fr-FR" sz="1600" dirty="0"/>
              <a:t>x=</a:t>
            </a:r>
            <a:r>
              <a:rPr lang="fr-FR" sz="1600" dirty="0" err="1"/>
              <a:t>document.getElementById</a:t>
            </a:r>
            <a:r>
              <a:rPr lang="fr-FR" sz="1600" dirty="0"/>
              <a:t>("p12</a:t>
            </a:r>
            <a:r>
              <a:rPr lang="fr-FR" sz="1600" dirty="0" smtClean="0"/>
              <a:t>");</a:t>
            </a:r>
          </a:p>
          <a:p>
            <a:r>
              <a:rPr lang="fr-FR" sz="1600" dirty="0" smtClean="0"/>
              <a:t> </a:t>
            </a:r>
            <a:r>
              <a:rPr lang="fr-FR" sz="1600" dirty="0" err="1"/>
              <a:t>alert</a:t>
            </a:r>
            <a:r>
              <a:rPr lang="fr-FR" sz="1600" dirty="0"/>
              <a:t>(</a:t>
            </a:r>
            <a:r>
              <a:rPr lang="fr-FR" sz="1600" dirty="0" err="1"/>
              <a:t>x.innerHTML</a:t>
            </a:r>
            <a:r>
              <a:rPr lang="fr-FR" sz="1600" dirty="0"/>
              <a:t>); </a:t>
            </a:r>
            <a:endParaRPr lang="fr-FR" sz="1600" dirty="0" smtClean="0"/>
          </a:p>
          <a:p>
            <a:r>
              <a:rPr lang="fr-FR" sz="1600" dirty="0" smtClean="0"/>
              <a:t>} </a:t>
            </a:r>
          </a:p>
          <a:p>
            <a:r>
              <a:rPr lang="fr-FR" sz="1600" dirty="0" smtClean="0"/>
              <a:t>function </a:t>
            </a:r>
            <a:r>
              <a:rPr lang="fr-FR" sz="1600" dirty="0" err="1"/>
              <a:t>demo_getElementsByName</a:t>
            </a:r>
            <a:r>
              <a:rPr lang="fr-FR" sz="1600" dirty="0"/>
              <a:t>() { </a:t>
            </a:r>
            <a:endParaRPr lang="fr-FR" sz="1600" dirty="0" smtClean="0"/>
          </a:p>
          <a:p>
            <a:r>
              <a:rPr lang="fr-FR" sz="1600" dirty="0" smtClean="0"/>
              <a:t>var </a:t>
            </a:r>
            <a:r>
              <a:rPr lang="fr-FR" sz="1600" dirty="0"/>
              <a:t>collection=</a:t>
            </a:r>
            <a:r>
              <a:rPr lang="fr-FR" sz="1600" dirty="0" err="1"/>
              <a:t>document.getElementsByName</a:t>
            </a:r>
            <a:r>
              <a:rPr lang="fr-FR" sz="1600" dirty="0"/>
              <a:t>("</a:t>
            </a:r>
            <a:r>
              <a:rPr lang="fr-FR" sz="1600" dirty="0" err="1"/>
              <a:t>unpar</a:t>
            </a:r>
            <a:r>
              <a:rPr lang="fr-FR" sz="1600" dirty="0"/>
              <a:t>"); </a:t>
            </a:r>
            <a:endParaRPr lang="fr-FR" sz="1600" dirty="0" smtClean="0"/>
          </a:p>
          <a:p>
            <a:r>
              <a:rPr lang="fr-FR" sz="1600" dirty="0" smtClean="0"/>
              <a:t>for </a:t>
            </a:r>
            <a:r>
              <a:rPr lang="fr-FR" sz="1600" dirty="0"/>
              <a:t>(var i=0;i&lt;</a:t>
            </a:r>
            <a:r>
              <a:rPr lang="fr-FR" sz="1600" dirty="0" err="1"/>
              <a:t>collection.length;i</a:t>
            </a:r>
            <a:r>
              <a:rPr lang="fr-FR" sz="1600" dirty="0"/>
              <a:t>++) { </a:t>
            </a:r>
            <a:endParaRPr lang="fr-FR" sz="1600" dirty="0" smtClean="0"/>
          </a:p>
          <a:p>
            <a:r>
              <a:rPr lang="fr-FR" sz="1600" dirty="0" smtClean="0"/>
              <a:t>      </a:t>
            </a:r>
            <a:r>
              <a:rPr lang="fr-FR" sz="1600" dirty="0" err="1" smtClean="0"/>
              <a:t>alert</a:t>
            </a:r>
            <a:r>
              <a:rPr lang="fr-FR" sz="1600" dirty="0"/>
              <a:t>("Contenu de l'élément de nom </a:t>
            </a:r>
            <a:r>
              <a:rPr lang="fr-FR" sz="1600" dirty="0" err="1"/>
              <a:t>unpar</a:t>
            </a:r>
            <a:r>
              <a:rPr lang="fr-FR" sz="1600" dirty="0"/>
              <a:t> numéro "+i+" :\</a:t>
            </a:r>
            <a:r>
              <a:rPr lang="fr-FR" sz="1600" dirty="0" err="1"/>
              <a:t>n"+collection</a:t>
            </a:r>
            <a:r>
              <a:rPr lang="fr-FR" sz="1600" dirty="0"/>
              <a:t>[i].</a:t>
            </a:r>
            <a:r>
              <a:rPr lang="fr-FR" sz="1600" dirty="0" err="1"/>
              <a:t>innerHTML</a:t>
            </a:r>
            <a:r>
              <a:rPr lang="fr-FR" sz="1600" dirty="0"/>
              <a:t>); </a:t>
            </a:r>
            <a:endParaRPr lang="fr-FR" sz="1600" dirty="0" smtClean="0"/>
          </a:p>
          <a:p>
            <a:r>
              <a:rPr lang="fr-FR" sz="1600" dirty="0" smtClean="0"/>
              <a:t>}</a:t>
            </a:r>
          </a:p>
          <a:p>
            <a:r>
              <a:rPr lang="fr-FR" sz="1600" dirty="0" smtClean="0"/>
              <a:t>} </a:t>
            </a:r>
          </a:p>
          <a:p>
            <a:r>
              <a:rPr lang="fr-FR" sz="1600" dirty="0" smtClean="0"/>
              <a:t>function </a:t>
            </a:r>
            <a:r>
              <a:rPr lang="fr-FR" sz="1600" dirty="0" err="1"/>
              <a:t>demo_getElementsByTagName</a:t>
            </a:r>
            <a:r>
              <a:rPr lang="fr-FR" sz="1600" dirty="0"/>
              <a:t>() { </a:t>
            </a:r>
            <a:endParaRPr lang="fr-FR" sz="1600" dirty="0" smtClean="0"/>
          </a:p>
          <a:p>
            <a:r>
              <a:rPr lang="fr-FR" sz="1600" dirty="0" smtClean="0"/>
              <a:t>var </a:t>
            </a:r>
            <a:r>
              <a:rPr lang="fr-FR" sz="1600" dirty="0"/>
              <a:t>collection=</a:t>
            </a:r>
            <a:r>
              <a:rPr lang="fr-FR" sz="1600" dirty="0" err="1"/>
              <a:t>document.getElementsByTagName</a:t>
            </a:r>
            <a:r>
              <a:rPr lang="fr-FR" sz="1600" dirty="0"/>
              <a:t>("h2"); </a:t>
            </a:r>
            <a:endParaRPr lang="fr-FR" sz="1600" dirty="0" smtClean="0"/>
          </a:p>
          <a:p>
            <a:r>
              <a:rPr lang="fr-FR" sz="1600" dirty="0" smtClean="0"/>
              <a:t>for </a:t>
            </a:r>
            <a:r>
              <a:rPr lang="fr-FR" sz="1600" dirty="0"/>
              <a:t>(var i=0;i&lt;</a:t>
            </a:r>
            <a:r>
              <a:rPr lang="fr-FR" sz="1600" dirty="0" err="1"/>
              <a:t>collection.length;i</a:t>
            </a:r>
            <a:r>
              <a:rPr lang="fr-FR" sz="1600" dirty="0"/>
              <a:t>++) { </a:t>
            </a:r>
            <a:endParaRPr lang="fr-FR" sz="1600" dirty="0" smtClean="0"/>
          </a:p>
          <a:p>
            <a:r>
              <a:rPr lang="fr-FR" sz="1600" dirty="0"/>
              <a:t> </a:t>
            </a:r>
            <a:r>
              <a:rPr lang="fr-FR" sz="1600" dirty="0" smtClean="0"/>
              <a:t>     </a:t>
            </a:r>
            <a:r>
              <a:rPr lang="fr-FR" sz="1600" dirty="0" err="1" smtClean="0"/>
              <a:t>alert</a:t>
            </a:r>
            <a:r>
              <a:rPr lang="fr-FR" sz="1600" dirty="0"/>
              <a:t>("Contenu de l'élément balisé h2 numéro "+i+" :\</a:t>
            </a:r>
            <a:r>
              <a:rPr lang="fr-FR" sz="1600" dirty="0" err="1"/>
              <a:t>n"+collection</a:t>
            </a:r>
            <a:r>
              <a:rPr lang="fr-FR" sz="1600" dirty="0"/>
              <a:t>[i].</a:t>
            </a:r>
            <a:r>
              <a:rPr lang="fr-FR" sz="1600" dirty="0" err="1"/>
              <a:t>innerHTML</a:t>
            </a:r>
            <a:r>
              <a:rPr lang="fr-FR" sz="1600" dirty="0"/>
              <a:t>); </a:t>
            </a:r>
            <a:endParaRPr lang="fr-FR" sz="1600" dirty="0" smtClean="0"/>
          </a:p>
          <a:p>
            <a:r>
              <a:rPr lang="fr-FR" sz="1600" dirty="0" smtClean="0"/>
              <a:t>} </a:t>
            </a:r>
          </a:p>
          <a:p>
            <a:r>
              <a:rPr lang="fr-FR" sz="1600" dirty="0" smtClean="0"/>
              <a:t>} </a:t>
            </a:r>
          </a:p>
        </p:txBody>
      </p:sp>
    </p:spTree>
    <p:extLst>
      <p:ext uri="{BB962C8B-B14F-4D97-AF65-F5344CB8AC3E}">
        <p14:creationId xmlns:p14="http://schemas.microsoft.com/office/powerpoint/2010/main" val="331286071"/>
      </p:ext>
    </p:extLst>
  </p:cSld>
  <p:clrMapOvr>
    <a:masterClrMapping/>
  </p:clrMapOvr>
  <p:transition spd="slow">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Console javascript</a:t>
            </a:r>
            <a:endParaRPr lang="fr-FR" sz="3100" b="1" dirty="0">
              <a:solidFill>
                <a:schemeClr val="accent2">
                  <a:lumMod val="75000"/>
                </a:schemeClr>
              </a:solidFill>
            </a:endParaRPr>
          </a:p>
        </p:txBody>
      </p:sp>
      <p:pic>
        <p:nvPicPr>
          <p:cNvPr id="3074"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27584" y="2132856"/>
            <a:ext cx="8100392" cy="4231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ZoneTexte 2"/>
          <p:cNvSpPr txBox="1"/>
          <p:nvPr/>
        </p:nvSpPr>
        <p:spPr>
          <a:xfrm>
            <a:off x="1331640" y="1556792"/>
            <a:ext cx="2376264" cy="369332"/>
          </a:xfrm>
          <a:prstGeom prst="rect">
            <a:avLst/>
          </a:prstGeom>
          <a:noFill/>
        </p:spPr>
        <p:txBody>
          <a:bodyPr wrap="square" rtlCol="0">
            <a:spAutoFit/>
          </a:bodyPr>
          <a:lstStyle/>
          <a:p>
            <a:r>
              <a:rPr lang="fr-FR" dirty="0" smtClean="0"/>
              <a:t>Firefox 28</a:t>
            </a:r>
            <a:endParaRPr lang="fr-FR" dirty="0"/>
          </a:p>
        </p:txBody>
      </p:sp>
    </p:spTree>
    <p:extLst>
      <p:ext uri="{BB962C8B-B14F-4D97-AF65-F5344CB8AC3E}">
        <p14:creationId xmlns:p14="http://schemas.microsoft.com/office/powerpoint/2010/main" val="3897159056"/>
      </p:ext>
    </p:extLst>
  </p:cSld>
  <p:clrMapOvr>
    <a:masterClrMapping/>
  </p:clrMapOvr>
  <p:transition spd="slow">
    <p:wipe dir="d"/>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711096"/>
          </a:xfrm>
        </p:spPr>
        <p:txBody>
          <a:bodyPr>
            <a:normAutofit/>
          </a:bodyPr>
          <a:lstStyle/>
          <a:p>
            <a:r>
              <a:rPr lang="fr-FR" sz="4000" b="1" i="1" dirty="0" smtClean="0"/>
              <a:t>Le DOM (Document Object Model)</a:t>
            </a:r>
            <a:endParaRPr lang="fr-FR" sz="2700" b="1" dirty="0">
              <a:solidFill>
                <a:schemeClr val="accent2">
                  <a:lumMod val="75000"/>
                </a:schemeClr>
              </a:solidFill>
            </a:endParaRPr>
          </a:p>
        </p:txBody>
      </p:sp>
      <p:sp>
        <p:nvSpPr>
          <p:cNvPr id="5" name="ZoneTexte 4"/>
          <p:cNvSpPr txBox="1"/>
          <p:nvPr/>
        </p:nvSpPr>
        <p:spPr>
          <a:xfrm>
            <a:off x="662868" y="1094228"/>
            <a:ext cx="8352928" cy="5755422"/>
          </a:xfrm>
          <a:prstGeom prst="rect">
            <a:avLst/>
          </a:prstGeom>
          <a:noFill/>
        </p:spPr>
        <p:txBody>
          <a:bodyPr wrap="square" rtlCol="0">
            <a:spAutoFit/>
          </a:bodyPr>
          <a:lstStyle/>
          <a:p>
            <a:r>
              <a:rPr lang="fr-FR" sz="1600" dirty="0" smtClean="0"/>
              <a:t>function </a:t>
            </a:r>
            <a:r>
              <a:rPr lang="fr-FR" sz="1600" dirty="0"/>
              <a:t>information(message) { </a:t>
            </a:r>
            <a:endParaRPr lang="fr-FR" sz="1600" dirty="0" smtClean="0"/>
          </a:p>
          <a:p>
            <a:r>
              <a:rPr lang="fr-FR" sz="1600" dirty="0" err="1" smtClean="0"/>
              <a:t>info.innerHTML</a:t>
            </a:r>
            <a:r>
              <a:rPr lang="fr-FR" sz="1600" dirty="0" smtClean="0"/>
              <a:t>=message</a:t>
            </a:r>
            <a:r>
              <a:rPr lang="fr-FR" sz="1600" dirty="0"/>
              <a:t>; </a:t>
            </a:r>
            <a:endParaRPr lang="fr-FR" sz="1600" dirty="0" smtClean="0"/>
          </a:p>
          <a:p>
            <a:r>
              <a:rPr lang="fr-FR" sz="1600" dirty="0" smtClean="0"/>
              <a:t>} </a:t>
            </a:r>
          </a:p>
          <a:p>
            <a:r>
              <a:rPr lang="fr-FR" sz="1600" dirty="0" smtClean="0"/>
              <a:t>function </a:t>
            </a:r>
            <a:r>
              <a:rPr lang="fr-FR" sz="1600" dirty="0" err="1"/>
              <a:t>choix_demo</a:t>
            </a:r>
            <a:r>
              <a:rPr lang="fr-FR" sz="1600" dirty="0"/>
              <a:t>() { </a:t>
            </a:r>
            <a:endParaRPr lang="fr-FR" sz="1600" dirty="0" smtClean="0"/>
          </a:p>
          <a:p>
            <a:r>
              <a:rPr lang="fr-FR" sz="1600" dirty="0" smtClean="0"/>
              <a:t>var </a:t>
            </a:r>
            <a:r>
              <a:rPr lang="fr-FR" sz="1600" dirty="0" err="1"/>
              <a:t>quelledemo</a:t>
            </a:r>
            <a:r>
              <a:rPr lang="fr-FR" sz="1600" dirty="0"/>
              <a:t>=</a:t>
            </a:r>
            <a:r>
              <a:rPr lang="fr-FR" sz="1600" dirty="0" err="1"/>
              <a:t>document.getElementById</a:t>
            </a:r>
            <a:r>
              <a:rPr lang="fr-FR" sz="1600" dirty="0"/>
              <a:t>("select1").value; </a:t>
            </a:r>
            <a:endParaRPr lang="fr-FR" sz="1600" dirty="0" smtClean="0"/>
          </a:p>
          <a:p>
            <a:r>
              <a:rPr lang="fr-FR" sz="1600" dirty="0" smtClean="0"/>
              <a:t>switch </a:t>
            </a:r>
            <a:r>
              <a:rPr lang="fr-FR" sz="1600" dirty="0"/>
              <a:t>(</a:t>
            </a:r>
            <a:r>
              <a:rPr lang="fr-FR" sz="1600" dirty="0" err="1"/>
              <a:t>quelledemo</a:t>
            </a:r>
            <a:r>
              <a:rPr lang="fr-FR" sz="1600" dirty="0"/>
              <a:t>) { </a:t>
            </a:r>
            <a:endParaRPr lang="fr-FR" sz="1600" dirty="0" smtClean="0"/>
          </a:p>
          <a:p>
            <a:r>
              <a:rPr lang="fr-FR" sz="1600" dirty="0"/>
              <a:t> </a:t>
            </a:r>
            <a:r>
              <a:rPr lang="fr-FR" sz="1600" dirty="0" smtClean="0"/>
              <a:t>     case </a:t>
            </a:r>
            <a:r>
              <a:rPr lang="fr-FR" sz="1600" dirty="0"/>
              <a:t>"id": </a:t>
            </a:r>
            <a:endParaRPr lang="fr-FR" sz="1600" dirty="0" smtClean="0"/>
          </a:p>
          <a:p>
            <a:r>
              <a:rPr lang="fr-FR" sz="1600" dirty="0" smtClean="0"/>
              <a:t>	information</a:t>
            </a:r>
            <a:r>
              <a:rPr lang="fr-FR" sz="1600" dirty="0"/>
              <a:t>("Démonstration de la méthode &lt;code&gt;</a:t>
            </a:r>
            <a:r>
              <a:rPr lang="fr-FR" sz="1600" dirty="0" err="1"/>
              <a:t>getElementById</a:t>
            </a:r>
            <a:r>
              <a:rPr lang="fr-FR" sz="1600" dirty="0"/>
              <a:t>&lt;" + "/code&gt; (IE et Netscape</a:t>
            </a:r>
            <a:r>
              <a:rPr lang="fr-FR" sz="1600" dirty="0" smtClean="0"/>
              <a:t>).");</a:t>
            </a:r>
          </a:p>
          <a:p>
            <a:r>
              <a:rPr lang="fr-FR" sz="1600" dirty="0"/>
              <a:t>	</a:t>
            </a:r>
            <a:r>
              <a:rPr lang="fr-FR" sz="1600" dirty="0" err="1" smtClean="0"/>
              <a:t>demo_getElementById</a:t>
            </a:r>
            <a:r>
              <a:rPr lang="fr-FR" sz="1600" dirty="0" smtClean="0"/>
              <a:t>();</a:t>
            </a:r>
          </a:p>
          <a:p>
            <a:r>
              <a:rPr lang="fr-FR" sz="1600" dirty="0"/>
              <a:t>	</a:t>
            </a:r>
            <a:r>
              <a:rPr lang="fr-FR" sz="1600" dirty="0" smtClean="0"/>
              <a:t>break</a:t>
            </a:r>
            <a:r>
              <a:rPr lang="fr-FR" sz="1600" dirty="0"/>
              <a:t>; </a:t>
            </a:r>
          </a:p>
          <a:p>
            <a:r>
              <a:rPr lang="fr-FR" sz="1600" dirty="0" smtClean="0"/>
              <a:t>      case </a:t>
            </a:r>
            <a:r>
              <a:rPr lang="fr-FR" sz="1600" dirty="0"/>
              <a:t>"</a:t>
            </a:r>
            <a:r>
              <a:rPr lang="fr-FR" sz="1600" dirty="0" err="1"/>
              <a:t>name</a:t>
            </a:r>
            <a:r>
              <a:rPr lang="fr-FR" sz="1600" dirty="0"/>
              <a:t>": </a:t>
            </a:r>
          </a:p>
          <a:p>
            <a:r>
              <a:rPr lang="fr-FR" sz="1600" dirty="0" smtClean="0"/>
              <a:t>	information</a:t>
            </a:r>
            <a:r>
              <a:rPr lang="fr-FR" sz="1600" dirty="0"/>
              <a:t>("Démonstration de la méthode &lt;code&gt;</a:t>
            </a:r>
            <a:r>
              <a:rPr lang="fr-FR" sz="1600" dirty="0" err="1"/>
              <a:t>getElementsByName</a:t>
            </a:r>
            <a:r>
              <a:rPr lang="fr-FR" sz="1600" dirty="0"/>
              <a:t>&lt;" + "/code&gt; (ne marche pas pour IE</a:t>
            </a:r>
            <a:r>
              <a:rPr lang="fr-FR" sz="1600" dirty="0" smtClean="0"/>
              <a:t>).");</a:t>
            </a:r>
          </a:p>
          <a:p>
            <a:r>
              <a:rPr lang="fr-FR" sz="1600" dirty="0"/>
              <a:t>	</a:t>
            </a:r>
            <a:r>
              <a:rPr lang="fr-FR" sz="1600" dirty="0" err="1" smtClean="0"/>
              <a:t>demo_getElementsByName</a:t>
            </a:r>
            <a:r>
              <a:rPr lang="fr-FR" sz="1600" dirty="0" smtClean="0"/>
              <a:t>();</a:t>
            </a:r>
          </a:p>
          <a:p>
            <a:r>
              <a:rPr lang="fr-FR" sz="1600" dirty="0"/>
              <a:t>	</a:t>
            </a:r>
            <a:r>
              <a:rPr lang="fr-FR" sz="1600" dirty="0" smtClean="0"/>
              <a:t>break</a:t>
            </a:r>
            <a:r>
              <a:rPr lang="fr-FR" sz="1600" dirty="0"/>
              <a:t>; </a:t>
            </a:r>
            <a:endParaRPr lang="fr-FR" sz="1600" dirty="0" smtClean="0"/>
          </a:p>
          <a:p>
            <a:r>
              <a:rPr lang="fr-FR" sz="1600" dirty="0"/>
              <a:t> </a:t>
            </a:r>
            <a:r>
              <a:rPr lang="fr-FR" sz="1600" dirty="0" smtClean="0"/>
              <a:t>     case </a:t>
            </a:r>
            <a:r>
              <a:rPr lang="fr-FR" sz="1600" dirty="0"/>
              <a:t>"</a:t>
            </a:r>
            <a:r>
              <a:rPr lang="fr-FR" sz="1600" dirty="0" err="1"/>
              <a:t>tagname</a:t>
            </a:r>
            <a:r>
              <a:rPr lang="fr-FR" sz="1600" dirty="0"/>
              <a:t>": information("Démonstration de la méthode &lt;code&gt;</a:t>
            </a:r>
            <a:r>
              <a:rPr lang="fr-FR" sz="1600" dirty="0" err="1"/>
              <a:t>getElementsByTagName</a:t>
            </a:r>
            <a:r>
              <a:rPr lang="fr-FR" sz="1600" dirty="0"/>
              <a:t>&lt;" + "/code&gt; (IE et Netscape</a:t>
            </a:r>
            <a:r>
              <a:rPr lang="fr-FR" sz="1600" dirty="0" smtClean="0"/>
              <a:t>).");</a:t>
            </a:r>
          </a:p>
          <a:p>
            <a:r>
              <a:rPr lang="fr-FR" sz="1600" dirty="0" smtClean="0"/>
              <a:t>	</a:t>
            </a:r>
            <a:r>
              <a:rPr lang="fr-FR" sz="1600" dirty="0" err="1" smtClean="0"/>
              <a:t>demo_getElementsByTagName</a:t>
            </a:r>
            <a:r>
              <a:rPr lang="fr-FR" sz="1600" dirty="0" smtClean="0"/>
              <a:t>();</a:t>
            </a:r>
          </a:p>
          <a:p>
            <a:r>
              <a:rPr lang="fr-FR" sz="1600" dirty="0"/>
              <a:t>	</a:t>
            </a:r>
            <a:r>
              <a:rPr lang="fr-FR" sz="1600" dirty="0" smtClean="0"/>
              <a:t>break</a:t>
            </a:r>
            <a:r>
              <a:rPr lang="fr-FR" sz="1600" dirty="0"/>
              <a:t>; </a:t>
            </a:r>
            <a:endParaRPr lang="fr-FR" sz="1600" dirty="0" smtClean="0"/>
          </a:p>
          <a:p>
            <a:r>
              <a:rPr lang="fr-FR" sz="1600" dirty="0" smtClean="0"/>
              <a:t>      default</a:t>
            </a:r>
            <a:r>
              <a:rPr lang="fr-FR" sz="1600" dirty="0"/>
              <a:t>: </a:t>
            </a:r>
            <a:r>
              <a:rPr lang="fr-FR" sz="1600" dirty="0" err="1"/>
              <a:t>alert</a:t>
            </a:r>
            <a:r>
              <a:rPr lang="fr-FR" sz="1600" dirty="0"/>
              <a:t>("Erreur dans l'appel");break; </a:t>
            </a:r>
            <a:endParaRPr lang="fr-FR" sz="1600" dirty="0" smtClean="0"/>
          </a:p>
          <a:p>
            <a:r>
              <a:rPr lang="fr-FR" sz="1600" dirty="0" smtClean="0"/>
              <a:t>} </a:t>
            </a:r>
          </a:p>
          <a:p>
            <a:r>
              <a:rPr lang="fr-FR" sz="1600" dirty="0" smtClean="0"/>
              <a:t>}</a:t>
            </a:r>
          </a:p>
        </p:txBody>
      </p:sp>
    </p:spTree>
    <p:extLst>
      <p:ext uri="{BB962C8B-B14F-4D97-AF65-F5344CB8AC3E}">
        <p14:creationId xmlns:p14="http://schemas.microsoft.com/office/powerpoint/2010/main" val="2909267443"/>
      </p:ext>
    </p:extLst>
  </p:cSld>
  <p:clrMapOvr>
    <a:masterClrMapping/>
  </p:clrMapOvr>
  <p:transition spd="slow">
    <p:wipe dir="d"/>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711096"/>
          </a:xfrm>
        </p:spPr>
        <p:txBody>
          <a:bodyPr>
            <a:normAutofit/>
          </a:bodyPr>
          <a:lstStyle/>
          <a:p>
            <a:r>
              <a:rPr lang="fr-FR" sz="4000" b="1" i="1" dirty="0" smtClean="0"/>
              <a:t>DOM exercice 19</a:t>
            </a:r>
            <a:endParaRPr lang="fr-FR" sz="2700" b="1" dirty="0">
              <a:solidFill>
                <a:schemeClr val="accent2">
                  <a:lumMod val="75000"/>
                </a:schemeClr>
              </a:solidFill>
            </a:endParaRPr>
          </a:p>
        </p:txBody>
      </p:sp>
      <p:sp>
        <p:nvSpPr>
          <p:cNvPr id="5" name="ZoneTexte 4"/>
          <p:cNvSpPr txBox="1"/>
          <p:nvPr/>
        </p:nvSpPr>
        <p:spPr>
          <a:xfrm>
            <a:off x="662868" y="1094228"/>
            <a:ext cx="8352928" cy="4678204"/>
          </a:xfrm>
          <a:prstGeom prst="rect">
            <a:avLst/>
          </a:prstGeom>
          <a:noFill/>
        </p:spPr>
        <p:txBody>
          <a:bodyPr wrap="square" rtlCol="0">
            <a:spAutoFit/>
          </a:bodyPr>
          <a:lstStyle/>
          <a:p>
            <a:endParaRPr lang="fr-FR" sz="1600" dirty="0"/>
          </a:p>
          <a:p>
            <a:r>
              <a:rPr lang="fr-FR" sz="1600" dirty="0"/>
              <a:t>Dans l'exercice suivant, vous allez apprendre à les utiliser, ainsi qu'une autre méthode.</a:t>
            </a:r>
          </a:p>
          <a:p>
            <a:r>
              <a:rPr lang="fr-FR" sz="1600" b="1" dirty="0"/>
              <a:t>Exercice : méthodes </a:t>
            </a:r>
            <a:r>
              <a:rPr lang="fr-FR" sz="1600" b="1" dirty="0" err="1"/>
              <a:t>getElementById</a:t>
            </a:r>
            <a:r>
              <a:rPr lang="fr-FR" sz="1600" b="1" dirty="0"/>
              <a:t>, </a:t>
            </a:r>
            <a:r>
              <a:rPr lang="fr-FR" sz="1600" b="1" dirty="0" err="1"/>
              <a:t>getElementsByName</a:t>
            </a:r>
            <a:r>
              <a:rPr lang="fr-FR" sz="1600" b="1" dirty="0"/>
              <a:t> et </a:t>
            </a:r>
            <a:r>
              <a:rPr lang="fr-FR" sz="1600" b="1" dirty="0" err="1"/>
              <a:t>getElementsByTagName</a:t>
            </a:r>
            <a:r>
              <a:rPr lang="fr-FR" sz="1600" b="1" dirty="0" smtClean="0"/>
              <a:t>.</a:t>
            </a:r>
          </a:p>
          <a:p>
            <a:endParaRPr lang="fr-FR" sz="1600" b="1" dirty="0"/>
          </a:p>
          <a:p>
            <a:r>
              <a:rPr lang="fr-FR" dirty="0" smtClean="0"/>
              <a:t>1 - Télécharger </a:t>
            </a:r>
            <a:r>
              <a:rPr lang="fr-FR" dirty="0"/>
              <a:t>la </a:t>
            </a:r>
            <a:r>
              <a:rPr lang="fr-FR" b="1" dirty="0" smtClean="0">
                <a:solidFill>
                  <a:schemeClr val="accent1">
                    <a:lumMod val="50000"/>
                  </a:schemeClr>
                </a:solidFill>
              </a:rPr>
              <a:t>EX19.HTML</a:t>
            </a:r>
            <a:r>
              <a:rPr lang="fr-FR" dirty="0" smtClean="0"/>
              <a:t>  (dans </a:t>
            </a:r>
            <a:r>
              <a:rPr lang="fr-FR" dirty="0"/>
              <a:t>laquelle vous aurez à insérer votre code JavaScript. Notez en passant l'utilisation des attributs </a:t>
            </a:r>
            <a:r>
              <a:rPr lang="fr-FR" dirty="0" err="1"/>
              <a:t>title</a:t>
            </a:r>
            <a:r>
              <a:rPr lang="fr-FR" dirty="0"/>
              <a:t> pour informer sur les éléments de titre et paragraphe (pour les tester, laisser la souris au-dessus de l'élément).</a:t>
            </a:r>
          </a:p>
          <a:p>
            <a:r>
              <a:rPr lang="fr-FR" dirty="0" smtClean="0"/>
              <a:t>2 - Créer </a:t>
            </a:r>
            <a:r>
              <a:rPr lang="fr-FR" dirty="0"/>
              <a:t>une fonction </a:t>
            </a:r>
            <a:r>
              <a:rPr lang="fr-FR" dirty="0" err="1"/>
              <a:t>modif_paragraphe</a:t>
            </a:r>
            <a:r>
              <a:rPr lang="fr-FR" dirty="0"/>
              <a:t>, appelée en cliquant sur le titre. Cette fonction sélectionne le paragraphe en utilisant son identifiant, puis le modifie avec la propriété </a:t>
            </a:r>
            <a:r>
              <a:rPr lang="fr-FR" dirty="0" err="1"/>
              <a:t>innerHTML</a:t>
            </a:r>
            <a:r>
              <a:rPr lang="fr-FR" dirty="0"/>
              <a:t>, en remplaçant le mot </a:t>
            </a:r>
            <a:r>
              <a:rPr lang="fr-FR" b="1" dirty="0"/>
              <a:t>original</a:t>
            </a:r>
            <a:r>
              <a:rPr lang="fr-FR" dirty="0"/>
              <a:t> en caractères droit par le mot </a:t>
            </a:r>
            <a:r>
              <a:rPr lang="fr-FR" b="1" dirty="0"/>
              <a:t>corrigé</a:t>
            </a:r>
            <a:r>
              <a:rPr lang="fr-FR" dirty="0"/>
              <a:t>, en italique</a:t>
            </a:r>
            <a:r>
              <a:rPr lang="fr-FR" dirty="0" smtClean="0"/>
              <a:t>.</a:t>
            </a:r>
          </a:p>
          <a:p>
            <a:endParaRPr lang="fr-FR" dirty="0"/>
          </a:p>
          <a:p>
            <a:r>
              <a:rPr lang="fr-FR" dirty="0" smtClean="0"/>
              <a:t>3 - Créer </a:t>
            </a:r>
            <a:r>
              <a:rPr lang="fr-FR" dirty="0"/>
              <a:t>une fonction centrage_h1, appelée en cliquant sur le paragraphe. Cette fonction détecte d'abord les éléments portant le nom de balise h1. </a:t>
            </a:r>
            <a:endParaRPr lang="fr-FR" dirty="0" smtClean="0"/>
          </a:p>
          <a:p>
            <a:r>
              <a:rPr lang="fr-FR" dirty="0" smtClean="0"/>
              <a:t>Elle </a:t>
            </a:r>
            <a:r>
              <a:rPr lang="fr-FR" dirty="0"/>
              <a:t>sélectionne ensuite le premier d'entre eux (ça tombe bien, il n'y en a qu'un seul sur la page !), et modifie son attribut </a:t>
            </a:r>
            <a:r>
              <a:rPr lang="fr-FR" dirty="0" err="1"/>
              <a:t>align</a:t>
            </a:r>
            <a:r>
              <a:rPr lang="fr-FR" dirty="0"/>
              <a:t>, en lui affectant la valeur "center", à l'aide de la méthode </a:t>
            </a:r>
            <a:r>
              <a:rPr lang="fr-FR" dirty="0" err="1"/>
              <a:t>setAttribute</a:t>
            </a:r>
            <a:r>
              <a:rPr lang="fr-FR" dirty="0"/>
              <a:t>... dont vous testerez le fonctionnement.</a:t>
            </a:r>
          </a:p>
        </p:txBody>
      </p:sp>
    </p:spTree>
    <p:extLst>
      <p:ext uri="{BB962C8B-B14F-4D97-AF65-F5344CB8AC3E}">
        <p14:creationId xmlns:p14="http://schemas.microsoft.com/office/powerpoint/2010/main" val="3449951071"/>
      </p:ext>
    </p:extLst>
  </p:cSld>
  <p:clrMapOvr>
    <a:masterClrMapping/>
  </p:clrMapOvr>
  <p:transition spd="slow">
    <p:wipe dir="d"/>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711096"/>
          </a:xfrm>
        </p:spPr>
        <p:txBody>
          <a:bodyPr>
            <a:normAutofit/>
          </a:bodyPr>
          <a:lstStyle/>
          <a:p>
            <a:r>
              <a:rPr lang="fr-FR" sz="4000" b="1" i="1" dirty="0" smtClean="0"/>
              <a:t>DOM exercice 19 corrigé</a:t>
            </a:r>
            <a:endParaRPr lang="fr-FR" sz="2700" b="1" dirty="0">
              <a:solidFill>
                <a:schemeClr val="accent2">
                  <a:lumMod val="75000"/>
                </a:schemeClr>
              </a:solidFill>
            </a:endParaRPr>
          </a:p>
        </p:txBody>
      </p:sp>
      <p:sp>
        <p:nvSpPr>
          <p:cNvPr id="5" name="ZoneTexte 4"/>
          <p:cNvSpPr txBox="1"/>
          <p:nvPr/>
        </p:nvSpPr>
        <p:spPr>
          <a:xfrm>
            <a:off x="691027" y="885714"/>
            <a:ext cx="8352928" cy="6001643"/>
          </a:xfrm>
          <a:prstGeom prst="rect">
            <a:avLst/>
          </a:prstGeom>
          <a:noFill/>
        </p:spPr>
        <p:txBody>
          <a:bodyPr wrap="square" rtlCol="0">
            <a:spAutoFit/>
          </a:bodyPr>
          <a:lstStyle/>
          <a:p>
            <a:r>
              <a:rPr lang="fr-FR" sz="1600" dirty="0" smtClean="0"/>
              <a:t>&lt;</a:t>
            </a:r>
            <a:r>
              <a:rPr lang="fr-FR" sz="1600" dirty="0"/>
              <a:t>html</a:t>
            </a:r>
            <a:r>
              <a:rPr lang="fr-FR" sz="1600" dirty="0" smtClean="0"/>
              <a:t>&gt;</a:t>
            </a:r>
          </a:p>
          <a:p>
            <a:r>
              <a:rPr lang="fr-FR" sz="1600" dirty="0" smtClean="0"/>
              <a:t>&lt;</a:t>
            </a:r>
            <a:r>
              <a:rPr lang="fr-FR" sz="1600" dirty="0" err="1"/>
              <a:t>head</a:t>
            </a:r>
            <a:r>
              <a:rPr lang="fr-FR" sz="1600" dirty="0" smtClean="0"/>
              <a:t>&gt;</a:t>
            </a:r>
          </a:p>
          <a:p>
            <a:r>
              <a:rPr lang="fr-FR" sz="1600" dirty="0" smtClean="0"/>
              <a:t> </a:t>
            </a:r>
            <a:r>
              <a:rPr lang="fr-FR" sz="1600" dirty="0"/>
              <a:t>&lt;</a:t>
            </a:r>
            <a:r>
              <a:rPr lang="fr-FR" sz="1600" dirty="0" err="1"/>
              <a:t>title</a:t>
            </a:r>
            <a:r>
              <a:rPr lang="fr-FR" sz="1600" dirty="0"/>
              <a:t>&gt;Correction de l'exercice de manipulation des </a:t>
            </a:r>
            <a:r>
              <a:rPr lang="fr-FR" sz="1600" dirty="0" err="1"/>
              <a:t>m&amp;eacute;thodes</a:t>
            </a:r>
            <a:r>
              <a:rPr lang="fr-FR" sz="1600" dirty="0"/>
              <a:t> </a:t>
            </a:r>
            <a:r>
              <a:rPr lang="fr-FR" sz="1600" dirty="0" err="1"/>
              <a:t>getElementById</a:t>
            </a:r>
            <a:r>
              <a:rPr lang="fr-FR" sz="1600" dirty="0"/>
              <a:t>, </a:t>
            </a:r>
            <a:r>
              <a:rPr lang="fr-FR" sz="1600" dirty="0" err="1"/>
              <a:t>getElementsByName</a:t>
            </a:r>
            <a:r>
              <a:rPr lang="fr-FR" sz="1600" dirty="0"/>
              <a:t> et </a:t>
            </a:r>
            <a:r>
              <a:rPr lang="fr-FR" sz="1600" dirty="0" err="1"/>
              <a:t>getElementsByTagName</a:t>
            </a:r>
            <a:r>
              <a:rPr lang="fr-FR" sz="1600" dirty="0"/>
              <a:t>&lt;/</a:t>
            </a:r>
            <a:r>
              <a:rPr lang="fr-FR" sz="1600" dirty="0" err="1"/>
              <a:t>title</a:t>
            </a:r>
            <a:r>
              <a:rPr lang="fr-FR" sz="1600" dirty="0" smtClean="0"/>
              <a:t>&gt;</a:t>
            </a:r>
          </a:p>
          <a:p>
            <a:r>
              <a:rPr lang="fr-FR" sz="1600" dirty="0" smtClean="0"/>
              <a:t> </a:t>
            </a:r>
            <a:r>
              <a:rPr lang="fr-FR" sz="1600" dirty="0"/>
              <a:t>&lt;script type="</a:t>
            </a:r>
            <a:r>
              <a:rPr lang="fr-FR" sz="1600" dirty="0" err="1"/>
              <a:t>text</a:t>
            </a:r>
            <a:r>
              <a:rPr lang="fr-FR" sz="1600" dirty="0"/>
              <a:t>/javascript"&gt; </a:t>
            </a:r>
            <a:endParaRPr lang="fr-FR" sz="1600" dirty="0" smtClean="0"/>
          </a:p>
          <a:p>
            <a:r>
              <a:rPr lang="fr-FR" sz="1600" dirty="0" smtClean="0"/>
              <a:t>&lt;!-- </a:t>
            </a:r>
          </a:p>
          <a:p>
            <a:r>
              <a:rPr lang="fr-FR" sz="1600" dirty="0" smtClean="0"/>
              <a:t>function </a:t>
            </a:r>
            <a:r>
              <a:rPr lang="fr-FR" sz="1600" dirty="0"/>
              <a:t>centrage_h1() </a:t>
            </a:r>
            <a:r>
              <a:rPr lang="fr-FR" sz="1600" dirty="0" smtClean="0"/>
              <a:t>{</a:t>
            </a:r>
          </a:p>
          <a:p>
            <a:r>
              <a:rPr lang="fr-FR" sz="1600" dirty="0" smtClean="0"/>
              <a:t>titre</a:t>
            </a:r>
            <a:r>
              <a:rPr lang="fr-FR" sz="1600" dirty="0"/>
              <a:t>=(</a:t>
            </a:r>
            <a:r>
              <a:rPr lang="fr-FR" sz="1600" dirty="0" err="1"/>
              <a:t>document.getElementsByTagName</a:t>
            </a:r>
            <a:r>
              <a:rPr lang="fr-FR" sz="1600" dirty="0"/>
              <a:t>("h1"))[0]; </a:t>
            </a:r>
            <a:endParaRPr lang="fr-FR" sz="1600" dirty="0" smtClean="0"/>
          </a:p>
          <a:p>
            <a:r>
              <a:rPr lang="fr-FR" sz="1600" dirty="0" err="1" smtClean="0"/>
              <a:t>titre.setAttribute</a:t>
            </a:r>
            <a:r>
              <a:rPr lang="fr-FR" sz="1600" dirty="0"/>
              <a:t>("</a:t>
            </a:r>
            <a:r>
              <a:rPr lang="fr-FR" sz="1600" dirty="0" err="1"/>
              <a:t>align</a:t>
            </a:r>
            <a:r>
              <a:rPr lang="fr-FR" sz="1600" dirty="0"/>
              <a:t>", "center"); </a:t>
            </a:r>
            <a:endParaRPr lang="fr-FR" sz="1600" dirty="0" smtClean="0"/>
          </a:p>
          <a:p>
            <a:r>
              <a:rPr lang="fr-FR" sz="1600" dirty="0" smtClean="0"/>
              <a:t>} </a:t>
            </a:r>
          </a:p>
          <a:p>
            <a:r>
              <a:rPr lang="fr-FR" sz="1600" dirty="0" smtClean="0"/>
              <a:t>function </a:t>
            </a:r>
            <a:r>
              <a:rPr lang="fr-FR" sz="1600" dirty="0" err="1"/>
              <a:t>modif_paragraphe</a:t>
            </a:r>
            <a:r>
              <a:rPr lang="fr-FR" sz="1600" dirty="0"/>
              <a:t>() { par=</a:t>
            </a:r>
            <a:r>
              <a:rPr lang="fr-FR" sz="1600" dirty="0" err="1"/>
              <a:t>document.getElementById</a:t>
            </a:r>
            <a:r>
              <a:rPr lang="fr-FR" sz="1600" dirty="0"/>
              <a:t>("premier"); </a:t>
            </a:r>
            <a:r>
              <a:rPr lang="fr-FR" sz="1600" dirty="0" err="1"/>
              <a:t>par.innerHTML</a:t>
            </a:r>
            <a:r>
              <a:rPr lang="fr-FR" sz="1600" dirty="0"/>
              <a:t>="Premier paragraphe &lt;i&gt;modifié&lt;\/i&gt;."; </a:t>
            </a:r>
            <a:endParaRPr lang="fr-FR" sz="1600" dirty="0" smtClean="0"/>
          </a:p>
          <a:p>
            <a:r>
              <a:rPr lang="fr-FR" sz="1600" dirty="0" smtClean="0"/>
              <a:t>} </a:t>
            </a:r>
          </a:p>
          <a:p>
            <a:r>
              <a:rPr lang="fr-FR" sz="1600" dirty="0" smtClean="0"/>
              <a:t>//--&gt; </a:t>
            </a:r>
          </a:p>
          <a:p>
            <a:r>
              <a:rPr lang="fr-FR" sz="1600" dirty="0" smtClean="0"/>
              <a:t>&lt;/</a:t>
            </a:r>
            <a:r>
              <a:rPr lang="fr-FR" sz="1600" dirty="0"/>
              <a:t>script&gt; </a:t>
            </a:r>
            <a:endParaRPr lang="fr-FR" sz="1600" dirty="0" smtClean="0"/>
          </a:p>
          <a:p>
            <a:r>
              <a:rPr lang="fr-FR" sz="1600" dirty="0" smtClean="0"/>
              <a:t>&lt;/</a:t>
            </a:r>
            <a:r>
              <a:rPr lang="fr-FR" sz="1600" dirty="0" err="1"/>
              <a:t>head</a:t>
            </a:r>
            <a:r>
              <a:rPr lang="fr-FR" sz="1600" dirty="0"/>
              <a:t>&gt; </a:t>
            </a:r>
            <a:endParaRPr lang="fr-FR" sz="1600" dirty="0" smtClean="0"/>
          </a:p>
          <a:p>
            <a:r>
              <a:rPr lang="fr-FR" sz="1600" dirty="0" smtClean="0"/>
              <a:t>&lt;</a:t>
            </a:r>
            <a:r>
              <a:rPr lang="fr-FR" sz="1600" dirty="0"/>
              <a:t>body</a:t>
            </a:r>
            <a:r>
              <a:rPr lang="fr-FR" sz="1600" dirty="0" smtClean="0"/>
              <a:t>&gt;</a:t>
            </a:r>
          </a:p>
          <a:p>
            <a:r>
              <a:rPr lang="fr-FR" sz="1600" dirty="0" smtClean="0"/>
              <a:t> </a:t>
            </a:r>
            <a:r>
              <a:rPr lang="fr-FR" sz="1600" dirty="0"/>
              <a:t>&lt;h1 </a:t>
            </a:r>
            <a:r>
              <a:rPr lang="fr-FR" sz="1600" dirty="0" err="1"/>
              <a:t>onclick</a:t>
            </a:r>
            <a:r>
              <a:rPr lang="fr-FR" sz="1600" dirty="0"/>
              <a:t>="</a:t>
            </a:r>
            <a:r>
              <a:rPr lang="fr-FR" sz="1600" dirty="0" err="1"/>
              <a:t>modif_paragraphe</a:t>
            </a:r>
            <a:r>
              <a:rPr lang="fr-FR" sz="1600" dirty="0"/>
              <a:t>();" </a:t>
            </a:r>
            <a:r>
              <a:rPr lang="fr-FR" sz="1600" dirty="0" err="1"/>
              <a:t>title</a:t>
            </a:r>
            <a:r>
              <a:rPr lang="fr-FR" sz="1600" dirty="0"/>
              <a:t>="Quand on clique, </a:t>
            </a:r>
            <a:r>
              <a:rPr lang="fr-FR" sz="1600" dirty="0" err="1"/>
              <a:t>modif</a:t>
            </a:r>
            <a:r>
              <a:rPr lang="fr-FR" sz="1600" dirty="0"/>
              <a:t> du paragraphe"&gt;Grand titre&lt;/h1&gt; </a:t>
            </a:r>
            <a:endParaRPr lang="fr-FR" sz="1600" dirty="0" smtClean="0"/>
          </a:p>
          <a:p>
            <a:r>
              <a:rPr lang="fr-FR" sz="1600" dirty="0" smtClean="0"/>
              <a:t>&lt;</a:t>
            </a:r>
            <a:r>
              <a:rPr lang="fr-FR" sz="1600" dirty="0"/>
              <a:t>p id="premier" </a:t>
            </a:r>
            <a:r>
              <a:rPr lang="fr-FR" sz="1600" dirty="0" err="1"/>
              <a:t>onclick</a:t>
            </a:r>
            <a:r>
              <a:rPr lang="fr-FR" sz="1600" dirty="0"/>
              <a:t>="centrage_h1();" </a:t>
            </a:r>
            <a:r>
              <a:rPr lang="fr-FR" sz="1600" dirty="0" err="1"/>
              <a:t>title</a:t>
            </a:r>
            <a:r>
              <a:rPr lang="fr-FR" sz="1600" dirty="0"/>
              <a:t>="Quand on clique, centrage du titre"&gt;Premier paragraphe original.&lt;/p&gt; </a:t>
            </a:r>
            <a:endParaRPr lang="fr-FR" sz="1600" dirty="0" smtClean="0"/>
          </a:p>
          <a:p>
            <a:r>
              <a:rPr lang="fr-FR" sz="1600" dirty="0" smtClean="0"/>
              <a:t>&lt;</a:t>
            </a:r>
            <a:r>
              <a:rPr lang="fr-FR" sz="1600" dirty="0"/>
              <a:t>p&gt;&lt;a </a:t>
            </a:r>
            <a:r>
              <a:rPr lang="fr-FR" sz="1600" dirty="0" err="1"/>
              <a:t>href</a:t>
            </a:r>
            <a:r>
              <a:rPr lang="fr-FR" sz="1600" dirty="0" smtClean="0"/>
              <a:t>=".# "&gt;</a:t>
            </a:r>
            <a:r>
              <a:rPr lang="fr-FR" sz="1600" dirty="0"/>
              <a:t>Retour au cours&lt;/a&gt;&lt;/p&gt; </a:t>
            </a:r>
            <a:endParaRPr lang="fr-FR" sz="1600" dirty="0" smtClean="0"/>
          </a:p>
          <a:p>
            <a:r>
              <a:rPr lang="fr-FR" sz="1600" dirty="0" smtClean="0"/>
              <a:t>&lt;/</a:t>
            </a:r>
            <a:r>
              <a:rPr lang="fr-FR" sz="1600" dirty="0"/>
              <a:t>body&gt; </a:t>
            </a:r>
            <a:endParaRPr lang="fr-FR" sz="1600" dirty="0" smtClean="0"/>
          </a:p>
          <a:p>
            <a:r>
              <a:rPr lang="fr-FR" sz="1600" dirty="0" smtClean="0"/>
              <a:t>&lt;/</a:t>
            </a:r>
            <a:r>
              <a:rPr lang="fr-FR" sz="1600" dirty="0"/>
              <a:t>html&gt;</a:t>
            </a:r>
          </a:p>
        </p:txBody>
      </p:sp>
    </p:spTree>
    <p:extLst>
      <p:ext uri="{BB962C8B-B14F-4D97-AF65-F5344CB8AC3E}">
        <p14:creationId xmlns:p14="http://schemas.microsoft.com/office/powerpoint/2010/main" val="1485801846"/>
      </p:ext>
    </p:extLst>
  </p:cSld>
  <p:clrMapOvr>
    <a:masterClrMapping/>
  </p:clrMapOvr>
  <p:transition spd="slow">
    <p:wipe dir="d"/>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711096"/>
          </a:xfrm>
        </p:spPr>
        <p:txBody>
          <a:bodyPr>
            <a:normAutofit/>
          </a:bodyPr>
          <a:lstStyle/>
          <a:p>
            <a:r>
              <a:rPr lang="fr-FR" sz="4000" b="1" i="1" dirty="0" smtClean="0"/>
              <a:t>DOM exercice 20</a:t>
            </a:r>
            <a:endParaRPr lang="fr-FR" sz="2700" b="1" dirty="0">
              <a:solidFill>
                <a:schemeClr val="accent2">
                  <a:lumMod val="75000"/>
                </a:schemeClr>
              </a:solidFill>
            </a:endParaRPr>
          </a:p>
        </p:txBody>
      </p:sp>
      <p:sp>
        <p:nvSpPr>
          <p:cNvPr id="5" name="ZoneTexte 4"/>
          <p:cNvSpPr txBox="1"/>
          <p:nvPr/>
        </p:nvSpPr>
        <p:spPr>
          <a:xfrm>
            <a:off x="662868" y="1094228"/>
            <a:ext cx="8481132" cy="4770537"/>
          </a:xfrm>
          <a:prstGeom prst="rect">
            <a:avLst/>
          </a:prstGeom>
          <a:noFill/>
        </p:spPr>
        <p:txBody>
          <a:bodyPr wrap="square" rtlCol="0">
            <a:spAutoFit/>
          </a:bodyPr>
          <a:lstStyle/>
          <a:p>
            <a:r>
              <a:rPr lang="fr-FR" sz="1600" b="1" dirty="0"/>
              <a:t>Réalisation d'une petite horloge</a:t>
            </a:r>
          </a:p>
          <a:p>
            <a:r>
              <a:rPr lang="fr-FR" sz="1600" dirty="0"/>
              <a:t>Le but de cet exercice est de réaliser une petite horloge tournante (certes pas en temps réel </a:t>
            </a:r>
            <a:r>
              <a:rPr lang="fr-FR" sz="1600" dirty="0" smtClean="0"/>
              <a:t>!).</a:t>
            </a:r>
          </a:p>
          <a:p>
            <a:r>
              <a:rPr lang="fr-FR" sz="1600" dirty="0" smtClean="0"/>
              <a:t>1- Télécharger </a:t>
            </a:r>
            <a:r>
              <a:rPr lang="fr-FR" sz="1600" dirty="0"/>
              <a:t>le fichier </a:t>
            </a:r>
            <a:r>
              <a:rPr lang="fr-FR" sz="1600" dirty="0" smtClean="0">
                <a:hlinkClick r:id="rId2"/>
              </a:rPr>
              <a:t>exo20vide.html</a:t>
            </a:r>
            <a:r>
              <a:rPr lang="fr-FR" sz="1600" dirty="0"/>
              <a:t>.</a:t>
            </a:r>
          </a:p>
          <a:p>
            <a:r>
              <a:rPr lang="fr-FR" sz="1600" dirty="0" smtClean="0"/>
              <a:t>2 - Ajouter </a:t>
            </a:r>
            <a:r>
              <a:rPr lang="fr-FR" sz="1600" dirty="0"/>
              <a:t>un bouton à la fin du paragraphe. Ce bouton lance l'horloge en appelant la fonction tourne()</a:t>
            </a:r>
          </a:p>
          <a:p>
            <a:r>
              <a:rPr lang="fr-FR" sz="1600" dirty="0" smtClean="0"/>
              <a:t>3 - Créer </a:t>
            </a:r>
            <a:r>
              <a:rPr lang="fr-FR" sz="1600" dirty="0"/>
              <a:t>deux variables globales, </a:t>
            </a:r>
            <a:r>
              <a:rPr lang="fr-FR" sz="1600" dirty="0" err="1"/>
              <a:t>compteur_minutes</a:t>
            </a:r>
            <a:r>
              <a:rPr lang="fr-FR" sz="1600" dirty="0"/>
              <a:t> et </a:t>
            </a:r>
            <a:r>
              <a:rPr lang="fr-FR" sz="1600" dirty="0" err="1"/>
              <a:t>compteur_heures</a:t>
            </a:r>
            <a:r>
              <a:rPr lang="fr-FR" sz="1600" dirty="0"/>
              <a:t>, initialisées à 0.</a:t>
            </a:r>
          </a:p>
          <a:p>
            <a:r>
              <a:rPr lang="fr-FR" sz="1600" dirty="0" smtClean="0"/>
              <a:t>4 -Identifier </a:t>
            </a:r>
            <a:r>
              <a:rPr lang="fr-FR" sz="1600" dirty="0"/>
              <a:t>les éléments correspondant à chaque image.</a:t>
            </a:r>
          </a:p>
          <a:p>
            <a:r>
              <a:rPr lang="fr-FR" sz="1600" dirty="0" smtClean="0"/>
              <a:t>5 - Selon </a:t>
            </a:r>
            <a:r>
              <a:rPr lang="fr-FR" sz="1600" dirty="0"/>
              <a:t>la valeur de </a:t>
            </a:r>
            <a:r>
              <a:rPr lang="fr-FR" sz="1600" dirty="0" err="1"/>
              <a:t>compteur_minutes</a:t>
            </a:r>
            <a:r>
              <a:rPr lang="fr-FR" sz="1600" dirty="0"/>
              <a:t>, changer ses propriétés de position </a:t>
            </a:r>
            <a:r>
              <a:rPr lang="fr-FR" sz="1600" dirty="0" smtClean="0"/>
              <a:t>:</a:t>
            </a:r>
          </a:p>
          <a:p>
            <a:pPr marL="742950" lvl="1" indent="-285750">
              <a:buFont typeface="Arial" pitchFamily="34" charset="0"/>
              <a:buChar char="•"/>
            </a:pPr>
            <a:r>
              <a:rPr lang="fr-FR" sz="1600" dirty="0" smtClean="0"/>
              <a:t>quand le compteur vaut 0, attribuer à l'image </a:t>
            </a:r>
            <a:r>
              <a:rPr lang="fr-FR" sz="1600" dirty="0" err="1" smtClean="0"/>
              <a:t>aiguilleminute</a:t>
            </a:r>
            <a:r>
              <a:rPr lang="fr-FR" sz="1600" dirty="0" smtClean="0"/>
              <a:t> la position de l'élément chiffre1 ;</a:t>
            </a:r>
          </a:p>
          <a:p>
            <a:pPr marL="742950" lvl="1" indent="-285750">
              <a:buFont typeface="Arial" pitchFamily="34" charset="0"/>
              <a:buChar char="•"/>
            </a:pPr>
            <a:r>
              <a:rPr lang="fr-FR" sz="1600" dirty="0" smtClean="0"/>
              <a:t>quand </a:t>
            </a:r>
            <a:r>
              <a:rPr lang="fr-FR" sz="1600" dirty="0"/>
              <a:t>le compteur vaut 1, attribuer à l'image </a:t>
            </a:r>
            <a:r>
              <a:rPr lang="fr-FR" sz="1600" dirty="0" err="1"/>
              <a:t>aiguilleminute</a:t>
            </a:r>
            <a:r>
              <a:rPr lang="fr-FR" sz="1600" dirty="0"/>
              <a:t> la position de l'élément chiffre2 ;</a:t>
            </a:r>
          </a:p>
          <a:p>
            <a:pPr marL="742950" lvl="1" indent="-285750">
              <a:buFont typeface="Arial" pitchFamily="34" charset="0"/>
              <a:buChar char="•"/>
            </a:pPr>
            <a:r>
              <a:rPr lang="fr-FR" sz="1600" dirty="0"/>
              <a:t>quand le compteur vaut 2, attribuer à l'image </a:t>
            </a:r>
            <a:r>
              <a:rPr lang="fr-FR" sz="1600" dirty="0" err="1"/>
              <a:t>aiguilleminute</a:t>
            </a:r>
            <a:r>
              <a:rPr lang="fr-FR" sz="1600" dirty="0"/>
              <a:t> la position de l'élément chiffre3...</a:t>
            </a:r>
          </a:p>
          <a:p>
            <a:r>
              <a:rPr lang="fr-FR" sz="1600" dirty="0"/>
              <a:t>... ainsi de suite jusqu'à la valeur de compteur 11, auquel cas on attribue à l'image </a:t>
            </a:r>
            <a:r>
              <a:rPr lang="fr-FR" sz="1600" dirty="0" err="1"/>
              <a:t>aiguilleminute</a:t>
            </a:r>
            <a:r>
              <a:rPr lang="fr-FR" sz="1600" dirty="0"/>
              <a:t> la position de l'élément chiffre12.</a:t>
            </a:r>
          </a:p>
          <a:p>
            <a:r>
              <a:rPr lang="fr-FR" sz="1600" dirty="0" smtClean="0"/>
              <a:t>6 - Incrémenter </a:t>
            </a:r>
            <a:r>
              <a:rPr lang="fr-FR" sz="1600" dirty="0"/>
              <a:t>le </a:t>
            </a:r>
            <a:r>
              <a:rPr lang="fr-FR" sz="1600" dirty="0" err="1"/>
              <a:t>compteur_minutes</a:t>
            </a:r>
            <a:r>
              <a:rPr lang="fr-FR" sz="1600" dirty="0"/>
              <a:t>, et lui affecter le reste de sa division </a:t>
            </a:r>
            <a:r>
              <a:rPr lang="fr-FR" sz="1600" dirty="0" smtClean="0"/>
              <a:t>par  </a:t>
            </a:r>
            <a:r>
              <a:rPr lang="fr-FR" sz="1600" dirty="0"/>
              <a:t>12.</a:t>
            </a:r>
          </a:p>
          <a:p>
            <a:r>
              <a:rPr lang="fr-FR" sz="1600" dirty="0" smtClean="0"/>
              <a:t>7 - Temporiser </a:t>
            </a:r>
            <a:r>
              <a:rPr lang="fr-FR" sz="1600" dirty="0"/>
              <a:t>un appel à la fonction toutes les secondes (par un appel à la méthode </a:t>
            </a:r>
            <a:r>
              <a:rPr lang="fr-FR" sz="1600" dirty="0" err="1"/>
              <a:t>window.setTimeout</a:t>
            </a:r>
            <a:r>
              <a:rPr lang="fr-FR" sz="1600" dirty="0"/>
              <a:t>(</a:t>
            </a:r>
            <a:r>
              <a:rPr lang="fr-FR" sz="1600" dirty="0" err="1"/>
              <a:t>nom_fonction</a:t>
            </a:r>
            <a:r>
              <a:rPr lang="fr-FR" sz="1600" dirty="0"/>
              <a:t>, </a:t>
            </a:r>
            <a:r>
              <a:rPr lang="fr-FR" sz="1600" dirty="0" err="1"/>
              <a:t>temps_en_millisecondes</a:t>
            </a:r>
            <a:r>
              <a:rPr lang="fr-FR" sz="1600" dirty="0" smtClean="0"/>
              <a:t>).</a:t>
            </a:r>
            <a:endParaRPr lang="fr-FR" sz="1600" dirty="0"/>
          </a:p>
        </p:txBody>
      </p:sp>
    </p:spTree>
    <p:extLst>
      <p:ext uri="{BB962C8B-B14F-4D97-AF65-F5344CB8AC3E}">
        <p14:creationId xmlns:p14="http://schemas.microsoft.com/office/powerpoint/2010/main" val="147314820"/>
      </p:ext>
    </p:extLst>
  </p:cSld>
  <p:clrMapOvr>
    <a:masterClrMapping/>
  </p:clrMapOvr>
  <p:transition spd="slow">
    <p:wipe dir="d"/>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711096"/>
          </a:xfrm>
        </p:spPr>
        <p:txBody>
          <a:bodyPr>
            <a:normAutofit/>
          </a:bodyPr>
          <a:lstStyle/>
          <a:p>
            <a:r>
              <a:rPr lang="fr-FR" sz="4000" b="1" i="1" dirty="0" smtClean="0"/>
              <a:t>DOM exercice 20</a:t>
            </a:r>
            <a:endParaRPr lang="fr-FR" sz="2700" b="1" dirty="0">
              <a:solidFill>
                <a:schemeClr val="accent2">
                  <a:lumMod val="75000"/>
                </a:schemeClr>
              </a:solidFill>
            </a:endParaRPr>
          </a:p>
        </p:txBody>
      </p:sp>
      <p:sp>
        <p:nvSpPr>
          <p:cNvPr id="5" name="ZoneTexte 4"/>
          <p:cNvSpPr txBox="1"/>
          <p:nvPr/>
        </p:nvSpPr>
        <p:spPr>
          <a:xfrm>
            <a:off x="662868" y="1094228"/>
            <a:ext cx="8373628" cy="2031325"/>
          </a:xfrm>
          <a:prstGeom prst="rect">
            <a:avLst/>
          </a:prstGeom>
          <a:noFill/>
        </p:spPr>
        <p:txBody>
          <a:bodyPr wrap="square" rtlCol="0">
            <a:spAutoFit/>
          </a:bodyPr>
          <a:lstStyle/>
          <a:p>
            <a:r>
              <a:rPr lang="fr-FR" dirty="0" smtClean="0"/>
              <a:t>Il </a:t>
            </a:r>
            <a:r>
              <a:rPr lang="fr-FR" dirty="0"/>
              <a:t>reste maintenant à faire tourner l'aiguille "des heures".</a:t>
            </a:r>
          </a:p>
          <a:p>
            <a:r>
              <a:rPr lang="fr-FR" dirty="0"/>
              <a:t>Juste après avoir changé la valeur du compteur, tester si l'aiguille des minutes est en 12 (cela se fait par un test sur la valeur du compteur). Si cela est le cas, alors reprendre la même procédure que précédemment pour le déplacement de l'aiguille des minutes, mais cette fois-ci appliquée à celle des heures, en n'oublient pas d'incrémenter le compteur des heures.</a:t>
            </a:r>
          </a:p>
          <a:p>
            <a:r>
              <a:rPr lang="fr-FR" dirty="0"/>
              <a:t>Ajouter un bouton permettant d'arrêter l'horloge (on fera appel à un booléen).</a:t>
            </a:r>
          </a:p>
        </p:txBody>
      </p:sp>
    </p:spTree>
    <p:extLst>
      <p:ext uri="{BB962C8B-B14F-4D97-AF65-F5344CB8AC3E}">
        <p14:creationId xmlns:p14="http://schemas.microsoft.com/office/powerpoint/2010/main" val="3445629968"/>
      </p:ext>
    </p:extLst>
  </p:cSld>
  <p:clrMapOvr>
    <a:masterClrMapping/>
  </p:clrMapOvr>
  <p:transition spd="slow">
    <p:wipe dir="d"/>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711096"/>
          </a:xfrm>
        </p:spPr>
        <p:txBody>
          <a:bodyPr>
            <a:normAutofit/>
          </a:bodyPr>
          <a:lstStyle/>
          <a:p>
            <a:r>
              <a:rPr lang="fr-FR" sz="4000" b="1" i="1" dirty="0" smtClean="0"/>
              <a:t>DOM exercice 20 corrigé</a:t>
            </a:r>
            <a:endParaRPr lang="fr-FR" sz="2700" b="1" dirty="0">
              <a:solidFill>
                <a:schemeClr val="accent2">
                  <a:lumMod val="75000"/>
                </a:schemeClr>
              </a:solidFill>
            </a:endParaRPr>
          </a:p>
        </p:txBody>
      </p:sp>
      <p:sp>
        <p:nvSpPr>
          <p:cNvPr id="5" name="ZoneTexte 4"/>
          <p:cNvSpPr txBox="1"/>
          <p:nvPr/>
        </p:nvSpPr>
        <p:spPr>
          <a:xfrm>
            <a:off x="662868" y="1094228"/>
            <a:ext cx="8481132" cy="5509200"/>
          </a:xfrm>
          <a:prstGeom prst="rect">
            <a:avLst/>
          </a:prstGeom>
          <a:noFill/>
        </p:spPr>
        <p:txBody>
          <a:bodyPr wrap="square" rtlCol="0">
            <a:spAutoFit/>
          </a:bodyPr>
          <a:lstStyle/>
          <a:p>
            <a:r>
              <a:rPr lang="fr-FR" sz="1600" dirty="0" smtClean="0"/>
              <a:t>&lt;</a:t>
            </a:r>
            <a:r>
              <a:rPr lang="fr-FR" sz="1600" dirty="0"/>
              <a:t>script type="</a:t>
            </a:r>
            <a:r>
              <a:rPr lang="fr-FR" sz="1600" dirty="0" err="1"/>
              <a:t>text</a:t>
            </a:r>
            <a:r>
              <a:rPr lang="fr-FR" sz="1600" dirty="0"/>
              <a:t>/javascript"&gt; &lt;!-- </a:t>
            </a:r>
            <a:endParaRPr lang="fr-FR" sz="1600" dirty="0" smtClean="0"/>
          </a:p>
          <a:p>
            <a:r>
              <a:rPr lang="fr-FR" sz="1600" dirty="0" smtClean="0"/>
              <a:t>var </a:t>
            </a:r>
            <a:r>
              <a:rPr lang="fr-FR" sz="1600" dirty="0" err="1"/>
              <a:t>compteur_minutes</a:t>
            </a:r>
            <a:r>
              <a:rPr lang="fr-FR" sz="1600" dirty="0"/>
              <a:t>=0; </a:t>
            </a:r>
            <a:endParaRPr lang="fr-FR" sz="1600" dirty="0" smtClean="0"/>
          </a:p>
          <a:p>
            <a:r>
              <a:rPr lang="fr-FR" sz="1600" dirty="0" smtClean="0"/>
              <a:t>var </a:t>
            </a:r>
            <a:r>
              <a:rPr lang="fr-FR" sz="1600" dirty="0" err="1"/>
              <a:t>compteur_heures</a:t>
            </a:r>
            <a:r>
              <a:rPr lang="fr-FR" sz="1600" dirty="0"/>
              <a:t>=0; </a:t>
            </a:r>
            <a:endParaRPr lang="fr-FR" sz="1600" dirty="0" smtClean="0"/>
          </a:p>
          <a:p>
            <a:r>
              <a:rPr lang="fr-FR" sz="1600" dirty="0" smtClean="0"/>
              <a:t>function </a:t>
            </a:r>
            <a:r>
              <a:rPr lang="fr-FR" sz="1600" dirty="0"/>
              <a:t>tourne() { </a:t>
            </a:r>
            <a:endParaRPr lang="fr-FR" sz="1600" dirty="0" smtClean="0"/>
          </a:p>
          <a:p>
            <a:r>
              <a:rPr lang="fr-FR" sz="1600" dirty="0" smtClean="0"/>
              <a:t>heures=</a:t>
            </a:r>
            <a:r>
              <a:rPr lang="fr-FR" sz="1600" dirty="0" err="1" smtClean="0"/>
              <a:t>document.getElementById</a:t>
            </a:r>
            <a:r>
              <a:rPr lang="fr-FR" sz="1600" dirty="0"/>
              <a:t>("</a:t>
            </a:r>
            <a:r>
              <a:rPr lang="fr-FR" sz="1600" dirty="0" err="1"/>
              <a:t>aiguilleheure</a:t>
            </a:r>
            <a:r>
              <a:rPr lang="fr-FR" sz="1600" dirty="0"/>
              <a:t>"); minutes=</a:t>
            </a:r>
            <a:r>
              <a:rPr lang="fr-FR" sz="1600" dirty="0" err="1"/>
              <a:t>document.getElementById</a:t>
            </a:r>
            <a:r>
              <a:rPr lang="fr-FR" sz="1600" dirty="0"/>
              <a:t>("</a:t>
            </a:r>
            <a:r>
              <a:rPr lang="fr-FR" sz="1600" dirty="0" err="1"/>
              <a:t>aiguilleminute</a:t>
            </a:r>
            <a:r>
              <a:rPr lang="fr-FR" sz="1600" dirty="0"/>
              <a:t>"); </a:t>
            </a:r>
            <a:endParaRPr lang="fr-FR" sz="1600" dirty="0" smtClean="0"/>
          </a:p>
          <a:p>
            <a:r>
              <a:rPr lang="fr-FR" sz="1600" dirty="0" smtClean="0"/>
              <a:t>switch </a:t>
            </a:r>
            <a:r>
              <a:rPr lang="fr-FR" sz="1600" dirty="0"/>
              <a:t>(</a:t>
            </a:r>
            <a:r>
              <a:rPr lang="fr-FR" sz="1600" dirty="0" err="1"/>
              <a:t>compteur_minutes</a:t>
            </a:r>
            <a:r>
              <a:rPr lang="fr-FR" sz="1600" dirty="0"/>
              <a:t>) </a:t>
            </a:r>
            <a:r>
              <a:rPr lang="fr-FR" sz="1600" dirty="0" smtClean="0"/>
              <a:t>{</a:t>
            </a:r>
          </a:p>
          <a:p>
            <a:pPr marL="792000"/>
            <a:r>
              <a:rPr lang="fr-FR" sz="1600" dirty="0" smtClean="0"/>
              <a:t>case </a:t>
            </a:r>
            <a:r>
              <a:rPr lang="fr-FR" sz="1600" dirty="0"/>
              <a:t>0: </a:t>
            </a:r>
            <a:r>
              <a:rPr lang="fr-FR" sz="1600" dirty="0" err="1"/>
              <a:t>minutes.style.top</a:t>
            </a:r>
            <a:r>
              <a:rPr lang="fr-FR" sz="1600" dirty="0"/>
              <a:t>="123px";minutes.style.left="250px"; break; </a:t>
            </a:r>
            <a:endParaRPr lang="fr-FR" sz="1600" dirty="0" smtClean="0"/>
          </a:p>
          <a:p>
            <a:pPr marL="792000"/>
            <a:r>
              <a:rPr lang="fr-FR" sz="1600" dirty="0" smtClean="0"/>
              <a:t>case </a:t>
            </a:r>
            <a:r>
              <a:rPr lang="fr-FR" sz="1600" dirty="0"/>
              <a:t>1: </a:t>
            </a:r>
            <a:r>
              <a:rPr lang="fr-FR" sz="1600" dirty="0" err="1"/>
              <a:t>minutes.style.top</a:t>
            </a:r>
            <a:r>
              <a:rPr lang="fr-FR" sz="1600" dirty="0"/>
              <a:t>="160px";minutes.style.left="287px";break; </a:t>
            </a:r>
            <a:endParaRPr lang="fr-FR" sz="1600" dirty="0" smtClean="0"/>
          </a:p>
          <a:p>
            <a:pPr marL="792000"/>
            <a:r>
              <a:rPr lang="fr-FR" sz="1600" dirty="0" smtClean="0"/>
              <a:t>case </a:t>
            </a:r>
            <a:r>
              <a:rPr lang="fr-FR" sz="1600" dirty="0"/>
              <a:t>2: </a:t>
            </a:r>
            <a:r>
              <a:rPr lang="fr-FR" sz="1600" dirty="0" err="1"/>
              <a:t>minutes.style.top</a:t>
            </a:r>
            <a:r>
              <a:rPr lang="fr-FR" sz="1600" dirty="0"/>
              <a:t>="210px";minutes.style.left="300px";break; </a:t>
            </a:r>
            <a:endParaRPr lang="fr-FR" sz="1600" dirty="0" smtClean="0"/>
          </a:p>
          <a:p>
            <a:pPr marL="792000"/>
            <a:r>
              <a:rPr lang="fr-FR" sz="1600" dirty="0" smtClean="0"/>
              <a:t>case </a:t>
            </a:r>
            <a:r>
              <a:rPr lang="fr-FR" sz="1600" dirty="0"/>
              <a:t>3: </a:t>
            </a:r>
            <a:r>
              <a:rPr lang="fr-FR" sz="1600" dirty="0" err="1"/>
              <a:t>minutes.style.top</a:t>
            </a:r>
            <a:r>
              <a:rPr lang="fr-FR" sz="1600" dirty="0"/>
              <a:t>="260px";minutes.style.left="287px";break; </a:t>
            </a:r>
            <a:endParaRPr lang="fr-FR" sz="1600" dirty="0" smtClean="0"/>
          </a:p>
          <a:p>
            <a:pPr marL="792000"/>
            <a:r>
              <a:rPr lang="fr-FR" sz="1600" dirty="0" smtClean="0"/>
              <a:t>case </a:t>
            </a:r>
            <a:r>
              <a:rPr lang="fr-FR" sz="1600" dirty="0"/>
              <a:t>4: </a:t>
            </a:r>
            <a:r>
              <a:rPr lang="fr-FR" sz="1600" dirty="0" err="1"/>
              <a:t>minutes.style.top</a:t>
            </a:r>
            <a:r>
              <a:rPr lang="fr-FR" sz="1600" dirty="0"/>
              <a:t>="297px";minutes.style.left="250px";break; </a:t>
            </a:r>
            <a:endParaRPr lang="fr-FR" sz="1600" dirty="0" smtClean="0"/>
          </a:p>
          <a:p>
            <a:pPr marL="792000"/>
            <a:r>
              <a:rPr lang="fr-FR" sz="1600" dirty="0" smtClean="0"/>
              <a:t>case </a:t>
            </a:r>
            <a:r>
              <a:rPr lang="fr-FR" sz="1600" dirty="0"/>
              <a:t>5: </a:t>
            </a:r>
            <a:r>
              <a:rPr lang="fr-FR" sz="1600" dirty="0" err="1"/>
              <a:t>minutes.style.top</a:t>
            </a:r>
            <a:r>
              <a:rPr lang="fr-FR" sz="1600" dirty="0"/>
              <a:t>="310px";minutes.style.left="200px";break; </a:t>
            </a:r>
            <a:endParaRPr lang="fr-FR" sz="1600" dirty="0" smtClean="0"/>
          </a:p>
          <a:p>
            <a:pPr marL="792000"/>
            <a:r>
              <a:rPr lang="fr-FR" sz="1600" dirty="0" smtClean="0"/>
              <a:t>case </a:t>
            </a:r>
            <a:r>
              <a:rPr lang="fr-FR" sz="1600" dirty="0"/>
              <a:t>6: </a:t>
            </a:r>
            <a:r>
              <a:rPr lang="fr-FR" sz="1600" dirty="0" err="1"/>
              <a:t>minutes.style.top</a:t>
            </a:r>
            <a:r>
              <a:rPr lang="fr-FR" sz="1600" dirty="0"/>
              <a:t>="297px";minutes.style.left="150px";break; </a:t>
            </a:r>
            <a:endParaRPr lang="fr-FR" sz="1600" dirty="0" smtClean="0"/>
          </a:p>
          <a:p>
            <a:pPr marL="792000"/>
            <a:r>
              <a:rPr lang="fr-FR" sz="1600" dirty="0" smtClean="0"/>
              <a:t>case </a:t>
            </a:r>
            <a:r>
              <a:rPr lang="fr-FR" sz="1600" dirty="0"/>
              <a:t>7: </a:t>
            </a:r>
            <a:r>
              <a:rPr lang="fr-FR" sz="1600" dirty="0" err="1"/>
              <a:t>minutes.style.top</a:t>
            </a:r>
            <a:r>
              <a:rPr lang="fr-FR" sz="1600" dirty="0"/>
              <a:t>="260px";minutes.style.left="113px";break; </a:t>
            </a:r>
            <a:endParaRPr lang="fr-FR" sz="1600" dirty="0" smtClean="0"/>
          </a:p>
          <a:p>
            <a:pPr marL="792000"/>
            <a:r>
              <a:rPr lang="fr-FR" sz="1600" dirty="0" smtClean="0"/>
              <a:t>case </a:t>
            </a:r>
            <a:r>
              <a:rPr lang="fr-FR" sz="1600" dirty="0"/>
              <a:t>8: </a:t>
            </a:r>
            <a:r>
              <a:rPr lang="fr-FR" sz="1600" dirty="0" err="1"/>
              <a:t>minutes.style.top</a:t>
            </a:r>
            <a:r>
              <a:rPr lang="fr-FR" sz="1600" dirty="0"/>
              <a:t>="210px";minutes.style.left="100px";break; </a:t>
            </a:r>
            <a:endParaRPr lang="fr-FR" sz="1600" dirty="0" smtClean="0"/>
          </a:p>
          <a:p>
            <a:pPr marL="792000"/>
            <a:r>
              <a:rPr lang="fr-FR" sz="1600" dirty="0" smtClean="0"/>
              <a:t>case </a:t>
            </a:r>
            <a:r>
              <a:rPr lang="fr-FR" sz="1600" dirty="0"/>
              <a:t>9: </a:t>
            </a:r>
            <a:r>
              <a:rPr lang="fr-FR" sz="1600" dirty="0" err="1"/>
              <a:t>minutes.style.top</a:t>
            </a:r>
            <a:r>
              <a:rPr lang="fr-FR" sz="1600" dirty="0"/>
              <a:t>="160px";minutes.style.left="113px";break; </a:t>
            </a:r>
            <a:endParaRPr lang="fr-FR" sz="1600" dirty="0" smtClean="0"/>
          </a:p>
          <a:p>
            <a:pPr marL="792000"/>
            <a:r>
              <a:rPr lang="fr-FR" sz="1600" dirty="0" smtClean="0"/>
              <a:t>case </a:t>
            </a:r>
            <a:r>
              <a:rPr lang="fr-FR" sz="1600" dirty="0"/>
              <a:t>10: </a:t>
            </a:r>
            <a:r>
              <a:rPr lang="fr-FR" sz="1600" dirty="0" err="1"/>
              <a:t>minutes.style.top</a:t>
            </a:r>
            <a:r>
              <a:rPr lang="fr-FR" sz="1600" dirty="0"/>
              <a:t>="123px";minutes.style.left="150px";break; </a:t>
            </a:r>
            <a:endParaRPr lang="fr-FR" sz="1600" dirty="0" smtClean="0"/>
          </a:p>
          <a:p>
            <a:pPr marL="792000"/>
            <a:r>
              <a:rPr lang="fr-FR" sz="1600" dirty="0" smtClean="0"/>
              <a:t>case </a:t>
            </a:r>
            <a:r>
              <a:rPr lang="fr-FR" sz="1600" dirty="0"/>
              <a:t>11: </a:t>
            </a:r>
            <a:r>
              <a:rPr lang="fr-FR" sz="1600" dirty="0" err="1"/>
              <a:t>minutes.style.top</a:t>
            </a:r>
            <a:r>
              <a:rPr lang="fr-FR" sz="1600" dirty="0"/>
              <a:t>="110px";minutes.style.left="200px";break </a:t>
            </a:r>
            <a:endParaRPr lang="fr-FR" sz="1600" dirty="0" smtClean="0"/>
          </a:p>
          <a:p>
            <a:pPr marL="792000"/>
            <a:r>
              <a:rPr lang="fr-FR" sz="1600" dirty="0" smtClean="0"/>
              <a:t>default</a:t>
            </a:r>
            <a:r>
              <a:rPr lang="fr-FR" sz="1600" dirty="0"/>
              <a:t>: </a:t>
            </a:r>
            <a:r>
              <a:rPr lang="fr-FR" sz="1600" dirty="0" err="1"/>
              <a:t>alert</a:t>
            </a:r>
            <a:r>
              <a:rPr lang="fr-FR" sz="1600" dirty="0"/>
              <a:t>("Y'a un bug!"); break; </a:t>
            </a:r>
            <a:endParaRPr lang="fr-FR" sz="1600" dirty="0" smtClean="0"/>
          </a:p>
          <a:p>
            <a:r>
              <a:rPr lang="fr-FR" sz="1600" dirty="0" smtClean="0"/>
              <a:t>} </a:t>
            </a:r>
          </a:p>
          <a:p>
            <a:r>
              <a:rPr lang="fr-FR" sz="1600" dirty="0" err="1"/>
              <a:t>compteur_minutes</a:t>
            </a:r>
            <a:r>
              <a:rPr lang="fr-FR" sz="1600" dirty="0"/>
              <a:t>=(compteur_minutes+1) % 12;</a:t>
            </a:r>
            <a:endParaRPr lang="fr-FR" sz="1600" dirty="0" smtClean="0"/>
          </a:p>
        </p:txBody>
      </p:sp>
    </p:spTree>
    <p:extLst>
      <p:ext uri="{BB962C8B-B14F-4D97-AF65-F5344CB8AC3E}">
        <p14:creationId xmlns:p14="http://schemas.microsoft.com/office/powerpoint/2010/main" val="3112317640"/>
      </p:ext>
    </p:extLst>
  </p:cSld>
  <p:clrMapOvr>
    <a:masterClrMapping/>
  </p:clrMapOvr>
  <p:transition spd="slow">
    <p:wipe dir="d"/>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711096"/>
          </a:xfrm>
        </p:spPr>
        <p:txBody>
          <a:bodyPr>
            <a:normAutofit/>
          </a:bodyPr>
          <a:lstStyle/>
          <a:p>
            <a:r>
              <a:rPr lang="fr-FR" sz="4000" b="1" i="1" dirty="0" smtClean="0"/>
              <a:t>DOM exercice 20 corrigé</a:t>
            </a:r>
            <a:endParaRPr lang="fr-FR" sz="2700" b="1" dirty="0">
              <a:solidFill>
                <a:schemeClr val="accent2">
                  <a:lumMod val="75000"/>
                </a:schemeClr>
              </a:solidFill>
            </a:endParaRPr>
          </a:p>
        </p:txBody>
      </p:sp>
      <p:sp>
        <p:nvSpPr>
          <p:cNvPr id="5" name="ZoneTexte 4"/>
          <p:cNvSpPr txBox="1"/>
          <p:nvPr/>
        </p:nvSpPr>
        <p:spPr>
          <a:xfrm>
            <a:off x="662868" y="1094228"/>
            <a:ext cx="8481132" cy="5016758"/>
          </a:xfrm>
          <a:prstGeom prst="rect">
            <a:avLst/>
          </a:prstGeom>
          <a:noFill/>
        </p:spPr>
        <p:txBody>
          <a:bodyPr wrap="square" rtlCol="0">
            <a:spAutoFit/>
          </a:bodyPr>
          <a:lstStyle/>
          <a:p>
            <a:r>
              <a:rPr lang="fr-FR" sz="1600" dirty="0" smtClean="0"/>
              <a:t>if </a:t>
            </a:r>
            <a:r>
              <a:rPr lang="fr-FR" sz="1600" dirty="0"/>
              <a:t>(</a:t>
            </a:r>
            <a:r>
              <a:rPr lang="fr-FR" sz="1600" dirty="0" err="1"/>
              <a:t>compteur_minutes</a:t>
            </a:r>
            <a:r>
              <a:rPr lang="fr-FR" sz="1600" dirty="0"/>
              <a:t>==0) { </a:t>
            </a:r>
            <a:endParaRPr lang="fr-FR" sz="1600" dirty="0" smtClean="0"/>
          </a:p>
          <a:p>
            <a:r>
              <a:rPr lang="fr-FR" sz="1600" dirty="0"/>
              <a:t> </a:t>
            </a:r>
            <a:r>
              <a:rPr lang="fr-FR" sz="1600" dirty="0" smtClean="0"/>
              <a:t>       switch </a:t>
            </a:r>
            <a:r>
              <a:rPr lang="fr-FR" sz="1600" dirty="0"/>
              <a:t>(</a:t>
            </a:r>
            <a:r>
              <a:rPr lang="fr-FR" sz="1600" dirty="0" err="1"/>
              <a:t>compteur_heures</a:t>
            </a:r>
            <a:r>
              <a:rPr lang="fr-FR" sz="1600" dirty="0"/>
              <a:t>) { </a:t>
            </a:r>
            <a:endParaRPr lang="fr-FR" sz="1600" dirty="0" smtClean="0"/>
          </a:p>
          <a:p>
            <a:r>
              <a:rPr lang="fr-FR" sz="1600" dirty="0" smtClean="0"/>
              <a:t>	case </a:t>
            </a:r>
            <a:r>
              <a:rPr lang="fr-FR" sz="1600" dirty="0"/>
              <a:t>0: </a:t>
            </a:r>
            <a:r>
              <a:rPr lang="fr-FR" sz="1600" dirty="0" err="1"/>
              <a:t>heures.style.top</a:t>
            </a:r>
            <a:r>
              <a:rPr lang="fr-FR" sz="1600" dirty="0"/>
              <a:t>="123px";heures.style.left="250px"; break; </a:t>
            </a:r>
            <a:endParaRPr lang="fr-FR" sz="1600" dirty="0" smtClean="0"/>
          </a:p>
          <a:p>
            <a:r>
              <a:rPr lang="fr-FR" sz="1600" dirty="0" smtClean="0"/>
              <a:t>	case </a:t>
            </a:r>
            <a:r>
              <a:rPr lang="fr-FR" sz="1600" dirty="0"/>
              <a:t>1: </a:t>
            </a:r>
            <a:r>
              <a:rPr lang="fr-FR" sz="1600" dirty="0" err="1"/>
              <a:t>heures.style.top</a:t>
            </a:r>
            <a:r>
              <a:rPr lang="fr-FR" sz="1600" dirty="0"/>
              <a:t>="160px";heures.style.left="287px";break; </a:t>
            </a:r>
            <a:endParaRPr lang="fr-FR" sz="1600" dirty="0" smtClean="0"/>
          </a:p>
          <a:p>
            <a:r>
              <a:rPr lang="fr-FR" sz="1600" dirty="0" smtClean="0"/>
              <a:t>	case </a:t>
            </a:r>
            <a:r>
              <a:rPr lang="fr-FR" sz="1600" dirty="0"/>
              <a:t>2: </a:t>
            </a:r>
            <a:r>
              <a:rPr lang="fr-FR" sz="1600" dirty="0" err="1"/>
              <a:t>heures.style.top</a:t>
            </a:r>
            <a:r>
              <a:rPr lang="fr-FR" sz="1600" dirty="0"/>
              <a:t>="210px";heures.style.left="300px";break; </a:t>
            </a:r>
            <a:endParaRPr lang="fr-FR" sz="1600" dirty="0" smtClean="0"/>
          </a:p>
          <a:p>
            <a:r>
              <a:rPr lang="fr-FR" sz="1600" dirty="0" smtClean="0"/>
              <a:t>	case </a:t>
            </a:r>
            <a:r>
              <a:rPr lang="fr-FR" sz="1600" dirty="0"/>
              <a:t>3: </a:t>
            </a:r>
            <a:r>
              <a:rPr lang="fr-FR" sz="1600" dirty="0" err="1"/>
              <a:t>heures.style.top</a:t>
            </a:r>
            <a:r>
              <a:rPr lang="fr-FR" sz="1600" dirty="0"/>
              <a:t>="260px";heures.style.left="287px";break; </a:t>
            </a:r>
            <a:endParaRPr lang="fr-FR" sz="1600" dirty="0" smtClean="0"/>
          </a:p>
          <a:p>
            <a:r>
              <a:rPr lang="fr-FR" sz="1600" dirty="0" smtClean="0"/>
              <a:t>	case </a:t>
            </a:r>
            <a:r>
              <a:rPr lang="fr-FR" sz="1600" dirty="0"/>
              <a:t>4: </a:t>
            </a:r>
            <a:r>
              <a:rPr lang="fr-FR" sz="1600" dirty="0" err="1"/>
              <a:t>heures.style.top</a:t>
            </a:r>
            <a:r>
              <a:rPr lang="fr-FR" sz="1600" dirty="0"/>
              <a:t>="297px";heures.style.left="250px";break; </a:t>
            </a:r>
            <a:endParaRPr lang="fr-FR" sz="1600" dirty="0" smtClean="0"/>
          </a:p>
          <a:p>
            <a:r>
              <a:rPr lang="fr-FR" sz="1600" dirty="0" smtClean="0"/>
              <a:t>	case </a:t>
            </a:r>
            <a:r>
              <a:rPr lang="fr-FR" sz="1600" dirty="0"/>
              <a:t>5: </a:t>
            </a:r>
            <a:r>
              <a:rPr lang="fr-FR" sz="1600" dirty="0" err="1"/>
              <a:t>heures.style.top</a:t>
            </a:r>
            <a:r>
              <a:rPr lang="fr-FR" sz="1600" dirty="0"/>
              <a:t>="310px";heures.style.left="200px";break; </a:t>
            </a:r>
            <a:endParaRPr lang="fr-FR" sz="1600" dirty="0" smtClean="0"/>
          </a:p>
          <a:p>
            <a:r>
              <a:rPr lang="fr-FR" sz="1600" dirty="0" smtClean="0"/>
              <a:t>	case </a:t>
            </a:r>
            <a:r>
              <a:rPr lang="fr-FR" sz="1600" dirty="0"/>
              <a:t>6: </a:t>
            </a:r>
            <a:r>
              <a:rPr lang="fr-FR" sz="1600" dirty="0" err="1"/>
              <a:t>heures.style.top</a:t>
            </a:r>
            <a:r>
              <a:rPr lang="fr-FR" sz="1600" dirty="0"/>
              <a:t>="297px";heures.style.left="150px";break; </a:t>
            </a:r>
            <a:endParaRPr lang="fr-FR" sz="1600" dirty="0" smtClean="0"/>
          </a:p>
          <a:p>
            <a:r>
              <a:rPr lang="fr-FR" sz="1600" dirty="0" smtClean="0"/>
              <a:t>	case </a:t>
            </a:r>
            <a:r>
              <a:rPr lang="fr-FR" sz="1600" dirty="0"/>
              <a:t>7: </a:t>
            </a:r>
            <a:r>
              <a:rPr lang="fr-FR" sz="1600" dirty="0" err="1"/>
              <a:t>heures.style.top</a:t>
            </a:r>
            <a:r>
              <a:rPr lang="fr-FR" sz="1600" dirty="0"/>
              <a:t>="260px";heures.style.left="113px";break; </a:t>
            </a:r>
            <a:endParaRPr lang="fr-FR" sz="1600" dirty="0" smtClean="0"/>
          </a:p>
          <a:p>
            <a:r>
              <a:rPr lang="fr-FR" sz="1600" dirty="0" smtClean="0"/>
              <a:t>	case </a:t>
            </a:r>
            <a:r>
              <a:rPr lang="fr-FR" sz="1600" dirty="0"/>
              <a:t>8: </a:t>
            </a:r>
            <a:r>
              <a:rPr lang="fr-FR" sz="1600" dirty="0" err="1"/>
              <a:t>heures.style.top</a:t>
            </a:r>
            <a:r>
              <a:rPr lang="fr-FR" sz="1600" dirty="0"/>
              <a:t>="210px";heures.style.left="100px";break; </a:t>
            </a:r>
            <a:endParaRPr lang="fr-FR" sz="1600" dirty="0" smtClean="0"/>
          </a:p>
          <a:p>
            <a:r>
              <a:rPr lang="fr-FR" sz="1600" dirty="0" smtClean="0"/>
              <a:t>	case </a:t>
            </a:r>
            <a:r>
              <a:rPr lang="fr-FR" sz="1600" dirty="0"/>
              <a:t>9: </a:t>
            </a:r>
            <a:r>
              <a:rPr lang="fr-FR" sz="1600" dirty="0" err="1"/>
              <a:t>heures.style.top</a:t>
            </a:r>
            <a:r>
              <a:rPr lang="fr-FR" sz="1600" dirty="0"/>
              <a:t>="160px";heures.style.left="113px";break; </a:t>
            </a:r>
            <a:endParaRPr lang="fr-FR" sz="1600" dirty="0" smtClean="0"/>
          </a:p>
          <a:p>
            <a:r>
              <a:rPr lang="fr-FR" sz="1600" dirty="0" smtClean="0"/>
              <a:t>	case </a:t>
            </a:r>
            <a:r>
              <a:rPr lang="fr-FR" sz="1600" dirty="0"/>
              <a:t>10: </a:t>
            </a:r>
            <a:r>
              <a:rPr lang="fr-FR" sz="1600" dirty="0" err="1"/>
              <a:t>heures.style.top</a:t>
            </a:r>
            <a:r>
              <a:rPr lang="fr-FR" sz="1600" dirty="0"/>
              <a:t>="123px";heures.style.left="150px";break; </a:t>
            </a:r>
            <a:endParaRPr lang="fr-FR" sz="1600" dirty="0" smtClean="0"/>
          </a:p>
          <a:p>
            <a:r>
              <a:rPr lang="fr-FR" sz="1600" dirty="0" smtClean="0"/>
              <a:t>	case </a:t>
            </a:r>
            <a:r>
              <a:rPr lang="fr-FR" sz="1600" dirty="0"/>
              <a:t>11: </a:t>
            </a:r>
            <a:r>
              <a:rPr lang="fr-FR" sz="1600" dirty="0" err="1"/>
              <a:t>heures.style.top</a:t>
            </a:r>
            <a:r>
              <a:rPr lang="fr-FR" sz="1600" dirty="0"/>
              <a:t>="110px";heures.style.left="200px";break </a:t>
            </a:r>
            <a:endParaRPr lang="fr-FR" sz="1600" dirty="0" smtClean="0"/>
          </a:p>
          <a:p>
            <a:r>
              <a:rPr lang="fr-FR" sz="1600" dirty="0" smtClean="0"/>
              <a:t>	default</a:t>
            </a:r>
            <a:r>
              <a:rPr lang="fr-FR" sz="1600" dirty="0"/>
              <a:t>: </a:t>
            </a:r>
            <a:r>
              <a:rPr lang="fr-FR" sz="1600" dirty="0" err="1"/>
              <a:t>alert</a:t>
            </a:r>
            <a:r>
              <a:rPr lang="fr-FR" sz="1600" dirty="0"/>
              <a:t>("Y'a un bug!"); break; </a:t>
            </a:r>
            <a:endParaRPr lang="fr-FR" sz="1600" dirty="0" smtClean="0"/>
          </a:p>
          <a:p>
            <a:r>
              <a:rPr lang="fr-FR" sz="1600" dirty="0" smtClean="0"/>
              <a:t>      } </a:t>
            </a:r>
          </a:p>
          <a:p>
            <a:r>
              <a:rPr lang="fr-FR" sz="1600" dirty="0" smtClean="0"/>
              <a:t>      </a:t>
            </a:r>
            <a:r>
              <a:rPr lang="fr-FR" sz="1600" dirty="0" err="1" smtClean="0"/>
              <a:t>compteur_heures</a:t>
            </a:r>
            <a:r>
              <a:rPr lang="fr-FR" sz="1600" dirty="0"/>
              <a:t>=(compteur_heures+1) % 12; </a:t>
            </a:r>
            <a:endParaRPr lang="fr-FR" sz="1600" dirty="0" smtClean="0"/>
          </a:p>
          <a:p>
            <a:r>
              <a:rPr lang="fr-FR" sz="1600" dirty="0" smtClean="0"/>
              <a:t>} </a:t>
            </a:r>
          </a:p>
          <a:p>
            <a:r>
              <a:rPr lang="fr-FR" sz="1600" dirty="0" smtClean="0"/>
              <a:t>if </a:t>
            </a:r>
            <a:r>
              <a:rPr lang="fr-FR" sz="1600" dirty="0"/>
              <a:t>(indic) </a:t>
            </a:r>
            <a:r>
              <a:rPr lang="fr-FR" sz="1600" dirty="0" err="1"/>
              <a:t>window.setTimeout</a:t>
            </a:r>
            <a:r>
              <a:rPr lang="fr-FR" sz="1600" dirty="0"/>
              <a:t>("tourne()", "1000"); </a:t>
            </a:r>
            <a:r>
              <a:rPr lang="fr-FR" sz="1600" dirty="0" smtClean="0"/>
              <a:t>}</a:t>
            </a:r>
          </a:p>
          <a:p>
            <a:endParaRPr lang="fr-FR" sz="1600" dirty="0"/>
          </a:p>
        </p:txBody>
      </p:sp>
    </p:spTree>
    <p:extLst>
      <p:ext uri="{BB962C8B-B14F-4D97-AF65-F5344CB8AC3E}">
        <p14:creationId xmlns:p14="http://schemas.microsoft.com/office/powerpoint/2010/main" val="1440136734"/>
      </p:ext>
    </p:extLst>
  </p:cSld>
  <p:clrMapOvr>
    <a:masterClrMapping/>
  </p:clrMapOvr>
  <p:transition spd="slow">
    <p:wipe dir="d"/>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 DOM </a:t>
            </a:r>
            <a:r>
              <a:rPr lang="fr-FR" sz="4000" b="1" i="1" dirty="0"/>
              <a:t/>
            </a:r>
            <a:br>
              <a:rPr lang="fr-FR" sz="4000" b="1" i="1" dirty="0"/>
            </a:br>
            <a:r>
              <a:rPr lang="fr-FR" sz="4000" b="1" i="1" dirty="0" smtClean="0">
                <a:solidFill>
                  <a:schemeClr val="accent2">
                    <a:lumMod val="75000"/>
                  </a:schemeClr>
                </a:solidFill>
              </a:rPr>
              <a:t>propriétés du document DOM</a:t>
            </a:r>
            <a:endParaRPr lang="fr-FR" sz="4000" b="1" i="1" dirty="0" smtClean="0"/>
          </a:p>
        </p:txBody>
      </p:sp>
      <p:graphicFrame>
        <p:nvGraphicFramePr>
          <p:cNvPr id="3" name="Tableau 2"/>
          <p:cNvGraphicFramePr>
            <a:graphicFrameLocks noGrp="1"/>
          </p:cNvGraphicFramePr>
          <p:nvPr>
            <p:extLst/>
          </p:nvPr>
        </p:nvGraphicFramePr>
        <p:xfrm>
          <a:off x="827584" y="1397000"/>
          <a:ext cx="8064896" cy="4080349"/>
        </p:xfrm>
        <a:graphic>
          <a:graphicData uri="http://schemas.openxmlformats.org/drawingml/2006/table">
            <a:tbl>
              <a:tblPr firstRow="1" bandRow="1">
                <a:tableStyleId>{5C22544A-7EE6-4342-B048-85BDC9FD1C3A}</a:tableStyleId>
              </a:tblPr>
              <a:tblGrid>
                <a:gridCol w="1936612"/>
                <a:gridCol w="6128284"/>
              </a:tblGrid>
              <a:tr h="400027">
                <a:tc>
                  <a:txBody>
                    <a:bodyPr/>
                    <a:lstStyle/>
                    <a:p>
                      <a:r>
                        <a:rPr lang="fr-FR" dirty="0" smtClean="0"/>
                        <a:t>Propriété</a:t>
                      </a:r>
                      <a:endParaRPr lang="fr-FR" dirty="0"/>
                    </a:p>
                  </a:txBody>
                  <a:tcPr/>
                </a:tc>
                <a:tc>
                  <a:txBody>
                    <a:bodyPr/>
                    <a:lstStyle/>
                    <a:p>
                      <a:r>
                        <a:rPr lang="fr-FR" dirty="0" smtClean="0"/>
                        <a:t>Description</a:t>
                      </a:r>
                      <a:endParaRPr lang="fr-FR" dirty="0"/>
                    </a:p>
                  </a:txBody>
                  <a:tcPr/>
                </a:tc>
              </a:tr>
              <a:tr h="400027">
                <a:tc>
                  <a:txBody>
                    <a:bodyPr/>
                    <a:lstStyle/>
                    <a:p>
                      <a:r>
                        <a:rPr lang="fr-FR" dirty="0" smtClean="0"/>
                        <a:t>body</a:t>
                      </a:r>
                      <a:endParaRPr lang="fr-FR" dirty="0"/>
                    </a:p>
                  </a:txBody>
                  <a:tcPr/>
                </a:tc>
                <a:tc>
                  <a:txBody>
                    <a:bodyPr/>
                    <a:lstStyle/>
                    <a:p>
                      <a:r>
                        <a:rPr lang="fr-FR" dirty="0" smtClean="0"/>
                        <a:t>fait référence à la balise &lt;body&gt; de la page</a:t>
                      </a:r>
                      <a:endParaRPr lang="fr-FR" dirty="0"/>
                    </a:p>
                  </a:txBody>
                  <a:tcPr/>
                </a:tc>
              </a:tr>
              <a:tr h="400027">
                <a:tc>
                  <a:txBody>
                    <a:bodyPr/>
                    <a:lstStyle/>
                    <a:p>
                      <a:r>
                        <a:rPr lang="fr-FR" dirty="0" err="1" smtClean="0"/>
                        <a:t>body.offsetWidth</a:t>
                      </a:r>
                      <a:endParaRPr lang="fr-FR" dirty="0"/>
                    </a:p>
                  </a:txBody>
                  <a:tcPr/>
                </a:tc>
                <a:tc>
                  <a:txBody>
                    <a:bodyPr/>
                    <a:lstStyle/>
                    <a:p>
                      <a:r>
                        <a:rPr lang="fr-FR" dirty="0" smtClean="0"/>
                        <a:t>Largeur du document</a:t>
                      </a:r>
                      <a:endParaRPr lang="fr-FR" dirty="0"/>
                    </a:p>
                  </a:txBody>
                  <a:tcPr/>
                </a:tc>
              </a:tr>
              <a:tr h="400027">
                <a:tc>
                  <a:txBody>
                    <a:bodyPr/>
                    <a:lstStyle/>
                    <a:p>
                      <a:r>
                        <a:rPr lang="fr-FR" dirty="0" err="1" smtClean="0"/>
                        <a:t>body.offsetHeight</a:t>
                      </a:r>
                      <a:endParaRPr lang="fr-FR" dirty="0"/>
                    </a:p>
                  </a:txBody>
                  <a:tcPr/>
                </a:tc>
                <a:tc>
                  <a:txBody>
                    <a:bodyPr/>
                    <a:lstStyle/>
                    <a:p>
                      <a:r>
                        <a:rPr lang="fr-FR" dirty="0" smtClean="0"/>
                        <a:t>Hauteur du document</a:t>
                      </a:r>
                      <a:endParaRPr lang="fr-FR" dirty="0"/>
                    </a:p>
                  </a:txBody>
                  <a:tcPr/>
                </a:tc>
              </a:tr>
              <a:tr h="400027">
                <a:tc>
                  <a:txBody>
                    <a:bodyPr/>
                    <a:lstStyle/>
                    <a:p>
                      <a:r>
                        <a:rPr lang="fr-FR" dirty="0" err="1" smtClean="0"/>
                        <a:t>documentElement</a:t>
                      </a:r>
                      <a:endParaRPr lang="fr-FR" dirty="0"/>
                    </a:p>
                  </a:txBody>
                  <a:tcPr/>
                </a:tc>
                <a:tc>
                  <a:txBody>
                    <a:bodyPr/>
                    <a:lstStyle/>
                    <a:p>
                      <a:r>
                        <a:rPr lang="fr-FR" dirty="0" smtClean="0"/>
                        <a:t>fait référence à la racine du document. Cela permet</a:t>
                      </a:r>
                      <a:r>
                        <a:rPr lang="fr-FR" baseline="0" dirty="0" smtClean="0"/>
                        <a:t> d'accéder aux balises entre &lt;</a:t>
                      </a:r>
                      <a:r>
                        <a:rPr lang="fr-FR" baseline="0" dirty="0" err="1" smtClean="0"/>
                        <a:t>head</a:t>
                      </a:r>
                      <a:r>
                        <a:rPr lang="fr-FR" baseline="0" dirty="0" smtClean="0"/>
                        <a:t>&gt; et &lt;/</a:t>
                      </a:r>
                      <a:r>
                        <a:rPr lang="fr-FR" baseline="0" dirty="0" err="1" smtClean="0"/>
                        <a:t>head</a:t>
                      </a:r>
                      <a:r>
                        <a:rPr lang="fr-FR" baseline="0" dirty="0" smtClean="0"/>
                        <a:t>&gt;</a:t>
                      </a:r>
                      <a:endParaRPr lang="fr-FR" dirty="0"/>
                    </a:p>
                  </a:txBody>
                  <a:tcPr/>
                </a:tc>
              </a:tr>
              <a:tr h="400027">
                <a:tc>
                  <a:txBody>
                    <a:bodyPr/>
                    <a:lstStyle/>
                    <a:p>
                      <a:r>
                        <a:rPr lang="fr-FR" dirty="0" err="1" smtClean="0"/>
                        <a:t>ownerDocument</a:t>
                      </a:r>
                      <a:endParaRPr lang="fr-FR" dirty="0"/>
                    </a:p>
                  </a:txBody>
                  <a:tcPr/>
                </a:tc>
                <a:tc>
                  <a:txBody>
                    <a:bodyPr/>
                    <a:lstStyle/>
                    <a:p>
                      <a:r>
                        <a:rPr lang="fr-FR" dirty="0" smtClean="0"/>
                        <a:t>retourne la référence à l'objet document qui contient l'élément.</a:t>
                      </a:r>
                      <a:endParaRPr lang="fr-FR" dirty="0"/>
                    </a:p>
                  </a:txBody>
                  <a:tcPr/>
                </a:tc>
              </a:tr>
              <a:tr h="400027">
                <a:tc>
                  <a:txBody>
                    <a:bodyPr/>
                    <a:lstStyle/>
                    <a:p>
                      <a:r>
                        <a:rPr lang="fr-FR" dirty="0" err="1" smtClean="0"/>
                        <a:t>styleSheet</a:t>
                      </a:r>
                      <a:r>
                        <a:rPr lang="fr-FR" dirty="0" smtClean="0"/>
                        <a:t>[]</a:t>
                      </a:r>
                      <a:endParaRPr lang="fr-FR" dirty="0"/>
                    </a:p>
                  </a:txBody>
                  <a:tcPr/>
                </a:tc>
                <a:tc>
                  <a:txBody>
                    <a:bodyPr/>
                    <a:lstStyle/>
                    <a:p>
                      <a:r>
                        <a:rPr lang="fr-FR" dirty="0" smtClean="0"/>
                        <a:t>tableau qui fait référence à tous</a:t>
                      </a:r>
                      <a:r>
                        <a:rPr lang="fr-FR" baseline="0" dirty="0" smtClean="0"/>
                        <a:t> les objets contenus dans toutes les feuilles de style de la page.</a:t>
                      </a:r>
                      <a:endParaRPr lang="fr-FR" dirty="0"/>
                    </a:p>
                  </a:txBody>
                  <a:tcPr/>
                </a:tc>
              </a:tr>
              <a:tr h="400027">
                <a:tc>
                  <a:txBody>
                    <a:bodyPr/>
                    <a:lstStyle/>
                    <a:p>
                      <a:r>
                        <a:rPr lang="fr-FR" dirty="0" err="1" smtClean="0"/>
                        <a:t>title</a:t>
                      </a:r>
                      <a:endParaRPr lang="fr-FR" dirty="0"/>
                    </a:p>
                  </a:txBody>
                  <a:tcPr/>
                </a:tc>
                <a:tc>
                  <a:txBody>
                    <a:bodyPr/>
                    <a:lstStyle/>
                    <a:p>
                      <a:r>
                        <a:rPr lang="fr-FR" dirty="0" smtClean="0"/>
                        <a:t>Titre du document</a:t>
                      </a:r>
                      <a:endParaRPr lang="fr-FR" dirty="0"/>
                    </a:p>
                  </a:txBody>
                  <a:tcPr/>
                </a:tc>
              </a:tr>
              <a:tr h="400027">
                <a:tc>
                  <a:txBody>
                    <a:bodyPr/>
                    <a:lstStyle/>
                    <a:p>
                      <a:r>
                        <a:rPr lang="fr-FR" dirty="0" smtClean="0"/>
                        <a:t>URL</a:t>
                      </a:r>
                      <a:endParaRPr lang="fr-FR" dirty="0"/>
                    </a:p>
                  </a:txBody>
                  <a:tcPr/>
                </a:tc>
                <a:tc>
                  <a:txBody>
                    <a:bodyPr/>
                    <a:lstStyle/>
                    <a:p>
                      <a:r>
                        <a:rPr lang="fr-FR" dirty="0" smtClean="0"/>
                        <a:t>Url du document</a:t>
                      </a:r>
                      <a:endParaRPr lang="fr-FR" dirty="0"/>
                    </a:p>
                  </a:txBody>
                  <a:tcPr/>
                </a:tc>
              </a:tr>
            </a:tbl>
          </a:graphicData>
        </a:graphic>
      </p:graphicFrame>
    </p:spTree>
    <p:extLst>
      <p:ext uri="{BB962C8B-B14F-4D97-AF65-F5344CB8AC3E}">
        <p14:creationId xmlns:p14="http://schemas.microsoft.com/office/powerpoint/2010/main" val="697672988"/>
      </p:ext>
    </p:extLst>
  </p:cSld>
  <p:clrMapOvr>
    <a:masterClrMapping/>
  </p:clrMapOvr>
  <p:transition spd="slow">
    <p:wipe dir="d"/>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 DOM </a:t>
            </a:r>
            <a:r>
              <a:rPr lang="fr-FR" sz="4000" b="1" i="1" dirty="0"/>
              <a:t/>
            </a:r>
            <a:br>
              <a:rPr lang="fr-FR" sz="4000" b="1" i="1" dirty="0"/>
            </a:br>
            <a:r>
              <a:rPr lang="fr-FR" sz="4000" b="1" i="1" dirty="0" smtClean="0">
                <a:solidFill>
                  <a:schemeClr val="accent2">
                    <a:lumMod val="75000"/>
                  </a:schemeClr>
                </a:solidFill>
              </a:rPr>
              <a:t>propriétés des éléments DOM</a:t>
            </a:r>
            <a:endParaRPr lang="fr-FR" sz="4000" b="1" i="1" dirty="0" smtClean="0"/>
          </a:p>
        </p:txBody>
      </p:sp>
      <p:graphicFrame>
        <p:nvGraphicFramePr>
          <p:cNvPr id="3" name="Tableau 2"/>
          <p:cNvGraphicFramePr>
            <a:graphicFrameLocks noGrp="1"/>
          </p:cNvGraphicFramePr>
          <p:nvPr>
            <p:extLst/>
          </p:nvPr>
        </p:nvGraphicFramePr>
        <p:xfrm>
          <a:off x="827584" y="1397000"/>
          <a:ext cx="8064896" cy="4960482"/>
        </p:xfrm>
        <a:graphic>
          <a:graphicData uri="http://schemas.openxmlformats.org/drawingml/2006/table">
            <a:tbl>
              <a:tblPr firstRow="1" bandRow="1">
                <a:tableStyleId>{5C22544A-7EE6-4342-B048-85BDC9FD1C3A}</a:tableStyleId>
              </a:tblPr>
              <a:tblGrid>
                <a:gridCol w="1936612"/>
                <a:gridCol w="6128284"/>
              </a:tblGrid>
              <a:tr h="400027">
                <a:tc>
                  <a:txBody>
                    <a:bodyPr/>
                    <a:lstStyle/>
                    <a:p>
                      <a:r>
                        <a:rPr lang="fr-FR" dirty="0" smtClean="0"/>
                        <a:t>Propriété</a:t>
                      </a:r>
                      <a:endParaRPr lang="fr-FR" dirty="0"/>
                    </a:p>
                  </a:txBody>
                  <a:tcPr/>
                </a:tc>
                <a:tc>
                  <a:txBody>
                    <a:bodyPr/>
                    <a:lstStyle/>
                    <a:p>
                      <a:r>
                        <a:rPr lang="fr-FR" dirty="0" smtClean="0"/>
                        <a:t>Description</a:t>
                      </a:r>
                      <a:endParaRPr lang="fr-FR" dirty="0"/>
                    </a:p>
                  </a:txBody>
                  <a:tcPr/>
                </a:tc>
              </a:tr>
              <a:tr h="400027">
                <a:tc>
                  <a:txBody>
                    <a:bodyPr/>
                    <a:lstStyle/>
                    <a:p>
                      <a:r>
                        <a:rPr lang="fr-FR" dirty="0" err="1" smtClean="0"/>
                        <a:t>attributes</a:t>
                      </a:r>
                      <a:r>
                        <a:rPr lang="fr-FR" dirty="0" smtClean="0"/>
                        <a:t>[]</a:t>
                      </a:r>
                      <a:endParaRPr lang="fr-FR" dirty="0"/>
                    </a:p>
                  </a:txBody>
                  <a:tcPr/>
                </a:tc>
                <a:tc>
                  <a:txBody>
                    <a:bodyPr/>
                    <a:lstStyle/>
                    <a:p>
                      <a:r>
                        <a:rPr lang="fr-FR" dirty="0" smtClean="0"/>
                        <a:t>Retourne un tableau contenant tous les attributs définis dans l'élément. Chaque attribut possède</a:t>
                      </a:r>
                      <a:r>
                        <a:rPr lang="fr-FR" baseline="0" dirty="0" smtClean="0"/>
                        <a:t> les propriété </a:t>
                      </a:r>
                      <a:r>
                        <a:rPr lang="fr-FR" i="1" baseline="0" dirty="0" err="1" smtClean="0"/>
                        <a:t>name</a:t>
                      </a:r>
                      <a:r>
                        <a:rPr lang="fr-FR" baseline="0" dirty="0" smtClean="0"/>
                        <a:t> et </a:t>
                      </a:r>
                      <a:r>
                        <a:rPr lang="fr-FR" i="1" baseline="0" dirty="0" smtClean="0"/>
                        <a:t>value</a:t>
                      </a:r>
                      <a:endParaRPr lang="fr-FR" i="1" dirty="0"/>
                    </a:p>
                  </a:txBody>
                  <a:tcPr/>
                </a:tc>
              </a:tr>
              <a:tr h="400027">
                <a:tc>
                  <a:txBody>
                    <a:bodyPr/>
                    <a:lstStyle/>
                    <a:p>
                      <a:r>
                        <a:rPr lang="fr-FR" dirty="0" err="1" smtClean="0"/>
                        <a:t>childNotes</a:t>
                      </a:r>
                      <a:r>
                        <a:rPr lang="fr-FR" dirty="0" smtClean="0"/>
                        <a:t>[]</a:t>
                      </a:r>
                      <a:endParaRPr lang="fr-FR" dirty="0"/>
                    </a:p>
                  </a:txBody>
                  <a:tcPr/>
                </a:tc>
                <a:tc>
                  <a:txBody>
                    <a:bodyPr/>
                    <a:lstStyle/>
                    <a:p>
                      <a:r>
                        <a:rPr lang="fr-FR" dirty="0" smtClean="0"/>
                        <a:t>Retourne un tableau contenant tous les </a:t>
                      </a:r>
                      <a:r>
                        <a:rPr lang="fr-FR" dirty="0" err="1" smtClean="0"/>
                        <a:t>noeuds</a:t>
                      </a:r>
                      <a:r>
                        <a:rPr lang="fr-FR" dirty="0" smtClean="0"/>
                        <a:t> enfants. Propriétés : </a:t>
                      </a:r>
                      <a:r>
                        <a:rPr lang="fr-FR" i="1" dirty="0" err="1" smtClean="0"/>
                        <a:t>nodeName</a:t>
                      </a:r>
                      <a:r>
                        <a:rPr lang="fr-FR" baseline="0" dirty="0" smtClean="0"/>
                        <a:t> et </a:t>
                      </a:r>
                      <a:r>
                        <a:rPr lang="fr-FR" i="1" baseline="0" dirty="0" err="1" smtClean="0"/>
                        <a:t>nodeType</a:t>
                      </a:r>
                      <a:endParaRPr lang="fr-FR" i="1" dirty="0"/>
                    </a:p>
                  </a:txBody>
                  <a:tcPr/>
                </a:tc>
              </a:tr>
              <a:tr h="400027">
                <a:tc>
                  <a:txBody>
                    <a:bodyPr/>
                    <a:lstStyle/>
                    <a:p>
                      <a:r>
                        <a:rPr lang="fr-FR" dirty="0" err="1" smtClean="0"/>
                        <a:t>className</a:t>
                      </a:r>
                      <a:endParaRPr lang="fr-FR" dirty="0"/>
                    </a:p>
                  </a:txBody>
                  <a:tcPr/>
                </a:tc>
                <a:tc>
                  <a:txBody>
                    <a:bodyPr/>
                    <a:lstStyle/>
                    <a:p>
                      <a:r>
                        <a:rPr lang="fr-FR" dirty="0" smtClean="0"/>
                        <a:t>Retourne la classe CSS d'un élément</a:t>
                      </a:r>
                      <a:endParaRPr lang="fr-FR" dirty="0"/>
                    </a:p>
                  </a:txBody>
                  <a:tcPr/>
                </a:tc>
              </a:tr>
              <a:tr h="400027">
                <a:tc>
                  <a:txBody>
                    <a:bodyPr/>
                    <a:lstStyle/>
                    <a:p>
                      <a:r>
                        <a:rPr lang="fr-FR" dirty="0" err="1" smtClean="0"/>
                        <a:t>clientWidth</a:t>
                      </a:r>
                      <a:endParaRPr lang="fr-FR" dirty="0"/>
                    </a:p>
                  </a:txBody>
                  <a:tcPr/>
                </a:tc>
                <a:tc>
                  <a:txBody>
                    <a:bodyPr/>
                    <a:lstStyle/>
                    <a:p>
                      <a:r>
                        <a:rPr lang="fr-FR" dirty="0" smtClean="0"/>
                        <a:t>retourne la largeur visible de la page hors bordures, marges et barres de défilement</a:t>
                      </a:r>
                      <a:endParaRPr lang="fr-FR" dirty="0"/>
                    </a:p>
                  </a:txBody>
                  <a:tcPr/>
                </a:tc>
              </a:tr>
              <a:tr h="400027">
                <a:tc>
                  <a:txBody>
                    <a:bodyPr/>
                    <a:lstStyle/>
                    <a:p>
                      <a:r>
                        <a:rPr lang="fr-FR" dirty="0" err="1" smtClean="0"/>
                        <a:t>clientHeight</a:t>
                      </a:r>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retourne la hauteur visible de la page hors bordures, marges et barres de défilement</a:t>
                      </a:r>
                    </a:p>
                  </a:txBody>
                  <a:tcPr/>
                </a:tc>
              </a:tr>
              <a:tr h="400027">
                <a:tc>
                  <a:txBody>
                    <a:bodyPr/>
                    <a:lstStyle/>
                    <a:p>
                      <a:r>
                        <a:rPr lang="fr-FR" dirty="0" err="1" smtClean="0"/>
                        <a:t>firstChild</a:t>
                      </a:r>
                      <a:endParaRPr lang="fr-FR" dirty="0"/>
                    </a:p>
                  </a:txBody>
                  <a:tcPr/>
                </a:tc>
                <a:tc>
                  <a:txBody>
                    <a:bodyPr/>
                    <a:lstStyle/>
                    <a:p>
                      <a:r>
                        <a:rPr lang="fr-FR" dirty="0" smtClean="0"/>
                        <a:t>retourne la référence au premier enfant d'un élément</a:t>
                      </a:r>
                      <a:endParaRPr lang="fr-FR" dirty="0"/>
                    </a:p>
                  </a:txBody>
                  <a:tcPr/>
                </a:tc>
              </a:tr>
              <a:tr h="400027">
                <a:tc>
                  <a:txBody>
                    <a:bodyPr/>
                    <a:lstStyle/>
                    <a:p>
                      <a:r>
                        <a:rPr lang="fr-FR" dirty="0" smtClean="0"/>
                        <a:t>id</a:t>
                      </a:r>
                      <a:endParaRPr lang="fr-FR" dirty="0"/>
                    </a:p>
                  </a:txBody>
                  <a:tcPr/>
                </a:tc>
                <a:tc>
                  <a:txBody>
                    <a:bodyPr/>
                    <a:lstStyle/>
                    <a:p>
                      <a:r>
                        <a:rPr lang="fr-FR" dirty="0" smtClean="0"/>
                        <a:t>valeur de l'attribut id de l'élément</a:t>
                      </a:r>
                      <a:endParaRPr lang="fr-FR" dirty="0"/>
                    </a:p>
                  </a:txBody>
                  <a:tcPr/>
                </a:tc>
              </a:tr>
              <a:tr h="400027">
                <a:tc>
                  <a:txBody>
                    <a:bodyPr/>
                    <a:lstStyle/>
                    <a:p>
                      <a:r>
                        <a:rPr lang="fr-FR" dirty="0" err="1" smtClean="0"/>
                        <a:t>innerHTML</a:t>
                      </a:r>
                      <a:endParaRPr lang="fr-FR" dirty="0"/>
                    </a:p>
                  </a:txBody>
                  <a:tcPr/>
                </a:tc>
                <a:tc>
                  <a:txBody>
                    <a:bodyPr/>
                    <a:lstStyle/>
                    <a:p>
                      <a:r>
                        <a:rPr lang="fr-FR" dirty="0" smtClean="0"/>
                        <a:t>contenu</a:t>
                      </a:r>
                      <a:r>
                        <a:rPr lang="fr-FR" baseline="0" dirty="0" smtClean="0"/>
                        <a:t> HTML d'un élément</a:t>
                      </a:r>
                      <a:endParaRPr lang="fr-FR" dirty="0"/>
                    </a:p>
                  </a:txBody>
                  <a:tcPr/>
                </a:tc>
              </a:tr>
              <a:tr h="400027">
                <a:tc>
                  <a:txBody>
                    <a:bodyPr/>
                    <a:lstStyle/>
                    <a:p>
                      <a:r>
                        <a:rPr lang="fr-FR" dirty="0" err="1" smtClean="0"/>
                        <a:t>lastChild</a:t>
                      </a:r>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retourne la référence du dernier enfant d'un élément</a:t>
                      </a:r>
                    </a:p>
                  </a:txBody>
                  <a:tcPr/>
                </a:tc>
              </a:tr>
            </a:tbl>
          </a:graphicData>
        </a:graphic>
      </p:graphicFrame>
    </p:spTree>
    <p:extLst>
      <p:ext uri="{BB962C8B-B14F-4D97-AF65-F5344CB8AC3E}">
        <p14:creationId xmlns:p14="http://schemas.microsoft.com/office/powerpoint/2010/main" val="1638218401"/>
      </p:ext>
    </p:extLst>
  </p:cSld>
  <p:clrMapOvr>
    <a:masterClrMapping/>
  </p:clrMapOvr>
  <p:transition spd="slow">
    <p:wipe dir="d"/>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 DOM </a:t>
            </a:r>
            <a:r>
              <a:rPr lang="fr-FR" sz="4000" b="1" i="1" dirty="0"/>
              <a:t/>
            </a:r>
            <a:br>
              <a:rPr lang="fr-FR" sz="4000" b="1" i="1" dirty="0"/>
            </a:br>
            <a:r>
              <a:rPr lang="fr-FR" sz="4000" b="1" i="1" dirty="0" smtClean="0">
                <a:solidFill>
                  <a:schemeClr val="accent2">
                    <a:lumMod val="75000"/>
                  </a:schemeClr>
                </a:solidFill>
              </a:rPr>
              <a:t>propriétés des éléments DOM</a:t>
            </a:r>
            <a:endParaRPr lang="fr-FR" sz="4000" b="1" i="1" dirty="0" smtClean="0"/>
          </a:p>
        </p:txBody>
      </p:sp>
      <p:graphicFrame>
        <p:nvGraphicFramePr>
          <p:cNvPr id="3" name="Tableau 2"/>
          <p:cNvGraphicFramePr>
            <a:graphicFrameLocks noGrp="1"/>
          </p:cNvGraphicFramePr>
          <p:nvPr>
            <p:extLst/>
          </p:nvPr>
        </p:nvGraphicFramePr>
        <p:xfrm>
          <a:off x="827584" y="1397000"/>
          <a:ext cx="8064896" cy="5154723"/>
        </p:xfrm>
        <a:graphic>
          <a:graphicData uri="http://schemas.openxmlformats.org/drawingml/2006/table">
            <a:tbl>
              <a:tblPr firstRow="1" bandRow="1">
                <a:tableStyleId>{5C22544A-7EE6-4342-B048-85BDC9FD1C3A}</a:tableStyleId>
              </a:tblPr>
              <a:tblGrid>
                <a:gridCol w="1936612"/>
                <a:gridCol w="6128284"/>
              </a:tblGrid>
              <a:tr h="400027">
                <a:tc>
                  <a:txBody>
                    <a:bodyPr/>
                    <a:lstStyle/>
                    <a:p>
                      <a:r>
                        <a:rPr lang="fr-FR" dirty="0" smtClean="0"/>
                        <a:t>Propriété</a:t>
                      </a:r>
                      <a:endParaRPr lang="fr-FR" dirty="0"/>
                    </a:p>
                  </a:txBody>
                  <a:tcPr/>
                </a:tc>
                <a:tc>
                  <a:txBody>
                    <a:bodyPr/>
                    <a:lstStyle/>
                    <a:p>
                      <a:r>
                        <a:rPr lang="fr-FR" dirty="0" smtClean="0"/>
                        <a:t>Description</a:t>
                      </a:r>
                      <a:endParaRPr lang="fr-FR" dirty="0"/>
                    </a:p>
                  </a:txBody>
                  <a:tcPr/>
                </a:tc>
              </a:tr>
              <a:tr h="400027">
                <a:tc>
                  <a:txBody>
                    <a:bodyPr/>
                    <a:lstStyle/>
                    <a:p>
                      <a:r>
                        <a:rPr lang="fr-FR" dirty="0" err="1" smtClean="0"/>
                        <a:t>nextSibling</a:t>
                      </a:r>
                      <a:endParaRPr lang="fr-FR" dirty="0"/>
                    </a:p>
                  </a:txBody>
                  <a:tcPr/>
                </a:tc>
                <a:tc>
                  <a:txBody>
                    <a:bodyPr/>
                    <a:lstStyle/>
                    <a:p>
                      <a:r>
                        <a:rPr lang="fr-FR" dirty="0" smtClean="0"/>
                        <a:t>retourne le prochain</a:t>
                      </a:r>
                      <a:r>
                        <a:rPr lang="fr-FR" baseline="0" dirty="0" smtClean="0"/>
                        <a:t> </a:t>
                      </a:r>
                      <a:r>
                        <a:rPr lang="fr-FR" baseline="0" dirty="0" err="1" smtClean="0"/>
                        <a:t>noeud</a:t>
                      </a:r>
                      <a:r>
                        <a:rPr lang="fr-FR" baseline="0" dirty="0" smtClean="0"/>
                        <a:t> suivant le </a:t>
                      </a:r>
                      <a:r>
                        <a:rPr lang="fr-FR" baseline="0" dirty="0" err="1" smtClean="0"/>
                        <a:t>noeud</a:t>
                      </a:r>
                      <a:r>
                        <a:rPr lang="fr-FR" baseline="0" dirty="0" smtClean="0"/>
                        <a:t> courant.</a:t>
                      </a:r>
                      <a:endParaRPr lang="fr-FR" dirty="0"/>
                    </a:p>
                  </a:txBody>
                  <a:tcPr/>
                </a:tc>
              </a:tr>
              <a:tr h="400027">
                <a:tc>
                  <a:txBody>
                    <a:bodyPr/>
                    <a:lstStyle/>
                    <a:p>
                      <a:r>
                        <a:rPr lang="fr-FR" dirty="0" err="1" smtClean="0"/>
                        <a:t>nodeName</a:t>
                      </a:r>
                      <a:endParaRPr lang="fr-FR" dirty="0"/>
                    </a:p>
                  </a:txBody>
                  <a:tcPr/>
                </a:tc>
                <a:tc>
                  <a:txBody>
                    <a:bodyPr/>
                    <a:lstStyle/>
                    <a:p>
                      <a:r>
                        <a:rPr lang="fr-FR" dirty="0" smtClean="0"/>
                        <a:t>chaîne contenant le nom d'un </a:t>
                      </a:r>
                      <a:r>
                        <a:rPr lang="fr-FR" dirty="0" err="1" smtClean="0"/>
                        <a:t>noeud</a:t>
                      </a:r>
                      <a:r>
                        <a:rPr lang="fr-FR" dirty="0" smtClean="0"/>
                        <a:t>. Dans le cas d'une balise,</a:t>
                      </a:r>
                      <a:r>
                        <a:rPr lang="fr-FR" baseline="0" dirty="0" smtClean="0"/>
                        <a:t> son nom est retourné en majuscules (DIV,TABLE, ...)</a:t>
                      </a:r>
                      <a:endParaRPr lang="fr-FR" dirty="0"/>
                    </a:p>
                  </a:txBody>
                  <a:tcPr/>
                </a:tc>
              </a:tr>
              <a:tr h="400027">
                <a:tc>
                  <a:txBody>
                    <a:bodyPr/>
                    <a:lstStyle/>
                    <a:p>
                      <a:r>
                        <a:rPr lang="fr-FR" dirty="0" err="1" smtClean="0"/>
                        <a:t>nodeValue</a:t>
                      </a:r>
                      <a:endParaRPr lang="fr-FR" dirty="0"/>
                    </a:p>
                  </a:txBody>
                  <a:tcPr/>
                </a:tc>
                <a:tc>
                  <a:txBody>
                    <a:bodyPr/>
                    <a:lstStyle/>
                    <a:p>
                      <a:r>
                        <a:rPr lang="fr-FR" dirty="0" smtClean="0"/>
                        <a:t>Valeur d'un </a:t>
                      </a:r>
                      <a:r>
                        <a:rPr lang="fr-FR" dirty="0" err="1" smtClean="0"/>
                        <a:t>noeud</a:t>
                      </a:r>
                      <a:r>
                        <a:rPr lang="fr-FR" dirty="0" smtClean="0"/>
                        <a:t>. Dans le cas d'un </a:t>
                      </a:r>
                      <a:r>
                        <a:rPr lang="fr-FR" dirty="0" err="1" smtClean="0"/>
                        <a:t>noeud</a:t>
                      </a:r>
                      <a:r>
                        <a:rPr lang="fr-FR" dirty="0" smtClean="0"/>
                        <a:t> texte, c'est le contenu qui est retourné,</a:t>
                      </a:r>
                      <a:r>
                        <a:rPr lang="fr-FR" baseline="0" dirty="0" smtClean="0"/>
                        <a:t> dans le cas d'un attribut c'est la valeur de l'attribut qui est retournée.</a:t>
                      </a:r>
                      <a:endParaRPr lang="fr-FR" dirty="0"/>
                    </a:p>
                  </a:txBody>
                  <a:tcPr/>
                </a:tc>
              </a:tr>
              <a:tr h="400027">
                <a:tc>
                  <a:txBody>
                    <a:bodyPr/>
                    <a:lstStyle/>
                    <a:p>
                      <a:r>
                        <a:rPr lang="fr-FR" dirty="0" err="1" smtClean="0"/>
                        <a:t>offsetParent</a:t>
                      </a:r>
                      <a:endParaRPr lang="fr-FR" dirty="0"/>
                    </a:p>
                  </a:txBody>
                  <a:tcPr/>
                </a:tc>
                <a:tc>
                  <a:txBody>
                    <a:bodyPr/>
                    <a:lstStyle/>
                    <a:p>
                      <a:r>
                        <a:rPr lang="fr-FR" dirty="0" smtClean="0"/>
                        <a:t>retourne le conteneur positionné de l'élément courant.</a:t>
                      </a:r>
                      <a:endParaRPr lang="fr-FR" dirty="0"/>
                    </a:p>
                  </a:txBody>
                  <a:tcPr/>
                </a:tc>
              </a:tr>
              <a:tr h="400027">
                <a:tc>
                  <a:txBody>
                    <a:bodyPr/>
                    <a:lstStyle/>
                    <a:p>
                      <a:r>
                        <a:rPr lang="fr-FR" dirty="0" err="1" smtClean="0"/>
                        <a:t>parentNode</a:t>
                      </a:r>
                      <a:endParaRPr lang="fr-FR" dirty="0"/>
                    </a:p>
                  </a:txBody>
                  <a:tcPr/>
                </a:tc>
                <a:tc>
                  <a:txBody>
                    <a:bodyPr/>
                    <a:lstStyle/>
                    <a:p>
                      <a:r>
                        <a:rPr lang="fr-FR" dirty="0" smtClean="0"/>
                        <a:t>retourne le </a:t>
                      </a:r>
                      <a:r>
                        <a:rPr lang="fr-FR" dirty="0" err="1" smtClean="0"/>
                        <a:t>noeud</a:t>
                      </a:r>
                      <a:r>
                        <a:rPr lang="fr-FR" dirty="0" smtClean="0"/>
                        <a:t> parent de l'élément courant.</a:t>
                      </a:r>
                      <a:endParaRPr lang="fr-FR" dirty="0"/>
                    </a:p>
                  </a:txBody>
                  <a:tcPr/>
                </a:tc>
              </a:tr>
              <a:tr h="400027">
                <a:tc>
                  <a:txBody>
                    <a:bodyPr/>
                    <a:lstStyle/>
                    <a:p>
                      <a:r>
                        <a:rPr lang="fr-FR" dirty="0" err="1" smtClean="0"/>
                        <a:t>previousSibling</a:t>
                      </a:r>
                      <a:endParaRPr lang="fr-FR" dirty="0"/>
                    </a:p>
                  </a:txBody>
                  <a:tcPr/>
                </a:tc>
                <a:tc>
                  <a:txBody>
                    <a:bodyPr/>
                    <a:lstStyle/>
                    <a:p>
                      <a:r>
                        <a:rPr lang="fr-FR" dirty="0" smtClean="0"/>
                        <a:t>retourne le </a:t>
                      </a:r>
                      <a:r>
                        <a:rPr lang="fr-FR" baseline="0" dirty="0" err="1" smtClean="0"/>
                        <a:t>noeud</a:t>
                      </a:r>
                      <a:r>
                        <a:rPr lang="fr-FR" baseline="0" dirty="0" smtClean="0"/>
                        <a:t> précédent le </a:t>
                      </a:r>
                      <a:r>
                        <a:rPr lang="fr-FR" baseline="0" dirty="0" err="1" smtClean="0"/>
                        <a:t>noeud</a:t>
                      </a:r>
                      <a:r>
                        <a:rPr lang="fr-FR" baseline="0" dirty="0" smtClean="0"/>
                        <a:t> courant.</a:t>
                      </a:r>
                      <a:endParaRPr lang="fr-FR" dirty="0"/>
                    </a:p>
                  </a:txBody>
                  <a:tcPr/>
                </a:tc>
              </a:tr>
              <a:tr h="400027">
                <a:tc>
                  <a:txBody>
                    <a:bodyPr/>
                    <a:lstStyle/>
                    <a:p>
                      <a:r>
                        <a:rPr lang="fr-FR" dirty="0" smtClean="0"/>
                        <a:t>style</a:t>
                      </a:r>
                      <a:endParaRPr lang="fr-FR" dirty="0"/>
                    </a:p>
                  </a:txBody>
                  <a:tcPr/>
                </a:tc>
                <a:tc>
                  <a:txBody>
                    <a:bodyPr/>
                    <a:lstStyle/>
                    <a:p>
                      <a:r>
                        <a:rPr lang="fr-FR" dirty="0" smtClean="0"/>
                        <a:t>fait référence au style de l'élément</a:t>
                      </a:r>
                      <a:endParaRPr lang="fr-FR" dirty="0"/>
                    </a:p>
                  </a:txBody>
                  <a:tcPr/>
                </a:tc>
              </a:tr>
              <a:tr h="400027">
                <a:tc>
                  <a:txBody>
                    <a:bodyPr/>
                    <a:lstStyle/>
                    <a:p>
                      <a:r>
                        <a:rPr lang="fr-FR" dirty="0" err="1" smtClean="0"/>
                        <a:t>tabIndex</a:t>
                      </a:r>
                      <a:endParaRPr lang="fr-FR" dirty="0"/>
                    </a:p>
                  </a:txBody>
                  <a:tcPr/>
                </a:tc>
                <a:tc>
                  <a:txBody>
                    <a:bodyPr/>
                    <a:lstStyle/>
                    <a:p>
                      <a:r>
                        <a:rPr lang="fr-FR" dirty="0" smtClean="0"/>
                        <a:t>fait référence au n° d'ordre  de tabulation de l'élément</a:t>
                      </a:r>
                      <a:endParaRPr lang="fr-FR" dirty="0"/>
                    </a:p>
                  </a:txBody>
                  <a:tcPr/>
                </a:tc>
              </a:tr>
              <a:tr h="400027">
                <a:tc>
                  <a:txBody>
                    <a:bodyPr/>
                    <a:lstStyle/>
                    <a:p>
                      <a:r>
                        <a:rPr lang="fr-FR" dirty="0" err="1" smtClean="0"/>
                        <a:t>tagName</a:t>
                      </a:r>
                      <a:endParaRPr lang="fr-FR" dirty="0"/>
                    </a:p>
                  </a:txBody>
                  <a:tcPr/>
                </a:tc>
                <a:tc>
                  <a:txBody>
                    <a:bodyPr/>
                    <a:lstStyle/>
                    <a:p>
                      <a:r>
                        <a:rPr lang="fr-FR" dirty="0" smtClean="0"/>
                        <a:t>Retourne le nom de la balise en majuscule</a:t>
                      </a:r>
                      <a:endParaRPr lang="fr-FR" dirty="0"/>
                    </a:p>
                  </a:txBody>
                  <a:tcPr/>
                </a:tc>
              </a:tr>
              <a:tr h="400027">
                <a:tc>
                  <a:txBody>
                    <a:bodyPr/>
                    <a:lstStyle/>
                    <a:p>
                      <a:r>
                        <a:rPr lang="fr-FR" dirty="0" err="1" smtClean="0"/>
                        <a:t>title</a:t>
                      </a:r>
                      <a:endParaRPr lang="fr-FR" dirty="0"/>
                    </a:p>
                  </a:txBody>
                  <a:tcPr/>
                </a:tc>
                <a:tc>
                  <a:txBody>
                    <a:bodyPr/>
                    <a:lstStyle/>
                    <a:p>
                      <a:r>
                        <a:rPr lang="fr-FR" dirty="0" smtClean="0"/>
                        <a:t>Fait</a:t>
                      </a:r>
                      <a:r>
                        <a:rPr lang="fr-FR" baseline="0" dirty="0" smtClean="0"/>
                        <a:t> référence à l'attribut </a:t>
                      </a:r>
                      <a:r>
                        <a:rPr lang="fr-FR" baseline="0" dirty="0" err="1" smtClean="0"/>
                        <a:t>title</a:t>
                      </a:r>
                      <a:r>
                        <a:rPr lang="fr-FR" baseline="0" dirty="0" smtClean="0"/>
                        <a:t> de l'élément</a:t>
                      </a:r>
                      <a:endParaRPr lang="fr-FR" dirty="0"/>
                    </a:p>
                  </a:txBody>
                  <a:tcPr/>
                </a:tc>
              </a:tr>
            </a:tbl>
          </a:graphicData>
        </a:graphic>
      </p:graphicFrame>
    </p:spTree>
    <p:extLst>
      <p:ext uri="{BB962C8B-B14F-4D97-AF65-F5344CB8AC3E}">
        <p14:creationId xmlns:p14="http://schemas.microsoft.com/office/powerpoint/2010/main" val="3571089792"/>
      </p:ext>
    </p:extLst>
  </p:cSld>
  <p:clrMapOvr>
    <a:masterClrMapping/>
  </p:clrMapOvr>
  <p:transition spd="slow">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Console javascript</a:t>
            </a:r>
            <a:endParaRPr lang="fr-FR" sz="3100" b="1" dirty="0">
              <a:solidFill>
                <a:schemeClr val="accent2">
                  <a:lumMod val="75000"/>
                </a:schemeClr>
              </a:solidFill>
            </a:endParaRPr>
          </a:p>
        </p:txBody>
      </p:sp>
      <p:sp>
        <p:nvSpPr>
          <p:cNvPr id="3" name="ZoneTexte 2"/>
          <p:cNvSpPr txBox="1"/>
          <p:nvPr/>
        </p:nvSpPr>
        <p:spPr>
          <a:xfrm>
            <a:off x="1331640" y="1556792"/>
            <a:ext cx="2376264" cy="369332"/>
          </a:xfrm>
          <a:prstGeom prst="rect">
            <a:avLst/>
          </a:prstGeom>
          <a:noFill/>
        </p:spPr>
        <p:txBody>
          <a:bodyPr wrap="square" rtlCol="0">
            <a:spAutoFit/>
          </a:bodyPr>
          <a:lstStyle/>
          <a:p>
            <a:r>
              <a:rPr lang="fr-FR" dirty="0" smtClean="0"/>
              <a:t>Chrome 34</a:t>
            </a:r>
            <a:endParaRPr lang="fr-FR" dirty="0"/>
          </a:p>
        </p:txBody>
      </p:sp>
      <p:pic>
        <p:nvPicPr>
          <p:cNvPr id="5122"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11560" y="1950028"/>
            <a:ext cx="8316416" cy="4817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90901"/>
      </p:ext>
    </p:extLst>
  </p:cSld>
  <p:clrMapOvr>
    <a:masterClrMapping/>
  </p:clrMapOvr>
  <p:transition spd="slow">
    <p:wipe dir="d"/>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 DOM </a:t>
            </a:r>
            <a:r>
              <a:rPr lang="fr-FR" sz="4000" b="1" i="1" dirty="0"/>
              <a:t/>
            </a:r>
            <a:br>
              <a:rPr lang="fr-FR" sz="4000" b="1" i="1" dirty="0"/>
            </a:br>
            <a:r>
              <a:rPr lang="fr-FR" sz="4000" b="1" i="1" dirty="0" smtClean="0">
                <a:solidFill>
                  <a:schemeClr val="accent2">
                    <a:lumMod val="75000"/>
                  </a:schemeClr>
                </a:solidFill>
              </a:rPr>
              <a:t>propriétés des éléments DOM de table</a:t>
            </a:r>
            <a:endParaRPr lang="fr-FR" sz="4000" b="1" i="1" dirty="0" smtClean="0"/>
          </a:p>
        </p:txBody>
      </p:sp>
      <p:graphicFrame>
        <p:nvGraphicFramePr>
          <p:cNvPr id="3" name="Tableau 2"/>
          <p:cNvGraphicFramePr>
            <a:graphicFrameLocks noGrp="1"/>
          </p:cNvGraphicFramePr>
          <p:nvPr>
            <p:extLst/>
          </p:nvPr>
        </p:nvGraphicFramePr>
        <p:xfrm>
          <a:off x="827584" y="1397000"/>
          <a:ext cx="8064896" cy="4480376"/>
        </p:xfrm>
        <a:graphic>
          <a:graphicData uri="http://schemas.openxmlformats.org/drawingml/2006/table">
            <a:tbl>
              <a:tblPr firstRow="1" bandRow="1">
                <a:tableStyleId>{5C22544A-7EE6-4342-B048-85BDC9FD1C3A}</a:tableStyleId>
              </a:tblPr>
              <a:tblGrid>
                <a:gridCol w="1936612"/>
                <a:gridCol w="6128284"/>
              </a:tblGrid>
              <a:tr h="400027">
                <a:tc>
                  <a:txBody>
                    <a:bodyPr/>
                    <a:lstStyle/>
                    <a:p>
                      <a:r>
                        <a:rPr lang="fr-FR" dirty="0" smtClean="0"/>
                        <a:t>Propriété</a:t>
                      </a:r>
                      <a:endParaRPr lang="fr-FR" dirty="0"/>
                    </a:p>
                  </a:txBody>
                  <a:tcPr/>
                </a:tc>
                <a:tc>
                  <a:txBody>
                    <a:bodyPr/>
                    <a:lstStyle/>
                    <a:p>
                      <a:r>
                        <a:rPr lang="fr-FR" dirty="0" smtClean="0"/>
                        <a:t>Description</a:t>
                      </a:r>
                      <a:endParaRPr lang="fr-FR" dirty="0"/>
                    </a:p>
                  </a:txBody>
                  <a:tcPr/>
                </a:tc>
              </a:tr>
              <a:tr h="400027">
                <a:tc>
                  <a:txBody>
                    <a:bodyPr/>
                    <a:lstStyle/>
                    <a:p>
                      <a:r>
                        <a:rPr lang="fr-FR" dirty="0" err="1" smtClean="0"/>
                        <a:t>align</a:t>
                      </a:r>
                      <a:endParaRPr lang="fr-FR" dirty="0"/>
                    </a:p>
                  </a:txBody>
                  <a:tcPr/>
                </a:tc>
                <a:tc>
                  <a:txBody>
                    <a:bodyPr/>
                    <a:lstStyle/>
                    <a:p>
                      <a:r>
                        <a:rPr lang="fr-FR" dirty="0" smtClean="0"/>
                        <a:t>fournit ou fixe l'alignement de la table.</a:t>
                      </a:r>
                      <a:endParaRPr lang="fr-FR" dirty="0"/>
                    </a:p>
                  </a:txBody>
                  <a:tcPr/>
                </a:tc>
              </a:tr>
              <a:tr h="400027">
                <a:tc>
                  <a:txBody>
                    <a:bodyPr/>
                    <a:lstStyle/>
                    <a:p>
                      <a:r>
                        <a:rPr lang="fr-FR" dirty="0" err="1" smtClean="0"/>
                        <a:t>bgColor</a:t>
                      </a:r>
                      <a:endParaRPr lang="fr-FR" dirty="0"/>
                    </a:p>
                  </a:txBody>
                  <a:tcPr/>
                </a:tc>
                <a:tc>
                  <a:txBody>
                    <a:bodyPr/>
                    <a:lstStyle/>
                    <a:p>
                      <a:r>
                        <a:rPr lang="fr-FR" dirty="0" smtClean="0"/>
                        <a:t>fournit ou fixe la couleur du</a:t>
                      </a:r>
                      <a:r>
                        <a:rPr lang="fr-FR" baseline="0" dirty="0" smtClean="0"/>
                        <a:t> fond de  la table,</a:t>
                      </a:r>
                      <a:endParaRPr lang="fr-FR" dirty="0"/>
                    </a:p>
                  </a:txBody>
                  <a:tcPr/>
                </a:tc>
              </a:tr>
              <a:tr h="400027">
                <a:tc>
                  <a:txBody>
                    <a:bodyPr/>
                    <a:lstStyle/>
                    <a:p>
                      <a:r>
                        <a:rPr lang="fr-FR" dirty="0" smtClean="0"/>
                        <a:t>border</a:t>
                      </a:r>
                      <a:endParaRPr lang="fr-FR" dirty="0"/>
                    </a:p>
                  </a:txBody>
                  <a:tcPr/>
                </a:tc>
                <a:tc>
                  <a:txBody>
                    <a:bodyPr/>
                    <a:lstStyle/>
                    <a:p>
                      <a:r>
                        <a:rPr lang="fr-FR" dirty="0" smtClean="0"/>
                        <a:t>fournit ou fixe l'épaisseur de la bordure. exemple :</a:t>
                      </a:r>
                    </a:p>
                    <a:p>
                      <a:r>
                        <a:rPr lang="fr-FR" b="1" dirty="0" err="1" smtClean="0">
                          <a:solidFill>
                            <a:schemeClr val="accent2">
                              <a:lumMod val="75000"/>
                            </a:schemeClr>
                          </a:solidFill>
                        </a:rPr>
                        <a:t>document.getElementById</a:t>
                      </a:r>
                      <a:r>
                        <a:rPr lang="fr-FR" b="1" dirty="0" smtClean="0">
                          <a:solidFill>
                            <a:schemeClr val="accent2">
                              <a:lumMod val="75000"/>
                            </a:schemeClr>
                          </a:solidFill>
                        </a:rPr>
                        <a:t>("</a:t>
                      </a:r>
                      <a:r>
                        <a:rPr lang="fr-FR" b="1" dirty="0" err="1" smtClean="0">
                          <a:solidFill>
                            <a:schemeClr val="accent2">
                              <a:lumMod val="75000"/>
                            </a:schemeClr>
                          </a:solidFill>
                        </a:rPr>
                        <a:t>matable</a:t>
                      </a:r>
                      <a:r>
                        <a:rPr lang="fr-FR" b="1" dirty="0" smtClean="0">
                          <a:solidFill>
                            <a:schemeClr val="accent2">
                              <a:lumMod val="75000"/>
                            </a:schemeClr>
                          </a:solidFill>
                        </a:rPr>
                        <a:t>").border="3"</a:t>
                      </a:r>
                      <a:endParaRPr lang="fr-FR" b="1" dirty="0">
                        <a:solidFill>
                          <a:schemeClr val="accent2">
                            <a:lumMod val="75000"/>
                          </a:schemeClr>
                        </a:solidFill>
                      </a:endParaRPr>
                    </a:p>
                  </a:txBody>
                  <a:tcPr/>
                </a:tc>
              </a:tr>
              <a:tr h="400027">
                <a:tc>
                  <a:txBody>
                    <a:bodyPr/>
                    <a:lstStyle/>
                    <a:p>
                      <a:r>
                        <a:rPr lang="fr-FR" dirty="0" err="1" smtClean="0"/>
                        <a:t>caption</a:t>
                      </a:r>
                      <a:endParaRPr lang="fr-FR" dirty="0"/>
                    </a:p>
                  </a:txBody>
                  <a:tcPr/>
                </a:tc>
                <a:tc>
                  <a:txBody>
                    <a:bodyPr/>
                    <a:lstStyle/>
                    <a:p>
                      <a:r>
                        <a:rPr lang="fr-FR" dirty="0" smtClean="0"/>
                        <a:t>fournit ou fixe</a:t>
                      </a:r>
                      <a:r>
                        <a:rPr lang="fr-FR" baseline="0" dirty="0" smtClean="0"/>
                        <a:t> la légende (&lt;</a:t>
                      </a:r>
                      <a:r>
                        <a:rPr lang="fr-FR" baseline="0" dirty="0" err="1" smtClean="0"/>
                        <a:t>caption</a:t>
                      </a:r>
                      <a:r>
                        <a:rPr lang="fr-FR" baseline="0" dirty="0" smtClean="0"/>
                        <a:t>&gt;) de la table.</a:t>
                      </a:r>
                      <a:r>
                        <a:rPr lang="fr-FR" dirty="0" smtClean="0"/>
                        <a:t>.</a:t>
                      </a:r>
                      <a:endParaRPr lang="fr-FR" dirty="0"/>
                    </a:p>
                  </a:txBody>
                  <a:tcPr/>
                </a:tc>
              </a:tr>
              <a:tr h="400027">
                <a:tc>
                  <a:txBody>
                    <a:bodyPr/>
                    <a:lstStyle/>
                    <a:p>
                      <a:r>
                        <a:rPr lang="fr-FR" dirty="0" err="1" smtClean="0"/>
                        <a:t>cellPadding</a:t>
                      </a:r>
                      <a:endParaRPr lang="fr-FR" dirty="0"/>
                    </a:p>
                  </a:txBody>
                  <a:tcPr/>
                </a:tc>
                <a:tc>
                  <a:txBody>
                    <a:bodyPr/>
                    <a:lstStyle/>
                    <a:p>
                      <a:r>
                        <a:rPr lang="fr-FR" dirty="0" smtClean="0"/>
                        <a:t>fournit ou fixe</a:t>
                      </a:r>
                      <a:r>
                        <a:rPr lang="fr-FR" baseline="0" dirty="0" smtClean="0"/>
                        <a:t> l'attribut </a:t>
                      </a:r>
                      <a:r>
                        <a:rPr lang="fr-FR" baseline="0" dirty="0" err="1" smtClean="0"/>
                        <a:t>cellPadding</a:t>
                      </a:r>
                      <a:r>
                        <a:rPr lang="fr-FR" baseline="0" dirty="0" smtClean="0"/>
                        <a:t> de la table.</a:t>
                      </a:r>
                      <a:endParaRPr lang="fr-FR" dirty="0"/>
                    </a:p>
                  </a:txBody>
                  <a:tcPr/>
                </a:tc>
              </a:tr>
              <a:tr h="400027">
                <a:tc>
                  <a:txBody>
                    <a:bodyPr/>
                    <a:lstStyle/>
                    <a:p>
                      <a:r>
                        <a:rPr lang="fr-FR" dirty="0" err="1" smtClean="0"/>
                        <a:t>cellSpacing</a:t>
                      </a:r>
                      <a:endParaRPr lang="fr-FR" dirty="0"/>
                    </a:p>
                  </a:txBody>
                  <a:tcPr/>
                </a:tc>
                <a:tc>
                  <a:txBody>
                    <a:bodyPr/>
                    <a:lstStyle/>
                    <a:p>
                      <a:r>
                        <a:rPr lang="fr-FR" dirty="0" smtClean="0"/>
                        <a:t>fournit ou fixe</a:t>
                      </a:r>
                      <a:r>
                        <a:rPr lang="fr-FR" baseline="0" dirty="0" smtClean="0"/>
                        <a:t> l'attribut </a:t>
                      </a:r>
                      <a:r>
                        <a:rPr lang="fr-FR" baseline="0" dirty="0" err="1" smtClean="0"/>
                        <a:t>cellSpacing</a:t>
                      </a:r>
                      <a:r>
                        <a:rPr lang="fr-FR" baseline="0" dirty="0" smtClean="0"/>
                        <a:t> de la table.</a:t>
                      </a:r>
                      <a:endParaRPr lang="fr-FR" dirty="0"/>
                    </a:p>
                  </a:txBody>
                  <a:tcPr/>
                </a:tc>
              </a:tr>
              <a:tr h="400027">
                <a:tc>
                  <a:txBody>
                    <a:bodyPr/>
                    <a:lstStyle/>
                    <a:p>
                      <a:r>
                        <a:rPr lang="fr-FR" dirty="0" err="1" smtClean="0"/>
                        <a:t>cells</a:t>
                      </a:r>
                      <a:r>
                        <a:rPr lang="fr-FR" dirty="0" smtClean="0"/>
                        <a:t>[]</a:t>
                      </a:r>
                      <a:endParaRPr lang="fr-FR" dirty="0"/>
                    </a:p>
                  </a:txBody>
                  <a:tcPr/>
                </a:tc>
                <a:tc>
                  <a:txBody>
                    <a:bodyPr/>
                    <a:lstStyle/>
                    <a:p>
                      <a:r>
                        <a:rPr lang="fr-FR" dirty="0" smtClean="0"/>
                        <a:t>tableau contenant toutes les cellules de la table ou de la ligne &lt;tr&gt; si l'élément courant est une ligne de la table.</a:t>
                      </a:r>
                      <a:endParaRPr lang="fr-FR" dirty="0"/>
                    </a:p>
                  </a:txBody>
                  <a:tcPr/>
                </a:tc>
              </a:tr>
              <a:tr h="400027">
                <a:tc>
                  <a:txBody>
                    <a:bodyPr/>
                    <a:lstStyle/>
                    <a:p>
                      <a:r>
                        <a:rPr lang="fr-FR" dirty="0" err="1" smtClean="0"/>
                        <a:t>rows</a:t>
                      </a:r>
                      <a:r>
                        <a:rPr lang="fr-FR" dirty="0" smtClean="0"/>
                        <a:t>[]</a:t>
                      </a:r>
                      <a:endParaRPr lang="fr-FR" dirty="0"/>
                    </a:p>
                  </a:txBody>
                  <a:tcPr/>
                </a:tc>
                <a:tc>
                  <a:txBody>
                    <a:bodyPr/>
                    <a:lstStyle/>
                    <a:p>
                      <a:r>
                        <a:rPr lang="fr-FR" dirty="0" smtClean="0"/>
                        <a:t>tableau contenant toutes les lignes de la table.</a:t>
                      </a:r>
                      <a:endParaRPr lang="fr-FR" dirty="0"/>
                    </a:p>
                  </a:txBody>
                  <a:tcPr/>
                </a:tc>
              </a:tr>
              <a:tr h="400027">
                <a:tc>
                  <a:txBody>
                    <a:bodyPr/>
                    <a:lstStyle/>
                    <a:p>
                      <a:r>
                        <a:rPr lang="fr-FR" dirty="0" err="1" smtClean="0"/>
                        <a:t>width</a:t>
                      </a:r>
                      <a:endParaRPr lang="fr-FR" dirty="0"/>
                    </a:p>
                  </a:txBody>
                  <a:tcPr/>
                </a:tc>
                <a:tc>
                  <a:txBody>
                    <a:bodyPr/>
                    <a:lstStyle/>
                    <a:p>
                      <a:r>
                        <a:rPr lang="fr-FR" dirty="0" smtClean="0"/>
                        <a:t>fournit ou fixe</a:t>
                      </a:r>
                      <a:r>
                        <a:rPr lang="fr-FR" baseline="0" dirty="0" smtClean="0"/>
                        <a:t> la largeur de la table</a:t>
                      </a:r>
                      <a:endParaRPr lang="fr-FR" dirty="0"/>
                    </a:p>
                  </a:txBody>
                  <a:tcPr/>
                </a:tc>
              </a:tr>
            </a:tbl>
          </a:graphicData>
        </a:graphic>
      </p:graphicFrame>
    </p:spTree>
    <p:extLst>
      <p:ext uri="{BB962C8B-B14F-4D97-AF65-F5344CB8AC3E}">
        <p14:creationId xmlns:p14="http://schemas.microsoft.com/office/powerpoint/2010/main" val="673701732"/>
      </p:ext>
    </p:extLst>
  </p:cSld>
  <p:clrMapOvr>
    <a:masterClrMapping/>
  </p:clrMapOvr>
  <p:transition spd="slow">
    <p:wipe dir="d"/>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Le DOM </a:t>
            </a:r>
            <a:r>
              <a:rPr lang="fr-FR" sz="4000" b="1" i="1" dirty="0"/>
              <a:t/>
            </a:r>
            <a:br>
              <a:rPr lang="fr-FR" sz="4000" b="1" i="1" dirty="0"/>
            </a:br>
            <a:r>
              <a:rPr lang="fr-FR" sz="4000" b="1" i="1" dirty="0" smtClean="0">
                <a:solidFill>
                  <a:schemeClr val="accent2">
                    <a:lumMod val="75000"/>
                  </a:schemeClr>
                </a:solidFill>
              </a:rPr>
              <a:t>propriétés des éléments DOM</a:t>
            </a:r>
            <a:endParaRPr lang="fr-FR" sz="4000" b="1" i="1" dirty="0" smtClean="0"/>
          </a:p>
        </p:txBody>
      </p:sp>
      <p:sp>
        <p:nvSpPr>
          <p:cNvPr id="5" name="ZoneTexte 4"/>
          <p:cNvSpPr txBox="1"/>
          <p:nvPr/>
        </p:nvSpPr>
        <p:spPr>
          <a:xfrm>
            <a:off x="662868" y="1484784"/>
            <a:ext cx="8352928" cy="4770537"/>
          </a:xfrm>
          <a:prstGeom prst="rect">
            <a:avLst/>
          </a:prstGeom>
          <a:noFill/>
        </p:spPr>
        <p:txBody>
          <a:bodyPr wrap="square" rtlCol="0">
            <a:spAutoFit/>
          </a:bodyPr>
          <a:lstStyle/>
          <a:p>
            <a:r>
              <a:rPr lang="fr-FR" sz="1600" b="1" dirty="0" smtClean="0">
                <a:solidFill>
                  <a:schemeClr val="tx2">
                    <a:lumMod val="75000"/>
                  </a:schemeClr>
                </a:solidFill>
              </a:rPr>
              <a:t>exemples :</a:t>
            </a:r>
          </a:p>
          <a:p>
            <a:r>
              <a:rPr lang="fr-FR" sz="1600" dirty="0" smtClean="0"/>
              <a:t>largeur = </a:t>
            </a:r>
            <a:r>
              <a:rPr lang="fr-FR" sz="1600" dirty="0" err="1" smtClean="0"/>
              <a:t>document.body.offsetWidth</a:t>
            </a:r>
            <a:r>
              <a:rPr lang="fr-FR" sz="1600" dirty="0" smtClean="0"/>
              <a:t>;</a:t>
            </a:r>
          </a:p>
          <a:p>
            <a:r>
              <a:rPr lang="fr-FR" sz="1600" dirty="0"/>
              <a:t>document.write('Largeur '+largeur+' px</a:t>
            </a:r>
            <a:r>
              <a:rPr lang="fr-FR" sz="1600" dirty="0" smtClean="0"/>
              <a:t>');</a:t>
            </a:r>
          </a:p>
          <a:p>
            <a:endParaRPr lang="fr-FR" sz="1600" dirty="0" smtClean="0"/>
          </a:p>
          <a:p>
            <a:r>
              <a:rPr lang="fr-FR" sz="1600" dirty="0" err="1" smtClean="0"/>
              <a:t>lstelements</a:t>
            </a:r>
            <a:r>
              <a:rPr lang="fr-FR" sz="1600" dirty="0"/>
              <a:t>='';</a:t>
            </a:r>
          </a:p>
          <a:p>
            <a:r>
              <a:rPr lang="fr-FR" sz="1600" dirty="0"/>
              <a:t>for (i=0; i&lt;</a:t>
            </a:r>
            <a:r>
              <a:rPr lang="fr-FR" sz="1600" dirty="0" err="1"/>
              <a:t>elements.length</a:t>
            </a:r>
            <a:r>
              <a:rPr lang="fr-FR" sz="1600" dirty="0"/>
              <a:t>; i++) {</a:t>
            </a:r>
          </a:p>
          <a:p>
            <a:r>
              <a:rPr lang="fr-FR" sz="1600" dirty="0"/>
              <a:t>	</a:t>
            </a:r>
            <a:r>
              <a:rPr lang="fr-FR" sz="1600" dirty="0" err="1"/>
              <a:t>lstelements</a:t>
            </a:r>
            <a:r>
              <a:rPr lang="fr-FR" sz="1600" dirty="0"/>
              <a:t>=</a:t>
            </a:r>
            <a:r>
              <a:rPr lang="fr-FR" sz="1600" dirty="0" err="1"/>
              <a:t>lstelements</a:t>
            </a:r>
            <a:r>
              <a:rPr lang="fr-FR" sz="1600" dirty="0"/>
              <a:t> + </a:t>
            </a:r>
            <a:r>
              <a:rPr lang="fr-FR" sz="1600" dirty="0" err="1"/>
              <a:t>elements</a:t>
            </a:r>
            <a:r>
              <a:rPr lang="fr-FR" sz="1600" dirty="0"/>
              <a:t>[i].</a:t>
            </a:r>
            <a:r>
              <a:rPr lang="fr-FR" sz="1600" dirty="0" err="1"/>
              <a:t>tagName</a:t>
            </a:r>
            <a:r>
              <a:rPr lang="fr-FR" sz="1600" dirty="0"/>
              <a:t> + ' | ';</a:t>
            </a:r>
          </a:p>
          <a:p>
            <a:r>
              <a:rPr lang="fr-FR" sz="1600" dirty="0"/>
              <a:t>}</a:t>
            </a:r>
          </a:p>
          <a:p>
            <a:r>
              <a:rPr lang="fr-FR" sz="1600" dirty="0"/>
              <a:t>document.write('Liste des balises '+</a:t>
            </a:r>
            <a:r>
              <a:rPr lang="fr-FR" sz="1600" dirty="0" err="1"/>
              <a:t>lstelements</a:t>
            </a:r>
            <a:r>
              <a:rPr lang="fr-FR" sz="1600" dirty="0"/>
              <a:t>+"&lt;</a:t>
            </a:r>
            <a:r>
              <a:rPr lang="fr-FR" sz="1600" dirty="0" err="1"/>
              <a:t>br</a:t>
            </a:r>
            <a:r>
              <a:rPr lang="fr-FR" sz="1600" dirty="0" smtClean="0"/>
              <a:t>/&gt;");</a:t>
            </a:r>
          </a:p>
          <a:p>
            <a:endParaRPr lang="fr-FR" sz="1600" dirty="0" smtClean="0"/>
          </a:p>
          <a:p>
            <a:endParaRPr lang="fr-FR" sz="1600" dirty="0"/>
          </a:p>
          <a:p>
            <a:r>
              <a:rPr lang="fr-FR" sz="1600" dirty="0"/>
              <a:t>document.write('URL : '+document.URL+"&lt;</a:t>
            </a:r>
            <a:r>
              <a:rPr lang="fr-FR" sz="1600" dirty="0" err="1"/>
              <a:t>br</a:t>
            </a:r>
            <a:r>
              <a:rPr lang="fr-FR" sz="1600" dirty="0" smtClean="0"/>
              <a:t>/&gt;");</a:t>
            </a:r>
          </a:p>
          <a:p>
            <a:endParaRPr lang="fr-FR" sz="1600" dirty="0"/>
          </a:p>
          <a:p>
            <a:endParaRPr lang="fr-FR" sz="1600" dirty="0" smtClean="0"/>
          </a:p>
          <a:p>
            <a:endParaRPr lang="fr-FR" sz="1600" dirty="0"/>
          </a:p>
          <a:p>
            <a:r>
              <a:rPr lang="fr-FR" sz="1600" dirty="0"/>
              <a:t>document.write('Largeur hors tout : '+</a:t>
            </a:r>
            <a:r>
              <a:rPr lang="fr-FR" sz="1600" dirty="0" err="1"/>
              <a:t>document.body.clientWidth</a:t>
            </a:r>
            <a:r>
              <a:rPr lang="fr-FR" sz="1600" dirty="0"/>
              <a:t>+"&lt;</a:t>
            </a:r>
            <a:r>
              <a:rPr lang="fr-FR" sz="1600" dirty="0" err="1"/>
              <a:t>br</a:t>
            </a:r>
            <a:r>
              <a:rPr lang="fr-FR" sz="1600" dirty="0" smtClean="0"/>
              <a:t>/&gt;");</a:t>
            </a:r>
          </a:p>
          <a:p>
            <a:endParaRPr lang="fr-FR" sz="1600" dirty="0"/>
          </a:p>
          <a:p>
            <a:endParaRPr lang="fr-FR" sz="1600" dirty="0"/>
          </a:p>
          <a:p>
            <a:endParaRPr lang="fr-FR" sz="16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772816"/>
            <a:ext cx="1789337" cy="511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470" y="5589240"/>
            <a:ext cx="3431883" cy="490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082" y="4365104"/>
            <a:ext cx="4150251" cy="411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7542196"/>
      </p:ext>
    </p:extLst>
  </p:cSld>
  <p:clrMapOvr>
    <a:masterClrMapping/>
  </p:clrMapOvr>
  <p:transition spd="slow">
    <p:wipe dir="d"/>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711096"/>
          </a:xfrm>
        </p:spPr>
        <p:txBody>
          <a:bodyPr>
            <a:normAutofit/>
          </a:bodyPr>
          <a:lstStyle/>
          <a:p>
            <a:r>
              <a:rPr lang="fr-FR" sz="4000" b="1" i="1" dirty="0" smtClean="0"/>
              <a:t>DOM exercice 21</a:t>
            </a:r>
            <a:endParaRPr lang="fr-FR" sz="2700" b="1" dirty="0">
              <a:solidFill>
                <a:schemeClr val="accent2">
                  <a:lumMod val="75000"/>
                </a:schemeClr>
              </a:solidFill>
            </a:endParaRPr>
          </a:p>
        </p:txBody>
      </p:sp>
      <p:sp>
        <p:nvSpPr>
          <p:cNvPr id="5" name="ZoneTexte 4"/>
          <p:cNvSpPr txBox="1"/>
          <p:nvPr/>
        </p:nvSpPr>
        <p:spPr>
          <a:xfrm>
            <a:off x="662868" y="1094228"/>
            <a:ext cx="8229612" cy="2308324"/>
          </a:xfrm>
          <a:prstGeom prst="rect">
            <a:avLst/>
          </a:prstGeom>
          <a:noFill/>
        </p:spPr>
        <p:txBody>
          <a:bodyPr wrap="square" rtlCol="0">
            <a:spAutoFit/>
          </a:bodyPr>
          <a:lstStyle/>
          <a:p>
            <a:endParaRPr lang="fr-FR" sz="1600" dirty="0" smtClean="0"/>
          </a:p>
          <a:p>
            <a:r>
              <a:rPr lang="fr-FR" sz="1600" dirty="0" smtClean="0"/>
              <a:t>1 / créer un bouton qui va appeler une fonction taille()</a:t>
            </a:r>
            <a:endParaRPr lang="fr-FR" sz="1600" dirty="0"/>
          </a:p>
          <a:p>
            <a:r>
              <a:rPr lang="fr-FR" sz="1600" dirty="0" smtClean="0"/>
              <a:t>2 / créer une fonction taille qui envoie dans une fenêtre la taille de l'écran (</a:t>
            </a:r>
            <a:r>
              <a:rPr lang="fr-FR" sz="1600" dirty="0"/>
              <a:t>largeur et hauteur</a:t>
            </a:r>
            <a:r>
              <a:rPr lang="fr-FR" sz="1600" dirty="0" smtClean="0"/>
              <a:t>).</a:t>
            </a:r>
          </a:p>
          <a:p>
            <a:r>
              <a:rPr lang="fr-FR" sz="1600" dirty="0" smtClean="0"/>
              <a:t>3 </a:t>
            </a:r>
            <a:r>
              <a:rPr lang="fr-FR" sz="1600" b="1" dirty="0" smtClean="0"/>
              <a:t>/</a:t>
            </a:r>
            <a:r>
              <a:rPr lang="fr-FR" sz="1600" dirty="0" smtClean="0"/>
              <a:t> tester ce bouton avec différentes tailles d'écran</a:t>
            </a:r>
          </a:p>
          <a:p>
            <a:r>
              <a:rPr lang="fr-FR" sz="1600" dirty="0" smtClean="0"/>
              <a:t>4 /</a:t>
            </a:r>
            <a:r>
              <a:rPr lang="fr-FR" sz="1600" b="1" dirty="0" smtClean="0"/>
              <a:t> </a:t>
            </a:r>
            <a:r>
              <a:rPr lang="fr-FR" sz="1600" dirty="0" smtClean="0"/>
              <a:t>Afficher l'URL du site</a:t>
            </a:r>
          </a:p>
          <a:p>
            <a:endParaRPr lang="fr-FR" sz="1600" b="1" dirty="0"/>
          </a:p>
          <a:p>
            <a:endParaRPr lang="fr-FR" sz="1600" b="1" dirty="0" smtClean="0"/>
          </a:p>
          <a:p>
            <a:endParaRPr lang="fr-FR" sz="1600" b="1" dirty="0" smtClean="0"/>
          </a:p>
          <a:p>
            <a:endParaRPr lang="fr-FR" sz="1600" b="1" dirty="0"/>
          </a:p>
        </p:txBody>
      </p:sp>
    </p:spTree>
    <p:extLst>
      <p:ext uri="{BB962C8B-B14F-4D97-AF65-F5344CB8AC3E}">
        <p14:creationId xmlns:p14="http://schemas.microsoft.com/office/powerpoint/2010/main" val="3331107472"/>
      </p:ext>
    </p:extLst>
  </p:cSld>
  <p:clrMapOvr>
    <a:masterClrMapping/>
  </p:clrMapOvr>
  <p:transition spd="slow">
    <p:wipe dir="d"/>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DOM</a:t>
            </a:r>
            <a:br>
              <a:rPr lang="fr-FR" sz="4000" b="1" i="1" dirty="0" smtClean="0"/>
            </a:br>
            <a:r>
              <a:rPr lang="fr-FR" sz="2800" b="1" i="1" dirty="0" smtClean="0">
                <a:solidFill>
                  <a:schemeClr val="accent2">
                    <a:lumMod val="75000"/>
                  </a:schemeClr>
                </a:solidFill>
              </a:rPr>
              <a:t>méthode </a:t>
            </a:r>
            <a:r>
              <a:rPr lang="fr-FR" sz="2800" b="1" i="1" dirty="0" err="1" smtClean="0">
                <a:solidFill>
                  <a:schemeClr val="accent2">
                    <a:lumMod val="75000"/>
                  </a:schemeClr>
                </a:solidFill>
              </a:rPr>
              <a:t>createElement</a:t>
            </a:r>
            <a:r>
              <a:rPr lang="fr-FR" sz="2800" b="1" i="1" dirty="0" smtClean="0">
                <a:solidFill>
                  <a:schemeClr val="accent2">
                    <a:lumMod val="75000"/>
                  </a:schemeClr>
                </a:solidFill>
              </a:rPr>
              <a:t>(</a:t>
            </a:r>
            <a:r>
              <a:rPr lang="fr-FR" sz="2800" b="1" i="1" dirty="0" err="1" smtClean="0">
                <a:solidFill>
                  <a:schemeClr val="accent2">
                    <a:lumMod val="75000"/>
                  </a:schemeClr>
                </a:solidFill>
              </a:rPr>
              <a:t>noeud</a:t>
            </a:r>
            <a:r>
              <a:rPr lang="fr-FR" sz="2800" b="1" i="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460432" cy="1754326"/>
          </a:xfrm>
          <a:prstGeom prst="rect">
            <a:avLst/>
          </a:prstGeom>
          <a:noFill/>
        </p:spPr>
        <p:txBody>
          <a:bodyPr wrap="square" rtlCol="0">
            <a:spAutoFit/>
          </a:bodyPr>
          <a:lstStyle/>
          <a:p>
            <a:r>
              <a:rPr lang="fr-FR" dirty="0" smtClean="0">
                <a:solidFill>
                  <a:schemeClr val="tx2">
                    <a:lumMod val="75000"/>
                  </a:schemeClr>
                </a:solidFill>
                <a:cs typeface="Courier New" pitchFamily="49" charset="0"/>
              </a:rPr>
              <a:t>objet</a:t>
            </a:r>
            <a:r>
              <a:rPr lang="fr-FR" dirty="0" smtClean="0">
                <a:cs typeface="Courier New" pitchFamily="49" charset="0"/>
              </a:rPr>
              <a:t> </a:t>
            </a:r>
            <a:r>
              <a:rPr lang="fr-FR" dirty="0" err="1" smtClean="0">
                <a:cs typeface="Courier New" pitchFamily="49" charset="0"/>
              </a:rPr>
              <a:t>document.</a:t>
            </a:r>
            <a:r>
              <a:rPr lang="fr-FR" b="1" dirty="0" err="1" smtClean="0">
                <a:solidFill>
                  <a:schemeClr val="accent2">
                    <a:lumMod val="75000"/>
                  </a:schemeClr>
                </a:solidFill>
                <a:cs typeface="Courier New" pitchFamily="49" charset="0"/>
              </a:rPr>
              <a:t>createElement</a:t>
            </a:r>
            <a:r>
              <a:rPr lang="fr-FR" b="1" dirty="0" smtClean="0">
                <a:solidFill>
                  <a:schemeClr val="accent2">
                    <a:lumMod val="75000"/>
                  </a:schemeClr>
                </a:solidFill>
                <a:cs typeface="Courier New" pitchFamily="49" charset="0"/>
              </a:rPr>
              <a:t>(</a:t>
            </a:r>
            <a:r>
              <a:rPr lang="fr-FR" b="1" dirty="0" err="1" smtClean="0">
                <a:solidFill>
                  <a:schemeClr val="tx2">
                    <a:lumMod val="75000"/>
                  </a:schemeClr>
                </a:solidFill>
                <a:cs typeface="Courier New" pitchFamily="49" charset="0"/>
              </a:rPr>
              <a:t>noeud</a:t>
            </a:r>
            <a:r>
              <a:rPr lang="fr-FR" b="1" dirty="0" smtClean="0">
                <a:solidFill>
                  <a:schemeClr val="tx2">
                    <a:lumMod val="75000"/>
                  </a:schemeClr>
                </a:solidFill>
                <a:cs typeface="Courier New" pitchFamily="49" charset="0"/>
              </a:rPr>
              <a:t>)</a:t>
            </a:r>
            <a:endParaRPr lang="fr-FR" b="1" dirty="0">
              <a:solidFill>
                <a:schemeClr val="tx2">
                  <a:lumMod val="75000"/>
                </a:schemeClr>
              </a:solidFill>
              <a:cs typeface="Courier New" pitchFamily="49" charset="0"/>
            </a:endParaRPr>
          </a:p>
          <a:p>
            <a:r>
              <a:rPr lang="fr-FR" dirty="0" smtClean="0"/>
              <a:t>Crée un </a:t>
            </a:r>
            <a:r>
              <a:rPr lang="fr-FR" dirty="0" err="1" smtClean="0"/>
              <a:t>noeud</a:t>
            </a:r>
            <a:r>
              <a:rPr lang="fr-FR" dirty="0" smtClean="0"/>
              <a:t> (balise) de la page HTML  </a:t>
            </a:r>
            <a:r>
              <a:rPr lang="fr-FR" dirty="0"/>
              <a:t>dont le nom est indiqué en paramètre</a:t>
            </a:r>
            <a:r>
              <a:rPr lang="fr-FR" dirty="0" smtClean="0"/>
              <a:t>.,</a:t>
            </a:r>
          </a:p>
          <a:p>
            <a:r>
              <a:rPr lang="fr-FR" b="1" dirty="0" err="1" smtClean="0">
                <a:solidFill>
                  <a:schemeClr val="tx2">
                    <a:lumMod val="75000"/>
                  </a:schemeClr>
                </a:solidFill>
                <a:cs typeface="Courier New" pitchFamily="49" charset="0"/>
              </a:rPr>
              <a:t>noeud</a:t>
            </a:r>
            <a:r>
              <a:rPr lang="fr-FR" b="1" dirty="0" smtClean="0">
                <a:solidFill>
                  <a:schemeClr val="tx2">
                    <a:lumMod val="75000"/>
                  </a:schemeClr>
                </a:solidFill>
                <a:cs typeface="Courier New" pitchFamily="49" charset="0"/>
              </a:rPr>
              <a:t> </a:t>
            </a:r>
            <a:r>
              <a:rPr lang="fr-FR" dirty="0" smtClean="0">
                <a:cs typeface="Courier New" pitchFamily="49" charset="0"/>
              </a:rPr>
              <a:t>: chaîne créant une balise dans la page HTML</a:t>
            </a:r>
          </a:p>
          <a:p>
            <a:endParaRPr lang="fr-FR" dirty="0">
              <a:cs typeface="Courier New" pitchFamily="49" charset="0"/>
            </a:endParaRPr>
          </a:p>
          <a:p>
            <a:r>
              <a:rPr lang="fr-FR" dirty="0" smtClean="0">
                <a:cs typeface="Courier New" pitchFamily="49" charset="0"/>
              </a:rPr>
              <a:t>L'objet </a:t>
            </a:r>
            <a:r>
              <a:rPr lang="fr-FR" dirty="0" err="1" smtClean="0">
                <a:cs typeface="Courier New" pitchFamily="49" charset="0"/>
              </a:rPr>
              <a:t>noeud</a:t>
            </a:r>
            <a:r>
              <a:rPr lang="fr-FR" dirty="0" smtClean="0">
                <a:cs typeface="Courier New" pitchFamily="49" charset="0"/>
              </a:rPr>
              <a:t> est créé, mais n'apparait pas dans la page HTML. Il est stocké en mémoire en attendant de savoir où on va le mettre (comme pour </a:t>
            </a:r>
            <a:r>
              <a:rPr lang="fr-FR" dirty="0" err="1" smtClean="0">
                <a:cs typeface="Courier New" pitchFamily="49" charset="0"/>
              </a:rPr>
              <a:t>ine</a:t>
            </a:r>
            <a:r>
              <a:rPr lang="fr-FR" dirty="0" smtClean="0">
                <a:cs typeface="Courier New" pitchFamily="49" charset="0"/>
              </a:rPr>
              <a:t> variable)</a:t>
            </a:r>
          </a:p>
        </p:txBody>
      </p:sp>
    </p:spTree>
    <p:extLst>
      <p:ext uri="{BB962C8B-B14F-4D97-AF65-F5344CB8AC3E}">
        <p14:creationId xmlns:p14="http://schemas.microsoft.com/office/powerpoint/2010/main" val="2644852467"/>
      </p:ext>
    </p:extLst>
  </p:cSld>
  <p:clrMapOvr>
    <a:masterClrMapping/>
  </p:clrMapOvr>
  <p:transition spd="slow">
    <p:wipe dir="d"/>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DOM</a:t>
            </a:r>
            <a:br>
              <a:rPr lang="fr-FR" sz="4000" b="1" i="1" dirty="0" smtClean="0"/>
            </a:br>
            <a:r>
              <a:rPr lang="fr-FR" sz="2800" b="1" i="1" dirty="0" smtClean="0">
                <a:solidFill>
                  <a:schemeClr val="accent2">
                    <a:lumMod val="75000"/>
                  </a:schemeClr>
                </a:solidFill>
              </a:rPr>
              <a:t>méthode </a:t>
            </a:r>
            <a:r>
              <a:rPr lang="fr-FR" sz="2800" b="1" i="1" dirty="0" err="1" smtClean="0">
                <a:solidFill>
                  <a:schemeClr val="accent2">
                    <a:lumMod val="75000"/>
                  </a:schemeClr>
                </a:solidFill>
              </a:rPr>
              <a:t>appendChild</a:t>
            </a:r>
            <a:r>
              <a:rPr lang="fr-FR" sz="2800" b="1" i="1" dirty="0" smtClean="0">
                <a:solidFill>
                  <a:schemeClr val="accent2">
                    <a:lumMod val="75000"/>
                  </a:schemeClr>
                </a:solidFill>
              </a:rPr>
              <a:t>(</a:t>
            </a:r>
            <a:r>
              <a:rPr lang="fr-FR" sz="2800" b="1" i="1" dirty="0" err="1" smtClean="0">
                <a:solidFill>
                  <a:schemeClr val="accent2">
                    <a:lumMod val="75000"/>
                  </a:schemeClr>
                </a:solidFill>
              </a:rPr>
              <a:t>noeud</a:t>
            </a:r>
            <a:r>
              <a:rPr lang="fr-FR" sz="2800" b="1" i="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208912" cy="5447645"/>
          </a:xfrm>
          <a:prstGeom prst="rect">
            <a:avLst/>
          </a:prstGeom>
          <a:noFill/>
        </p:spPr>
        <p:txBody>
          <a:bodyPr wrap="square" rtlCol="0">
            <a:spAutoFit/>
          </a:bodyPr>
          <a:lstStyle/>
          <a:p>
            <a:r>
              <a:rPr lang="fr-FR" dirty="0" smtClean="0">
                <a:solidFill>
                  <a:schemeClr val="tx2">
                    <a:lumMod val="75000"/>
                  </a:schemeClr>
                </a:solidFill>
                <a:cs typeface="Courier New" pitchFamily="49" charset="0"/>
              </a:rPr>
              <a:t>objet</a:t>
            </a:r>
            <a:r>
              <a:rPr lang="fr-FR" dirty="0" smtClean="0">
                <a:cs typeface="Courier New" pitchFamily="49" charset="0"/>
              </a:rPr>
              <a:t> </a:t>
            </a:r>
            <a:r>
              <a:rPr lang="fr-FR" dirty="0" err="1" smtClean="0">
                <a:cs typeface="Courier New" pitchFamily="49" charset="0"/>
              </a:rPr>
              <a:t>parent.</a:t>
            </a:r>
            <a:r>
              <a:rPr lang="fr-FR" b="1" dirty="0" err="1" smtClean="0">
                <a:solidFill>
                  <a:schemeClr val="accent2">
                    <a:lumMod val="75000"/>
                  </a:schemeClr>
                </a:solidFill>
                <a:cs typeface="Courier New" pitchFamily="49" charset="0"/>
              </a:rPr>
              <a:t>appendChild</a:t>
            </a:r>
            <a:r>
              <a:rPr lang="fr-FR" b="1" dirty="0" smtClean="0">
                <a:solidFill>
                  <a:schemeClr val="accent2">
                    <a:lumMod val="75000"/>
                  </a:schemeClr>
                </a:solidFill>
                <a:cs typeface="Courier New" pitchFamily="49" charset="0"/>
              </a:rPr>
              <a:t>(</a:t>
            </a:r>
            <a:r>
              <a:rPr lang="fr-FR" b="1" dirty="0" err="1" smtClean="0">
                <a:solidFill>
                  <a:schemeClr val="tx2">
                    <a:lumMod val="75000"/>
                  </a:schemeClr>
                </a:solidFill>
                <a:cs typeface="Courier New" pitchFamily="49" charset="0"/>
              </a:rPr>
              <a:t>noeud</a:t>
            </a:r>
            <a:r>
              <a:rPr lang="fr-FR" b="1" dirty="0" smtClean="0">
                <a:solidFill>
                  <a:schemeClr val="tx2">
                    <a:lumMod val="75000"/>
                  </a:schemeClr>
                </a:solidFill>
                <a:cs typeface="Courier New" pitchFamily="49" charset="0"/>
              </a:rPr>
              <a:t>)</a:t>
            </a:r>
            <a:endParaRPr lang="fr-FR" b="1" dirty="0">
              <a:solidFill>
                <a:schemeClr val="tx2">
                  <a:lumMod val="75000"/>
                </a:schemeClr>
              </a:solidFill>
              <a:cs typeface="Courier New" pitchFamily="49" charset="0"/>
            </a:endParaRPr>
          </a:p>
          <a:p>
            <a:endParaRPr lang="fr-FR" dirty="0" smtClean="0"/>
          </a:p>
          <a:p>
            <a:r>
              <a:rPr lang="fr-FR" dirty="0" smtClean="0"/>
              <a:t>Cette méthode ajoute un </a:t>
            </a:r>
            <a:r>
              <a:rPr lang="fr-FR" dirty="0" err="1" smtClean="0"/>
              <a:t>noeud</a:t>
            </a:r>
            <a:r>
              <a:rPr lang="fr-FR" dirty="0" smtClean="0"/>
              <a:t> comme dernier enfant d'une autre </a:t>
            </a:r>
            <a:r>
              <a:rPr lang="fr-FR" dirty="0" err="1" smtClean="0"/>
              <a:t>noeud</a:t>
            </a:r>
            <a:r>
              <a:rPr lang="fr-FR" dirty="0" smtClean="0"/>
              <a:t>.</a:t>
            </a:r>
          </a:p>
          <a:p>
            <a:endParaRPr lang="fr-FR" dirty="0" smtClean="0"/>
          </a:p>
          <a:p>
            <a:r>
              <a:rPr lang="fr-FR" b="1" dirty="0" err="1" smtClean="0">
                <a:solidFill>
                  <a:schemeClr val="tx2">
                    <a:lumMod val="75000"/>
                  </a:schemeClr>
                </a:solidFill>
                <a:cs typeface="Courier New" pitchFamily="49" charset="0"/>
              </a:rPr>
              <a:t>noeud</a:t>
            </a:r>
            <a:r>
              <a:rPr lang="fr-FR" b="1" dirty="0" smtClean="0">
                <a:solidFill>
                  <a:schemeClr val="tx2">
                    <a:lumMod val="75000"/>
                  </a:schemeClr>
                </a:solidFill>
                <a:cs typeface="Courier New" pitchFamily="49" charset="0"/>
              </a:rPr>
              <a:t> </a:t>
            </a:r>
            <a:r>
              <a:rPr lang="fr-FR" dirty="0" smtClean="0">
                <a:cs typeface="Courier New" pitchFamily="49" charset="0"/>
              </a:rPr>
              <a:t>: chaîne créant une balise dans la page HTML</a:t>
            </a:r>
          </a:p>
          <a:p>
            <a:r>
              <a:rPr lang="fr-FR" dirty="0" smtClean="0"/>
              <a:t>Exemple :</a:t>
            </a:r>
          </a:p>
          <a:p>
            <a:r>
              <a:rPr lang="fr-FR" sz="1600" dirty="0" err="1">
                <a:latin typeface="Courier New" pitchFamily="49" charset="0"/>
                <a:cs typeface="Courier New" pitchFamily="49" charset="0"/>
              </a:rPr>
              <a:t>function</a:t>
            </a:r>
            <a:r>
              <a:rPr lang="fr-FR" sz="1600" dirty="0">
                <a:latin typeface="Courier New" pitchFamily="49" charset="0"/>
                <a:cs typeface="Courier New" pitchFamily="49" charset="0"/>
              </a:rPr>
              <a:t> test2() {</a:t>
            </a:r>
          </a:p>
          <a:p>
            <a:r>
              <a:rPr lang="fr-FR" sz="1600" dirty="0">
                <a:latin typeface="Courier New" pitchFamily="49" charset="0"/>
                <a:cs typeface="Courier New" pitchFamily="49" charset="0"/>
              </a:rPr>
              <a:t>var par = </a:t>
            </a:r>
            <a:r>
              <a:rPr lang="fr-FR" sz="1600" dirty="0" err="1">
                <a:latin typeface="Courier New" pitchFamily="49" charset="0"/>
                <a:cs typeface="Courier New" pitchFamily="49" charset="0"/>
              </a:rPr>
              <a:t>document.createElement</a:t>
            </a:r>
            <a:r>
              <a:rPr lang="fr-FR" sz="1600" dirty="0">
                <a:latin typeface="Courier New" pitchFamily="49" charset="0"/>
                <a:cs typeface="Courier New" pitchFamily="49" charset="0"/>
              </a:rPr>
              <a:t>("p</a:t>
            </a:r>
            <a:r>
              <a:rPr lang="fr-FR" sz="1600" dirty="0" smtClean="0">
                <a:latin typeface="Courier New" pitchFamily="49" charset="0"/>
                <a:cs typeface="Courier New" pitchFamily="49" charset="0"/>
              </a:rPr>
              <a:t>");  // </a:t>
            </a:r>
            <a:r>
              <a:rPr lang="fr-FR" sz="1600" dirty="0">
                <a:latin typeface="Courier New" pitchFamily="49" charset="0"/>
                <a:cs typeface="Courier New" pitchFamily="49" charset="0"/>
              </a:rPr>
              <a:t>crée un paragraphe</a:t>
            </a:r>
          </a:p>
          <a:p>
            <a:r>
              <a:rPr lang="fr-FR" sz="1600" dirty="0">
                <a:latin typeface="Courier New" pitchFamily="49" charset="0"/>
                <a:cs typeface="Courier New" pitchFamily="49" charset="0"/>
              </a:rPr>
              <a:t>var texte = </a:t>
            </a:r>
            <a:r>
              <a:rPr lang="fr-FR" sz="1600" dirty="0" err="1">
                <a:latin typeface="Courier New" pitchFamily="49" charset="0"/>
                <a:cs typeface="Courier New" pitchFamily="49" charset="0"/>
              </a:rPr>
              <a:t>document.getElementById</a:t>
            </a:r>
            <a:r>
              <a:rPr lang="fr-FR" sz="1600" dirty="0">
                <a:latin typeface="Courier New" pitchFamily="49" charset="0"/>
                <a:cs typeface="Courier New" pitchFamily="49" charset="0"/>
              </a:rPr>
              <a:t>("saisie").value;</a:t>
            </a:r>
          </a:p>
          <a:p>
            <a:r>
              <a:rPr lang="fr-FR" sz="1600" dirty="0" err="1">
                <a:latin typeface="Courier New" pitchFamily="49" charset="0"/>
                <a:cs typeface="Courier New" pitchFamily="49" charset="0"/>
              </a:rPr>
              <a:t>par.innerHTML</a:t>
            </a:r>
            <a:r>
              <a:rPr lang="fr-FR" sz="1600" dirty="0">
                <a:latin typeface="Courier New" pitchFamily="49" charset="0"/>
                <a:cs typeface="Courier New" pitchFamily="49" charset="0"/>
              </a:rPr>
              <a:t> = "Ceci est un nouveau paragraphe : &lt;</a:t>
            </a:r>
            <a:r>
              <a:rPr lang="fr-FR" sz="1600" dirty="0" err="1">
                <a:latin typeface="Courier New" pitchFamily="49" charset="0"/>
                <a:cs typeface="Courier New" pitchFamily="49" charset="0"/>
              </a:rPr>
              <a:t>br</a:t>
            </a:r>
            <a:r>
              <a:rPr lang="fr-FR" sz="1600" dirty="0">
                <a:latin typeface="Courier New" pitchFamily="49" charset="0"/>
                <a:cs typeface="Courier New" pitchFamily="49" charset="0"/>
              </a:rPr>
              <a:t>/&gt;" + texte;</a:t>
            </a:r>
          </a:p>
          <a:p>
            <a:r>
              <a:rPr lang="fr-FR" sz="1600" dirty="0">
                <a:latin typeface="Courier New" pitchFamily="49" charset="0"/>
                <a:cs typeface="Courier New" pitchFamily="49" charset="0"/>
              </a:rPr>
              <a:t>var place = </a:t>
            </a:r>
            <a:r>
              <a:rPr lang="fr-FR" sz="1600" dirty="0" err="1">
                <a:latin typeface="Courier New" pitchFamily="49" charset="0"/>
                <a:cs typeface="Courier New" pitchFamily="49" charset="0"/>
              </a:rPr>
              <a:t>document.getElementById</a:t>
            </a:r>
            <a:r>
              <a:rPr lang="fr-FR" sz="1600" dirty="0">
                <a:latin typeface="Courier New" pitchFamily="49" charset="0"/>
                <a:cs typeface="Courier New" pitchFamily="49" charset="0"/>
              </a:rPr>
              <a:t>("Parent");</a:t>
            </a:r>
          </a:p>
          <a:p>
            <a:r>
              <a:rPr lang="fr-FR" sz="1600" dirty="0" err="1">
                <a:latin typeface="Courier New" pitchFamily="49" charset="0"/>
                <a:cs typeface="Courier New" pitchFamily="49" charset="0"/>
              </a:rPr>
              <a:t>place.appendChild</a:t>
            </a:r>
            <a:r>
              <a:rPr lang="fr-FR" sz="1600" dirty="0">
                <a:latin typeface="Courier New" pitchFamily="49" charset="0"/>
                <a:cs typeface="Courier New" pitchFamily="49" charset="0"/>
              </a:rPr>
              <a:t>(par);</a:t>
            </a:r>
          </a:p>
          <a:p>
            <a:r>
              <a:rPr lang="fr-FR" sz="1600" dirty="0">
                <a:latin typeface="Courier New" pitchFamily="49" charset="0"/>
                <a:cs typeface="Courier New" pitchFamily="49" charset="0"/>
              </a:rPr>
              <a:t>}</a:t>
            </a:r>
          </a:p>
          <a:p>
            <a:r>
              <a:rPr lang="fr-FR" sz="1600" dirty="0" smtClean="0">
                <a:latin typeface="Courier New" pitchFamily="49" charset="0"/>
                <a:cs typeface="Courier New" pitchFamily="49" charset="0"/>
              </a:rPr>
              <a:t>&lt;/</a:t>
            </a:r>
            <a:r>
              <a:rPr lang="fr-FR" sz="1600" dirty="0">
                <a:latin typeface="Courier New" pitchFamily="49" charset="0"/>
                <a:cs typeface="Courier New" pitchFamily="49" charset="0"/>
              </a:rPr>
              <a:t>script&gt;</a:t>
            </a:r>
          </a:p>
          <a:p>
            <a:r>
              <a:rPr lang="fr-FR" sz="1600" dirty="0" smtClean="0">
                <a:latin typeface="Courier New" pitchFamily="49" charset="0"/>
                <a:cs typeface="Courier New" pitchFamily="49" charset="0"/>
              </a:rPr>
              <a:t>&lt;/</a:t>
            </a:r>
            <a:r>
              <a:rPr lang="fr-FR" sz="1600" dirty="0" err="1">
                <a:latin typeface="Courier New" pitchFamily="49" charset="0"/>
                <a:cs typeface="Courier New" pitchFamily="49" charset="0"/>
              </a:rPr>
              <a:t>head</a:t>
            </a:r>
            <a:r>
              <a:rPr lang="fr-FR" sz="1600" dirty="0">
                <a:latin typeface="Courier New" pitchFamily="49" charset="0"/>
                <a:cs typeface="Courier New" pitchFamily="49" charset="0"/>
              </a:rPr>
              <a:t>&gt;</a:t>
            </a:r>
          </a:p>
          <a:p>
            <a:r>
              <a:rPr lang="fr-FR" sz="1600" dirty="0">
                <a:latin typeface="Courier New" pitchFamily="49" charset="0"/>
                <a:cs typeface="Courier New" pitchFamily="49" charset="0"/>
              </a:rPr>
              <a:t>&lt;body&gt;</a:t>
            </a:r>
          </a:p>
          <a:p>
            <a:r>
              <a:rPr lang="fr-FR" sz="1600" dirty="0">
                <a:latin typeface="Courier New" pitchFamily="49" charset="0"/>
                <a:cs typeface="Courier New" pitchFamily="49" charset="0"/>
              </a:rPr>
              <a:t>&lt;p&gt;&lt;label for="saisie"&gt;Entrez le texte : &lt;/label&gt;</a:t>
            </a:r>
          </a:p>
          <a:p>
            <a:r>
              <a:rPr lang="fr-FR" sz="1600" dirty="0">
                <a:latin typeface="Courier New" pitchFamily="49" charset="0"/>
                <a:cs typeface="Courier New" pitchFamily="49" charset="0"/>
              </a:rPr>
              <a:t>&lt;input id="saisie" type="</a:t>
            </a:r>
            <a:r>
              <a:rPr lang="fr-FR" sz="1600" dirty="0" err="1">
                <a:latin typeface="Courier New" pitchFamily="49" charset="0"/>
                <a:cs typeface="Courier New" pitchFamily="49" charset="0"/>
              </a:rPr>
              <a:t>text</a:t>
            </a:r>
            <a:r>
              <a:rPr lang="fr-FR" sz="1600" dirty="0">
                <a:latin typeface="Courier New" pitchFamily="49" charset="0"/>
                <a:cs typeface="Courier New" pitchFamily="49" charset="0"/>
              </a:rPr>
              <a:t>" value="" </a:t>
            </a:r>
            <a:r>
              <a:rPr lang="fr-FR" sz="1600" dirty="0" err="1">
                <a:latin typeface="Courier New" pitchFamily="49" charset="0"/>
                <a:cs typeface="Courier New" pitchFamily="49" charset="0"/>
              </a:rPr>
              <a:t>onchange</a:t>
            </a:r>
            <a:r>
              <a:rPr lang="fr-FR" sz="1600" dirty="0">
                <a:latin typeface="Courier New" pitchFamily="49" charset="0"/>
                <a:cs typeface="Courier New" pitchFamily="49" charset="0"/>
              </a:rPr>
              <a:t>="test2()" /&gt;&lt;/p&gt;</a:t>
            </a:r>
          </a:p>
          <a:p>
            <a:r>
              <a:rPr lang="fr-FR" sz="1600" dirty="0">
                <a:latin typeface="Courier New" pitchFamily="49" charset="0"/>
                <a:cs typeface="Courier New" pitchFamily="49" charset="0"/>
              </a:rPr>
              <a:t>&lt;p&gt;&lt;input id="valider" type="</a:t>
            </a:r>
            <a:r>
              <a:rPr lang="fr-FR" sz="1600" dirty="0" err="1">
                <a:latin typeface="Courier New" pitchFamily="49" charset="0"/>
                <a:cs typeface="Courier New" pitchFamily="49" charset="0"/>
              </a:rPr>
              <a:t>button</a:t>
            </a:r>
            <a:r>
              <a:rPr lang="fr-FR" sz="1600" dirty="0">
                <a:latin typeface="Courier New" pitchFamily="49" charset="0"/>
                <a:cs typeface="Courier New" pitchFamily="49" charset="0"/>
              </a:rPr>
              <a:t>" value=" Tester " </a:t>
            </a:r>
            <a:r>
              <a:rPr lang="fr-FR" sz="1600" dirty="0" err="1">
                <a:latin typeface="Courier New" pitchFamily="49" charset="0"/>
                <a:cs typeface="Courier New" pitchFamily="49" charset="0"/>
              </a:rPr>
              <a:t>onclick</a:t>
            </a:r>
            <a:r>
              <a:rPr lang="fr-FR" sz="1600" dirty="0">
                <a:latin typeface="Courier New" pitchFamily="49" charset="0"/>
                <a:cs typeface="Courier New" pitchFamily="49" charset="0"/>
              </a:rPr>
              <a:t>="test2()" /&gt;&lt;/p&gt;</a:t>
            </a:r>
          </a:p>
          <a:p>
            <a:r>
              <a:rPr lang="fr-FR" sz="1600" dirty="0">
                <a:latin typeface="Courier New" pitchFamily="49" charset="0"/>
                <a:cs typeface="Courier New" pitchFamily="49" charset="0"/>
              </a:rPr>
              <a:t>&lt;p id="Parent"&gt;Parent&lt;/p&gt;</a:t>
            </a:r>
          </a:p>
        </p:txBody>
      </p:sp>
    </p:spTree>
    <p:extLst>
      <p:ext uri="{BB962C8B-B14F-4D97-AF65-F5344CB8AC3E}">
        <p14:creationId xmlns:p14="http://schemas.microsoft.com/office/powerpoint/2010/main" val="160728198"/>
      </p:ext>
    </p:extLst>
  </p:cSld>
  <p:clrMapOvr>
    <a:masterClrMapping/>
  </p:clrMapOvr>
  <p:transition spd="slow">
    <p:wipe dir="d"/>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DOM</a:t>
            </a:r>
            <a:br>
              <a:rPr lang="fr-FR" sz="4000" b="1" i="1" dirty="0" smtClean="0"/>
            </a:br>
            <a:r>
              <a:rPr lang="fr-FR" sz="2800" b="1" i="1" dirty="0" smtClean="0">
                <a:solidFill>
                  <a:schemeClr val="accent2">
                    <a:lumMod val="75000"/>
                  </a:schemeClr>
                </a:solidFill>
              </a:rPr>
              <a:t>méthode </a:t>
            </a:r>
            <a:r>
              <a:rPr lang="fr-FR" sz="2800" b="1" i="1" dirty="0" err="1" smtClean="0">
                <a:solidFill>
                  <a:schemeClr val="accent2">
                    <a:lumMod val="75000"/>
                  </a:schemeClr>
                </a:solidFill>
              </a:rPr>
              <a:t>createElement</a:t>
            </a:r>
            <a:r>
              <a:rPr lang="fr-FR" sz="2800" b="1" i="1" dirty="0" smtClean="0">
                <a:solidFill>
                  <a:schemeClr val="accent2">
                    <a:lumMod val="75000"/>
                  </a:schemeClr>
                </a:solidFill>
              </a:rPr>
              <a:t>(</a:t>
            </a:r>
            <a:r>
              <a:rPr lang="fr-FR" sz="2800" b="1" i="1" dirty="0" err="1" smtClean="0">
                <a:solidFill>
                  <a:schemeClr val="accent2">
                    <a:lumMod val="75000"/>
                  </a:schemeClr>
                </a:solidFill>
              </a:rPr>
              <a:t>noeud</a:t>
            </a:r>
            <a:r>
              <a:rPr lang="fr-FR" sz="2800" b="1" i="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460432" cy="2677656"/>
          </a:xfrm>
          <a:prstGeom prst="rect">
            <a:avLst/>
          </a:prstGeom>
          <a:noFill/>
        </p:spPr>
        <p:txBody>
          <a:bodyPr wrap="square" rtlCol="0">
            <a:spAutoFit/>
          </a:bodyPr>
          <a:lstStyle/>
          <a:p>
            <a:r>
              <a:rPr lang="fr-FR" dirty="0" smtClean="0">
                <a:solidFill>
                  <a:schemeClr val="tx2">
                    <a:lumMod val="75000"/>
                  </a:schemeClr>
                </a:solidFill>
                <a:cs typeface="Courier New" pitchFamily="49" charset="0"/>
              </a:rPr>
              <a:t>objet</a:t>
            </a:r>
            <a:r>
              <a:rPr lang="fr-FR" dirty="0" smtClean="0">
                <a:cs typeface="Courier New" pitchFamily="49" charset="0"/>
              </a:rPr>
              <a:t> </a:t>
            </a:r>
            <a:r>
              <a:rPr lang="fr-FR" dirty="0" err="1" smtClean="0">
                <a:cs typeface="Courier New" pitchFamily="49" charset="0"/>
              </a:rPr>
              <a:t>document.</a:t>
            </a:r>
            <a:r>
              <a:rPr lang="fr-FR" b="1" dirty="0" err="1" smtClean="0">
                <a:solidFill>
                  <a:schemeClr val="accent2">
                    <a:lumMod val="75000"/>
                  </a:schemeClr>
                </a:solidFill>
                <a:cs typeface="Courier New" pitchFamily="49" charset="0"/>
              </a:rPr>
              <a:t>createElement</a:t>
            </a:r>
            <a:r>
              <a:rPr lang="fr-FR" b="1" dirty="0" smtClean="0">
                <a:solidFill>
                  <a:schemeClr val="accent2">
                    <a:lumMod val="75000"/>
                  </a:schemeClr>
                </a:solidFill>
                <a:cs typeface="Courier New" pitchFamily="49" charset="0"/>
              </a:rPr>
              <a:t>(</a:t>
            </a:r>
            <a:r>
              <a:rPr lang="fr-FR" b="1" dirty="0" err="1" smtClean="0">
                <a:solidFill>
                  <a:schemeClr val="tx2">
                    <a:lumMod val="75000"/>
                  </a:schemeClr>
                </a:solidFill>
                <a:cs typeface="Courier New" pitchFamily="49" charset="0"/>
              </a:rPr>
              <a:t>noeud</a:t>
            </a:r>
            <a:r>
              <a:rPr lang="fr-FR" b="1" dirty="0" smtClean="0">
                <a:solidFill>
                  <a:schemeClr val="tx2">
                    <a:lumMod val="75000"/>
                  </a:schemeClr>
                </a:solidFill>
                <a:cs typeface="Courier New" pitchFamily="49" charset="0"/>
              </a:rPr>
              <a:t>)</a:t>
            </a:r>
            <a:endParaRPr lang="fr-FR" b="1" dirty="0">
              <a:solidFill>
                <a:schemeClr val="tx2">
                  <a:lumMod val="75000"/>
                </a:schemeClr>
              </a:solidFill>
              <a:cs typeface="Courier New" pitchFamily="49" charset="0"/>
            </a:endParaRPr>
          </a:p>
          <a:p>
            <a:r>
              <a:rPr lang="fr-FR" dirty="0" smtClean="0"/>
              <a:t>Crée un </a:t>
            </a:r>
            <a:r>
              <a:rPr lang="fr-FR" dirty="0" err="1" smtClean="0"/>
              <a:t>noeud</a:t>
            </a:r>
            <a:r>
              <a:rPr lang="fr-FR" dirty="0" smtClean="0"/>
              <a:t> (balise) de la page HTML  </a:t>
            </a:r>
            <a:r>
              <a:rPr lang="fr-FR" dirty="0"/>
              <a:t>dont le nom est indiqué en paramètre</a:t>
            </a:r>
            <a:r>
              <a:rPr lang="fr-FR" dirty="0" smtClean="0"/>
              <a:t>.,</a:t>
            </a:r>
          </a:p>
          <a:p>
            <a:r>
              <a:rPr lang="fr-FR" b="1" dirty="0" err="1" smtClean="0">
                <a:solidFill>
                  <a:schemeClr val="tx2">
                    <a:lumMod val="75000"/>
                  </a:schemeClr>
                </a:solidFill>
                <a:cs typeface="Courier New" pitchFamily="49" charset="0"/>
              </a:rPr>
              <a:t>noeud</a:t>
            </a:r>
            <a:r>
              <a:rPr lang="fr-FR" b="1" dirty="0" smtClean="0">
                <a:solidFill>
                  <a:schemeClr val="tx2">
                    <a:lumMod val="75000"/>
                  </a:schemeClr>
                </a:solidFill>
                <a:cs typeface="Courier New" pitchFamily="49" charset="0"/>
              </a:rPr>
              <a:t> </a:t>
            </a:r>
            <a:r>
              <a:rPr lang="fr-FR" dirty="0" smtClean="0">
                <a:cs typeface="Courier New" pitchFamily="49" charset="0"/>
              </a:rPr>
              <a:t>: chaîne créant une balise dans la page HTML</a:t>
            </a:r>
          </a:p>
          <a:p>
            <a:r>
              <a:rPr lang="fr-FR" dirty="0" smtClean="0"/>
              <a:t>Exemple :</a:t>
            </a:r>
          </a:p>
          <a:p>
            <a:r>
              <a:rPr lang="fr-FR" sz="1600" dirty="0" smtClean="0">
                <a:latin typeface="Courier New" pitchFamily="49" charset="0"/>
                <a:cs typeface="Courier New" pitchFamily="49" charset="0"/>
              </a:rPr>
              <a:t>&lt;</a:t>
            </a:r>
            <a:r>
              <a:rPr lang="fr-FR" sz="1600" dirty="0">
                <a:latin typeface="Courier New" pitchFamily="49" charset="0"/>
                <a:cs typeface="Courier New" pitchFamily="49" charset="0"/>
              </a:rPr>
              <a:t>body&gt;</a:t>
            </a:r>
          </a:p>
          <a:p>
            <a:r>
              <a:rPr lang="fr-FR" sz="1600" dirty="0">
                <a:latin typeface="Courier New" pitchFamily="49" charset="0"/>
                <a:cs typeface="Courier New" pitchFamily="49" charset="0"/>
              </a:rPr>
              <a:t>&lt;p&gt;&lt;label for="saisie"&gt;Entrez le texte : &lt;/label&gt;</a:t>
            </a:r>
          </a:p>
          <a:p>
            <a:r>
              <a:rPr lang="fr-FR" sz="1600" dirty="0">
                <a:latin typeface="Courier New" pitchFamily="49" charset="0"/>
                <a:cs typeface="Courier New" pitchFamily="49" charset="0"/>
              </a:rPr>
              <a:t>&lt;input id="saisie" type="</a:t>
            </a:r>
            <a:r>
              <a:rPr lang="fr-FR" sz="1600" dirty="0" err="1">
                <a:latin typeface="Courier New" pitchFamily="49" charset="0"/>
                <a:cs typeface="Courier New" pitchFamily="49" charset="0"/>
              </a:rPr>
              <a:t>text</a:t>
            </a:r>
            <a:r>
              <a:rPr lang="fr-FR" sz="1600" dirty="0">
                <a:latin typeface="Courier New" pitchFamily="49" charset="0"/>
                <a:cs typeface="Courier New" pitchFamily="49" charset="0"/>
              </a:rPr>
              <a:t>" value="" </a:t>
            </a:r>
            <a:r>
              <a:rPr lang="fr-FR" sz="1600" dirty="0" err="1">
                <a:latin typeface="Courier New" pitchFamily="49" charset="0"/>
                <a:cs typeface="Courier New" pitchFamily="49" charset="0"/>
              </a:rPr>
              <a:t>onchange</a:t>
            </a:r>
            <a:r>
              <a:rPr lang="fr-FR" sz="1600" dirty="0">
                <a:latin typeface="Courier New" pitchFamily="49" charset="0"/>
                <a:cs typeface="Courier New" pitchFamily="49" charset="0"/>
              </a:rPr>
              <a:t>="test2()" /&gt;&lt;/p&gt;</a:t>
            </a:r>
          </a:p>
          <a:p>
            <a:r>
              <a:rPr lang="fr-FR" sz="1600" dirty="0">
                <a:latin typeface="Courier New" pitchFamily="49" charset="0"/>
                <a:cs typeface="Courier New" pitchFamily="49" charset="0"/>
              </a:rPr>
              <a:t>&lt;p&gt;&lt;input id="valider" type="</a:t>
            </a:r>
            <a:r>
              <a:rPr lang="fr-FR" sz="1600" dirty="0" err="1">
                <a:latin typeface="Courier New" pitchFamily="49" charset="0"/>
                <a:cs typeface="Courier New" pitchFamily="49" charset="0"/>
              </a:rPr>
              <a:t>button</a:t>
            </a:r>
            <a:r>
              <a:rPr lang="fr-FR" sz="1600" dirty="0">
                <a:latin typeface="Courier New" pitchFamily="49" charset="0"/>
                <a:cs typeface="Courier New" pitchFamily="49" charset="0"/>
              </a:rPr>
              <a:t>" value=" Tester " </a:t>
            </a:r>
            <a:r>
              <a:rPr lang="fr-FR" sz="1600" dirty="0" err="1">
                <a:latin typeface="Courier New" pitchFamily="49" charset="0"/>
                <a:cs typeface="Courier New" pitchFamily="49" charset="0"/>
              </a:rPr>
              <a:t>onclick</a:t>
            </a:r>
            <a:r>
              <a:rPr lang="fr-FR" sz="1600" dirty="0">
                <a:latin typeface="Courier New" pitchFamily="49" charset="0"/>
                <a:cs typeface="Courier New" pitchFamily="49" charset="0"/>
              </a:rPr>
              <a:t>="test2()" /&gt;&lt;/p&gt;</a:t>
            </a:r>
          </a:p>
          <a:p>
            <a:r>
              <a:rPr lang="fr-FR" sz="1600" dirty="0" smtClean="0">
                <a:latin typeface="Courier New" pitchFamily="49" charset="0"/>
                <a:cs typeface="Courier New" pitchFamily="49" charset="0"/>
              </a:rPr>
              <a:t>&lt;p </a:t>
            </a:r>
            <a:r>
              <a:rPr lang="fr-FR" sz="1600" dirty="0">
                <a:latin typeface="Courier New" pitchFamily="49" charset="0"/>
                <a:cs typeface="Courier New" pitchFamily="49" charset="0"/>
              </a:rPr>
              <a:t>id="Parent</a:t>
            </a:r>
            <a:r>
              <a:rPr lang="fr-FR" sz="1600" dirty="0" smtClean="0">
                <a:latin typeface="Courier New" pitchFamily="49" charset="0"/>
                <a:cs typeface="Courier New" pitchFamily="49" charset="0"/>
              </a:rPr>
              <a:t>"&gt;Paragraphe parent :&lt;/p&gt;</a:t>
            </a:r>
            <a:endParaRPr lang="fr-FR" sz="1600" dirty="0">
              <a:latin typeface="Courier New" pitchFamily="49" charset="0"/>
              <a:cs typeface="Courier New" pitchFamily="49"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4365104"/>
            <a:ext cx="4525303"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2063598"/>
      </p:ext>
    </p:extLst>
  </p:cSld>
  <p:clrMapOvr>
    <a:masterClrMapping/>
  </p:clrMapOvr>
  <p:transition spd="slow">
    <p:wipe dir="d"/>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DOM</a:t>
            </a:r>
            <a:br>
              <a:rPr lang="fr-FR" sz="4000" b="1" i="1" dirty="0" smtClean="0"/>
            </a:br>
            <a:r>
              <a:rPr lang="fr-FR" sz="2800" b="1" i="1" dirty="0" smtClean="0">
                <a:solidFill>
                  <a:schemeClr val="accent2">
                    <a:lumMod val="75000"/>
                  </a:schemeClr>
                </a:solidFill>
              </a:rPr>
              <a:t>méthode </a:t>
            </a:r>
            <a:r>
              <a:rPr lang="fr-FR" sz="2800" b="1" i="1" dirty="0" err="1" smtClean="0">
                <a:solidFill>
                  <a:schemeClr val="accent2">
                    <a:lumMod val="75000"/>
                  </a:schemeClr>
                </a:solidFill>
              </a:rPr>
              <a:t>createElement</a:t>
            </a:r>
            <a:r>
              <a:rPr lang="fr-FR" sz="2800" b="1" i="1" dirty="0" smtClean="0">
                <a:solidFill>
                  <a:schemeClr val="accent2">
                    <a:lumMod val="75000"/>
                  </a:schemeClr>
                </a:solidFill>
              </a:rPr>
              <a:t>(</a:t>
            </a:r>
            <a:r>
              <a:rPr lang="fr-FR" sz="2800" b="1" i="1" dirty="0" err="1" smtClean="0">
                <a:solidFill>
                  <a:schemeClr val="accent2">
                    <a:lumMod val="75000"/>
                  </a:schemeClr>
                </a:solidFill>
              </a:rPr>
              <a:t>noeud</a:t>
            </a:r>
            <a:r>
              <a:rPr lang="fr-FR" sz="2800" b="1" i="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460432" cy="4524315"/>
          </a:xfrm>
          <a:prstGeom prst="rect">
            <a:avLst/>
          </a:prstGeom>
          <a:noFill/>
        </p:spPr>
        <p:txBody>
          <a:bodyPr wrap="square" rtlCol="0">
            <a:spAutoFit/>
          </a:bodyPr>
          <a:lstStyle/>
          <a:p>
            <a:r>
              <a:rPr lang="fr-FR" sz="1600" dirty="0" err="1" smtClean="0">
                <a:latin typeface="Courier New" pitchFamily="49" charset="0"/>
                <a:cs typeface="Courier New" pitchFamily="49" charset="0"/>
              </a:rPr>
              <a:t>function</a:t>
            </a:r>
            <a:r>
              <a:rPr lang="fr-FR" sz="1600" dirty="0" smtClean="0">
                <a:latin typeface="Courier New" pitchFamily="49" charset="0"/>
                <a:cs typeface="Courier New" pitchFamily="49" charset="0"/>
              </a:rPr>
              <a:t> test2() {var </a:t>
            </a:r>
            <a:r>
              <a:rPr lang="fr-FR" sz="1600" dirty="0">
                <a:latin typeface="Courier New" pitchFamily="49" charset="0"/>
                <a:cs typeface="Courier New" pitchFamily="49" charset="0"/>
              </a:rPr>
              <a:t>par = </a:t>
            </a:r>
            <a:r>
              <a:rPr lang="fr-FR" sz="1600" dirty="0" err="1">
                <a:latin typeface="Courier New" pitchFamily="49" charset="0"/>
                <a:cs typeface="Courier New" pitchFamily="49" charset="0"/>
              </a:rPr>
              <a:t>document.createElement</a:t>
            </a:r>
            <a:r>
              <a:rPr lang="fr-FR" sz="1600" dirty="0" smtClean="0">
                <a:latin typeface="Courier New" pitchFamily="49" charset="0"/>
                <a:cs typeface="Courier New" pitchFamily="49" charset="0"/>
              </a:rPr>
              <a:t>("</a:t>
            </a:r>
            <a:r>
              <a:rPr lang="fr-FR" sz="1600" dirty="0" err="1" smtClean="0">
                <a:latin typeface="Courier New" pitchFamily="49" charset="0"/>
                <a:cs typeface="Courier New" pitchFamily="49" charset="0"/>
              </a:rPr>
              <a:t>span</a:t>
            </a:r>
            <a:r>
              <a:rPr lang="fr-FR" sz="1600" dirty="0" smtClean="0">
                <a:latin typeface="Courier New" pitchFamily="49" charset="0"/>
                <a:cs typeface="Courier New" pitchFamily="49" charset="0"/>
              </a:rPr>
              <a:t>"); // </a:t>
            </a:r>
            <a:r>
              <a:rPr lang="fr-FR" sz="1600" dirty="0">
                <a:latin typeface="Courier New" pitchFamily="49" charset="0"/>
                <a:cs typeface="Courier New" pitchFamily="49" charset="0"/>
              </a:rPr>
              <a:t>crée un paragraphe</a:t>
            </a:r>
          </a:p>
          <a:p>
            <a:r>
              <a:rPr lang="fr-FR" sz="1600" dirty="0">
                <a:latin typeface="Courier New" pitchFamily="49" charset="0"/>
                <a:cs typeface="Courier New" pitchFamily="49" charset="0"/>
              </a:rPr>
              <a:t>var texte = </a:t>
            </a:r>
            <a:r>
              <a:rPr lang="fr-FR" sz="1600" dirty="0" err="1">
                <a:latin typeface="Courier New" pitchFamily="49" charset="0"/>
                <a:cs typeface="Courier New" pitchFamily="49" charset="0"/>
              </a:rPr>
              <a:t>document.getElementById</a:t>
            </a:r>
            <a:r>
              <a:rPr lang="fr-FR" sz="1600" dirty="0">
                <a:latin typeface="Courier New" pitchFamily="49" charset="0"/>
                <a:cs typeface="Courier New" pitchFamily="49" charset="0"/>
              </a:rPr>
              <a:t>("saisie").value;</a:t>
            </a:r>
          </a:p>
          <a:p>
            <a:r>
              <a:rPr lang="fr-FR" sz="1600" dirty="0">
                <a:latin typeface="Courier New" pitchFamily="49" charset="0"/>
                <a:cs typeface="Courier New" pitchFamily="49" charset="0"/>
              </a:rPr>
              <a:t>var </a:t>
            </a:r>
            <a:r>
              <a:rPr lang="fr-FR" sz="1600" dirty="0" err="1">
                <a:latin typeface="Courier New" pitchFamily="49" charset="0"/>
                <a:cs typeface="Courier New" pitchFamily="49" charset="0"/>
              </a:rPr>
              <a:t>txnode</a:t>
            </a:r>
            <a:r>
              <a:rPr lang="fr-FR" sz="1600" dirty="0">
                <a:latin typeface="Courier New" pitchFamily="49" charset="0"/>
                <a:cs typeface="Courier New" pitchFamily="49" charset="0"/>
              </a:rPr>
              <a:t> = </a:t>
            </a:r>
            <a:r>
              <a:rPr lang="fr-FR" sz="1600" dirty="0" err="1">
                <a:latin typeface="Courier New" pitchFamily="49" charset="0"/>
                <a:cs typeface="Courier New" pitchFamily="49" charset="0"/>
              </a:rPr>
              <a:t>document.createTextNode</a:t>
            </a:r>
            <a:r>
              <a:rPr lang="fr-FR" sz="1600" dirty="0">
                <a:latin typeface="Courier New" pitchFamily="49" charset="0"/>
                <a:cs typeface="Courier New" pitchFamily="49" charset="0"/>
              </a:rPr>
              <a:t>(texte</a:t>
            </a:r>
            <a:r>
              <a:rPr lang="fr-FR" sz="1600" dirty="0" smtClean="0">
                <a:latin typeface="Courier New" pitchFamily="49" charset="0"/>
                <a:cs typeface="Courier New" pitchFamily="49" charset="0"/>
              </a:rPr>
              <a:t>); //contenu </a:t>
            </a:r>
            <a:r>
              <a:rPr lang="fr-FR" sz="1600" dirty="0">
                <a:latin typeface="Courier New" pitchFamily="49" charset="0"/>
                <a:cs typeface="Courier New" pitchFamily="49" charset="0"/>
              </a:rPr>
              <a:t>du paragraphe</a:t>
            </a:r>
          </a:p>
          <a:p>
            <a:r>
              <a:rPr lang="fr-FR" sz="1600" dirty="0" err="1">
                <a:latin typeface="Courier New" pitchFamily="49" charset="0"/>
                <a:cs typeface="Courier New" pitchFamily="49" charset="0"/>
              </a:rPr>
              <a:t>par.appendChild</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txnode</a:t>
            </a:r>
            <a:r>
              <a:rPr lang="fr-FR" sz="1600" dirty="0">
                <a:latin typeface="Courier New" pitchFamily="49" charset="0"/>
                <a:cs typeface="Courier New" pitchFamily="49" charset="0"/>
              </a:rPr>
              <a:t>);</a:t>
            </a:r>
          </a:p>
          <a:p>
            <a:r>
              <a:rPr lang="fr-FR" sz="1600" dirty="0" smtClean="0">
                <a:latin typeface="Courier New" pitchFamily="49" charset="0"/>
                <a:cs typeface="Courier New" pitchFamily="49" charset="0"/>
              </a:rPr>
              <a:t>var </a:t>
            </a:r>
            <a:r>
              <a:rPr lang="fr-FR" sz="1600" dirty="0">
                <a:latin typeface="Courier New" pitchFamily="49" charset="0"/>
                <a:cs typeface="Courier New" pitchFamily="49" charset="0"/>
              </a:rPr>
              <a:t>place = </a:t>
            </a:r>
            <a:r>
              <a:rPr lang="fr-FR" sz="1600" dirty="0" err="1">
                <a:latin typeface="Courier New" pitchFamily="49" charset="0"/>
                <a:cs typeface="Courier New" pitchFamily="49" charset="0"/>
              </a:rPr>
              <a:t>document.getElementById</a:t>
            </a:r>
            <a:r>
              <a:rPr lang="fr-FR" sz="1600" dirty="0">
                <a:latin typeface="Courier New" pitchFamily="49" charset="0"/>
                <a:cs typeface="Courier New" pitchFamily="49" charset="0"/>
              </a:rPr>
              <a:t>("Parent");</a:t>
            </a:r>
          </a:p>
          <a:p>
            <a:r>
              <a:rPr lang="fr-FR" sz="1600" dirty="0" err="1">
                <a:latin typeface="Courier New" pitchFamily="49" charset="0"/>
                <a:cs typeface="Courier New" pitchFamily="49" charset="0"/>
              </a:rPr>
              <a:t>place.appendChild</a:t>
            </a:r>
            <a:r>
              <a:rPr lang="fr-FR" sz="1600" dirty="0">
                <a:latin typeface="Courier New" pitchFamily="49" charset="0"/>
                <a:cs typeface="Courier New" pitchFamily="49" charset="0"/>
              </a:rPr>
              <a:t>(par);}</a:t>
            </a:r>
          </a:p>
          <a:p>
            <a:r>
              <a:rPr lang="fr-FR" sz="1600" dirty="0" smtClean="0">
                <a:latin typeface="Courier New" pitchFamily="49" charset="0"/>
                <a:cs typeface="Courier New" pitchFamily="49" charset="0"/>
              </a:rPr>
              <a:t>&lt;/</a:t>
            </a:r>
            <a:r>
              <a:rPr lang="fr-FR" sz="1600" dirty="0">
                <a:latin typeface="Courier New" pitchFamily="49" charset="0"/>
                <a:cs typeface="Courier New" pitchFamily="49" charset="0"/>
              </a:rPr>
              <a:t>script&gt;</a:t>
            </a:r>
          </a:p>
          <a:p>
            <a:r>
              <a:rPr lang="fr-FR" sz="1600" dirty="0" smtClean="0">
                <a:latin typeface="Courier New" pitchFamily="49" charset="0"/>
                <a:cs typeface="Courier New" pitchFamily="49" charset="0"/>
              </a:rPr>
              <a:t>&lt;/</a:t>
            </a:r>
            <a:r>
              <a:rPr lang="fr-FR" sz="1600" dirty="0" err="1">
                <a:latin typeface="Courier New" pitchFamily="49" charset="0"/>
                <a:cs typeface="Courier New" pitchFamily="49" charset="0"/>
              </a:rPr>
              <a:t>head</a:t>
            </a:r>
            <a:r>
              <a:rPr lang="fr-FR" sz="1600" dirty="0" smtClean="0">
                <a:latin typeface="Courier New" pitchFamily="49" charset="0"/>
                <a:cs typeface="Courier New" pitchFamily="49" charset="0"/>
              </a:rPr>
              <a:t>&gt;</a:t>
            </a:r>
          </a:p>
          <a:p>
            <a:r>
              <a:rPr lang="fr-FR" sz="1600" dirty="0">
                <a:latin typeface="Courier New" pitchFamily="49" charset="0"/>
                <a:cs typeface="Courier New" pitchFamily="49" charset="0"/>
              </a:rPr>
              <a:t>&lt;body&gt;</a:t>
            </a:r>
          </a:p>
          <a:p>
            <a:r>
              <a:rPr lang="fr-FR" sz="1600" dirty="0">
                <a:latin typeface="Courier New" pitchFamily="49" charset="0"/>
                <a:cs typeface="Courier New" pitchFamily="49" charset="0"/>
              </a:rPr>
              <a:t>&lt;p&gt;&lt;label for="saisie"&gt;Entrez le texte : &lt;/label&gt;</a:t>
            </a:r>
          </a:p>
          <a:p>
            <a:r>
              <a:rPr lang="fr-FR" sz="1600" dirty="0">
                <a:latin typeface="Courier New" pitchFamily="49" charset="0"/>
                <a:cs typeface="Courier New" pitchFamily="49" charset="0"/>
              </a:rPr>
              <a:t>&lt;input id="saisie" type="</a:t>
            </a:r>
            <a:r>
              <a:rPr lang="fr-FR" sz="1600" dirty="0" err="1">
                <a:latin typeface="Courier New" pitchFamily="49" charset="0"/>
                <a:cs typeface="Courier New" pitchFamily="49" charset="0"/>
              </a:rPr>
              <a:t>text</a:t>
            </a:r>
            <a:r>
              <a:rPr lang="fr-FR" sz="1600" dirty="0">
                <a:latin typeface="Courier New" pitchFamily="49" charset="0"/>
                <a:cs typeface="Courier New" pitchFamily="49" charset="0"/>
              </a:rPr>
              <a:t>" value="" </a:t>
            </a:r>
            <a:r>
              <a:rPr lang="fr-FR" sz="1600" dirty="0" err="1">
                <a:latin typeface="Courier New" pitchFamily="49" charset="0"/>
                <a:cs typeface="Courier New" pitchFamily="49" charset="0"/>
              </a:rPr>
              <a:t>onchange</a:t>
            </a:r>
            <a:r>
              <a:rPr lang="fr-FR" sz="1600" dirty="0">
                <a:latin typeface="Courier New" pitchFamily="49" charset="0"/>
                <a:cs typeface="Courier New" pitchFamily="49" charset="0"/>
              </a:rPr>
              <a:t>="test2()" /&gt;&lt;/p&gt;</a:t>
            </a:r>
          </a:p>
          <a:p>
            <a:r>
              <a:rPr lang="fr-FR" sz="1600" dirty="0">
                <a:latin typeface="Courier New" pitchFamily="49" charset="0"/>
                <a:cs typeface="Courier New" pitchFamily="49" charset="0"/>
              </a:rPr>
              <a:t>&lt;p&gt;&lt;input id="valider" type="</a:t>
            </a:r>
            <a:r>
              <a:rPr lang="fr-FR" sz="1600" dirty="0" err="1">
                <a:latin typeface="Courier New" pitchFamily="49" charset="0"/>
                <a:cs typeface="Courier New" pitchFamily="49" charset="0"/>
              </a:rPr>
              <a:t>button</a:t>
            </a:r>
            <a:r>
              <a:rPr lang="fr-FR" sz="1600" dirty="0">
                <a:latin typeface="Courier New" pitchFamily="49" charset="0"/>
                <a:cs typeface="Courier New" pitchFamily="49" charset="0"/>
              </a:rPr>
              <a:t>" value=" Tester " </a:t>
            </a:r>
            <a:r>
              <a:rPr lang="fr-FR" sz="1600" dirty="0" err="1">
                <a:latin typeface="Courier New" pitchFamily="49" charset="0"/>
                <a:cs typeface="Courier New" pitchFamily="49" charset="0"/>
              </a:rPr>
              <a:t>onclick</a:t>
            </a:r>
            <a:r>
              <a:rPr lang="fr-FR" sz="1600" dirty="0">
                <a:latin typeface="Courier New" pitchFamily="49" charset="0"/>
                <a:cs typeface="Courier New" pitchFamily="49" charset="0"/>
              </a:rPr>
              <a:t>="test2()" /&gt;&lt;/p&gt;</a:t>
            </a:r>
          </a:p>
          <a:p>
            <a:r>
              <a:rPr lang="fr-FR" sz="1600" dirty="0">
                <a:latin typeface="Courier New" pitchFamily="49" charset="0"/>
                <a:cs typeface="Courier New" pitchFamily="49" charset="0"/>
              </a:rPr>
              <a:t>&lt;p id="Parent"&gt;Paragraphe parent :&lt;/p&gt;</a:t>
            </a:r>
          </a:p>
          <a:p>
            <a:endParaRPr lang="fr-FR" sz="1600" dirty="0">
              <a:latin typeface="Courier New" pitchFamily="49" charset="0"/>
              <a:cs typeface="Courier New" pitchFamily="49" charset="0"/>
            </a:endParaRPr>
          </a:p>
          <a:p>
            <a:endParaRPr lang="fr-FR" sz="1600" dirty="0">
              <a:latin typeface="Courier New" pitchFamily="49" charset="0"/>
              <a:cs typeface="Courier New" pitchFamily="49" charset="0"/>
            </a:endParaRPr>
          </a:p>
        </p:txBody>
      </p:sp>
    </p:spTree>
    <p:extLst>
      <p:ext uri="{BB962C8B-B14F-4D97-AF65-F5344CB8AC3E}">
        <p14:creationId xmlns:p14="http://schemas.microsoft.com/office/powerpoint/2010/main" val="1472043958"/>
      </p:ext>
    </p:extLst>
  </p:cSld>
  <p:clrMapOvr>
    <a:masterClrMapping/>
  </p:clrMapOvr>
  <p:transition spd="slow">
    <p:wipe dir="d"/>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DOM</a:t>
            </a:r>
            <a:br>
              <a:rPr lang="fr-FR" sz="4000" b="1" i="1" dirty="0" smtClean="0"/>
            </a:br>
            <a:r>
              <a:rPr lang="fr-FR" sz="2800" b="1" i="1" dirty="0" smtClean="0">
                <a:solidFill>
                  <a:schemeClr val="accent2">
                    <a:lumMod val="75000"/>
                  </a:schemeClr>
                </a:solidFill>
              </a:rPr>
              <a:t>méthode </a:t>
            </a:r>
            <a:r>
              <a:rPr lang="fr-FR" sz="2800" b="1" i="1" dirty="0" err="1" smtClean="0">
                <a:solidFill>
                  <a:schemeClr val="accent2">
                    <a:lumMod val="75000"/>
                  </a:schemeClr>
                </a:solidFill>
              </a:rPr>
              <a:t>createElement</a:t>
            </a:r>
            <a:r>
              <a:rPr lang="fr-FR" sz="2800" b="1" i="1" dirty="0" smtClean="0">
                <a:solidFill>
                  <a:schemeClr val="accent2">
                    <a:lumMod val="75000"/>
                  </a:schemeClr>
                </a:solidFill>
              </a:rPr>
              <a:t>(</a:t>
            </a:r>
            <a:r>
              <a:rPr lang="fr-FR" sz="2800" b="1" i="1" dirty="0" err="1" smtClean="0">
                <a:solidFill>
                  <a:schemeClr val="accent2">
                    <a:lumMod val="75000"/>
                  </a:schemeClr>
                </a:solidFill>
              </a:rPr>
              <a:t>noeud</a:t>
            </a:r>
            <a:r>
              <a:rPr lang="fr-FR" sz="2800" b="1" i="1" dirty="0" smtClean="0">
                <a:solidFill>
                  <a:schemeClr val="accent2">
                    <a:lumMod val="75000"/>
                  </a:schemeClr>
                </a:solidFill>
              </a:rPr>
              <a:t>)</a:t>
            </a:r>
            <a:endParaRPr lang="fr-FR" sz="3100" b="1" dirty="0">
              <a:solidFill>
                <a:schemeClr val="accent2">
                  <a:lumMod val="75000"/>
                </a:schemeClr>
              </a:solidFill>
            </a:endParaRPr>
          </a:p>
        </p:txBody>
      </p:sp>
      <p:sp>
        <p:nvSpPr>
          <p:cNvPr id="3" name="ZoneTexte 2"/>
          <p:cNvSpPr txBox="1"/>
          <p:nvPr/>
        </p:nvSpPr>
        <p:spPr>
          <a:xfrm>
            <a:off x="629816" y="3546887"/>
            <a:ext cx="8460432" cy="2062103"/>
          </a:xfrm>
          <a:prstGeom prst="rect">
            <a:avLst/>
          </a:prstGeom>
          <a:noFill/>
        </p:spPr>
        <p:txBody>
          <a:bodyPr wrap="square" rtlCol="0">
            <a:spAutoFit/>
          </a:bodyPr>
          <a:lstStyle/>
          <a:p>
            <a:r>
              <a:rPr lang="fr-FR" sz="1600" dirty="0" smtClean="0">
                <a:latin typeface="Courier New" pitchFamily="49" charset="0"/>
                <a:cs typeface="Courier New" pitchFamily="49" charset="0"/>
              </a:rPr>
              <a:t>&lt;</a:t>
            </a:r>
            <a:r>
              <a:rPr lang="fr-FR" sz="1600" dirty="0">
                <a:latin typeface="Courier New" pitchFamily="49" charset="0"/>
                <a:cs typeface="Courier New" pitchFamily="49" charset="0"/>
              </a:rPr>
              <a:t>body&gt;</a:t>
            </a:r>
          </a:p>
          <a:p>
            <a:r>
              <a:rPr lang="fr-FR" sz="1600" dirty="0">
                <a:latin typeface="Courier New" pitchFamily="49" charset="0"/>
                <a:cs typeface="Courier New" pitchFamily="49" charset="0"/>
              </a:rPr>
              <a:t>&lt;p&gt;&lt;label for="saisie"&gt;Entrez le texte : &lt;/label&gt;</a:t>
            </a:r>
          </a:p>
          <a:p>
            <a:r>
              <a:rPr lang="fr-FR" sz="1600" dirty="0">
                <a:latin typeface="Courier New" pitchFamily="49" charset="0"/>
                <a:cs typeface="Courier New" pitchFamily="49" charset="0"/>
              </a:rPr>
              <a:t>&lt;input id="saisie" type="</a:t>
            </a:r>
            <a:r>
              <a:rPr lang="fr-FR" sz="1600" dirty="0" err="1">
                <a:latin typeface="Courier New" pitchFamily="49" charset="0"/>
                <a:cs typeface="Courier New" pitchFamily="49" charset="0"/>
              </a:rPr>
              <a:t>text</a:t>
            </a:r>
            <a:r>
              <a:rPr lang="fr-FR" sz="1600" dirty="0">
                <a:latin typeface="Courier New" pitchFamily="49" charset="0"/>
                <a:cs typeface="Courier New" pitchFamily="49" charset="0"/>
              </a:rPr>
              <a:t>" value="" </a:t>
            </a:r>
            <a:r>
              <a:rPr lang="fr-FR" sz="1600" dirty="0" err="1">
                <a:latin typeface="Courier New" pitchFamily="49" charset="0"/>
                <a:cs typeface="Courier New" pitchFamily="49" charset="0"/>
              </a:rPr>
              <a:t>onchange</a:t>
            </a:r>
            <a:r>
              <a:rPr lang="fr-FR" sz="1600" dirty="0">
                <a:latin typeface="Courier New" pitchFamily="49" charset="0"/>
                <a:cs typeface="Courier New" pitchFamily="49" charset="0"/>
              </a:rPr>
              <a:t>="test2()" /&gt;&lt;/p&gt;</a:t>
            </a:r>
          </a:p>
          <a:p>
            <a:r>
              <a:rPr lang="fr-FR" sz="1600" dirty="0">
                <a:latin typeface="Courier New" pitchFamily="49" charset="0"/>
                <a:cs typeface="Courier New" pitchFamily="49" charset="0"/>
              </a:rPr>
              <a:t>&lt;p&gt;&lt;input id="valider" type="</a:t>
            </a:r>
            <a:r>
              <a:rPr lang="fr-FR" sz="1600" dirty="0" err="1">
                <a:latin typeface="Courier New" pitchFamily="49" charset="0"/>
                <a:cs typeface="Courier New" pitchFamily="49" charset="0"/>
              </a:rPr>
              <a:t>button</a:t>
            </a:r>
            <a:r>
              <a:rPr lang="fr-FR" sz="1600" dirty="0">
                <a:latin typeface="Courier New" pitchFamily="49" charset="0"/>
                <a:cs typeface="Courier New" pitchFamily="49" charset="0"/>
              </a:rPr>
              <a:t>" value=" Tester " </a:t>
            </a:r>
            <a:r>
              <a:rPr lang="fr-FR" sz="1600" dirty="0" err="1">
                <a:latin typeface="Courier New" pitchFamily="49" charset="0"/>
                <a:cs typeface="Courier New" pitchFamily="49" charset="0"/>
              </a:rPr>
              <a:t>onclick</a:t>
            </a:r>
            <a:r>
              <a:rPr lang="fr-FR" sz="1600" dirty="0">
                <a:latin typeface="Courier New" pitchFamily="49" charset="0"/>
                <a:cs typeface="Courier New" pitchFamily="49" charset="0"/>
              </a:rPr>
              <a:t>="test2()" /&gt;&lt;/p&gt;</a:t>
            </a:r>
          </a:p>
          <a:p>
            <a:r>
              <a:rPr lang="fr-FR" sz="1600" dirty="0">
                <a:latin typeface="Courier New" pitchFamily="49" charset="0"/>
                <a:cs typeface="Courier New" pitchFamily="49" charset="0"/>
              </a:rPr>
              <a:t>&lt;p id="Parent"&gt;Paragraphe parent </a:t>
            </a:r>
            <a:r>
              <a:rPr lang="fr-FR" sz="1600" dirty="0" smtClean="0">
                <a:latin typeface="Courier New" pitchFamily="49" charset="0"/>
                <a:cs typeface="Courier New" pitchFamily="49" charset="0"/>
              </a:rPr>
              <a:t>:</a:t>
            </a:r>
            <a:r>
              <a:rPr lang="fr-FR" sz="1600" b="1" dirty="0" smtClean="0">
                <a:solidFill>
                  <a:schemeClr val="accent2">
                    <a:lumMod val="75000"/>
                  </a:schemeClr>
                </a:solidFill>
                <a:latin typeface="Courier New" pitchFamily="49" charset="0"/>
                <a:cs typeface="Courier New" pitchFamily="49" charset="0"/>
              </a:rPr>
              <a:t>&lt;</a:t>
            </a:r>
            <a:r>
              <a:rPr lang="fr-FR" sz="1600" b="1" dirty="0" err="1" smtClean="0">
                <a:solidFill>
                  <a:schemeClr val="accent2">
                    <a:lumMod val="75000"/>
                  </a:schemeClr>
                </a:solidFill>
                <a:latin typeface="Courier New" pitchFamily="49" charset="0"/>
                <a:cs typeface="Courier New" pitchFamily="49" charset="0"/>
              </a:rPr>
              <a:t>span</a:t>
            </a:r>
            <a:r>
              <a:rPr lang="fr-FR" sz="1600" b="1" dirty="0" smtClean="0">
                <a:solidFill>
                  <a:schemeClr val="accent2">
                    <a:lumMod val="75000"/>
                  </a:schemeClr>
                </a:solidFill>
                <a:latin typeface="Courier New" pitchFamily="49" charset="0"/>
                <a:cs typeface="Courier New" pitchFamily="49" charset="0"/>
              </a:rPr>
              <a:t>&gt;Insertion&lt;/</a:t>
            </a:r>
            <a:r>
              <a:rPr lang="fr-FR" sz="1600" b="1" dirty="0" err="1" smtClean="0">
                <a:solidFill>
                  <a:schemeClr val="accent2">
                    <a:lumMod val="75000"/>
                  </a:schemeClr>
                </a:solidFill>
                <a:latin typeface="Courier New" pitchFamily="49" charset="0"/>
                <a:cs typeface="Courier New" pitchFamily="49" charset="0"/>
              </a:rPr>
              <a:t>span</a:t>
            </a:r>
            <a:r>
              <a:rPr lang="fr-FR" sz="1600" b="1" dirty="0" smtClean="0">
                <a:solidFill>
                  <a:schemeClr val="accent2">
                    <a:lumMod val="75000"/>
                  </a:schemeClr>
                </a:solidFill>
                <a:latin typeface="Courier New" pitchFamily="49" charset="0"/>
                <a:cs typeface="Courier New" pitchFamily="49" charset="0"/>
              </a:rPr>
              <a:t>&gt;</a:t>
            </a:r>
            <a:r>
              <a:rPr lang="fr-FR" sz="1600" dirty="0" smtClean="0">
                <a:latin typeface="Courier New" pitchFamily="49" charset="0"/>
                <a:cs typeface="Courier New" pitchFamily="49" charset="0"/>
              </a:rPr>
              <a:t>&lt;/</a:t>
            </a:r>
            <a:r>
              <a:rPr lang="fr-FR" sz="1600" dirty="0">
                <a:latin typeface="Courier New" pitchFamily="49" charset="0"/>
                <a:cs typeface="Courier New" pitchFamily="49" charset="0"/>
              </a:rPr>
              <a:t>p&gt;</a:t>
            </a:r>
          </a:p>
          <a:p>
            <a:endParaRPr lang="fr-FR" sz="1600" dirty="0">
              <a:latin typeface="Courier New" pitchFamily="49" charset="0"/>
              <a:cs typeface="Courier New" pitchFamily="49" charset="0"/>
            </a:endParaRPr>
          </a:p>
          <a:p>
            <a:endParaRPr lang="fr-FR" sz="1600" dirty="0">
              <a:latin typeface="Courier New" pitchFamily="49" charset="0"/>
              <a:cs typeface="Courier New" pitchFamily="49"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556792"/>
            <a:ext cx="3980053" cy="1634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6269691"/>
      </p:ext>
    </p:extLst>
  </p:cSld>
  <p:clrMapOvr>
    <a:masterClrMapping/>
  </p:clrMapOvr>
  <p:transition spd="slow">
    <p:wipe dir="d"/>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DOM</a:t>
            </a:r>
            <a:br>
              <a:rPr lang="fr-FR" sz="4000" b="1" i="1" dirty="0" smtClean="0"/>
            </a:br>
            <a:r>
              <a:rPr lang="fr-FR" sz="2800" b="1" i="1" dirty="0" smtClean="0">
                <a:solidFill>
                  <a:schemeClr val="accent2">
                    <a:lumMod val="75000"/>
                  </a:schemeClr>
                </a:solidFill>
              </a:rPr>
              <a:t>méthode </a:t>
            </a:r>
            <a:r>
              <a:rPr lang="fr-FR" sz="2800" b="1" i="1" dirty="0" err="1" smtClean="0">
                <a:solidFill>
                  <a:schemeClr val="accent2">
                    <a:lumMod val="75000"/>
                  </a:schemeClr>
                </a:solidFill>
              </a:rPr>
              <a:t>createtextNode</a:t>
            </a:r>
            <a:r>
              <a:rPr lang="fr-FR" sz="2800" b="1" i="1" dirty="0" smtClean="0">
                <a:solidFill>
                  <a:schemeClr val="accent2">
                    <a:lumMod val="75000"/>
                  </a:schemeClr>
                </a:solidFill>
              </a:rPr>
              <a:t>(chaine)</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460432" cy="4278094"/>
          </a:xfrm>
          <a:prstGeom prst="rect">
            <a:avLst/>
          </a:prstGeom>
          <a:noFill/>
        </p:spPr>
        <p:txBody>
          <a:bodyPr wrap="square" rtlCol="0">
            <a:spAutoFit/>
          </a:bodyPr>
          <a:lstStyle/>
          <a:p>
            <a:r>
              <a:rPr lang="fr-FR" dirty="0" smtClean="0">
                <a:solidFill>
                  <a:schemeClr val="tx2">
                    <a:lumMod val="75000"/>
                  </a:schemeClr>
                </a:solidFill>
                <a:cs typeface="Courier New" pitchFamily="49" charset="0"/>
              </a:rPr>
              <a:t>objet</a:t>
            </a:r>
            <a:r>
              <a:rPr lang="fr-FR" dirty="0" smtClean="0">
                <a:cs typeface="Courier New" pitchFamily="49" charset="0"/>
              </a:rPr>
              <a:t> </a:t>
            </a:r>
            <a:r>
              <a:rPr lang="fr-FR" dirty="0" err="1" smtClean="0">
                <a:cs typeface="Courier New" pitchFamily="49" charset="0"/>
              </a:rPr>
              <a:t>document.</a:t>
            </a:r>
            <a:r>
              <a:rPr lang="fr-FR" b="1" dirty="0" err="1" smtClean="0">
                <a:solidFill>
                  <a:schemeClr val="accent2">
                    <a:lumMod val="75000"/>
                  </a:schemeClr>
                </a:solidFill>
                <a:cs typeface="Courier New" pitchFamily="49" charset="0"/>
              </a:rPr>
              <a:t>createTextNode</a:t>
            </a:r>
            <a:r>
              <a:rPr lang="fr-FR" b="1" dirty="0" smtClean="0">
                <a:solidFill>
                  <a:schemeClr val="tx2">
                    <a:lumMod val="75000"/>
                  </a:schemeClr>
                </a:solidFill>
                <a:cs typeface="Courier New" pitchFamily="49" charset="0"/>
              </a:rPr>
              <a:t>(chaine)</a:t>
            </a:r>
            <a:endParaRPr lang="fr-FR" b="1" dirty="0">
              <a:solidFill>
                <a:schemeClr val="tx2">
                  <a:lumMod val="75000"/>
                </a:schemeClr>
              </a:solidFill>
              <a:cs typeface="Courier New" pitchFamily="49" charset="0"/>
            </a:endParaRPr>
          </a:p>
          <a:p>
            <a:r>
              <a:rPr lang="fr-FR" dirty="0" smtClean="0"/>
              <a:t>Crée un </a:t>
            </a:r>
            <a:r>
              <a:rPr lang="fr-FR" dirty="0" err="1" smtClean="0"/>
              <a:t>noeud</a:t>
            </a:r>
            <a:r>
              <a:rPr lang="fr-FR" dirty="0" smtClean="0"/>
              <a:t> texte dans une balise ligne (p, H1, ...) de la page HTML.</a:t>
            </a:r>
          </a:p>
          <a:p>
            <a:r>
              <a:rPr lang="fr-FR" dirty="0" smtClean="0"/>
              <a:t>Cette méthode crée une </a:t>
            </a:r>
            <a:r>
              <a:rPr lang="fr-FR" dirty="0" err="1" smtClean="0"/>
              <a:t>noeud</a:t>
            </a:r>
            <a:r>
              <a:rPr lang="fr-FR" dirty="0" smtClean="0"/>
              <a:t> texte. Il faudra l'attacher à son </a:t>
            </a:r>
            <a:r>
              <a:rPr lang="fr-FR" dirty="0" err="1" smtClean="0"/>
              <a:t>noeud</a:t>
            </a:r>
            <a:r>
              <a:rPr lang="fr-FR" dirty="0" smtClean="0"/>
              <a:t> parent avec </a:t>
            </a:r>
            <a:r>
              <a:rPr lang="fr-FR" dirty="0" err="1" smtClean="0"/>
              <a:t>appendChild</a:t>
            </a:r>
            <a:r>
              <a:rPr lang="fr-FR" dirty="0" smtClean="0"/>
              <a:t>.</a:t>
            </a:r>
          </a:p>
          <a:p>
            <a:endParaRPr lang="fr-FR" dirty="0" smtClean="0"/>
          </a:p>
          <a:p>
            <a:r>
              <a:rPr lang="fr-FR" b="1" dirty="0" smtClean="0">
                <a:solidFill>
                  <a:schemeClr val="tx2">
                    <a:lumMod val="75000"/>
                  </a:schemeClr>
                </a:solidFill>
                <a:cs typeface="Courier New" pitchFamily="49" charset="0"/>
              </a:rPr>
              <a:t>chaine </a:t>
            </a:r>
            <a:r>
              <a:rPr lang="fr-FR" dirty="0" smtClean="0">
                <a:cs typeface="Courier New" pitchFamily="49" charset="0"/>
              </a:rPr>
              <a:t>: chaîne de caractères</a:t>
            </a:r>
          </a:p>
          <a:p>
            <a:endParaRPr lang="fr-FR" dirty="0">
              <a:cs typeface="Courier New" pitchFamily="49" charset="0"/>
            </a:endParaRPr>
          </a:p>
          <a:p>
            <a:r>
              <a:rPr lang="fr-FR" dirty="0" smtClean="0"/>
              <a:t>Exemple :</a:t>
            </a:r>
          </a:p>
          <a:p>
            <a:r>
              <a:rPr lang="fr-FR" sz="1600" dirty="0">
                <a:latin typeface="Courier New" pitchFamily="49" charset="0"/>
                <a:cs typeface="Courier New" pitchFamily="49" charset="0"/>
              </a:rPr>
              <a:t>var par = </a:t>
            </a:r>
            <a:r>
              <a:rPr lang="fr-FR" sz="1600" dirty="0" err="1">
                <a:latin typeface="Courier New" pitchFamily="49" charset="0"/>
                <a:cs typeface="Courier New" pitchFamily="49" charset="0"/>
              </a:rPr>
              <a:t>document.createElement</a:t>
            </a:r>
            <a:r>
              <a:rPr lang="fr-FR" sz="1600" dirty="0">
                <a:latin typeface="Courier New" pitchFamily="49" charset="0"/>
                <a:cs typeface="Courier New" pitchFamily="49" charset="0"/>
              </a:rPr>
              <a:t>("p</a:t>
            </a:r>
            <a:r>
              <a:rPr lang="fr-FR" sz="1600" dirty="0" smtClean="0">
                <a:latin typeface="Courier New" pitchFamily="49" charset="0"/>
                <a:cs typeface="Courier New" pitchFamily="49" charset="0"/>
              </a:rPr>
              <a:t>"); // </a:t>
            </a:r>
            <a:r>
              <a:rPr lang="fr-FR" sz="1600" dirty="0">
                <a:latin typeface="Courier New" pitchFamily="49" charset="0"/>
                <a:cs typeface="Courier New" pitchFamily="49" charset="0"/>
              </a:rPr>
              <a:t>crée un paragraphe</a:t>
            </a:r>
          </a:p>
          <a:p>
            <a:r>
              <a:rPr lang="fr-FR" sz="1600" dirty="0" smtClean="0">
                <a:latin typeface="Courier New" pitchFamily="49" charset="0"/>
                <a:cs typeface="Courier New" pitchFamily="49" charset="0"/>
              </a:rPr>
              <a:t>var </a:t>
            </a:r>
            <a:r>
              <a:rPr lang="fr-FR" sz="1600" dirty="0" err="1">
                <a:latin typeface="Courier New" pitchFamily="49" charset="0"/>
                <a:cs typeface="Courier New" pitchFamily="49" charset="0"/>
              </a:rPr>
              <a:t>txnode</a:t>
            </a:r>
            <a:r>
              <a:rPr lang="fr-FR" sz="1600" dirty="0">
                <a:latin typeface="Courier New" pitchFamily="49" charset="0"/>
                <a:cs typeface="Courier New" pitchFamily="49" charset="0"/>
              </a:rPr>
              <a:t> = </a:t>
            </a:r>
            <a:r>
              <a:rPr lang="fr-FR" sz="1600" dirty="0" err="1">
                <a:latin typeface="Courier New" pitchFamily="49" charset="0"/>
                <a:cs typeface="Courier New" pitchFamily="49" charset="0"/>
              </a:rPr>
              <a:t>document.createTextNode</a:t>
            </a:r>
            <a:r>
              <a:rPr lang="fr-FR" sz="1600" dirty="0" smtClean="0">
                <a:latin typeface="Courier New" pitchFamily="49" charset="0"/>
                <a:cs typeface="Courier New" pitchFamily="49" charset="0"/>
              </a:rPr>
              <a:t>("Bonjour"); </a:t>
            </a:r>
            <a:endParaRPr lang="fr-FR" sz="1600" dirty="0">
              <a:latin typeface="Courier New" pitchFamily="49" charset="0"/>
              <a:cs typeface="Courier New" pitchFamily="49" charset="0"/>
            </a:endParaRPr>
          </a:p>
          <a:p>
            <a:r>
              <a:rPr lang="fr-FR" sz="1600" dirty="0" err="1">
                <a:latin typeface="Courier New" pitchFamily="49" charset="0"/>
                <a:cs typeface="Courier New" pitchFamily="49" charset="0"/>
              </a:rPr>
              <a:t>par.appendChild</a:t>
            </a:r>
            <a:r>
              <a:rPr lang="fr-FR" sz="1600" dirty="0">
                <a:latin typeface="Courier New" pitchFamily="49" charset="0"/>
                <a:cs typeface="Courier New" pitchFamily="49" charset="0"/>
              </a:rPr>
              <a:t>(</a:t>
            </a:r>
            <a:r>
              <a:rPr lang="fr-FR" sz="1600" dirty="0" err="1">
                <a:latin typeface="Courier New" pitchFamily="49" charset="0"/>
                <a:cs typeface="Courier New" pitchFamily="49" charset="0"/>
              </a:rPr>
              <a:t>txnode</a:t>
            </a:r>
            <a:r>
              <a:rPr lang="fr-FR" sz="1600" dirty="0" smtClean="0">
                <a:latin typeface="Courier New" pitchFamily="49" charset="0"/>
                <a:cs typeface="Courier New" pitchFamily="49" charset="0"/>
              </a:rPr>
              <a:t>);</a:t>
            </a:r>
          </a:p>
          <a:p>
            <a:endParaRPr lang="fr-FR" sz="1600" dirty="0">
              <a:latin typeface="Courier New" pitchFamily="49" charset="0"/>
              <a:cs typeface="Courier New" pitchFamily="49" charset="0"/>
            </a:endParaRPr>
          </a:p>
          <a:p>
            <a:r>
              <a:rPr lang="fr-FR" sz="1600" dirty="0" smtClean="0">
                <a:latin typeface="+mj-lt"/>
                <a:cs typeface="Courier New" pitchFamily="49" charset="0"/>
              </a:rPr>
              <a:t>Remarque :  La chaîne de caractères entrée en paramètre ne sera pas interprétée par le navigateur. Inutile de mettre des balises, elles seront ignorées.</a:t>
            </a:r>
          </a:p>
          <a:p>
            <a:r>
              <a:rPr lang="fr-FR" sz="1600" dirty="0" smtClean="0">
                <a:latin typeface="+mj-lt"/>
                <a:cs typeface="Courier New" pitchFamily="49" charset="0"/>
              </a:rPr>
              <a:t>Pour insérer des balises, il faut utiliser la propriété </a:t>
            </a:r>
            <a:r>
              <a:rPr lang="fr-FR" sz="1600" dirty="0" err="1" smtClean="0">
                <a:latin typeface="+mj-lt"/>
                <a:cs typeface="Courier New" pitchFamily="49" charset="0"/>
              </a:rPr>
              <a:t>innerHTML</a:t>
            </a:r>
            <a:r>
              <a:rPr lang="fr-FR" sz="1600" dirty="0" smtClean="0">
                <a:latin typeface="+mj-lt"/>
                <a:cs typeface="Courier New" pitchFamily="49" charset="0"/>
              </a:rPr>
              <a:t>.</a:t>
            </a:r>
          </a:p>
          <a:p>
            <a:endParaRPr lang="fr-FR" sz="1600" dirty="0">
              <a:latin typeface="+mj-lt"/>
              <a:cs typeface="Courier New" pitchFamily="49" charset="0"/>
            </a:endParaRPr>
          </a:p>
        </p:txBody>
      </p:sp>
    </p:spTree>
    <p:extLst>
      <p:ext uri="{BB962C8B-B14F-4D97-AF65-F5344CB8AC3E}">
        <p14:creationId xmlns:p14="http://schemas.microsoft.com/office/powerpoint/2010/main" val="1944301704"/>
      </p:ext>
    </p:extLst>
  </p:cSld>
  <p:clrMapOvr>
    <a:masterClrMapping/>
  </p:clrMapOvr>
  <p:transition spd="slow">
    <p:wipe dir="d"/>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DOM</a:t>
            </a:r>
            <a:br>
              <a:rPr lang="fr-FR" sz="4000" b="1" i="1" dirty="0" smtClean="0"/>
            </a:br>
            <a:r>
              <a:rPr lang="fr-FR" sz="2800" b="1" i="1" dirty="0" smtClean="0">
                <a:solidFill>
                  <a:schemeClr val="accent2">
                    <a:lumMod val="75000"/>
                  </a:schemeClr>
                </a:solidFill>
              </a:rPr>
              <a:t>méthode </a:t>
            </a:r>
            <a:r>
              <a:rPr lang="fr-FR" sz="2800" b="1" i="1" dirty="0" err="1" smtClean="0">
                <a:solidFill>
                  <a:schemeClr val="accent2">
                    <a:lumMod val="75000"/>
                  </a:schemeClr>
                </a:solidFill>
              </a:rPr>
              <a:t>createElement</a:t>
            </a:r>
            <a:r>
              <a:rPr lang="fr-FR" sz="2800" b="1" i="1" dirty="0" smtClean="0">
                <a:solidFill>
                  <a:schemeClr val="accent2">
                    <a:lumMod val="75000"/>
                  </a:schemeClr>
                </a:solidFill>
              </a:rPr>
              <a:t>(</a:t>
            </a:r>
            <a:r>
              <a:rPr lang="fr-FR" sz="2800" b="1" i="1" dirty="0" err="1" smtClean="0">
                <a:solidFill>
                  <a:schemeClr val="accent2">
                    <a:lumMod val="75000"/>
                  </a:schemeClr>
                </a:solidFill>
              </a:rPr>
              <a:t>noeud</a:t>
            </a:r>
            <a:r>
              <a:rPr lang="fr-FR" sz="2800" b="1" i="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460432" cy="2308324"/>
          </a:xfrm>
          <a:prstGeom prst="rect">
            <a:avLst/>
          </a:prstGeom>
          <a:noFill/>
        </p:spPr>
        <p:txBody>
          <a:bodyPr wrap="square" rtlCol="0">
            <a:spAutoFit/>
          </a:bodyPr>
          <a:lstStyle/>
          <a:p>
            <a:r>
              <a:rPr lang="fr-FR" dirty="0" smtClean="0">
                <a:solidFill>
                  <a:schemeClr val="tx2">
                    <a:lumMod val="75000"/>
                  </a:schemeClr>
                </a:solidFill>
                <a:cs typeface="Courier New" pitchFamily="49" charset="0"/>
              </a:rPr>
              <a:t>objet</a:t>
            </a:r>
            <a:r>
              <a:rPr lang="fr-FR" dirty="0" smtClean="0">
                <a:cs typeface="Courier New" pitchFamily="49" charset="0"/>
              </a:rPr>
              <a:t> </a:t>
            </a:r>
            <a:r>
              <a:rPr lang="fr-FR" dirty="0" err="1" smtClean="0">
                <a:cs typeface="Courier New" pitchFamily="49" charset="0"/>
              </a:rPr>
              <a:t>document.</a:t>
            </a:r>
            <a:r>
              <a:rPr lang="fr-FR" b="1" dirty="0" err="1" smtClean="0">
                <a:solidFill>
                  <a:schemeClr val="accent2">
                    <a:lumMod val="75000"/>
                  </a:schemeClr>
                </a:solidFill>
                <a:cs typeface="Courier New" pitchFamily="49" charset="0"/>
              </a:rPr>
              <a:t>createElement</a:t>
            </a:r>
            <a:r>
              <a:rPr lang="fr-FR" b="1" dirty="0" smtClean="0">
                <a:solidFill>
                  <a:schemeClr val="accent2">
                    <a:lumMod val="75000"/>
                  </a:schemeClr>
                </a:solidFill>
                <a:cs typeface="Courier New" pitchFamily="49" charset="0"/>
              </a:rPr>
              <a:t>(</a:t>
            </a:r>
            <a:r>
              <a:rPr lang="fr-FR" b="1" dirty="0" err="1" smtClean="0">
                <a:solidFill>
                  <a:schemeClr val="tx2">
                    <a:lumMod val="75000"/>
                  </a:schemeClr>
                </a:solidFill>
                <a:cs typeface="Courier New" pitchFamily="49" charset="0"/>
              </a:rPr>
              <a:t>noeud</a:t>
            </a:r>
            <a:r>
              <a:rPr lang="fr-FR" b="1" dirty="0" smtClean="0">
                <a:solidFill>
                  <a:schemeClr val="tx2">
                    <a:lumMod val="75000"/>
                  </a:schemeClr>
                </a:solidFill>
                <a:cs typeface="Courier New" pitchFamily="49" charset="0"/>
              </a:rPr>
              <a:t>)</a:t>
            </a:r>
          </a:p>
          <a:p>
            <a:endParaRPr lang="fr-FR" b="1" dirty="0">
              <a:solidFill>
                <a:schemeClr val="tx2">
                  <a:lumMod val="75000"/>
                </a:schemeClr>
              </a:solidFill>
              <a:cs typeface="Courier New" pitchFamily="49" charset="0"/>
            </a:endParaRPr>
          </a:p>
          <a:p>
            <a:r>
              <a:rPr lang="fr-FR" dirty="0" smtClean="0"/>
              <a:t>Ajoute un </a:t>
            </a:r>
            <a:r>
              <a:rPr lang="fr-FR" dirty="0" err="1" smtClean="0"/>
              <a:t>noeud</a:t>
            </a:r>
            <a:r>
              <a:rPr lang="fr-FR" dirty="0" smtClean="0"/>
              <a:t> enfant à un </a:t>
            </a:r>
            <a:r>
              <a:rPr lang="fr-FR" dirty="0" err="1" smtClean="0"/>
              <a:t>noeud</a:t>
            </a:r>
            <a:r>
              <a:rPr lang="fr-FR" dirty="0" smtClean="0"/>
              <a:t> de type liste à la page HTML.</a:t>
            </a:r>
          </a:p>
          <a:p>
            <a:r>
              <a:rPr lang="fr-FR" dirty="0" smtClean="0"/>
              <a:t>Cette méthode crée une </a:t>
            </a:r>
            <a:r>
              <a:rPr lang="fr-FR" dirty="0" err="1" smtClean="0"/>
              <a:t>noeud</a:t>
            </a:r>
            <a:r>
              <a:rPr lang="fr-FR" dirty="0" smtClean="0"/>
              <a:t> dont le nom est indiqué en paramètre.</a:t>
            </a:r>
          </a:p>
          <a:p>
            <a:r>
              <a:rPr lang="fr-FR" b="1" dirty="0" err="1" smtClean="0">
                <a:solidFill>
                  <a:schemeClr val="tx2">
                    <a:lumMod val="75000"/>
                  </a:schemeClr>
                </a:solidFill>
                <a:cs typeface="Courier New" pitchFamily="49" charset="0"/>
              </a:rPr>
              <a:t>noeud</a:t>
            </a:r>
            <a:r>
              <a:rPr lang="fr-FR" b="1" dirty="0" smtClean="0">
                <a:solidFill>
                  <a:schemeClr val="tx2">
                    <a:lumMod val="75000"/>
                  </a:schemeClr>
                </a:solidFill>
                <a:cs typeface="Courier New" pitchFamily="49" charset="0"/>
              </a:rPr>
              <a:t> </a:t>
            </a:r>
            <a:r>
              <a:rPr lang="fr-FR" dirty="0" smtClean="0">
                <a:cs typeface="Courier New" pitchFamily="49" charset="0"/>
              </a:rPr>
              <a:t>: chaîne créant une balise dans la page HTML</a:t>
            </a:r>
          </a:p>
          <a:p>
            <a:r>
              <a:rPr lang="fr-FR" dirty="0" smtClean="0"/>
              <a:t>Exemple :</a:t>
            </a:r>
          </a:p>
          <a:p>
            <a:r>
              <a:rPr lang="fr-FR" dirty="0" smtClean="0">
                <a:latin typeface="Courier New" pitchFamily="49" charset="0"/>
                <a:cs typeface="Courier New" pitchFamily="49" charset="0"/>
              </a:rPr>
              <a:t>nouveau=</a:t>
            </a:r>
            <a:r>
              <a:rPr lang="fr-FR" dirty="0" err="1" smtClean="0">
                <a:latin typeface="Courier New" pitchFamily="49" charset="0"/>
                <a:cs typeface="Courier New" pitchFamily="49" charset="0"/>
              </a:rPr>
              <a:t>document.createElement</a:t>
            </a:r>
            <a:r>
              <a:rPr lang="fr-FR" dirty="0" smtClean="0">
                <a:latin typeface="Courier New" pitchFamily="49" charset="0"/>
                <a:cs typeface="Courier New" pitchFamily="49" charset="0"/>
              </a:rPr>
              <a:t>("tr");</a:t>
            </a:r>
            <a:endParaRPr lang="fr-FR" dirty="0" smtClean="0"/>
          </a:p>
          <a:p>
            <a:endParaRPr lang="fr-FR" dirty="0" smtClean="0"/>
          </a:p>
        </p:txBody>
      </p:sp>
    </p:spTree>
    <p:extLst>
      <p:ext uri="{BB962C8B-B14F-4D97-AF65-F5344CB8AC3E}">
        <p14:creationId xmlns:p14="http://schemas.microsoft.com/office/powerpoint/2010/main" val="2377180528"/>
      </p:ext>
    </p:extLst>
  </p:cSld>
  <p:clrMapOvr>
    <a:masterClrMapping/>
  </p:clrMapOvr>
  <p:transition spd="slow">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Console javascript</a:t>
            </a:r>
            <a:endParaRPr lang="fr-FR" sz="3100" b="1" dirty="0">
              <a:solidFill>
                <a:schemeClr val="accent2">
                  <a:lumMod val="75000"/>
                </a:schemeClr>
              </a:solidFill>
            </a:endParaRPr>
          </a:p>
        </p:txBody>
      </p:sp>
      <p:sp>
        <p:nvSpPr>
          <p:cNvPr id="3" name="ZoneTexte 2"/>
          <p:cNvSpPr txBox="1"/>
          <p:nvPr/>
        </p:nvSpPr>
        <p:spPr>
          <a:xfrm>
            <a:off x="1331640" y="1556792"/>
            <a:ext cx="2376264" cy="369332"/>
          </a:xfrm>
          <a:prstGeom prst="rect">
            <a:avLst/>
          </a:prstGeom>
          <a:noFill/>
        </p:spPr>
        <p:txBody>
          <a:bodyPr wrap="square" rtlCol="0">
            <a:spAutoFit/>
          </a:bodyPr>
          <a:lstStyle/>
          <a:p>
            <a:r>
              <a:rPr lang="fr-FR" dirty="0" smtClean="0"/>
              <a:t>Internet Explorer 11</a:t>
            </a:r>
            <a:endParaRPr lang="fr-FR" dirty="0"/>
          </a:p>
        </p:txBody>
      </p:sp>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11560" y="2348880"/>
            <a:ext cx="8532440" cy="3592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5681284"/>
      </p:ext>
    </p:extLst>
  </p:cSld>
  <p:clrMapOvr>
    <a:masterClrMapping/>
  </p:clrMapOvr>
  <p:transition spd="slow">
    <p:wipe dir="d"/>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Exercice 31</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Ajout d'un élément à une liste</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11560" y="1484784"/>
            <a:ext cx="8532440" cy="1477328"/>
          </a:xfrm>
          <a:prstGeom prst="rect">
            <a:avLst/>
          </a:prstGeom>
          <a:noFill/>
        </p:spPr>
        <p:txBody>
          <a:bodyPr wrap="square" rtlCol="0">
            <a:spAutoFit/>
          </a:bodyPr>
          <a:lstStyle/>
          <a:p>
            <a:r>
              <a:rPr lang="fr-FR" dirty="0" smtClean="0"/>
              <a:t>Objet : ajouter à une liste de commissions un achat à faire. </a:t>
            </a:r>
          </a:p>
          <a:p>
            <a:r>
              <a:rPr lang="fr-FR" dirty="0" smtClean="0"/>
              <a:t>La liste est créée en &lt;</a:t>
            </a:r>
            <a:r>
              <a:rPr lang="fr-FR" dirty="0" err="1" smtClean="0"/>
              <a:t>ul</a:t>
            </a:r>
            <a:r>
              <a:rPr lang="fr-FR" dirty="0" smtClean="0"/>
              <a:t>&gt;&lt;li&gt;...&lt;/li&gt;&lt;/</a:t>
            </a:r>
            <a:r>
              <a:rPr lang="fr-FR" dirty="0" err="1" smtClean="0"/>
              <a:t>ul</a:t>
            </a:r>
            <a:r>
              <a:rPr lang="fr-FR" dirty="0" smtClean="0"/>
              <a:t>&gt;</a:t>
            </a:r>
          </a:p>
          <a:p>
            <a:endParaRPr lang="fr-FR" dirty="0" smtClean="0"/>
          </a:p>
          <a:p>
            <a:r>
              <a:rPr lang="fr-FR" dirty="0" smtClean="0"/>
              <a:t>1 / Télécharger EX31.html</a:t>
            </a:r>
          </a:p>
          <a:p>
            <a:r>
              <a:rPr lang="fr-FR" dirty="0" smtClean="0"/>
              <a:t>2 / Modifier la fonction ajout() pour que la liste reçoive l'élément entré.</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51" y="4289204"/>
            <a:ext cx="3593607"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272722"/>
            <a:ext cx="3304380" cy="1652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4800282"/>
      </p:ext>
    </p:extLst>
  </p:cSld>
  <p:clrMapOvr>
    <a:masterClrMapping/>
  </p:clrMapOvr>
  <p:transition spd="slow">
    <p:wipe dir="d"/>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Exercice 31  corrigé</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smtClean="0">
                <a:solidFill>
                  <a:schemeClr val="accent2">
                    <a:lumMod val="75000"/>
                  </a:schemeClr>
                </a:solidFill>
              </a:rPr>
              <a:t>Ajout d'un élément à une liste</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593812" y="1487788"/>
            <a:ext cx="8532440" cy="2954655"/>
          </a:xfrm>
          <a:prstGeom prst="rect">
            <a:avLst/>
          </a:prstGeom>
          <a:noFill/>
        </p:spPr>
        <p:txBody>
          <a:bodyPr wrap="square" rtlCol="0">
            <a:spAutoFit/>
          </a:bodyPr>
          <a:lstStyle/>
          <a:p>
            <a:pPr>
              <a:spcBef>
                <a:spcPts val="1200"/>
              </a:spcBef>
            </a:pPr>
            <a:r>
              <a:rPr lang="fr-FR" dirty="0" err="1">
                <a:latin typeface="Courier New" pitchFamily="49" charset="0"/>
                <a:cs typeface="Courier New" pitchFamily="49" charset="0"/>
              </a:rPr>
              <a:t>function</a:t>
            </a:r>
            <a:r>
              <a:rPr lang="fr-FR" dirty="0">
                <a:latin typeface="Courier New" pitchFamily="49" charset="0"/>
                <a:cs typeface="Courier New" pitchFamily="49" charset="0"/>
              </a:rPr>
              <a:t> ajout() {</a:t>
            </a:r>
          </a:p>
          <a:p>
            <a:pPr>
              <a:spcBef>
                <a:spcPts val="1200"/>
              </a:spcBef>
            </a:pPr>
            <a:r>
              <a:rPr lang="fr-FR" dirty="0">
                <a:latin typeface="Courier New" pitchFamily="49" charset="0"/>
                <a:cs typeface="Courier New" pitchFamily="49" charset="0"/>
              </a:rPr>
              <a:t>	liste=</a:t>
            </a:r>
            <a:r>
              <a:rPr lang="fr-FR" dirty="0" err="1">
                <a:latin typeface="Courier New" pitchFamily="49" charset="0"/>
                <a:cs typeface="Courier New" pitchFamily="49" charset="0"/>
              </a:rPr>
              <a:t>document.getElementById</a:t>
            </a:r>
            <a:r>
              <a:rPr lang="fr-FR" dirty="0">
                <a:latin typeface="Courier New" pitchFamily="49" charset="0"/>
                <a:cs typeface="Courier New" pitchFamily="49" charset="0"/>
              </a:rPr>
              <a:t>("</a:t>
            </a:r>
            <a:r>
              <a:rPr lang="fr-FR" dirty="0" err="1">
                <a:latin typeface="Courier New" pitchFamily="49" charset="0"/>
                <a:cs typeface="Courier New" pitchFamily="49" charset="0"/>
              </a:rPr>
              <a:t>listecommissions</a:t>
            </a:r>
            <a:r>
              <a:rPr lang="fr-FR" dirty="0">
                <a:latin typeface="Courier New" pitchFamily="49" charset="0"/>
                <a:cs typeface="Courier New" pitchFamily="49" charset="0"/>
              </a:rPr>
              <a:t>");</a:t>
            </a:r>
          </a:p>
          <a:p>
            <a:pPr>
              <a:spcBef>
                <a:spcPts val="1200"/>
              </a:spcBef>
            </a:pPr>
            <a:r>
              <a:rPr lang="fr-FR" dirty="0">
                <a:latin typeface="Courier New" pitchFamily="49" charset="0"/>
                <a:cs typeface="Courier New" pitchFamily="49" charset="0"/>
              </a:rPr>
              <a:t>	texte=</a:t>
            </a:r>
            <a:r>
              <a:rPr lang="fr-FR" dirty="0" err="1">
                <a:latin typeface="Courier New" pitchFamily="49" charset="0"/>
                <a:cs typeface="Courier New" pitchFamily="49" charset="0"/>
              </a:rPr>
              <a:t>document.getElementById</a:t>
            </a:r>
            <a:r>
              <a:rPr lang="fr-FR" dirty="0">
                <a:latin typeface="Courier New" pitchFamily="49" charset="0"/>
                <a:cs typeface="Courier New" pitchFamily="49" charset="0"/>
              </a:rPr>
              <a:t>("course").value;</a:t>
            </a:r>
          </a:p>
          <a:p>
            <a:pPr>
              <a:spcBef>
                <a:spcPts val="1200"/>
              </a:spcBef>
            </a:pPr>
            <a:r>
              <a:rPr lang="fr-FR" dirty="0">
                <a:latin typeface="Courier New" pitchFamily="49" charset="0"/>
                <a:cs typeface="Courier New" pitchFamily="49" charset="0"/>
              </a:rPr>
              <a:t>	</a:t>
            </a:r>
            <a:r>
              <a:rPr lang="fr-FR" dirty="0" err="1">
                <a:latin typeface="Courier New" pitchFamily="49" charset="0"/>
                <a:cs typeface="Courier New" pitchFamily="49" charset="0"/>
              </a:rPr>
              <a:t>nouveauli</a:t>
            </a:r>
            <a:r>
              <a:rPr lang="fr-FR" dirty="0">
                <a:latin typeface="Courier New" pitchFamily="49" charset="0"/>
                <a:cs typeface="Courier New" pitchFamily="49" charset="0"/>
              </a:rPr>
              <a:t>=</a:t>
            </a:r>
            <a:r>
              <a:rPr lang="fr-FR" dirty="0" err="1">
                <a:latin typeface="Courier New" pitchFamily="49" charset="0"/>
                <a:cs typeface="Courier New" pitchFamily="49" charset="0"/>
              </a:rPr>
              <a:t>document.createElement</a:t>
            </a:r>
            <a:r>
              <a:rPr lang="fr-FR" dirty="0">
                <a:latin typeface="Courier New" pitchFamily="49" charset="0"/>
                <a:cs typeface="Courier New" pitchFamily="49" charset="0"/>
              </a:rPr>
              <a:t>("li");</a:t>
            </a:r>
          </a:p>
          <a:p>
            <a:pPr>
              <a:spcBef>
                <a:spcPts val="1200"/>
              </a:spcBef>
            </a:pPr>
            <a:r>
              <a:rPr lang="fr-FR" dirty="0">
                <a:latin typeface="Courier New" pitchFamily="49" charset="0"/>
                <a:cs typeface="Courier New" pitchFamily="49" charset="0"/>
              </a:rPr>
              <a:t>	</a:t>
            </a:r>
            <a:r>
              <a:rPr lang="fr-FR" dirty="0" err="1">
                <a:latin typeface="Courier New" pitchFamily="49" charset="0"/>
                <a:cs typeface="Courier New" pitchFamily="49" charset="0"/>
              </a:rPr>
              <a:t>nouveauli.innerHTML</a:t>
            </a:r>
            <a:r>
              <a:rPr lang="fr-FR" dirty="0">
                <a:latin typeface="Courier New" pitchFamily="49" charset="0"/>
                <a:cs typeface="Courier New" pitchFamily="49" charset="0"/>
              </a:rPr>
              <a:t>=texte;</a:t>
            </a:r>
          </a:p>
          <a:p>
            <a:pPr>
              <a:spcBef>
                <a:spcPts val="1200"/>
              </a:spcBef>
            </a:pPr>
            <a:r>
              <a:rPr lang="fr-FR" dirty="0">
                <a:latin typeface="Courier New" pitchFamily="49" charset="0"/>
                <a:cs typeface="Courier New" pitchFamily="49" charset="0"/>
              </a:rPr>
              <a:t>	</a:t>
            </a:r>
            <a:r>
              <a:rPr lang="fr-FR" dirty="0" err="1">
                <a:latin typeface="Courier New" pitchFamily="49" charset="0"/>
                <a:cs typeface="Courier New" pitchFamily="49" charset="0"/>
              </a:rPr>
              <a:t>liste.appendChild</a:t>
            </a:r>
            <a:r>
              <a:rPr lang="fr-FR" dirty="0">
                <a:latin typeface="Courier New" pitchFamily="49" charset="0"/>
                <a:cs typeface="Courier New" pitchFamily="49" charset="0"/>
              </a:rPr>
              <a:t>(</a:t>
            </a:r>
            <a:r>
              <a:rPr lang="fr-FR" dirty="0" err="1">
                <a:latin typeface="Courier New" pitchFamily="49" charset="0"/>
                <a:cs typeface="Courier New" pitchFamily="49" charset="0"/>
              </a:rPr>
              <a:t>nouveauli</a:t>
            </a:r>
            <a:r>
              <a:rPr lang="fr-FR" dirty="0">
                <a:latin typeface="Courier New" pitchFamily="49" charset="0"/>
                <a:cs typeface="Courier New" pitchFamily="49" charset="0"/>
              </a:rPr>
              <a:t>);</a:t>
            </a:r>
          </a:p>
          <a:p>
            <a:pPr>
              <a:spcBef>
                <a:spcPts val="1200"/>
              </a:spcBef>
            </a:pPr>
            <a:r>
              <a:rPr lang="fr-FR" dirty="0">
                <a:latin typeface="Courier New" pitchFamily="49" charset="0"/>
                <a:cs typeface="Courier New" pitchFamily="49" charset="0"/>
              </a:rPr>
              <a:t>}</a:t>
            </a:r>
            <a:endParaRPr lang="fr-FR" dirty="0" smtClean="0">
              <a:latin typeface="Courier New" pitchFamily="49" charset="0"/>
              <a:cs typeface="Courier New" pitchFamily="49"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51" y="4289204"/>
            <a:ext cx="3593607"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272722"/>
            <a:ext cx="3304380" cy="1652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6702372"/>
      </p:ext>
    </p:extLst>
  </p:cSld>
  <p:clrMapOvr>
    <a:masterClrMapping/>
  </p:clrMapOvr>
  <p:transition spd="slow">
    <p:wipe dir="d"/>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DOM</a:t>
            </a:r>
            <a:br>
              <a:rPr lang="fr-FR" sz="4000" b="1" i="1" dirty="0" smtClean="0"/>
            </a:br>
            <a:r>
              <a:rPr lang="fr-FR" sz="2800" b="1" i="1" dirty="0" smtClean="0">
                <a:solidFill>
                  <a:schemeClr val="accent2">
                    <a:lumMod val="75000"/>
                  </a:schemeClr>
                </a:solidFill>
              </a:rPr>
              <a:t>méthode </a:t>
            </a:r>
            <a:r>
              <a:rPr lang="fr-FR" sz="2800" b="1" i="1" dirty="0" err="1" smtClean="0">
                <a:solidFill>
                  <a:schemeClr val="accent2">
                    <a:lumMod val="75000"/>
                  </a:schemeClr>
                </a:solidFill>
              </a:rPr>
              <a:t>removeChild</a:t>
            </a:r>
            <a:r>
              <a:rPr lang="fr-FR" sz="2800" b="1" i="1" dirty="0" smtClean="0">
                <a:solidFill>
                  <a:schemeClr val="accent2">
                    <a:lumMod val="75000"/>
                  </a:schemeClr>
                </a:solidFill>
              </a:rPr>
              <a:t>(</a:t>
            </a:r>
            <a:r>
              <a:rPr lang="fr-FR" sz="2800" b="1" i="1" dirty="0" err="1" smtClean="0">
                <a:solidFill>
                  <a:schemeClr val="accent2">
                    <a:lumMod val="75000"/>
                  </a:schemeClr>
                </a:solidFill>
              </a:rPr>
              <a:t>noeud</a:t>
            </a:r>
            <a:r>
              <a:rPr lang="fr-FR" sz="2800" b="1" i="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460432" cy="1754326"/>
          </a:xfrm>
          <a:prstGeom prst="rect">
            <a:avLst/>
          </a:prstGeom>
          <a:noFill/>
        </p:spPr>
        <p:txBody>
          <a:bodyPr wrap="square" rtlCol="0">
            <a:spAutoFit/>
          </a:bodyPr>
          <a:lstStyle/>
          <a:p>
            <a:r>
              <a:rPr lang="fr-FR" dirty="0" smtClean="0">
                <a:solidFill>
                  <a:schemeClr val="tx2">
                    <a:lumMod val="75000"/>
                  </a:schemeClr>
                </a:solidFill>
                <a:cs typeface="Courier New" pitchFamily="49" charset="0"/>
              </a:rPr>
              <a:t>objet</a:t>
            </a:r>
            <a:r>
              <a:rPr lang="fr-FR" dirty="0" smtClean="0">
                <a:cs typeface="Courier New" pitchFamily="49" charset="0"/>
              </a:rPr>
              <a:t> </a:t>
            </a:r>
            <a:r>
              <a:rPr lang="fr-FR" dirty="0" err="1" smtClean="0">
                <a:cs typeface="Courier New" pitchFamily="49" charset="0"/>
              </a:rPr>
              <a:t>document.</a:t>
            </a:r>
            <a:r>
              <a:rPr lang="fr-FR" b="1" dirty="0" err="1" smtClean="0">
                <a:solidFill>
                  <a:schemeClr val="accent2">
                    <a:lumMod val="75000"/>
                  </a:schemeClr>
                </a:solidFill>
                <a:cs typeface="Courier New" pitchFamily="49" charset="0"/>
              </a:rPr>
              <a:t>removechild</a:t>
            </a:r>
            <a:r>
              <a:rPr lang="fr-FR" b="1" dirty="0" smtClean="0">
                <a:solidFill>
                  <a:schemeClr val="accent2">
                    <a:lumMod val="75000"/>
                  </a:schemeClr>
                </a:solidFill>
                <a:cs typeface="Courier New" pitchFamily="49" charset="0"/>
              </a:rPr>
              <a:t>(</a:t>
            </a:r>
            <a:r>
              <a:rPr lang="fr-FR" b="1" dirty="0" err="1" smtClean="0">
                <a:solidFill>
                  <a:schemeClr val="tx2">
                    <a:lumMod val="75000"/>
                  </a:schemeClr>
                </a:solidFill>
                <a:cs typeface="Courier New" pitchFamily="49" charset="0"/>
              </a:rPr>
              <a:t>noeud</a:t>
            </a:r>
            <a:r>
              <a:rPr lang="fr-FR" b="1" dirty="0" smtClean="0">
                <a:solidFill>
                  <a:schemeClr val="tx2">
                    <a:lumMod val="75000"/>
                  </a:schemeClr>
                </a:solidFill>
                <a:cs typeface="Courier New" pitchFamily="49" charset="0"/>
              </a:rPr>
              <a:t>)</a:t>
            </a:r>
          </a:p>
          <a:p>
            <a:endParaRPr lang="fr-FR" b="1" dirty="0">
              <a:solidFill>
                <a:schemeClr val="tx2">
                  <a:lumMod val="75000"/>
                </a:schemeClr>
              </a:solidFill>
              <a:cs typeface="Courier New" pitchFamily="49" charset="0"/>
            </a:endParaRPr>
          </a:p>
          <a:p>
            <a:r>
              <a:rPr lang="fr-FR" dirty="0" smtClean="0"/>
              <a:t>Supprime un </a:t>
            </a:r>
            <a:r>
              <a:rPr lang="fr-FR" dirty="0" err="1" smtClean="0"/>
              <a:t>noeud</a:t>
            </a:r>
            <a:r>
              <a:rPr lang="fr-FR" dirty="0" smtClean="0"/>
              <a:t> de la page HTML.</a:t>
            </a:r>
          </a:p>
          <a:p>
            <a:r>
              <a:rPr lang="fr-FR" dirty="0" smtClean="0"/>
              <a:t>Cette méthode supprime le </a:t>
            </a:r>
            <a:r>
              <a:rPr lang="fr-FR" dirty="0" err="1" smtClean="0"/>
              <a:t>noeud</a:t>
            </a:r>
            <a:r>
              <a:rPr lang="fr-FR" dirty="0" smtClean="0"/>
              <a:t> dont le nom est indiqué en paramètre.</a:t>
            </a:r>
          </a:p>
          <a:p>
            <a:r>
              <a:rPr lang="fr-FR" b="1" dirty="0" err="1" smtClean="0">
                <a:solidFill>
                  <a:schemeClr val="tx2">
                    <a:lumMod val="75000"/>
                  </a:schemeClr>
                </a:solidFill>
                <a:cs typeface="Courier New" pitchFamily="49" charset="0"/>
              </a:rPr>
              <a:t>noeud</a:t>
            </a:r>
            <a:r>
              <a:rPr lang="fr-FR" b="1" dirty="0" smtClean="0">
                <a:solidFill>
                  <a:schemeClr val="tx2">
                    <a:lumMod val="75000"/>
                  </a:schemeClr>
                </a:solidFill>
                <a:cs typeface="Courier New" pitchFamily="49" charset="0"/>
              </a:rPr>
              <a:t> </a:t>
            </a:r>
            <a:r>
              <a:rPr lang="fr-FR" dirty="0" smtClean="0">
                <a:cs typeface="Courier New" pitchFamily="49" charset="0"/>
              </a:rPr>
              <a:t>: chaîne créant une balise dans la page HTML</a:t>
            </a:r>
          </a:p>
          <a:p>
            <a:endParaRPr lang="fr-FR" dirty="0" smtClean="0"/>
          </a:p>
        </p:txBody>
      </p:sp>
    </p:spTree>
    <p:extLst>
      <p:ext uri="{BB962C8B-B14F-4D97-AF65-F5344CB8AC3E}">
        <p14:creationId xmlns:p14="http://schemas.microsoft.com/office/powerpoint/2010/main" val="2591036271"/>
      </p:ext>
    </p:extLst>
  </p:cSld>
  <p:clrMapOvr>
    <a:masterClrMapping/>
  </p:clrMapOvr>
  <p:transition spd="slow">
    <p:wipe dir="d"/>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Exercice 32</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Suppression</a:t>
            </a:r>
            <a:r>
              <a:rPr lang="fr-FR" sz="2800" b="1" i="1" dirty="0" smtClean="0">
                <a:solidFill>
                  <a:schemeClr val="accent2">
                    <a:lumMod val="75000"/>
                  </a:schemeClr>
                </a:solidFill>
              </a:rPr>
              <a:t> d'un élément à une liste</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11560" y="1484784"/>
            <a:ext cx="8532440" cy="2862322"/>
          </a:xfrm>
          <a:prstGeom prst="rect">
            <a:avLst/>
          </a:prstGeom>
          <a:noFill/>
        </p:spPr>
        <p:txBody>
          <a:bodyPr wrap="square" rtlCol="0">
            <a:spAutoFit/>
          </a:bodyPr>
          <a:lstStyle/>
          <a:p>
            <a:r>
              <a:rPr lang="fr-FR" dirty="0" smtClean="0"/>
              <a:t>Objet : supprimer le dernier élément de la liste de commissions .</a:t>
            </a:r>
          </a:p>
          <a:p>
            <a:r>
              <a:rPr lang="fr-FR" dirty="0" smtClean="0"/>
              <a:t>A partir de l'</a:t>
            </a:r>
            <a:r>
              <a:rPr lang="fr-FR" dirty="0" err="1" smtClean="0"/>
              <a:t>exercie</a:t>
            </a:r>
            <a:r>
              <a:rPr lang="fr-FR" dirty="0" smtClean="0"/>
              <a:t> 31</a:t>
            </a:r>
          </a:p>
          <a:p>
            <a:r>
              <a:rPr lang="fr-FR" dirty="0" smtClean="0"/>
              <a:t>1 / Télécharger EX31.html</a:t>
            </a:r>
          </a:p>
          <a:p>
            <a:r>
              <a:rPr lang="fr-FR" dirty="0" smtClean="0"/>
              <a:t>2 / Ajouter un bouton "supprimer"</a:t>
            </a:r>
          </a:p>
          <a:p>
            <a:r>
              <a:rPr lang="fr-FR" dirty="0" smtClean="0"/>
              <a:t>3 / Ajouter une fonction supprime() appelée par le bouton "supprimer" . </a:t>
            </a:r>
          </a:p>
          <a:p>
            <a:r>
              <a:rPr lang="fr-FR" dirty="0" smtClean="0"/>
              <a:t>Cette fonction va </a:t>
            </a:r>
          </a:p>
          <a:p>
            <a:r>
              <a:rPr lang="fr-FR" dirty="0"/>
              <a:t>	</a:t>
            </a:r>
            <a:r>
              <a:rPr lang="fr-FR" dirty="0" smtClean="0"/>
              <a:t>rechercher le dernier élément, </a:t>
            </a:r>
          </a:p>
          <a:p>
            <a:r>
              <a:rPr lang="fr-FR" dirty="0"/>
              <a:t>	</a:t>
            </a:r>
            <a:r>
              <a:rPr lang="fr-FR" dirty="0" smtClean="0"/>
              <a:t>demander à l'utilisateur la confirmation de la suppression</a:t>
            </a:r>
          </a:p>
          <a:p>
            <a:r>
              <a:rPr lang="fr-FR" dirty="0"/>
              <a:t>	</a:t>
            </a:r>
            <a:r>
              <a:rPr lang="fr-FR" dirty="0" smtClean="0"/>
              <a:t>si OK supprimer l'élément.</a:t>
            </a:r>
          </a:p>
          <a:p>
            <a:r>
              <a:rPr lang="fr-FR" dirty="0" smtClean="0"/>
              <a:t>Modifier la fonction ajout() pour que la liste reçoive l'élément entré.</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4566040"/>
            <a:ext cx="5129330" cy="2266696"/>
          </a:xfrm>
          <a:prstGeom prst="rect">
            <a:avLst/>
          </a:prstGeom>
          <a:noFill/>
          <a:ln>
            <a:noFill/>
          </a:ln>
          <a:scene3d>
            <a:camera prst="orthographicFront"/>
            <a:lightRig rig="threePt" dir="t"/>
          </a:scene3d>
          <a:sp3d>
            <a:bevelT w="114300" prst="artDeco"/>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253643" y="3244334"/>
            <a:ext cx="636713" cy="369332"/>
          </a:xfrm>
          <a:prstGeom prst="rect">
            <a:avLst/>
          </a:prstGeom>
        </p:spPr>
        <p:txBody>
          <a:bodyPr wrap="none">
            <a:spAutoFit/>
          </a:bodyPr>
          <a:lstStyle/>
          <a:p>
            <a:r>
              <a:rPr lang="fr-FR" dirty="0">
                <a:cs typeface="Courier New" pitchFamily="49" charset="0"/>
              </a:rPr>
              <a:t>ligne</a:t>
            </a:r>
            <a:endParaRPr lang="fr-FR" dirty="0"/>
          </a:p>
        </p:txBody>
      </p:sp>
    </p:spTree>
    <p:extLst>
      <p:ext uri="{BB962C8B-B14F-4D97-AF65-F5344CB8AC3E}">
        <p14:creationId xmlns:p14="http://schemas.microsoft.com/office/powerpoint/2010/main" val="679237675"/>
      </p:ext>
    </p:extLst>
  </p:cSld>
  <p:clrMapOvr>
    <a:masterClrMapping/>
  </p:clrMapOvr>
  <p:transition spd="slow">
    <p:wipe dir="d"/>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Exercice 32 corrigé</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Suppression</a:t>
            </a:r>
            <a:r>
              <a:rPr lang="fr-FR" sz="2800" b="1" i="1" dirty="0" smtClean="0">
                <a:solidFill>
                  <a:schemeClr val="accent2">
                    <a:lumMod val="75000"/>
                  </a:schemeClr>
                </a:solidFill>
              </a:rPr>
              <a:t> d'un élément à une liste</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11560" y="1484784"/>
            <a:ext cx="8532440" cy="4801314"/>
          </a:xfrm>
          <a:prstGeom prst="rect">
            <a:avLst/>
          </a:prstGeom>
          <a:noFill/>
        </p:spPr>
        <p:txBody>
          <a:bodyPr wrap="square" rtlCol="0">
            <a:spAutoFit/>
          </a:bodyPr>
          <a:lstStyle/>
          <a:p>
            <a:r>
              <a:rPr lang="fr-FR" dirty="0" err="1">
                <a:latin typeface="Courier New" pitchFamily="49" charset="0"/>
                <a:cs typeface="Courier New" pitchFamily="49" charset="0"/>
              </a:rPr>
              <a:t>function</a:t>
            </a:r>
            <a:r>
              <a:rPr lang="fr-FR" dirty="0">
                <a:latin typeface="Courier New" pitchFamily="49" charset="0"/>
                <a:cs typeface="Courier New" pitchFamily="49" charset="0"/>
              </a:rPr>
              <a:t> supprime() {</a:t>
            </a:r>
          </a:p>
          <a:p>
            <a:r>
              <a:rPr lang="fr-FR" dirty="0">
                <a:latin typeface="Courier New" pitchFamily="49" charset="0"/>
                <a:cs typeface="Courier New" pitchFamily="49" charset="0"/>
              </a:rPr>
              <a:t>	liste=</a:t>
            </a:r>
            <a:r>
              <a:rPr lang="fr-FR" dirty="0" err="1">
                <a:latin typeface="Courier New" pitchFamily="49" charset="0"/>
                <a:cs typeface="Courier New" pitchFamily="49" charset="0"/>
              </a:rPr>
              <a:t>document.getElementById</a:t>
            </a:r>
            <a:r>
              <a:rPr lang="fr-FR" dirty="0">
                <a:latin typeface="Courier New" pitchFamily="49" charset="0"/>
                <a:cs typeface="Courier New" pitchFamily="49" charset="0"/>
              </a:rPr>
              <a:t>("</a:t>
            </a:r>
            <a:r>
              <a:rPr lang="fr-FR" dirty="0" err="1">
                <a:latin typeface="Courier New" pitchFamily="49" charset="0"/>
                <a:cs typeface="Courier New" pitchFamily="49" charset="0"/>
              </a:rPr>
              <a:t>listecommissions</a:t>
            </a:r>
            <a:r>
              <a:rPr lang="fr-FR" dirty="0">
                <a:latin typeface="Courier New" pitchFamily="49" charset="0"/>
                <a:cs typeface="Courier New" pitchFamily="49" charset="0"/>
              </a:rPr>
              <a:t>");</a:t>
            </a:r>
          </a:p>
          <a:p>
            <a:r>
              <a:rPr lang="fr-FR" dirty="0">
                <a:latin typeface="Courier New" pitchFamily="49" charset="0"/>
                <a:cs typeface="Courier New" pitchFamily="49" charset="0"/>
              </a:rPr>
              <a:t>	</a:t>
            </a:r>
            <a:r>
              <a:rPr lang="fr-FR" dirty="0" err="1">
                <a:latin typeface="Courier New" pitchFamily="49" charset="0"/>
                <a:cs typeface="Courier New" pitchFamily="49" charset="0"/>
              </a:rPr>
              <a:t>asupprimer</a:t>
            </a:r>
            <a:r>
              <a:rPr lang="fr-FR" dirty="0">
                <a:latin typeface="Courier New" pitchFamily="49" charset="0"/>
                <a:cs typeface="Courier New" pitchFamily="49" charset="0"/>
              </a:rPr>
              <a:t> = </a:t>
            </a:r>
            <a:r>
              <a:rPr lang="fr-FR" dirty="0" err="1">
                <a:latin typeface="Courier New" pitchFamily="49" charset="0"/>
                <a:cs typeface="Courier New" pitchFamily="49" charset="0"/>
              </a:rPr>
              <a:t>liste.lastChild</a:t>
            </a:r>
            <a:r>
              <a:rPr lang="fr-FR" dirty="0">
                <a:latin typeface="Courier New" pitchFamily="49" charset="0"/>
                <a:cs typeface="Courier New" pitchFamily="49" charset="0"/>
              </a:rPr>
              <a:t>;</a:t>
            </a:r>
          </a:p>
          <a:p>
            <a:r>
              <a:rPr lang="fr-FR" dirty="0">
                <a:latin typeface="Courier New" pitchFamily="49" charset="0"/>
                <a:cs typeface="Courier New" pitchFamily="49" charset="0"/>
              </a:rPr>
              <a:t>	var </a:t>
            </a:r>
            <a:r>
              <a:rPr lang="fr-FR" dirty="0" err="1">
                <a:latin typeface="Courier New" pitchFamily="49" charset="0"/>
                <a:cs typeface="Courier New" pitchFamily="49" charset="0"/>
              </a:rPr>
              <a:t>rep</a:t>
            </a:r>
            <a:r>
              <a:rPr lang="fr-FR" dirty="0">
                <a:latin typeface="Courier New" pitchFamily="49" charset="0"/>
                <a:cs typeface="Courier New" pitchFamily="49" charset="0"/>
              </a:rPr>
              <a:t> = </a:t>
            </a:r>
            <a:r>
              <a:rPr lang="fr-FR" dirty="0" err="1">
                <a:latin typeface="Courier New" pitchFamily="49" charset="0"/>
                <a:cs typeface="Courier New" pitchFamily="49" charset="0"/>
              </a:rPr>
              <a:t>confirm</a:t>
            </a:r>
            <a:r>
              <a:rPr lang="fr-FR" dirty="0">
                <a:latin typeface="Courier New" pitchFamily="49" charset="0"/>
                <a:cs typeface="Courier New" pitchFamily="49" charset="0"/>
              </a:rPr>
              <a:t> ("Vous êtes sûr de vouloir supprimer cet élément : " + </a:t>
            </a:r>
            <a:r>
              <a:rPr lang="fr-FR" dirty="0" err="1">
                <a:latin typeface="Courier New" pitchFamily="49" charset="0"/>
                <a:cs typeface="Courier New" pitchFamily="49" charset="0"/>
              </a:rPr>
              <a:t>asupprimer.innerHTML</a:t>
            </a:r>
            <a:r>
              <a:rPr lang="fr-FR" dirty="0">
                <a:latin typeface="Courier New" pitchFamily="49" charset="0"/>
                <a:cs typeface="Courier New" pitchFamily="49" charset="0"/>
              </a:rPr>
              <a:t> + " ?");</a:t>
            </a:r>
          </a:p>
          <a:p>
            <a:r>
              <a:rPr lang="fr-FR" dirty="0">
                <a:latin typeface="Courier New" pitchFamily="49" charset="0"/>
                <a:cs typeface="Courier New" pitchFamily="49" charset="0"/>
              </a:rPr>
              <a:t>	if (</a:t>
            </a:r>
            <a:r>
              <a:rPr lang="fr-FR" dirty="0" err="1">
                <a:latin typeface="Courier New" pitchFamily="49" charset="0"/>
                <a:cs typeface="Courier New" pitchFamily="49" charset="0"/>
              </a:rPr>
              <a:t>rep</a:t>
            </a:r>
            <a:r>
              <a:rPr lang="fr-FR" dirty="0">
                <a:latin typeface="Courier New" pitchFamily="49" charset="0"/>
                <a:cs typeface="Courier New" pitchFamily="49" charset="0"/>
              </a:rPr>
              <a:t>) </a:t>
            </a:r>
            <a:r>
              <a:rPr lang="fr-FR" dirty="0" err="1">
                <a:latin typeface="Courier New" pitchFamily="49" charset="0"/>
                <a:cs typeface="Courier New" pitchFamily="49" charset="0"/>
              </a:rPr>
              <a:t>liste.removeChild</a:t>
            </a:r>
            <a:r>
              <a:rPr lang="fr-FR" dirty="0">
                <a:latin typeface="Courier New" pitchFamily="49" charset="0"/>
                <a:cs typeface="Courier New" pitchFamily="49" charset="0"/>
              </a:rPr>
              <a:t>(</a:t>
            </a:r>
            <a:r>
              <a:rPr lang="fr-FR" dirty="0" err="1">
                <a:latin typeface="Courier New" pitchFamily="49" charset="0"/>
                <a:cs typeface="Courier New" pitchFamily="49" charset="0"/>
              </a:rPr>
              <a:t>asupprimer</a:t>
            </a:r>
            <a:r>
              <a:rPr lang="fr-FR" dirty="0">
                <a:latin typeface="Courier New" pitchFamily="49" charset="0"/>
                <a:cs typeface="Courier New" pitchFamily="49" charset="0"/>
              </a:rPr>
              <a:t>);</a:t>
            </a:r>
          </a:p>
          <a:p>
            <a:r>
              <a:rPr lang="fr-FR" dirty="0">
                <a:latin typeface="Courier New" pitchFamily="49" charset="0"/>
                <a:cs typeface="Courier New" pitchFamily="49" charset="0"/>
              </a:rPr>
              <a:t>}</a:t>
            </a:r>
          </a:p>
          <a:p>
            <a:r>
              <a:rPr lang="fr-FR" dirty="0" smtClean="0">
                <a:latin typeface="Courier New" pitchFamily="49" charset="0"/>
                <a:cs typeface="Courier New" pitchFamily="49" charset="0"/>
              </a:rPr>
              <a:t>&lt;/</a:t>
            </a:r>
            <a:r>
              <a:rPr lang="fr-FR" dirty="0">
                <a:latin typeface="Courier New" pitchFamily="49" charset="0"/>
                <a:cs typeface="Courier New" pitchFamily="49" charset="0"/>
              </a:rPr>
              <a:t>script&gt;</a:t>
            </a:r>
          </a:p>
          <a:p>
            <a:r>
              <a:rPr lang="fr-FR" dirty="0" smtClean="0">
                <a:latin typeface="Courier New" pitchFamily="49" charset="0"/>
                <a:cs typeface="Courier New" pitchFamily="49" charset="0"/>
              </a:rPr>
              <a:t>&lt;/</a:t>
            </a:r>
            <a:r>
              <a:rPr lang="fr-FR" dirty="0" err="1">
                <a:latin typeface="Courier New" pitchFamily="49" charset="0"/>
                <a:cs typeface="Courier New" pitchFamily="49" charset="0"/>
              </a:rPr>
              <a:t>head</a:t>
            </a:r>
            <a:r>
              <a:rPr lang="fr-FR" dirty="0">
                <a:latin typeface="Courier New" pitchFamily="49" charset="0"/>
                <a:cs typeface="Courier New" pitchFamily="49" charset="0"/>
              </a:rPr>
              <a:t>&gt;</a:t>
            </a:r>
          </a:p>
          <a:p>
            <a:r>
              <a:rPr lang="fr-FR" dirty="0">
                <a:latin typeface="Courier New" pitchFamily="49" charset="0"/>
                <a:cs typeface="Courier New" pitchFamily="49" charset="0"/>
              </a:rPr>
              <a:t>&lt;body&gt;</a:t>
            </a:r>
          </a:p>
          <a:p>
            <a:r>
              <a:rPr lang="fr-FR" dirty="0">
                <a:latin typeface="Courier New" pitchFamily="49" charset="0"/>
                <a:cs typeface="Courier New" pitchFamily="49" charset="0"/>
              </a:rPr>
              <a:t>&lt;input type="</a:t>
            </a:r>
            <a:r>
              <a:rPr lang="fr-FR" dirty="0" err="1">
                <a:latin typeface="Courier New" pitchFamily="49" charset="0"/>
                <a:cs typeface="Courier New" pitchFamily="49" charset="0"/>
              </a:rPr>
              <a:t>text</a:t>
            </a:r>
            <a:r>
              <a:rPr lang="fr-FR" dirty="0">
                <a:latin typeface="Courier New" pitchFamily="49" charset="0"/>
                <a:cs typeface="Courier New" pitchFamily="49" charset="0"/>
              </a:rPr>
              <a:t>" id="course"&gt;&lt;input type="</a:t>
            </a:r>
            <a:r>
              <a:rPr lang="fr-FR" dirty="0" err="1">
                <a:latin typeface="Courier New" pitchFamily="49" charset="0"/>
                <a:cs typeface="Courier New" pitchFamily="49" charset="0"/>
              </a:rPr>
              <a:t>button</a:t>
            </a:r>
            <a:r>
              <a:rPr lang="fr-FR" dirty="0">
                <a:latin typeface="Courier New" pitchFamily="49" charset="0"/>
                <a:cs typeface="Courier New" pitchFamily="49" charset="0"/>
              </a:rPr>
              <a:t>" value="OK" </a:t>
            </a:r>
            <a:r>
              <a:rPr lang="fr-FR" dirty="0" err="1">
                <a:latin typeface="Courier New" pitchFamily="49" charset="0"/>
                <a:cs typeface="Courier New" pitchFamily="49" charset="0"/>
              </a:rPr>
              <a:t>onClick</a:t>
            </a:r>
            <a:r>
              <a:rPr lang="fr-FR" dirty="0">
                <a:latin typeface="Courier New" pitchFamily="49" charset="0"/>
                <a:cs typeface="Courier New" pitchFamily="49" charset="0"/>
              </a:rPr>
              <a:t>="ajout()"&gt;&lt;input type="</a:t>
            </a:r>
            <a:r>
              <a:rPr lang="fr-FR" dirty="0" err="1">
                <a:latin typeface="Courier New" pitchFamily="49" charset="0"/>
                <a:cs typeface="Courier New" pitchFamily="49" charset="0"/>
              </a:rPr>
              <a:t>button</a:t>
            </a:r>
            <a:r>
              <a:rPr lang="fr-FR" dirty="0">
                <a:latin typeface="Courier New" pitchFamily="49" charset="0"/>
                <a:cs typeface="Courier New" pitchFamily="49" charset="0"/>
              </a:rPr>
              <a:t>" value="Supprimer" </a:t>
            </a:r>
            <a:r>
              <a:rPr lang="fr-FR" dirty="0" err="1">
                <a:latin typeface="Courier New" pitchFamily="49" charset="0"/>
                <a:cs typeface="Courier New" pitchFamily="49" charset="0"/>
              </a:rPr>
              <a:t>onClick</a:t>
            </a:r>
            <a:r>
              <a:rPr lang="fr-FR" dirty="0">
                <a:latin typeface="Courier New" pitchFamily="49" charset="0"/>
                <a:cs typeface="Courier New" pitchFamily="49" charset="0"/>
              </a:rPr>
              <a:t>="supprime()"&gt;</a:t>
            </a:r>
          </a:p>
          <a:p>
            <a:r>
              <a:rPr lang="fr-FR" dirty="0">
                <a:latin typeface="Courier New" pitchFamily="49" charset="0"/>
                <a:cs typeface="Courier New" pitchFamily="49" charset="0"/>
              </a:rPr>
              <a:t>&lt;</a:t>
            </a:r>
            <a:r>
              <a:rPr lang="fr-FR" dirty="0" err="1">
                <a:latin typeface="Courier New" pitchFamily="49" charset="0"/>
                <a:cs typeface="Courier New" pitchFamily="49" charset="0"/>
              </a:rPr>
              <a:t>ul</a:t>
            </a:r>
            <a:r>
              <a:rPr lang="fr-FR" dirty="0">
                <a:latin typeface="Courier New" pitchFamily="49" charset="0"/>
                <a:cs typeface="Courier New" pitchFamily="49" charset="0"/>
              </a:rPr>
              <a:t> id="</a:t>
            </a:r>
            <a:r>
              <a:rPr lang="fr-FR" dirty="0" err="1">
                <a:latin typeface="Courier New" pitchFamily="49" charset="0"/>
                <a:cs typeface="Courier New" pitchFamily="49" charset="0"/>
              </a:rPr>
              <a:t>listecommissions</a:t>
            </a:r>
            <a:r>
              <a:rPr lang="fr-FR" dirty="0">
                <a:latin typeface="Courier New" pitchFamily="49" charset="0"/>
                <a:cs typeface="Courier New" pitchFamily="49" charset="0"/>
              </a:rPr>
              <a:t>"&gt;</a:t>
            </a:r>
          </a:p>
          <a:p>
            <a:r>
              <a:rPr lang="fr-FR" dirty="0">
                <a:latin typeface="Courier New" pitchFamily="49" charset="0"/>
                <a:cs typeface="Courier New" pitchFamily="49" charset="0"/>
              </a:rPr>
              <a:t>	&lt;li&gt;1 kg de farine&lt;/li&gt;</a:t>
            </a:r>
          </a:p>
          <a:p>
            <a:r>
              <a:rPr lang="fr-FR" dirty="0">
                <a:latin typeface="Courier New" pitchFamily="49" charset="0"/>
                <a:cs typeface="Courier New" pitchFamily="49" charset="0"/>
              </a:rPr>
              <a:t>	&lt;li&gt;un pack de lait&lt;/li&gt;</a:t>
            </a:r>
          </a:p>
          <a:p>
            <a:r>
              <a:rPr lang="fr-FR" dirty="0">
                <a:latin typeface="Courier New" pitchFamily="49" charset="0"/>
                <a:cs typeface="Courier New" pitchFamily="49" charset="0"/>
              </a:rPr>
              <a:t>&lt;/</a:t>
            </a:r>
            <a:r>
              <a:rPr lang="fr-FR" dirty="0" err="1">
                <a:latin typeface="Courier New" pitchFamily="49" charset="0"/>
                <a:cs typeface="Courier New" pitchFamily="49" charset="0"/>
              </a:rPr>
              <a:t>ul</a:t>
            </a:r>
            <a:r>
              <a:rPr lang="fr-FR" dirty="0">
                <a:latin typeface="Courier New" pitchFamily="49" charset="0"/>
                <a:cs typeface="Courier New" pitchFamily="49" charset="0"/>
              </a:rPr>
              <a:t>&gt;</a:t>
            </a:r>
          </a:p>
        </p:txBody>
      </p:sp>
    </p:spTree>
    <p:extLst>
      <p:ext uri="{BB962C8B-B14F-4D97-AF65-F5344CB8AC3E}">
        <p14:creationId xmlns:p14="http://schemas.microsoft.com/office/powerpoint/2010/main" val="2099516400"/>
      </p:ext>
    </p:extLst>
  </p:cSld>
  <p:clrMapOvr>
    <a:masterClrMapping/>
  </p:clrMapOvr>
  <p:transition spd="slow">
    <p:wipe dir="d"/>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DOM</a:t>
            </a:r>
            <a:br>
              <a:rPr lang="fr-FR" sz="4000" b="1" i="1" dirty="0" smtClean="0"/>
            </a:br>
            <a:r>
              <a:rPr lang="fr-FR" sz="2800" b="1" i="1" dirty="0" smtClean="0">
                <a:solidFill>
                  <a:schemeClr val="accent2">
                    <a:lumMod val="75000"/>
                  </a:schemeClr>
                </a:solidFill>
              </a:rPr>
              <a:t>Comment créer une table ?</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460432" cy="4524315"/>
          </a:xfrm>
          <a:prstGeom prst="rect">
            <a:avLst/>
          </a:prstGeom>
          <a:noFill/>
        </p:spPr>
        <p:txBody>
          <a:bodyPr wrap="square" rtlCol="0">
            <a:spAutoFit/>
          </a:bodyPr>
          <a:lstStyle/>
          <a:p>
            <a:r>
              <a:rPr lang="fr-FR" sz="1600" dirty="0" smtClean="0">
                <a:cs typeface="Courier New" pitchFamily="49" charset="0"/>
              </a:rPr>
              <a:t>Rappel de la structure d'une table :</a:t>
            </a:r>
          </a:p>
          <a:p>
            <a:r>
              <a:rPr lang="fr-FR" sz="1600" dirty="0" smtClean="0">
                <a:cs typeface="Courier New" pitchFamily="49" charset="0"/>
              </a:rPr>
              <a:t>&lt;table&gt;				tableau</a:t>
            </a:r>
          </a:p>
          <a:p>
            <a:r>
              <a:rPr lang="fr-FR" sz="1600" dirty="0">
                <a:cs typeface="Courier New" pitchFamily="49" charset="0"/>
              </a:rPr>
              <a:t> </a:t>
            </a:r>
            <a:r>
              <a:rPr lang="fr-FR" sz="1600" dirty="0" smtClean="0">
                <a:solidFill>
                  <a:schemeClr val="accent2">
                    <a:lumMod val="75000"/>
                  </a:schemeClr>
                </a:solidFill>
                <a:cs typeface="Courier New" pitchFamily="49" charset="0"/>
              </a:rPr>
              <a:t>   &lt;</a:t>
            </a:r>
            <a:r>
              <a:rPr lang="fr-FR" sz="1600" dirty="0" err="1" smtClean="0">
                <a:solidFill>
                  <a:schemeClr val="accent2">
                    <a:lumMod val="75000"/>
                  </a:schemeClr>
                </a:solidFill>
                <a:cs typeface="Courier New" pitchFamily="49" charset="0"/>
              </a:rPr>
              <a:t>thead</a:t>
            </a:r>
            <a:r>
              <a:rPr lang="fr-FR" sz="1600" dirty="0" smtClean="0">
                <a:solidFill>
                  <a:schemeClr val="accent2">
                    <a:lumMod val="75000"/>
                  </a:schemeClr>
                </a:solidFill>
                <a:cs typeface="Courier New" pitchFamily="49" charset="0"/>
              </a:rPr>
              <a:t>&gt;				</a:t>
            </a:r>
            <a:r>
              <a:rPr lang="fr-FR" sz="1600" dirty="0" smtClean="0">
                <a:cs typeface="Courier New" pitchFamily="49" charset="0"/>
              </a:rPr>
              <a:t>groupe entête</a:t>
            </a:r>
          </a:p>
          <a:p>
            <a:r>
              <a:rPr lang="fr-FR" sz="1600" dirty="0">
                <a:solidFill>
                  <a:schemeClr val="accent2">
                    <a:lumMod val="75000"/>
                  </a:schemeClr>
                </a:solidFill>
                <a:cs typeface="Courier New" pitchFamily="49" charset="0"/>
              </a:rPr>
              <a:t> </a:t>
            </a:r>
            <a:r>
              <a:rPr lang="fr-FR" sz="1600" dirty="0" smtClean="0">
                <a:solidFill>
                  <a:schemeClr val="accent2">
                    <a:lumMod val="75000"/>
                  </a:schemeClr>
                </a:solidFill>
                <a:cs typeface="Courier New" pitchFamily="49" charset="0"/>
              </a:rPr>
              <a:t>       &lt;tr&gt; &lt;th&gt;&lt;th&gt;</a:t>
            </a:r>
            <a:r>
              <a:rPr lang="fr-FR" sz="1600" dirty="0">
                <a:solidFill>
                  <a:schemeClr val="accent2">
                    <a:lumMod val="75000"/>
                  </a:schemeClr>
                </a:solidFill>
                <a:cs typeface="Courier New" pitchFamily="49" charset="0"/>
              </a:rPr>
              <a:t> </a:t>
            </a:r>
            <a:r>
              <a:rPr lang="fr-FR" sz="1600" dirty="0" smtClean="0">
                <a:solidFill>
                  <a:schemeClr val="accent2">
                    <a:lumMod val="75000"/>
                  </a:schemeClr>
                </a:solidFill>
                <a:cs typeface="Courier New" pitchFamily="49" charset="0"/>
              </a:rPr>
              <a:t>......		</a:t>
            </a:r>
            <a:r>
              <a:rPr lang="fr-FR" sz="1600" dirty="0" smtClean="0">
                <a:cs typeface="Courier New" pitchFamily="49" charset="0"/>
              </a:rPr>
              <a:t>ligne</a:t>
            </a:r>
          </a:p>
          <a:p>
            <a:r>
              <a:rPr lang="fr-FR" sz="1600" dirty="0">
                <a:solidFill>
                  <a:schemeClr val="accent2">
                    <a:lumMod val="75000"/>
                  </a:schemeClr>
                </a:solidFill>
                <a:cs typeface="Courier New" pitchFamily="49" charset="0"/>
              </a:rPr>
              <a:t>  </a:t>
            </a:r>
            <a:r>
              <a:rPr lang="fr-FR" sz="1600" dirty="0" smtClean="0">
                <a:solidFill>
                  <a:schemeClr val="accent2">
                    <a:lumMod val="75000"/>
                  </a:schemeClr>
                </a:solidFill>
                <a:cs typeface="Courier New" pitchFamily="49" charset="0"/>
              </a:rPr>
              <a:t>      &lt;</a:t>
            </a:r>
            <a:r>
              <a:rPr lang="fr-FR" sz="1600" dirty="0">
                <a:solidFill>
                  <a:schemeClr val="accent2">
                    <a:lumMod val="75000"/>
                  </a:schemeClr>
                </a:solidFill>
                <a:cs typeface="Courier New" pitchFamily="49" charset="0"/>
              </a:rPr>
              <a:t>tr&gt; &lt;th&gt;&lt;th</a:t>
            </a:r>
            <a:r>
              <a:rPr lang="fr-FR" sz="1600" dirty="0" smtClean="0">
                <a:solidFill>
                  <a:schemeClr val="accent2">
                    <a:lumMod val="75000"/>
                  </a:schemeClr>
                </a:solidFill>
                <a:cs typeface="Courier New" pitchFamily="49" charset="0"/>
              </a:rPr>
              <a:t>&gt;</a:t>
            </a:r>
            <a:r>
              <a:rPr lang="fr-FR" sz="1600" dirty="0">
                <a:solidFill>
                  <a:schemeClr val="accent2">
                    <a:lumMod val="75000"/>
                  </a:schemeClr>
                </a:solidFill>
                <a:cs typeface="Courier New" pitchFamily="49" charset="0"/>
              </a:rPr>
              <a:t> </a:t>
            </a:r>
            <a:r>
              <a:rPr lang="fr-FR" sz="1600" dirty="0" smtClean="0">
                <a:solidFill>
                  <a:schemeClr val="accent2">
                    <a:lumMod val="75000"/>
                  </a:schemeClr>
                </a:solidFill>
                <a:cs typeface="Courier New" pitchFamily="49" charset="0"/>
              </a:rPr>
              <a:t>......		</a:t>
            </a:r>
            <a:r>
              <a:rPr lang="fr-FR" sz="1600" dirty="0">
                <a:cs typeface="Courier New" pitchFamily="49" charset="0"/>
              </a:rPr>
              <a:t>ligne</a:t>
            </a:r>
          </a:p>
          <a:p>
            <a:r>
              <a:rPr lang="fr-FR" sz="1600" dirty="0" smtClean="0">
                <a:solidFill>
                  <a:schemeClr val="accent2">
                    <a:lumMod val="75000"/>
                  </a:schemeClr>
                </a:solidFill>
                <a:cs typeface="Courier New" pitchFamily="49" charset="0"/>
              </a:rPr>
              <a:t>        ......</a:t>
            </a:r>
          </a:p>
          <a:p>
            <a:r>
              <a:rPr lang="fr-FR" sz="1600" dirty="0">
                <a:solidFill>
                  <a:schemeClr val="accent2">
                    <a:lumMod val="75000"/>
                  </a:schemeClr>
                </a:solidFill>
                <a:cs typeface="Courier New" pitchFamily="49" charset="0"/>
              </a:rPr>
              <a:t> </a:t>
            </a:r>
            <a:r>
              <a:rPr lang="fr-FR" sz="1600" dirty="0" smtClean="0">
                <a:solidFill>
                  <a:schemeClr val="accent2">
                    <a:lumMod val="75000"/>
                  </a:schemeClr>
                </a:solidFill>
                <a:cs typeface="Courier New" pitchFamily="49" charset="0"/>
              </a:rPr>
              <a:t>   &lt;</a:t>
            </a:r>
            <a:r>
              <a:rPr lang="fr-FR" sz="1600" dirty="0" err="1" smtClean="0">
                <a:solidFill>
                  <a:schemeClr val="accent2">
                    <a:lumMod val="75000"/>
                  </a:schemeClr>
                </a:solidFill>
                <a:cs typeface="Courier New" pitchFamily="49" charset="0"/>
              </a:rPr>
              <a:t>tbody</a:t>
            </a:r>
            <a:r>
              <a:rPr lang="fr-FR" sz="1600" dirty="0" smtClean="0">
                <a:solidFill>
                  <a:schemeClr val="accent2">
                    <a:lumMod val="75000"/>
                  </a:schemeClr>
                </a:solidFill>
                <a:cs typeface="Courier New" pitchFamily="49" charset="0"/>
              </a:rPr>
              <a:t>&gt;				</a:t>
            </a:r>
            <a:r>
              <a:rPr lang="fr-FR" sz="1600" dirty="0" smtClean="0">
                <a:cs typeface="Courier New" pitchFamily="49" charset="0"/>
              </a:rPr>
              <a:t>groupe corps</a:t>
            </a:r>
            <a:endParaRPr lang="fr-FR" sz="1600" dirty="0" smtClean="0">
              <a:solidFill>
                <a:schemeClr val="accent2">
                  <a:lumMod val="75000"/>
                </a:schemeClr>
              </a:solidFill>
              <a:cs typeface="Courier New" pitchFamily="49" charset="0"/>
            </a:endParaRPr>
          </a:p>
          <a:p>
            <a:r>
              <a:rPr lang="fr-FR" sz="1600" dirty="0">
                <a:cs typeface="Courier New" pitchFamily="49" charset="0"/>
              </a:rPr>
              <a:t> </a:t>
            </a:r>
            <a:r>
              <a:rPr lang="fr-FR" sz="1600" dirty="0" smtClean="0">
                <a:cs typeface="Courier New" pitchFamily="49" charset="0"/>
              </a:rPr>
              <a:t>       &lt;tr&gt;&lt;td&gt;&lt;td&gt; ......			ligne</a:t>
            </a:r>
          </a:p>
          <a:p>
            <a:r>
              <a:rPr lang="fr-FR" sz="1600" dirty="0">
                <a:cs typeface="Courier New" pitchFamily="49" charset="0"/>
              </a:rPr>
              <a:t> </a:t>
            </a:r>
            <a:r>
              <a:rPr lang="fr-FR" sz="1600" dirty="0" smtClean="0">
                <a:cs typeface="Courier New" pitchFamily="49" charset="0"/>
              </a:rPr>
              <a:t>       &lt;</a:t>
            </a:r>
            <a:r>
              <a:rPr lang="fr-FR" sz="1600" dirty="0">
                <a:cs typeface="Courier New" pitchFamily="49" charset="0"/>
              </a:rPr>
              <a:t>tr&gt;&lt;td&gt;&lt;td&gt; </a:t>
            </a:r>
            <a:r>
              <a:rPr lang="fr-FR" sz="1600" dirty="0" smtClean="0">
                <a:cs typeface="Courier New" pitchFamily="49" charset="0"/>
              </a:rPr>
              <a:t>......			ligne</a:t>
            </a:r>
          </a:p>
          <a:p>
            <a:r>
              <a:rPr lang="fr-FR" sz="1600" dirty="0" smtClean="0">
                <a:cs typeface="Courier New" pitchFamily="49" charset="0"/>
              </a:rPr>
              <a:t>         ......</a:t>
            </a:r>
          </a:p>
          <a:p>
            <a:r>
              <a:rPr lang="fr-FR" sz="1600" dirty="0">
                <a:solidFill>
                  <a:schemeClr val="accent2">
                    <a:lumMod val="75000"/>
                  </a:schemeClr>
                </a:solidFill>
                <a:cs typeface="Courier New" pitchFamily="49" charset="0"/>
              </a:rPr>
              <a:t> </a:t>
            </a:r>
            <a:r>
              <a:rPr lang="fr-FR" sz="1600" dirty="0" smtClean="0">
                <a:solidFill>
                  <a:schemeClr val="accent2">
                    <a:lumMod val="75000"/>
                  </a:schemeClr>
                </a:solidFill>
                <a:cs typeface="Courier New" pitchFamily="49" charset="0"/>
              </a:rPr>
              <a:t>   &lt;</a:t>
            </a:r>
            <a:r>
              <a:rPr lang="fr-FR" sz="1600" dirty="0" err="1" smtClean="0">
                <a:solidFill>
                  <a:schemeClr val="accent2">
                    <a:lumMod val="75000"/>
                  </a:schemeClr>
                </a:solidFill>
                <a:cs typeface="Courier New" pitchFamily="49" charset="0"/>
              </a:rPr>
              <a:t>tfoot</a:t>
            </a:r>
            <a:r>
              <a:rPr lang="fr-FR" sz="1600" dirty="0" smtClean="0">
                <a:solidFill>
                  <a:schemeClr val="accent2">
                    <a:lumMod val="75000"/>
                  </a:schemeClr>
                </a:solidFill>
                <a:cs typeface="Courier New" pitchFamily="49" charset="0"/>
              </a:rPr>
              <a:t>&gt;				</a:t>
            </a:r>
            <a:r>
              <a:rPr lang="fr-FR" sz="1600" dirty="0" smtClean="0">
                <a:cs typeface="Courier New" pitchFamily="49" charset="0"/>
              </a:rPr>
              <a:t>groupe pied</a:t>
            </a:r>
            <a:endParaRPr lang="fr-FR" sz="1600" dirty="0" smtClean="0">
              <a:solidFill>
                <a:schemeClr val="accent2">
                  <a:lumMod val="75000"/>
                </a:schemeClr>
              </a:solidFill>
              <a:cs typeface="Courier New" pitchFamily="49" charset="0"/>
            </a:endParaRPr>
          </a:p>
          <a:p>
            <a:r>
              <a:rPr lang="fr-FR" sz="1600" dirty="0">
                <a:solidFill>
                  <a:schemeClr val="accent2">
                    <a:lumMod val="75000"/>
                  </a:schemeClr>
                </a:solidFill>
                <a:cs typeface="Courier New" pitchFamily="49" charset="0"/>
              </a:rPr>
              <a:t> </a:t>
            </a:r>
            <a:r>
              <a:rPr lang="fr-FR" sz="1600" dirty="0" smtClean="0">
                <a:solidFill>
                  <a:schemeClr val="accent2">
                    <a:lumMod val="75000"/>
                  </a:schemeClr>
                </a:solidFill>
                <a:cs typeface="Courier New" pitchFamily="49" charset="0"/>
              </a:rPr>
              <a:t>       &lt;</a:t>
            </a:r>
            <a:r>
              <a:rPr lang="fr-FR" sz="1600" dirty="0">
                <a:solidFill>
                  <a:schemeClr val="accent2">
                    <a:lumMod val="75000"/>
                  </a:schemeClr>
                </a:solidFill>
                <a:cs typeface="Courier New" pitchFamily="49" charset="0"/>
              </a:rPr>
              <a:t>tr&gt;&lt;td&gt;&lt;td&gt; </a:t>
            </a:r>
            <a:r>
              <a:rPr lang="fr-FR" sz="1600" dirty="0" smtClean="0">
                <a:solidFill>
                  <a:schemeClr val="accent2">
                    <a:lumMod val="75000"/>
                  </a:schemeClr>
                </a:solidFill>
                <a:cs typeface="Courier New" pitchFamily="49" charset="0"/>
              </a:rPr>
              <a:t>......			</a:t>
            </a:r>
            <a:r>
              <a:rPr lang="fr-FR" sz="1600" dirty="0" smtClean="0">
                <a:cs typeface="Courier New" pitchFamily="49" charset="0"/>
              </a:rPr>
              <a:t>ligne</a:t>
            </a:r>
            <a:endParaRPr lang="fr-FR" sz="1600" dirty="0">
              <a:cs typeface="Courier New" pitchFamily="49" charset="0"/>
            </a:endParaRPr>
          </a:p>
          <a:p>
            <a:r>
              <a:rPr lang="fr-FR" sz="1600" dirty="0">
                <a:solidFill>
                  <a:schemeClr val="accent2">
                    <a:lumMod val="75000"/>
                  </a:schemeClr>
                </a:solidFill>
                <a:cs typeface="Courier New" pitchFamily="49" charset="0"/>
              </a:rPr>
              <a:t>        &lt;tr&gt;&lt;td&gt;&lt;td&gt; </a:t>
            </a:r>
            <a:r>
              <a:rPr lang="fr-FR" sz="1600" dirty="0" smtClean="0">
                <a:solidFill>
                  <a:schemeClr val="accent2">
                    <a:lumMod val="75000"/>
                  </a:schemeClr>
                </a:solidFill>
                <a:cs typeface="Courier New" pitchFamily="49" charset="0"/>
              </a:rPr>
              <a:t>......			</a:t>
            </a:r>
            <a:r>
              <a:rPr lang="fr-FR" sz="1600" dirty="0" smtClean="0">
                <a:cs typeface="Courier New" pitchFamily="49" charset="0"/>
              </a:rPr>
              <a:t>ligne</a:t>
            </a:r>
            <a:endParaRPr lang="fr-FR" sz="1600" dirty="0">
              <a:solidFill>
                <a:schemeClr val="accent2">
                  <a:lumMod val="75000"/>
                </a:schemeClr>
              </a:solidFill>
              <a:cs typeface="Courier New" pitchFamily="49" charset="0"/>
            </a:endParaRPr>
          </a:p>
          <a:p>
            <a:r>
              <a:rPr lang="fr-FR" sz="1600" dirty="0">
                <a:solidFill>
                  <a:schemeClr val="accent2">
                    <a:lumMod val="75000"/>
                  </a:schemeClr>
                </a:solidFill>
                <a:cs typeface="Courier New" pitchFamily="49" charset="0"/>
              </a:rPr>
              <a:t>         </a:t>
            </a:r>
            <a:r>
              <a:rPr lang="fr-FR" sz="1600" dirty="0" smtClean="0">
                <a:solidFill>
                  <a:schemeClr val="accent2">
                    <a:lumMod val="75000"/>
                  </a:schemeClr>
                </a:solidFill>
                <a:cs typeface="Courier New" pitchFamily="49" charset="0"/>
              </a:rPr>
              <a:t>......</a:t>
            </a:r>
          </a:p>
          <a:p>
            <a:r>
              <a:rPr lang="fr-FR" sz="1600" dirty="0" smtClean="0">
                <a:cs typeface="Courier New" pitchFamily="49" charset="0"/>
              </a:rPr>
              <a:t>En noir de qui est obligatoire, en orange ce qui est facultatif.</a:t>
            </a:r>
          </a:p>
          <a:p>
            <a:r>
              <a:rPr lang="fr-FR" sz="1600" dirty="0" smtClean="0">
                <a:cs typeface="Courier New" pitchFamily="49" charset="0"/>
              </a:rPr>
              <a:t>Chaque ligne est composée d'une ou de plusieurs cellules &lt;th&gt; ou &lt;td&gt;</a:t>
            </a:r>
          </a:p>
          <a:p>
            <a:r>
              <a:rPr lang="fr-FR" sz="1600" dirty="0" smtClean="0">
                <a:cs typeface="Courier New" pitchFamily="49" charset="0"/>
              </a:rPr>
              <a:t>Chaque cellule contient un </a:t>
            </a:r>
            <a:r>
              <a:rPr lang="fr-FR" sz="1600" dirty="0" err="1" smtClean="0">
                <a:cs typeface="Courier New" pitchFamily="49" charset="0"/>
              </a:rPr>
              <a:t>noeud</a:t>
            </a:r>
            <a:r>
              <a:rPr lang="fr-FR" sz="1600" dirty="0" smtClean="0">
                <a:cs typeface="Courier New" pitchFamily="49" charset="0"/>
              </a:rPr>
              <a:t> texte qui est le contenu de la cellule.</a:t>
            </a:r>
          </a:p>
          <a:p>
            <a:endParaRPr lang="fr-FR" sz="1600" dirty="0">
              <a:cs typeface="Courier New" pitchFamily="49" charset="0"/>
            </a:endParaRPr>
          </a:p>
        </p:txBody>
      </p:sp>
    </p:spTree>
    <p:extLst>
      <p:ext uri="{BB962C8B-B14F-4D97-AF65-F5344CB8AC3E}">
        <p14:creationId xmlns:p14="http://schemas.microsoft.com/office/powerpoint/2010/main" val="639526"/>
      </p:ext>
    </p:extLst>
  </p:cSld>
  <p:clrMapOvr>
    <a:masterClrMapping/>
  </p:clrMapOvr>
  <p:transition spd="slow">
    <p:wipe dir="d"/>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DOM</a:t>
            </a:r>
            <a:br>
              <a:rPr lang="fr-FR" sz="4000" b="1" i="1" dirty="0" smtClean="0"/>
            </a:br>
            <a:r>
              <a:rPr lang="fr-FR" sz="2800" b="1" i="1" dirty="0" smtClean="0">
                <a:solidFill>
                  <a:schemeClr val="accent2">
                    <a:lumMod val="75000"/>
                  </a:schemeClr>
                </a:solidFill>
              </a:rPr>
              <a:t>Comment créer une table ?</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83568" y="1484784"/>
            <a:ext cx="8460432" cy="4031873"/>
          </a:xfrm>
          <a:prstGeom prst="rect">
            <a:avLst/>
          </a:prstGeom>
          <a:noFill/>
        </p:spPr>
        <p:txBody>
          <a:bodyPr wrap="square" rtlCol="0">
            <a:spAutoFit/>
          </a:bodyPr>
          <a:lstStyle/>
          <a:p>
            <a:r>
              <a:rPr lang="fr-FR" sz="1600" dirty="0" smtClean="0">
                <a:cs typeface="Courier New" pitchFamily="49" charset="0"/>
              </a:rPr>
              <a:t>Nous avons vu que pour créer un </a:t>
            </a:r>
            <a:r>
              <a:rPr lang="fr-FR" sz="1600" dirty="0" err="1" smtClean="0">
                <a:cs typeface="Courier New" pitchFamily="49" charset="0"/>
              </a:rPr>
              <a:t>noeud</a:t>
            </a:r>
            <a:r>
              <a:rPr lang="fr-FR" sz="1600" dirty="0" smtClean="0">
                <a:cs typeface="Courier New" pitchFamily="49" charset="0"/>
              </a:rPr>
              <a:t>, il fallait :</a:t>
            </a:r>
          </a:p>
          <a:p>
            <a:r>
              <a:rPr lang="fr-FR" sz="1600" dirty="0" smtClean="0">
                <a:cs typeface="Courier New" pitchFamily="49" charset="0"/>
              </a:rPr>
              <a:t>1 / créer le </a:t>
            </a:r>
            <a:r>
              <a:rPr lang="fr-FR" sz="1600" dirty="0" err="1" smtClean="0">
                <a:cs typeface="Courier New" pitchFamily="49" charset="0"/>
              </a:rPr>
              <a:t>noeud</a:t>
            </a:r>
            <a:r>
              <a:rPr lang="fr-FR" sz="1600" dirty="0" smtClean="0">
                <a:cs typeface="Courier New" pitchFamily="49" charset="0"/>
              </a:rPr>
              <a:t> proprement dit,</a:t>
            </a:r>
          </a:p>
          <a:p>
            <a:r>
              <a:rPr lang="fr-FR" sz="1600" dirty="0" smtClean="0">
                <a:cs typeface="Courier New" pitchFamily="49" charset="0"/>
              </a:rPr>
              <a:t>2 / l'attacher à son </a:t>
            </a:r>
            <a:r>
              <a:rPr lang="fr-FR" sz="1600" dirty="0" err="1" smtClean="0">
                <a:cs typeface="Courier New" pitchFamily="49" charset="0"/>
              </a:rPr>
              <a:t>noeud</a:t>
            </a:r>
            <a:r>
              <a:rPr lang="fr-FR" sz="1600" dirty="0" smtClean="0">
                <a:cs typeface="Courier New" pitchFamily="49" charset="0"/>
              </a:rPr>
              <a:t> parent.</a:t>
            </a:r>
          </a:p>
          <a:p>
            <a:endParaRPr lang="fr-FR" sz="1600" dirty="0">
              <a:cs typeface="Courier New" pitchFamily="49" charset="0"/>
            </a:endParaRPr>
          </a:p>
          <a:p>
            <a:r>
              <a:rPr lang="fr-FR" sz="1600" dirty="0" smtClean="0">
                <a:cs typeface="Courier New" pitchFamily="49" charset="0"/>
              </a:rPr>
              <a:t>Pour les tables c'est la même opération en cascade :</a:t>
            </a:r>
          </a:p>
          <a:p>
            <a:r>
              <a:rPr lang="fr-FR" sz="1600" dirty="0">
                <a:cs typeface="Courier New" pitchFamily="49" charset="0"/>
              </a:rPr>
              <a:t>c</a:t>
            </a:r>
            <a:r>
              <a:rPr lang="fr-FR" sz="1600" dirty="0" smtClean="0">
                <a:cs typeface="Courier New" pitchFamily="49" charset="0"/>
              </a:rPr>
              <a:t>réation de la table</a:t>
            </a:r>
          </a:p>
          <a:p>
            <a:r>
              <a:rPr lang="fr-FR" sz="1600" dirty="0" smtClean="0">
                <a:cs typeface="Courier New" pitchFamily="49" charset="0"/>
              </a:rPr>
              <a:t>    création du groupe</a:t>
            </a:r>
          </a:p>
          <a:p>
            <a:r>
              <a:rPr lang="fr-FR" sz="1600" dirty="0" smtClean="0">
                <a:cs typeface="Courier New" pitchFamily="49" charset="0"/>
              </a:rPr>
              <a:t>        création de la ligne</a:t>
            </a:r>
          </a:p>
          <a:p>
            <a:r>
              <a:rPr lang="fr-FR" sz="1600" dirty="0" smtClean="0">
                <a:cs typeface="Courier New" pitchFamily="49" charset="0"/>
              </a:rPr>
              <a:t>            création de la cellule</a:t>
            </a:r>
          </a:p>
          <a:p>
            <a:r>
              <a:rPr lang="fr-FR" sz="1600" dirty="0" smtClean="0">
                <a:cs typeface="Courier New" pitchFamily="49" charset="0"/>
              </a:rPr>
              <a:t>	création du </a:t>
            </a:r>
            <a:r>
              <a:rPr lang="fr-FR" sz="1600" dirty="0" err="1" smtClean="0">
                <a:cs typeface="Courier New" pitchFamily="49" charset="0"/>
              </a:rPr>
              <a:t>noeud</a:t>
            </a:r>
            <a:r>
              <a:rPr lang="fr-FR" sz="1600" dirty="0" smtClean="0">
                <a:cs typeface="Courier New" pitchFamily="49" charset="0"/>
              </a:rPr>
              <a:t> texte de la cellule</a:t>
            </a:r>
          </a:p>
          <a:p>
            <a:r>
              <a:rPr lang="fr-FR" sz="1600" dirty="0" smtClean="0">
                <a:cs typeface="Courier New" pitchFamily="49" charset="0"/>
              </a:rPr>
              <a:t>	attachement du </a:t>
            </a:r>
            <a:r>
              <a:rPr lang="fr-FR" sz="1600" dirty="0" err="1" smtClean="0">
                <a:cs typeface="Courier New" pitchFamily="49" charset="0"/>
              </a:rPr>
              <a:t>noeud</a:t>
            </a:r>
            <a:r>
              <a:rPr lang="fr-FR" sz="1600" dirty="0" smtClean="0">
                <a:cs typeface="Courier New" pitchFamily="49" charset="0"/>
              </a:rPr>
              <a:t> texte de la cellule à la cellule</a:t>
            </a:r>
          </a:p>
          <a:p>
            <a:r>
              <a:rPr lang="fr-FR" sz="1600" dirty="0" smtClean="0">
                <a:cs typeface="Courier New" pitchFamily="49" charset="0"/>
              </a:rPr>
              <a:t>            attachement de la cellule à la ligne</a:t>
            </a:r>
          </a:p>
          <a:p>
            <a:r>
              <a:rPr lang="fr-FR" sz="1600" dirty="0" smtClean="0">
                <a:cs typeface="Courier New" pitchFamily="49" charset="0"/>
              </a:rPr>
              <a:t>        attachement de la ligne au groupe (ou à la table)</a:t>
            </a:r>
          </a:p>
          <a:p>
            <a:r>
              <a:rPr lang="fr-FR" sz="1600" dirty="0" smtClean="0">
                <a:cs typeface="Courier New" pitchFamily="49" charset="0"/>
              </a:rPr>
              <a:t>    attachement du groupe à la table</a:t>
            </a:r>
          </a:p>
          <a:p>
            <a:r>
              <a:rPr lang="fr-FR" sz="1600" dirty="0" smtClean="0">
                <a:cs typeface="Courier New" pitchFamily="49" charset="0"/>
              </a:rPr>
              <a:t>attachement de la table à son </a:t>
            </a:r>
            <a:r>
              <a:rPr lang="fr-FR" sz="1600" dirty="0" err="1" smtClean="0">
                <a:cs typeface="Courier New" pitchFamily="49" charset="0"/>
              </a:rPr>
              <a:t>noeud</a:t>
            </a:r>
            <a:r>
              <a:rPr lang="fr-FR" sz="1600" dirty="0" smtClean="0">
                <a:cs typeface="Courier New" pitchFamily="49" charset="0"/>
              </a:rPr>
              <a:t> parent.</a:t>
            </a:r>
          </a:p>
          <a:p>
            <a:endParaRPr lang="fr-FR" sz="1600" dirty="0">
              <a:cs typeface="Courier New" pitchFamily="49" charset="0"/>
            </a:endParaRPr>
          </a:p>
        </p:txBody>
      </p:sp>
      <p:sp>
        <p:nvSpPr>
          <p:cNvPr id="4" name="Rectangle 3"/>
          <p:cNvSpPr/>
          <p:nvPr/>
        </p:nvSpPr>
        <p:spPr>
          <a:xfrm>
            <a:off x="4253643" y="3244334"/>
            <a:ext cx="636713" cy="369332"/>
          </a:xfrm>
          <a:prstGeom prst="rect">
            <a:avLst/>
          </a:prstGeom>
        </p:spPr>
        <p:txBody>
          <a:bodyPr wrap="none">
            <a:spAutoFit/>
          </a:bodyPr>
          <a:lstStyle/>
          <a:p>
            <a:r>
              <a:rPr lang="fr-FR" dirty="0">
                <a:cs typeface="Courier New" pitchFamily="49" charset="0"/>
              </a:rPr>
              <a:t>ligne</a:t>
            </a:r>
            <a:endParaRPr lang="fr-FR" dirty="0"/>
          </a:p>
        </p:txBody>
      </p:sp>
    </p:spTree>
    <p:extLst>
      <p:ext uri="{BB962C8B-B14F-4D97-AF65-F5344CB8AC3E}">
        <p14:creationId xmlns:p14="http://schemas.microsoft.com/office/powerpoint/2010/main" val="4158655123"/>
      </p:ext>
    </p:extLst>
  </p:cSld>
  <p:clrMapOvr>
    <a:masterClrMapping/>
  </p:clrMapOvr>
  <p:transition spd="slow">
    <p:wipe dir="d"/>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Exercice 33</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Création d'un tableau</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611560" y="1484784"/>
            <a:ext cx="8532440" cy="2585323"/>
          </a:xfrm>
          <a:prstGeom prst="rect">
            <a:avLst/>
          </a:prstGeom>
          <a:noFill/>
        </p:spPr>
        <p:txBody>
          <a:bodyPr wrap="square" rtlCol="0">
            <a:spAutoFit/>
          </a:bodyPr>
          <a:lstStyle/>
          <a:p>
            <a:r>
              <a:rPr lang="fr-FR" dirty="0" smtClean="0"/>
              <a:t>Objet : créer un tableau de 4 lignes et de 3 colonnes contenant dans chaque cellule le n° de la ligne x 100 + numéro de la colonne :</a:t>
            </a:r>
          </a:p>
          <a:p>
            <a:endParaRPr lang="fr-FR" dirty="0"/>
          </a:p>
          <a:p>
            <a:r>
              <a:rPr lang="fr-FR" dirty="0" smtClean="0"/>
              <a:t>	101	102	103</a:t>
            </a:r>
          </a:p>
          <a:p>
            <a:r>
              <a:rPr lang="fr-FR" dirty="0"/>
              <a:t>	</a:t>
            </a:r>
            <a:r>
              <a:rPr lang="fr-FR" dirty="0" smtClean="0"/>
              <a:t>201	202	203</a:t>
            </a:r>
          </a:p>
          <a:p>
            <a:r>
              <a:rPr lang="fr-FR" dirty="0"/>
              <a:t>	</a:t>
            </a:r>
            <a:r>
              <a:rPr lang="fr-FR" dirty="0" smtClean="0"/>
              <a:t>301	302	303</a:t>
            </a:r>
          </a:p>
          <a:p>
            <a:r>
              <a:rPr lang="fr-FR" dirty="0"/>
              <a:t>	</a:t>
            </a:r>
            <a:r>
              <a:rPr lang="fr-FR" dirty="0" smtClean="0"/>
              <a:t>401	402	403</a:t>
            </a:r>
          </a:p>
          <a:p>
            <a:endParaRPr lang="fr-FR" dirty="0"/>
          </a:p>
          <a:p>
            <a:endParaRPr lang="fr-FR" dirty="0" smtClean="0"/>
          </a:p>
        </p:txBody>
      </p:sp>
    </p:spTree>
    <p:extLst>
      <p:ext uri="{BB962C8B-B14F-4D97-AF65-F5344CB8AC3E}">
        <p14:creationId xmlns:p14="http://schemas.microsoft.com/office/powerpoint/2010/main" val="473009902"/>
      </p:ext>
    </p:extLst>
  </p:cSld>
  <p:clrMapOvr>
    <a:masterClrMapping/>
  </p:clrMapOvr>
  <p:transition spd="slow">
    <p:wipe dir="d"/>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a:t>
            </a:r>
            <a:br>
              <a:rPr lang="fr-FR" sz="4000" b="1" i="1" dirty="0" smtClean="0"/>
            </a:br>
            <a:r>
              <a:rPr lang="fr-FR" sz="2800" b="1" i="1" dirty="0" smtClean="0">
                <a:solidFill>
                  <a:schemeClr val="accent2">
                    <a:lumMod val="75000"/>
                  </a:schemeClr>
                </a:solidFill>
              </a:rPr>
              <a:t>Principes</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smtClean="0"/>
              <a:t>Ajax (</a:t>
            </a:r>
            <a:r>
              <a:rPr lang="fr-FR" sz="2000" i="1" dirty="0" err="1"/>
              <a:t>Asynchronous</a:t>
            </a:r>
            <a:r>
              <a:rPr lang="fr-FR" sz="2000" i="1" dirty="0"/>
              <a:t> Javascript And XML</a:t>
            </a:r>
            <a:r>
              <a:rPr lang="fr-FR" sz="2000" dirty="0" smtClean="0"/>
              <a:t>.) est une fonctionnalité Javascript.</a:t>
            </a:r>
          </a:p>
          <a:p>
            <a:pPr marL="0" indent="0">
              <a:buNone/>
            </a:pPr>
            <a:r>
              <a:rPr lang="fr-FR" sz="2000" dirty="0" smtClean="0"/>
              <a:t>Cela veut dire qu'elle se situe côté client.</a:t>
            </a:r>
          </a:p>
          <a:p>
            <a:pPr marL="457200" indent="-457200">
              <a:buFont typeface="+mj-lt"/>
              <a:buAutoNum type="alphaUcPeriod"/>
            </a:pPr>
            <a:r>
              <a:rPr lang="fr-FR" sz="2000" dirty="0" smtClean="0"/>
              <a:t>Cette fonctionnalité permet de lancer une requête (pas SQL) au serveur pour qu'il exécute un script PHP.</a:t>
            </a:r>
          </a:p>
          <a:p>
            <a:pPr marL="457200" indent="-457200">
              <a:buFont typeface="+mj-lt"/>
              <a:buAutoNum type="alphaUcPeriod"/>
            </a:pPr>
            <a:r>
              <a:rPr lang="fr-FR" sz="2000" dirty="0" smtClean="0"/>
              <a:t>Cette requête peut être accompagnée d'un ou de plusieurs paramètres.</a:t>
            </a:r>
          </a:p>
          <a:p>
            <a:pPr marL="457200" indent="-457200">
              <a:buFont typeface="+mj-lt"/>
              <a:buAutoNum type="alphaUcPeriod"/>
            </a:pPr>
            <a:r>
              <a:rPr lang="fr-FR" sz="2000" dirty="0" smtClean="0"/>
              <a:t>Le script PHP appelé sera exécuté sur le serveur et renverra le résultat au poste client. Comment ?</a:t>
            </a:r>
            <a:br>
              <a:rPr lang="fr-FR" sz="2000" dirty="0" smtClean="0"/>
            </a:br>
            <a:r>
              <a:rPr lang="fr-FR" sz="2000" dirty="0" smtClean="0"/>
              <a:t>Sous la forme </a:t>
            </a:r>
            <a:br>
              <a:rPr lang="fr-FR" sz="2000" dirty="0" smtClean="0"/>
            </a:br>
            <a:r>
              <a:rPr lang="fr-FR" sz="2000" dirty="0" smtClean="0"/>
              <a:t> 	1 d'une chaîne de texte brut,</a:t>
            </a:r>
          </a:p>
          <a:p>
            <a:pPr marL="0" indent="0">
              <a:buNone/>
            </a:pPr>
            <a:r>
              <a:rPr lang="fr-FR" sz="2000" dirty="0"/>
              <a:t>	</a:t>
            </a:r>
            <a:r>
              <a:rPr lang="fr-FR" sz="2000" dirty="0" smtClean="0"/>
              <a:t>2 d'une chaîne contenant des balises HTML,</a:t>
            </a:r>
          </a:p>
          <a:p>
            <a:pPr marL="0" indent="0">
              <a:buNone/>
            </a:pPr>
            <a:r>
              <a:rPr lang="fr-FR" sz="2000" dirty="0" smtClean="0"/>
              <a:t>	3 d'une chaîne </a:t>
            </a:r>
            <a:r>
              <a:rPr lang="fr-FR" sz="2000" dirty="0"/>
              <a:t>contenant des balises </a:t>
            </a:r>
            <a:r>
              <a:rPr lang="fr-FR" sz="2000" dirty="0" smtClean="0"/>
              <a:t>XML</a:t>
            </a:r>
            <a:r>
              <a:rPr lang="fr-FR" sz="2000" dirty="0"/>
              <a:t>,</a:t>
            </a:r>
          </a:p>
          <a:p>
            <a:pPr marL="0" indent="0">
              <a:buNone/>
            </a:pPr>
            <a:r>
              <a:rPr lang="fr-FR" sz="2000" dirty="0" smtClean="0"/>
              <a:t>	4 d'une chaîne codé en JSON.</a:t>
            </a:r>
          </a:p>
          <a:p>
            <a:pPr marL="0" indent="0">
              <a:buNone/>
            </a:pPr>
            <a:r>
              <a:rPr lang="fr-FR" sz="2000" dirty="0"/>
              <a:t> </a:t>
            </a:r>
            <a:r>
              <a:rPr lang="fr-FR" sz="2000" dirty="0" smtClean="0"/>
              <a:t>     Les deux dernières ne sont pas acceptées par tout les navigateurs.</a:t>
            </a:r>
          </a:p>
          <a:p>
            <a:pPr marL="0" indent="0">
              <a:buNone/>
            </a:pPr>
            <a:r>
              <a:rPr lang="fr-FR" sz="2000" dirty="0"/>
              <a:t> </a:t>
            </a:r>
            <a:r>
              <a:rPr lang="fr-FR" sz="2000" dirty="0" smtClean="0"/>
              <a:t>    	 L'ensemble des informations émises par le script PHP à l'aide des 	instructions </a:t>
            </a:r>
            <a:r>
              <a:rPr lang="fr-FR" sz="2000" b="1" dirty="0" err="1" smtClean="0">
                <a:solidFill>
                  <a:schemeClr val="accent2">
                    <a:lumMod val="75000"/>
                  </a:schemeClr>
                </a:solidFill>
              </a:rPr>
              <a:t>echo</a:t>
            </a:r>
            <a:r>
              <a:rPr lang="fr-FR" sz="2000" dirty="0" smtClean="0"/>
              <a:t> ou </a:t>
            </a:r>
            <a:r>
              <a:rPr lang="fr-FR" sz="2000" b="1" dirty="0" err="1" smtClean="0">
                <a:solidFill>
                  <a:schemeClr val="accent2">
                    <a:lumMod val="75000"/>
                  </a:schemeClr>
                </a:solidFill>
              </a:rPr>
              <a:t>print</a:t>
            </a:r>
            <a:r>
              <a:rPr lang="fr-FR" sz="2000" b="1" dirty="0" smtClean="0">
                <a:solidFill>
                  <a:schemeClr val="accent2">
                    <a:lumMod val="75000"/>
                  </a:schemeClr>
                </a:solidFill>
              </a:rPr>
              <a:t> </a:t>
            </a:r>
            <a:r>
              <a:rPr lang="fr-FR" sz="2000" dirty="0" smtClean="0"/>
              <a:t>formera le </a:t>
            </a:r>
            <a:r>
              <a:rPr lang="fr-FR" sz="2000" dirty="0" err="1" smtClean="0"/>
              <a:t>resultat</a:t>
            </a:r>
            <a:r>
              <a:rPr lang="fr-FR" sz="2000" dirty="0" smtClean="0"/>
              <a:t>.</a:t>
            </a:r>
            <a:endParaRPr lang="fr-FR" sz="2000" dirty="0"/>
          </a:p>
        </p:txBody>
      </p:sp>
    </p:spTree>
    <p:extLst>
      <p:ext uri="{BB962C8B-B14F-4D97-AF65-F5344CB8AC3E}">
        <p14:creationId xmlns:p14="http://schemas.microsoft.com/office/powerpoint/2010/main" val="4248352842"/>
      </p:ext>
    </p:extLst>
  </p:cSld>
  <p:clrMapOvr>
    <a:masterClrMapping/>
  </p:clrMapOvr>
  <p:transition spd="slow">
    <p:wipe dir="d"/>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a:t>
            </a:r>
            <a:br>
              <a:rPr lang="fr-FR" sz="4000" b="1" i="1" dirty="0" smtClean="0"/>
            </a:br>
            <a:r>
              <a:rPr lang="fr-FR" sz="2800" b="1" i="1" dirty="0" smtClean="0">
                <a:solidFill>
                  <a:schemeClr val="accent2">
                    <a:lumMod val="75000"/>
                  </a:schemeClr>
                </a:solidFill>
              </a:rPr>
              <a:t>Principes</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7842448" cy="4752528"/>
          </a:xfrm>
        </p:spPr>
        <p:txBody>
          <a:bodyPr numCol="1">
            <a:normAutofit/>
          </a:bodyPr>
          <a:lstStyle/>
          <a:p>
            <a:pPr marL="0" indent="0">
              <a:buNone/>
            </a:pPr>
            <a:r>
              <a:rPr lang="fr-FR" sz="2000" dirty="0" smtClean="0"/>
              <a:t>D     Le script javascript attendra le résultat et exécutera les instructions javascript nécessaires pour mettre à jour la page HTML côté client.</a:t>
            </a:r>
          </a:p>
          <a:p>
            <a:pPr marL="0" indent="0">
              <a:buNone/>
            </a:pPr>
            <a:r>
              <a:rPr lang="fr-FR" sz="2000" dirty="0" smtClean="0"/>
              <a:t>	CLIENT				SERVEUR</a:t>
            </a:r>
          </a:p>
          <a:p>
            <a:pPr marL="0" indent="0">
              <a:buNone/>
            </a:pPr>
            <a:endParaRPr lang="fr-FR" sz="2000" dirty="0"/>
          </a:p>
          <a:p>
            <a:pPr marL="0" indent="0">
              <a:buNone/>
            </a:pPr>
            <a:endParaRPr lang="fr-FR" sz="2000" dirty="0" smtClean="0"/>
          </a:p>
          <a:p>
            <a:pPr marL="0" indent="0">
              <a:buNone/>
            </a:pPr>
            <a:endParaRPr lang="fr-FR" sz="2000" dirty="0"/>
          </a:p>
          <a:p>
            <a:pPr marL="0" indent="0">
              <a:buNone/>
            </a:pPr>
            <a:endParaRPr lang="fr-FR" sz="2000" dirty="0" smtClean="0"/>
          </a:p>
          <a:p>
            <a:pPr marL="0" indent="0">
              <a:buNone/>
            </a:pPr>
            <a:endParaRPr lang="fr-FR" sz="2000" dirty="0"/>
          </a:p>
          <a:p>
            <a:pPr marL="0" indent="0">
              <a:buNone/>
            </a:pPr>
            <a:r>
              <a:rPr lang="fr-FR" sz="2000" dirty="0" smtClean="0"/>
              <a:t>	CLIENT</a:t>
            </a:r>
            <a:endParaRPr lang="fr-FR" sz="2000" dirty="0"/>
          </a:p>
          <a:p>
            <a:pPr marL="0" indent="0">
              <a:buNone/>
            </a:pPr>
            <a:endParaRPr lang="fr-FR" sz="2000" dirty="0"/>
          </a:p>
        </p:txBody>
      </p:sp>
      <p:sp>
        <p:nvSpPr>
          <p:cNvPr id="4" name="ZoneTexte 3"/>
          <p:cNvSpPr txBox="1"/>
          <p:nvPr/>
        </p:nvSpPr>
        <p:spPr>
          <a:xfrm>
            <a:off x="1403648" y="2636912"/>
            <a:ext cx="2088232" cy="1200329"/>
          </a:xfrm>
          <a:prstGeom prst="rect">
            <a:avLst/>
          </a:prstGeom>
          <a:noFill/>
          <a:ln w="19050" cap="rnd">
            <a:solidFill>
              <a:schemeClr val="tx2">
                <a:lumMod val="75000"/>
              </a:schemeClr>
            </a:solidFill>
          </a:ln>
          <a:effectLst>
            <a:innerShdw blurRad="63500" dist="50800" dir="2700000">
              <a:prstClr val="black">
                <a:alpha val="50000"/>
              </a:prstClr>
            </a:innerShdw>
          </a:effectLst>
          <a:scene3d>
            <a:camera prst="orthographicFront"/>
            <a:lightRig rig="threePt" dir="t"/>
          </a:scene3d>
          <a:sp3d>
            <a:bevelT w="165100" prst="coolSlant"/>
          </a:sp3d>
        </p:spPr>
        <p:txBody>
          <a:bodyPr wrap="square" rtlCol="0">
            <a:spAutoFit/>
          </a:bodyPr>
          <a:lstStyle/>
          <a:p>
            <a:r>
              <a:rPr lang="fr-FR" dirty="0" smtClean="0"/>
              <a:t>Page HTML</a:t>
            </a:r>
          </a:p>
          <a:p>
            <a:r>
              <a:rPr lang="fr-FR" dirty="0" smtClean="0"/>
              <a:t>- crée la requête</a:t>
            </a:r>
          </a:p>
          <a:p>
            <a:r>
              <a:rPr lang="fr-FR" dirty="0" smtClean="0"/>
              <a:t>- envoie la requête au serveur</a:t>
            </a:r>
            <a:endParaRPr lang="fr-FR" dirty="0"/>
          </a:p>
        </p:txBody>
      </p:sp>
      <p:sp>
        <p:nvSpPr>
          <p:cNvPr id="5" name="ZoneTexte 4"/>
          <p:cNvSpPr txBox="1"/>
          <p:nvPr/>
        </p:nvSpPr>
        <p:spPr>
          <a:xfrm>
            <a:off x="4932040" y="2639453"/>
            <a:ext cx="2088232" cy="1754326"/>
          </a:xfrm>
          <a:prstGeom prst="rect">
            <a:avLst/>
          </a:prstGeom>
          <a:noFill/>
          <a:ln w="19050" cap="rnd">
            <a:solidFill>
              <a:schemeClr val="tx2">
                <a:lumMod val="75000"/>
              </a:schemeClr>
            </a:solidFill>
          </a:ln>
          <a:effectLst>
            <a:innerShdw blurRad="63500" dist="50800" dir="2700000">
              <a:prstClr val="black">
                <a:alpha val="50000"/>
              </a:prstClr>
            </a:innerShdw>
          </a:effectLst>
          <a:scene3d>
            <a:camera prst="orthographicFront"/>
            <a:lightRig rig="threePt" dir="t"/>
          </a:scene3d>
          <a:sp3d>
            <a:bevelT w="165100" prst="coolSlant"/>
          </a:sp3d>
        </p:spPr>
        <p:txBody>
          <a:bodyPr wrap="square" rtlCol="0">
            <a:spAutoFit/>
          </a:bodyPr>
          <a:lstStyle/>
          <a:p>
            <a:r>
              <a:rPr lang="fr-FR" dirty="0" smtClean="0"/>
              <a:t>Script PHP</a:t>
            </a:r>
          </a:p>
          <a:p>
            <a:r>
              <a:rPr lang="fr-FR" dirty="0" smtClean="0"/>
              <a:t>- reçoit la requête</a:t>
            </a:r>
          </a:p>
          <a:p>
            <a:r>
              <a:rPr lang="fr-FR" dirty="0" smtClean="0"/>
              <a:t>- exécute les instructions prévues</a:t>
            </a:r>
          </a:p>
          <a:p>
            <a:r>
              <a:rPr lang="fr-FR" dirty="0" smtClean="0"/>
              <a:t>- envoie la réponse au client</a:t>
            </a:r>
            <a:endParaRPr lang="fr-FR" dirty="0"/>
          </a:p>
        </p:txBody>
      </p:sp>
      <p:sp>
        <p:nvSpPr>
          <p:cNvPr id="6" name="ZoneTexte 5"/>
          <p:cNvSpPr txBox="1"/>
          <p:nvPr/>
        </p:nvSpPr>
        <p:spPr>
          <a:xfrm>
            <a:off x="1384303" y="4725144"/>
            <a:ext cx="2088232" cy="1200329"/>
          </a:xfrm>
          <a:prstGeom prst="rect">
            <a:avLst/>
          </a:prstGeom>
          <a:noFill/>
          <a:ln w="19050" cap="rnd">
            <a:solidFill>
              <a:schemeClr val="tx2">
                <a:lumMod val="75000"/>
              </a:schemeClr>
            </a:solidFill>
          </a:ln>
          <a:effectLst>
            <a:innerShdw blurRad="63500" dist="50800" dir="2700000">
              <a:prstClr val="black">
                <a:alpha val="50000"/>
              </a:prstClr>
            </a:innerShdw>
          </a:effectLst>
          <a:scene3d>
            <a:camera prst="orthographicFront"/>
            <a:lightRig rig="threePt" dir="t"/>
          </a:scene3d>
          <a:sp3d>
            <a:bevelT w="165100" prst="coolSlant"/>
          </a:sp3d>
        </p:spPr>
        <p:txBody>
          <a:bodyPr wrap="square" rtlCol="0">
            <a:spAutoFit/>
          </a:bodyPr>
          <a:lstStyle/>
          <a:p>
            <a:r>
              <a:rPr lang="fr-FR" dirty="0" smtClean="0"/>
              <a:t>Page HTML</a:t>
            </a:r>
          </a:p>
          <a:p>
            <a:r>
              <a:rPr lang="fr-FR" dirty="0" smtClean="0"/>
              <a:t>- reçoit la réponse</a:t>
            </a:r>
          </a:p>
          <a:p>
            <a:r>
              <a:rPr lang="fr-FR" dirty="0" smtClean="0"/>
              <a:t>- met à jour la page HTML</a:t>
            </a:r>
            <a:endParaRPr lang="fr-FR" dirty="0"/>
          </a:p>
        </p:txBody>
      </p:sp>
      <p:cxnSp>
        <p:nvCxnSpPr>
          <p:cNvPr id="8" name="Connecteur droit avec flèche 7"/>
          <p:cNvCxnSpPr/>
          <p:nvPr/>
        </p:nvCxnSpPr>
        <p:spPr>
          <a:xfrm>
            <a:off x="3491880" y="3237076"/>
            <a:ext cx="1440160" cy="0"/>
          </a:xfrm>
          <a:prstGeom prst="straightConnector1">
            <a:avLst/>
          </a:prstGeom>
          <a:ln w="158750">
            <a:tailEnd type="arrow"/>
          </a:ln>
        </p:spPr>
        <p:style>
          <a:lnRef idx="1">
            <a:schemeClr val="accent1"/>
          </a:lnRef>
          <a:fillRef idx="0">
            <a:schemeClr val="accent1"/>
          </a:fillRef>
          <a:effectRef idx="0">
            <a:schemeClr val="accent1"/>
          </a:effectRef>
          <a:fontRef idx="minor">
            <a:schemeClr val="tx1"/>
          </a:fontRef>
        </p:style>
      </p:cxnSp>
      <p:sp>
        <p:nvSpPr>
          <p:cNvPr id="9" name="Flèche à angle droit 8"/>
          <p:cNvSpPr/>
          <p:nvPr/>
        </p:nvSpPr>
        <p:spPr>
          <a:xfrm rot="5400000" flipV="1">
            <a:off x="4262304" y="3767375"/>
            <a:ext cx="1195459" cy="244827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47251926"/>
      </p:ext>
    </p:extLst>
  </p:cSld>
  <p:clrMapOvr>
    <a:masterClrMapping/>
  </p:clrMapOvr>
  <p:transition spd="slow">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fontScale="90000"/>
          </a:bodyPr>
          <a:lstStyle/>
          <a:p>
            <a:r>
              <a:rPr lang="fr-FR" sz="3600" b="1" i="1" dirty="0" smtClean="0"/>
              <a:t>Envoyer un message à la console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console.log(obj1,[obj2,][obj3,]...);</a:t>
            </a:r>
            <a:endParaRPr lang="fr-FR" sz="3100" b="1" dirty="0">
              <a:solidFill>
                <a:schemeClr val="accent2">
                  <a:lumMod val="75000"/>
                </a:schemeClr>
              </a:solidFill>
            </a:endParaRPr>
          </a:p>
        </p:txBody>
      </p:sp>
      <p:sp>
        <p:nvSpPr>
          <p:cNvPr id="5" name="ZoneTexte 4"/>
          <p:cNvSpPr txBox="1"/>
          <p:nvPr/>
        </p:nvSpPr>
        <p:spPr>
          <a:xfrm>
            <a:off x="687216" y="1502688"/>
            <a:ext cx="8064896" cy="4924425"/>
          </a:xfrm>
          <a:prstGeom prst="rect">
            <a:avLst/>
          </a:prstGeom>
          <a:noFill/>
          <a:ln>
            <a:noFill/>
          </a:ln>
        </p:spPr>
        <p:txBody>
          <a:bodyPr wrap="square" rtlCol="0">
            <a:spAutoFit/>
          </a:bodyPr>
          <a:lstStyle/>
          <a:p>
            <a:endParaRPr lang="fr-FR" dirty="0" smtClean="0"/>
          </a:p>
          <a:p>
            <a:r>
              <a:rPr lang="fr-FR" sz="2000" b="1" dirty="0">
                <a:solidFill>
                  <a:schemeClr val="accent2">
                    <a:lumMod val="75000"/>
                  </a:schemeClr>
                </a:solidFill>
                <a:latin typeface="+mj-lt"/>
                <a:ea typeface="+mj-ea"/>
                <a:cs typeface="+mj-cs"/>
              </a:rPr>
              <a:t>Console.log</a:t>
            </a:r>
            <a:r>
              <a:rPr lang="fr-FR" dirty="0" smtClean="0"/>
              <a:t> envoie le texte contenu dans les différents objets </a:t>
            </a:r>
            <a:r>
              <a:rPr lang="fr-FR" sz="2000" b="1" dirty="0">
                <a:solidFill>
                  <a:schemeClr val="accent2">
                    <a:lumMod val="75000"/>
                  </a:schemeClr>
                </a:solidFill>
                <a:latin typeface="+mj-lt"/>
                <a:ea typeface="+mj-ea"/>
                <a:cs typeface="+mj-cs"/>
              </a:rPr>
              <a:t>obj1, obj2</a:t>
            </a:r>
            <a:r>
              <a:rPr lang="fr-FR" dirty="0" smtClean="0"/>
              <a:t>, ...</a:t>
            </a:r>
          </a:p>
          <a:p>
            <a:r>
              <a:rPr lang="fr-FR" dirty="0" smtClean="0"/>
              <a:t>  </a:t>
            </a:r>
          </a:p>
          <a:p>
            <a:r>
              <a:rPr lang="fr-FR" dirty="0" smtClean="0"/>
              <a:t>Exemple :</a:t>
            </a:r>
          </a:p>
          <a:p>
            <a:r>
              <a:rPr lang="fr-FR" dirty="0" smtClean="0"/>
              <a:t>var x=3;</a:t>
            </a:r>
          </a:p>
          <a:p>
            <a:r>
              <a:rPr lang="fr-FR" dirty="0" smtClean="0"/>
              <a:t>var y=7;</a:t>
            </a:r>
          </a:p>
          <a:p>
            <a:r>
              <a:rPr lang="fr-FR" dirty="0" smtClean="0"/>
              <a:t>var z=</a:t>
            </a:r>
            <a:r>
              <a:rPr lang="fr-FR" dirty="0" err="1" smtClean="0"/>
              <a:t>x+y</a:t>
            </a:r>
            <a:r>
              <a:rPr lang="fr-FR" dirty="0" smtClean="0"/>
              <a:t>;</a:t>
            </a:r>
          </a:p>
          <a:p>
            <a:r>
              <a:rPr lang="fr-FR" dirty="0" smtClean="0"/>
              <a:t>console.log('résultat : ',z);</a:t>
            </a:r>
          </a:p>
          <a:p>
            <a:endParaRPr lang="fr-FR" dirty="0" smtClean="0"/>
          </a:p>
          <a:p>
            <a:r>
              <a:rPr lang="fr-FR" dirty="0" smtClean="0"/>
              <a:t>La fenêtre de console Web affichera </a:t>
            </a:r>
          </a:p>
          <a:p>
            <a:r>
              <a:rPr lang="fr-FR" sz="2400" dirty="0" smtClean="0">
                <a:solidFill>
                  <a:schemeClr val="accent1">
                    <a:lumMod val="50000"/>
                  </a:schemeClr>
                </a:solidFill>
              </a:rPr>
              <a:t>résultat : 10 </a:t>
            </a:r>
          </a:p>
          <a:p>
            <a:r>
              <a:rPr lang="fr-FR" dirty="0" smtClean="0"/>
              <a:t>lorsque l'instruction sera exécutée.</a:t>
            </a:r>
          </a:p>
          <a:p>
            <a:endParaRPr lang="fr-FR" dirty="0"/>
          </a:p>
          <a:p>
            <a:r>
              <a:rPr lang="fr-FR" dirty="0" smtClean="0"/>
              <a:t>Cette instruction est très utile lors du contrôle du code javascript pour la mise au point de nos programmes.</a:t>
            </a:r>
          </a:p>
          <a:p>
            <a:r>
              <a:rPr lang="fr-FR" dirty="0" smtClean="0"/>
              <a:t>Ensuite, il suffit de la mettre en commentaire pour ne plus l'exécuter.</a:t>
            </a:r>
          </a:p>
          <a:p>
            <a:endParaRPr lang="fr-FR" dirty="0" smtClean="0"/>
          </a:p>
        </p:txBody>
      </p:sp>
    </p:spTree>
    <p:extLst>
      <p:ext uri="{BB962C8B-B14F-4D97-AF65-F5344CB8AC3E}">
        <p14:creationId xmlns:p14="http://schemas.microsoft.com/office/powerpoint/2010/main" val="3016032337"/>
      </p:ext>
    </p:extLst>
  </p:cSld>
  <p:clrMapOvr>
    <a:masterClrMapping/>
  </p:clrMapOvr>
  <p:transition spd="slow">
    <p:wipe dir="d"/>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a:t>
            </a:r>
            <a:br>
              <a:rPr lang="fr-FR" sz="4000" b="1" i="1" dirty="0" smtClean="0"/>
            </a:br>
            <a:r>
              <a:rPr lang="fr-FR" sz="2800" b="1" i="1" dirty="0" smtClean="0">
                <a:solidFill>
                  <a:schemeClr val="accent2">
                    <a:lumMod val="75000"/>
                  </a:schemeClr>
                </a:solidFill>
              </a:rPr>
              <a:t>Principes</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94792" y="1412776"/>
            <a:ext cx="8274496" cy="1728192"/>
          </a:xfrm>
        </p:spPr>
        <p:txBody>
          <a:bodyPr numCol="1">
            <a:normAutofit/>
          </a:bodyPr>
          <a:lstStyle/>
          <a:p>
            <a:pPr marL="0" indent="0">
              <a:buNone/>
            </a:pPr>
            <a:r>
              <a:rPr lang="fr-FR" sz="2000" dirty="0" smtClean="0"/>
              <a:t>Pour bien comprendre le fonctionnement d'une requête Ajax, voici un exemple très simple : </a:t>
            </a:r>
          </a:p>
          <a:p>
            <a:pPr marL="0" indent="0">
              <a:buNone/>
            </a:pPr>
            <a:r>
              <a:rPr lang="fr-FR" sz="2000" dirty="0" smtClean="0"/>
              <a:t>une page composé d'un bouton qui, lorsque l'on clique </a:t>
            </a:r>
            <a:r>
              <a:rPr lang="fr-FR" sz="2000" dirty="0" err="1" smtClean="0"/>
              <a:t>dessu,s</a:t>
            </a:r>
            <a:r>
              <a:rPr lang="fr-FR" sz="2000" dirty="0" smtClean="0"/>
              <a:t> remplace le texte 'Il est 5 heures' par 'Rien ne sert de courir, il faut partir à point.' situé sur le serveur.</a:t>
            </a:r>
          </a:p>
          <a:p>
            <a:pPr marL="0" indent="0">
              <a:buNone/>
            </a:pPr>
            <a:endParaRPr lang="fr-FR"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490" y="3645024"/>
            <a:ext cx="3505200"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3671809"/>
            <a:ext cx="3505200"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2727482"/>
      </p:ext>
    </p:extLst>
  </p:cSld>
  <p:clrMapOvr>
    <a:masterClrMapping/>
  </p:clrMapOvr>
  <p:transition spd="slow">
    <p:wipe dir="d"/>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639088"/>
          </a:xfrm>
        </p:spPr>
        <p:txBody>
          <a:bodyPr>
            <a:normAutofit fontScale="90000"/>
          </a:bodyPr>
          <a:lstStyle/>
          <a:p>
            <a:r>
              <a:rPr lang="fr-FR" sz="4000" b="1" i="1" dirty="0" smtClean="0"/>
              <a:t>Ajax  </a:t>
            </a:r>
            <a:r>
              <a:rPr lang="fr-FR" sz="2800" b="1" i="1" dirty="0" smtClean="0">
                <a:solidFill>
                  <a:schemeClr val="accent2">
                    <a:lumMod val="75000"/>
                  </a:schemeClr>
                </a:solidFill>
              </a:rPr>
              <a:t>Principes</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55576" y="1164814"/>
            <a:ext cx="7953672" cy="3384376"/>
          </a:xfrm>
          <a:ln w="25400">
            <a:solidFill>
              <a:schemeClr val="tx1"/>
            </a:solidFill>
          </a:ln>
        </p:spPr>
        <p:txBody>
          <a:bodyPr numCol="2">
            <a:normAutofit/>
          </a:bodyPr>
          <a:lstStyle/>
          <a:p>
            <a:pPr marL="0" indent="0">
              <a:spcBef>
                <a:spcPts val="0"/>
              </a:spcBef>
              <a:buNone/>
            </a:pPr>
            <a:r>
              <a:rPr lang="fr-FR" sz="1800" b="1" dirty="0" smtClean="0">
                <a:solidFill>
                  <a:srgbClr val="FF0000"/>
                </a:solidFill>
                <a:latin typeface="Courier New" pitchFamily="49" charset="0"/>
                <a:cs typeface="Courier New" pitchFamily="49" charset="0"/>
              </a:rPr>
              <a:t>&lt;!</a:t>
            </a:r>
            <a:r>
              <a:rPr lang="fr-FR" sz="1800" b="1" dirty="0">
                <a:solidFill>
                  <a:srgbClr val="FF0000"/>
                </a:solidFill>
                <a:latin typeface="Courier New" pitchFamily="49" charset="0"/>
                <a:cs typeface="Courier New" pitchFamily="49" charset="0"/>
              </a:rPr>
              <a:t>DOCTYPE html&gt;</a:t>
            </a:r>
          </a:p>
          <a:p>
            <a:pPr marL="0" indent="0">
              <a:spcBef>
                <a:spcPts val="0"/>
              </a:spcBef>
              <a:buNone/>
            </a:pPr>
            <a:r>
              <a:rPr lang="fr-FR" sz="1800" b="1" dirty="0">
                <a:solidFill>
                  <a:srgbClr val="FF0000"/>
                </a:solidFill>
                <a:latin typeface="Courier New" pitchFamily="49" charset="0"/>
                <a:cs typeface="Courier New" pitchFamily="49" charset="0"/>
              </a:rPr>
              <a:t>&lt;html </a:t>
            </a:r>
            <a:r>
              <a:rPr lang="fr-FR" sz="1800" b="1" dirty="0" err="1">
                <a:solidFill>
                  <a:srgbClr val="FF0000"/>
                </a:solidFill>
                <a:latin typeface="Courier New" pitchFamily="49" charset="0"/>
                <a:cs typeface="Courier New" pitchFamily="49" charset="0"/>
              </a:rPr>
              <a:t>lang</a:t>
            </a:r>
            <a:r>
              <a:rPr lang="fr-FR" sz="1800" b="1" dirty="0">
                <a:solidFill>
                  <a:srgbClr val="FF0000"/>
                </a:solidFill>
                <a:latin typeface="Courier New" pitchFamily="49" charset="0"/>
                <a:cs typeface="Courier New" pitchFamily="49" charset="0"/>
              </a:rPr>
              <a:t>="fr"&gt;</a:t>
            </a:r>
          </a:p>
          <a:p>
            <a:pPr marL="0" indent="0">
              <a:spcBef>
                <a:spcPts val="0"/>
              </a:spcBef>
              <a:buNone/>
            </a:pPr>
            <a:r>
              <a:rPr lang="fr-FR" sz="1800" b="1" dirty="0">
                <a:latin typeface="Courier New" pitchFamily="49" charset="0"/>
                <a:cs typeface="Courier New" pitchFamily="49" charset="0"/>
              </a:rPr>
              <a:t>&lt;</a:t>
            </a:r>
            <a:r>
              <a:rPr lang="fr-FR" sz="1800" b="1" dirty="0" err="1">
                <a:latin typeface="Courier New" pitchFamily="49" charset="0"/>
                <a:cs typeface="Courier New" pitchFamily="49" charset="0"/>
              </a:rPr>
              <a:t>head</a:t>
            </a:r>
            <a:r>
              <a:rPr lang="fr-FR" sz="1800" b="1" dirty="0">
                <a:latin typeface="Courier New" pitchFamily="49" charset="0"/>
                <a:cs typeface="Courier New" pitchFamily="49" charset="0"/>
              </a:rPr>
              <a:t>&gt;</a:t>
            </a:r>
          </a:p>
          <a:p>
            <a:pPr marL="0" indent="0">
              <a:spcBef>
                <a:spcPts val="0"/>
              </a:spcBef>
              <a:buNone/>
            </a:pPr>
            <a:r>
              <a:rPr lang="fr-FR" sz="1800" b="1" dirty="0">
                <a:latin typeface="Courier New" pitchFamily="49" charset="0"/>
                <a:cs typeface="Courier New" pitchFamily="49" charset="0"/>
              </a:rPr>
              <a:t>&lt;</a:t>
            </a:r>
            <a:r>
              <a:rPr lang="fr-FR" sz="1800" b="1" dirty="0" err="1">
                <a:latin typeface="Courier New" pitchFamily="49" charset="0"/>
                <a:cs typeface="Courier New" pitchFamily="49" charset="0"/>
              </a:rPr>
              <a:t>title</a:t>
            </a:r>
            <a:r>
              <a:rPr lang="fr-FR" sz="1800" b="1" dirty="0">
                <a:latin typeface="Courier New" pitchFamily="49" charset="0"/>
                <a:cs typeface="Courier New" pitchFamily="49" charset="0"/>
              </a:rPr>
              <a:t>&gt;AJAX 1&lt;/</a:t>
            </a:r>
            <a:r>
              <a:rPr lang="fr-FR" sz="1800" b="1" dirty="0" err="1">
                <a:latin typeface="Courier New" pitchFamily="49" charset="0"/>
                <a:cs typeface="Courier New" pitchFamily="49" charset="0"/>
              </a:rPr>
              <a:t>title</a:t>
            </a:r>
            <a:r>
              <a:rPr lang="fr-FR" sz="1800" b="1" dirty="0">
                <a:latin typeface="Courier New" pitchFamily="49" charset="0"/>
                <a:cs typeface="Courier New" pitchFamily="49" charset="0"/>
              </a:rPr>
              <a:t>&gt;</a:t>
            </a:r>
          </a:p>
          <a:p>
            <a:pPr marL="0" indent="0">
              <a:spcBef>
                <a:spcPts val="0"/>
              </a:spcBef>
              <a:buNone/>
            </a:pPr>
            <a:r>
              <a:rPr lang="fr-FR" sz="1800" b="1" dirty="0">
                <a:latin typeface="Courier New" pitchFamily="49" charset="0"/>
                <a:cs typeface="Courier New" pitchFamily="49" charset="0"/>
              </a:rPr>
              <a:t>&lt;</a:t>
            </a:r>
            <a:r>
              <a:rPr lang="fr-FR" sz="1800" b="1" dirty="0" err="1">
                <a:latin typeface="Courier New" pitchFamily="49" charset="0"/>
                <a:cs typeface="Courier New" pitchFamily="49" charset="0"/>
              </a:rPr>
              <a:t>meta</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charset</a:t>
            </a:r>
            <a:r>
              <a:rPr lang="fr-FR" sz="1800" b="1" dirty="0">
                <a:latin typeface="Courier New" pitchFamily="49" charset="0"/>
                <a:cs typeface="Courier New" pitchFamily="49" charset="0"/>
              </a:rPr>
              <a:t>="UTF-8"&gt;</a:t>
            </a:r>
          </a:p>
          <a:p>
            <a:pPr marL="0" indent="0">
              <a:spcBef>
                <a:spcPts val="0"/>
              </a:spcBef>
              <a:buNone/>
            </a:pPr>
            <a:r>
              <a:rPr lang="fr-FR" sz="1800" b="1" dirty="0">
                <a:latin typeface="Courier New" pitchFamily="49" charset="0"/>
                <a:cs typeface="Courier New" pitchFamily="49" charset="0"/>
              </a:rPr>
              <a:t>&lt;style type="</a:t>
            </a:r>
            <a:r>
              <a:rPr lang="fr-FR" sz="1800" b="1" dirty="0" err="1">
                <a:latin typeface="Courier New" pitchFamily="49" charset="0"/>
                <a:cs typeface="Courier New" pitchFamily="49" charset="0"/>
              </a:rPr>
              <a:t>text</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css</a:t>
            </a:r>
            <a:r>
              <a:rPr lang="fr-FR" sz="1800" b="1" dirty="0">
                <a:latin typeface="Courier New" pitchFamily="49" charset="0"/>
                <a:cs typeface="Courier New" pitchFamily="49" charset="0"/>
              </a:rPr>
              <a:t>"&gt;</a:t>
            </a:r>
          </a:p>
          <a:p>
            <a:pPr marL="0" indent="0">
              <a:spcBef>
                <a:spcPts val="0"/>
              </a:spcBef>
              <a:buNone/>
            </a:pPr>
            <a:r>
              <a:rPr lang="fr-FR" sz="1800" b="1" dirty="0">
                <a:latin typeface="Courier New" pitchFamily="49" charset="0"/>
                <a:cs typeface="Courier New" pitchFamily="49" charset="0"/>
              </a:rPr>
              <a:t>&lt;/style&gt;</a:t>
            </a:r>
          </a:p>
          <a:p>
            <a:pPr marL="0" indent="0">
              <a:spcBef>
                <a:spcPts val="0"/>
              </a:spcBef>
              <a:buNone/>
            </a:pPr>
            <a:r>
              <a:rPr lang="fr-FR" sz="1800" b="1" dirty="0">
                <a:solidFill>
                  <a:schemeClr val="accent6">
                    <a:lumMod val="75000"/>
                  </a:schemeClr>
                </a:solidFill>
                <a:latin typeface="Courier New" pitchFamily="49" charset="0"/>
                <a:cs typeface="Courier New" pitchFamily="49" charset="0"/>
              </a:rPr>
              <a:t>&lt;script type="</a:t>
            </a:r>
            <a:r>
              <a:rPr lang="fr-FR" sz="1800" b="1" dirty="0" err="1">
                <a:solidFill>
                  <a:schemeClr val="accent6">
                    <a:lumMod val="75000"/>
                  </a:schemeClr>
                </a:solidFill>
                <a:latin typeface="Courier New" pitchFamily="49" charset="0"/>
                <a:cs typeface="Courier New" pitchFamily="49" charset="0"/>
              </a:rPr>
              <a:t>text</a:t>
            </a:r>
            <a:r>
              <a:rPr lang="fr-FR" sz="1800" b="1" dirty="0">
                <a:solidFill>
                  <a:schemeClr val="accent6">
                    <a:lumMod val="75000"/>
                  </a:schemeClr>
                </a:solidFill>
                <a:latin typeface="Courier New" pitchFamily="49" charset="0"/>
                <a:cs typeface="Courier New" pitchFamily="49" charset="0"/>
              </a:rPr>
              <a:t>/javascript"&gt;</a:t>
            </a:r>
          </a:p>
          <a:p>
            <a:pPr marL="0" indent="0">
              <a:spcBef>
                <a:spcPts val="0"/>
              </a:spcBef>
              <a:buNone/>
            </a:pPr>
            <a:r>
              <a:rPr lang="fr-FR" sz="1800" b="1" dirty="0" err="1">
                <a:solidFill>
                  <a:schemeClr val="accent6">
                    <a:lumMod val="75000"/>
                  </a:schemeClr>
                </a:solidFill>
                <a:latin typeface="Courier New" pitchFamily="49" charset="0"/>
                <a:cs typeface="Courier New" pitchFamily="49" charset="0"/>
              </a:rPr>
              <a:t>function</a:t>
            </a:r>
            <a:r>
              <a:rPr lang="fr-FR" sz="1800" b="1" dirty="0">
                <a:solidFill>
                  <a:schemeClr val="accent6">
                    <a:lumMod val="75000"/>
                  </a:schemeClr>
                </a:solidFill>
                <a:latin typeface="Courier New" pitchFamily="49" charset="0"/>
                <a:cs typeface="Courier New" pitchFamily="49" charset="0"/>
              </a:rPr>
              <a:t> appel_ajax120()</a:t>
            </a:r>
          </a:p>
          <a:p>
            <a:pPr marL="0" indent="0">
              <a:spcBef>
                <a:spcPts val="0"/>
              </a:spcBef>
              <a:buNone/>
            </a:pPr>
            <a:r>
              <a:rPr lang="fr-FR" sz="1800" b="1" dirty="0" smtClean="0">
                <a:solidFill>
                  <a:schemeClr val="accent6">
                    <a:lumMod val="75000"/>
                  </a:schemeClr>
                </a:solidFill>
                <a:latin typeface="Courier New" pitchFamily="49" charset="0"/>
                <a:cs typeface="Courier New" pitchFamily="49" charset="0"/>
              </a:rPr>
              <a:t>.......</a:t>
            </a:r>
            <a:endParaRPr lang="fr-FR" sz="1800" b="1" dirty="0">
              <a:solidFill>
                <a:schemeClr val="accent6">
                  <a:lumMod val="75000"/>
                </a:schemeClr>
              </a:solidFill>
              <a:latin typeface="Courier New" pitchFamily="49" charset="0"/>
              <a:cs typeface="Courier New" pitchFamily="49" charset="0"/>
            </a:endParaRPr>
          </a:p>
          <a:p>
            <a:pPr marL="0" indent="0">
              <a:spcBef>
                <a:spcPts val="0"/>
              </a:spcBef>
              <a:buNone/>
            </a:pPr>
            <a:r>
              <a:rPr lang="fr-FR" sz="1800" b="1" dirty="0" smtClean="0">
                <a:solidFill>
                  <a:schemeClr val="accent6">
                    <a:lumMod val="75000"/>
                  </a:schemeClr>
                </a:solidFill>
                <a:latin typeface="Courier New" pitchFamily="49" charset="0"/>
                <a:cs typeface="Courier New" pitchFamily="49" charset="0"/>
              </a:rPr>
              <a:t>&lt;/</a:t>
            </a:r>
            <a:r>
              <a:rPr lang="fr-FR" sz="1800" b="1" dirty="0">
                <a:solidFill>
                  <a:schemeClr val="accent6">
                    <a:lumMod val="75000"/>
                  </a:schemeClr>
                </a:solidFill>
                <a:latin typeface="Courier New" pitchFamily="49" charset="0"/>
                <a:cs typeface="Courier New" pitchFamily="49" charset="0"/>
              </a:rPr>
              <a:t>script&gt;</a:t>
            </a:r>
          </a:p>
          <a:p>
            <a:pPr marL="0" indent="0">
              <a:spcBef>
                <a:spcPts val="0"/>
              </a:spcBef>
              <a:buNone/>
            </a:pPr>
            <a:r>
              <a:rPr lang="fr-FR" sz="1800" b="1" dirty="0">
                <a:latin typeface="Courier New" pitchFamily="49" charset="0"/>
                <a:cs typeface="Courier New" pitchFamily="49" charset="0"/>
              </a:rPr>
              <a:t>&lt;/</a:t>
            </a:r>
            <a:r>
              <a:rPr lang="fr-FR" sz="1800" b="1" dirty="0" err="1">
                <a:latin typeface="Courier New" pitchFamily="49" charset="0"/>
                <a:cs typeface="Courier New" pitchFamily="49" charset="0"/>
              </a:rPr>
              <a:t>head</a:t>
            </a:r>
            <a:r>
              <a:rPr lang="fr-FR" sz="1800" b="1" dirty="0">
                <a:latin typeface="Courier New" pitchFamily="49" charset="0"/>
                <a:cs typeface="Courier New" pitchFamily="49" charset="0"/>
              </a:rPr>
              <a:t>&gt;</a:t>
            </a:r>
          </a:p>
          <a:p>
            <a:pPr marL="0" indent="0">
              <a:spcBef>
                <a:spcPts val="0"/>
              </a:spcBef>
              <a:buNone/>
            </a:pPr>
            <a:r>
              <a:rPr lang="fr-FR" sz="1800" b="1" dirty="0">
                <a:solidFill>
                  <a:schemeClr val="tx2">
                    <a:lumMod val="75000"/>
                  </a:schemeClr>
                </a:solidFill>
                <a:latin typeface="Courier New" pitchFamily="49" charset="0"/>
                <a:cs typeface="Courier New" pitchFamily="49" charset="0"/>
              </a:rPr>
              <a:t>&lt;body&gt;</a:t>
            </a:r>
          </a:p>
          <a:p>
            <a:pPr marL="0" indent="0">
              <a:spcBef>
                <a:spcPts val="0"/>
              </a:spcBef>
              <a:buNone/>
            </a:pPr>
            <a:r>
              <a:rPr lang="fr-FR" sz="1800" b="1" dirty="0">
                <a:solidFill>
                  <a:schemeClr val="tx2">
                    <a:lumMod val="75000"/>
                  </a:schemeClr>
                </a:solidFill>
                <a:latin typeface="Courier New" pitchFamily="49" charset="0"/>
                <a:cs typeface="Courier New" pitchFamily="49" charset="0"/>
              </a:rPr>
              <a:t>&lt;div&gt;</a:t>
            </a:r>
          </a:p>
          <a:p>
            <a:pPr marL="0" indent="0">
              <a:spcBef>
                <a:spcPts val="0"/>
              </a:spcBef>
              <a:buNone/>
            </a:pPr>
            <a:r>
              <a:rPr lang="fr-FR" sz="1800" b="1" dirty="0" smtClean="0">
                <a:solidFill>
                  <a:schemeClr val="tx2">
                    <a:lumMod val="75000"/>
                  </a:schemeClr>
                </a:solidFill>
                <a:latin typeface="Courier New" pitchFamily="49" charset="0"/>
                <a:cs typeface="Courier New" pitchFamily="49" charset="0"/>
              </a:rPr>
              <a:t>&lt;</a:t>
            </a:r>
            <a:r>
              <a:rPr lang="fr-FR" sz="1800" b="1" dirty="0" err="1">
                <a:solidFill>
                  <a:schemeClr val="tx2">
                    <a:lumMod val="75000"/>
                  </a:schemeClr>
                </a:solidFill>
                <a:latin typeface="Courier New" pitchFamily="49" charset="0"/>
                <a:cs typeface="Courier New" pitchFamily="49" charset="0"/>
              </a:rPr>
              <a:t>button</a:t>
            </a:r>
            <a:r>
              <a:rPr lang="fr-FR" sz="1800" b="1" dirty="0">
                <a:solidFill>
                  <a:schemeClr val="tx2">
                    <a:lumMod val="75000"/>
                  </a:schemeClr>
                </a:solidFill>
                <a:latin typeface="Courier New" pitchFamily="49" charset="0"/>
                <a:cs typeface="Courier New" pitchFamily="49" charset="0"/>
              </a:rPr>
              <a:t> id="bouton" </a:t>
            </a:r>
            <a:r>
              <a:rPr lang="fr-FR" sz="1800" b="1" dirty="0" smtClean="0">
                <a:solidFill>
                  <a:schemeClr val="tx2">
                    <a:lumMod val="75000"/>
                  </a:schemeClr>
                </a:solidFill>
                <a:latin typeface="Courier New" pitchFamily="49" charset="0"/>
                <a:cs typeface="Courier New" pitchFamily="49" charset="0"/>
              </a:rPr>
              <a:t>     </a:t>
            </a:r>
            <a:r>
              <a:rPr lang="fr-FR" sz="1800" b="1" dirty="0" err="1" smtClean="0">
                <a:solidFill>
                  <a:schemeClr val="tx2">
                    <a:lumMod val="75000"/>
                  </a:schemeClr>
                </a:solidFill>
                <a:latin typeface="Courier New" pitchFamily="49" charset="0"/>
                <a:cs typeface="Courier New" pitchFamily="49" charset="0"/>
              </a:rPr>
              <a:t>onclick</a:t>
            </a:r>
            <a:r>
              <a:rPr lang="fr-FR" sz="1800" b="1" dirty="0">
                <a:solidFill>
                  <a:schemeClr val="tx2">
                    <a:lumMod val="75000"/>
                  </a:schemeClr>
                </a:solidFill>
                <a:latin typeface="Courier New" pitchFamily="49" charset="0"/>
                <a:cs typeface="Courier New" pitchFamily="49" charset="0"/>
              </a:rPr>
              <a:t>="appel_ajax120()"&gt;Lancer Ajax&lt;/</a:t>
            </a:r>
            <a:r>
              <a:rPr lang="fr-FR" sz="1800" b="1" dirty="0" err="1">
                <a:solidFill>
                  <a:schemeClr val="tx2">
                    <a:lumMod val="75000"/>
                  </a:schemeClr>
                </a:solidFill>
                <a:latin typeface="Courier New" pitchFamily="49" charset="0"/>
                <a:cs typeface="Courier New" pitchFamily="49" charset="0"/>
              </a:rPr>
              <a:t>button</a:t>
            </a:r>
            <a:r>
              <a:rPr lang="fr-FR" sz="1800" b="1" dirty="0">
                <a:solidFill>
                  <a:schemeClr val="tx2">
                    <a:lumMod val="75000"/>
                  </a:schemeClr>
                </a:solidFill>
                <a:latin typeface="Courier New" pitchFamily="49" charset="0"/>
                <a:cs typeface="Courier New" pitchFamily="49" charset="0"/>
              </a:rPr>
              <a:t>&gt;</a:t>
            </a:r>
          </a:p>
          <a:p>
            <a:pPr marL="0" indent="0">
              <a:spcBef>
                <a:spcPts val="0"/>
              </a:spcBef>
              <a:buNone/>
            </a:pPr>
            <a:r>
              <a:rPr lang="fr-FR" sz="1800" b="1" dirty="0">
                <a:solidFill>
                  <a:schemeClr val="tx2">
                    <a:lumMod val="75000"/>
                  </a:schemeClr>
                </a:solidFill>
                <a:latin typeface="Courier New" pitchFamily="49" charset="0"/>
                <a:cs typeface="Courier New" pitchFamily="49" charset="0"/>
              </a:rPr>
              <a:t>&lt;/div&gt;</a:t>
            </a:r>
          </a:p>
          <a:p>
            <a:pPr marL="0" indent="0">
              <a:spcBef>
                <a:spcPts val="0"/>
              </a:spcBef>
              <a:buNone/>
            </a:pPr>
            <a:r>
              <a:rPr lang="fr-FR" sz="1800" b="1" dirty="0">
                <a:solidFill>
                  <a:schemeClr val="tx2">
                    <a:lumMod val="75000"/>
                  </a:schemeClr>
                </a:solidFill>
                <a:latin typeface="Courier New" pitchFamily="49" charset="0"/>
                <a:cs typeface="Courier New" pitchFamily="49" charset="0"/>
              </a:rPr>
              <a:t>&lt;p id="</a:t>
            </a:r>
            <a:r>
              <a:rPr lang="fr-FR" sz="1800" b="1" dirty="0" err="1">
                <a:solidFill>
                  <a:schemeClr val="tx2">
                    <a:lumMod val="75000"/>
                  </a:schemeClr>
                </a:solidFill>
                <a:latin typeface="Courier New" pitchFamily="49" charset="0"/>
                <a:cs typeface="Courier New" pitchFamily="49" charset="0"/>
              </a:rPr>
              <a:t>recup</a:t>
            </a:r>
            <a:r>
              <a:rPr lang="fr-FR" sz="1800" b="1" dirty="0">
                <a:solidFill>
                  <a:schemeClr val="tx2">
                    <a:lumMod val="75000"/>
                  </a:schemeClr>
                </a:solidFill>
                <a:latin typeface="Courier New" pitchFamily="49" charset="0"/>
                <a:cs typeface="Courier New" pitchFamily="49" charset="0"/>
              </a:rPr>
              <a:t>"&gt;Il est 5 heures&lt;/p&gt;</a:t>
            </a:r>
          </a:p>
          <a:p>
            <a:pPr marL="0" indent="0">
              <a:spcBef>
                <a:spcPts val="0"/>
              </a:spcBef>
              <a:buNone/>
            </a:pPr>
            <a:r>
              <a:rPr lang="fr-FR" sz="1800" b="1" dirty="0" smtClean="0">
                <a:solidFill>
                  <a:schemeClr val="tx2">
                    <a:lumMod val="75000"/>
                  </a:schemeClr>
                </a:solidFill>
                <a:latin typeface="Courier New" pitchFamily="49" charset="0"/>
                <a:cs typeface="Courier New" pitchFamily="49" charset="0"/>
              </a:rPr>
              <a:t>&lt;/</a:t>
            </a:r>
            <a:r>
              <a:rPr lang="fr-FR" sz="1800" b="1" dirty="0">
                <a:solidFill>
                  <a:schemeClr val="tx2">
                    <a:lumMod val="75000"/>
                  </a:schemeClr>
                </a:solidFill>
                <a:latin typeface="Courier New" pitchFamily="49" charset="0"/>
                <a:cs typeface="Courier New" pitchFamily="49" charset="0"/>
              </a:rPr>
              <a:t>body&gt;</a:t>
            </a:r>
          </a:p>
          <a:p>
            <a:pPr marL="0" indent="0">
              <a:spcBef>
                <a:spcPts val="0"/>
              </a:spcBef>
              <a:buNone/>
            </a:pPr>
            <a:r>
              <a:rPr lang="fr-FR" sz="1800" b="1" dirty="0">
                <a:solidFill>
                  <a:srgbClr val="FF0000"/>
                </a:solidFill>
                <a:latin typeface="Courier New" pitchFamily="49" charset="0"/>
                <a:cs typeface="Courier New" pitchFamily="49" charset="0"/>
              </a:rPr>
              <a:t>&lt;/html&gt;</a:t>
            </a:r>
          </a:p>
        </p:txBody>
      </p:sp>
      <p:sp>
        <p:nvSpPr>
          <p:cNvPr id="4" name="ZoneTexte 3"/>
          <p:cNvSpPr txBox="1"/>
          <p:nvPr/>
        </p:nvSpPr>
        <p:spPr>
          <a:xfrm>
            <a:off x="3246331" y="764704"/>
            <a:ext cx="2232248" cy="4001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sz="2000" dirty="0" smtClean="0"/>
              <a:t>exemple120.html</a:t>
            </a:r>
          </a:p>
        </p:txBody>
      </p:sp>
      <p:sp>
        <p:nvSpPr>
          <p:cNvPr id="5" name="ZoneTexte 4"/>
          <p:cNvSpPr txBox="1"/>
          <p:nvPr/>
        </p:nvSpPr>
        <p:spPr>
          <a:xfrm>
            <a:off x="933691" y="5106230"/>
            <a:ext cx="7200800" cy="1754326"/>
          </a:xfrm>
          <a:prstGeom prst="rect">
            <a:avLst/>
          </a:prstGeom>
          <a:noFill/>
          <a:ln w="22225">
            <a:solidFill>
              <a:schemeClr val="tx1"/>
            </a:solidFill>
          </a:ln>
          <a:scene3d>
            <a:camera prst="orthographicFront"/>
            <a:lightRig rig="threePt" dir="t"/>
          </a:scene3d>
          <a:sp3d>
            <a:bevelT w="165100" prst="coolSlant"/>
          </a:sp3d>
        </p:spPr>
        <p:txBody>
          <a:bodyPr wrap="square" rtlCol="0">
            <a:spAutoFit/>
          </a:bodyPr>
          <a:lstStyle/>
          <a:p>
            <a:r>
              <a:rPr lang="fr-FR" b="1" dirty="0">
                <a:solidFill>
                  <a:srgbClr val="FF0000"/>
                </a:solidFill>
                <a:latin typeface="Courier New" pitchFamily="49" charset="0"/>
                <a:cs typeface="Courier New" pitchFamily="49" charset="0"/>
              </a:rPr>
              <a:t>&lt;?PHP</a:t>
            </a:r>
          </a:p>
          <a:p>
            <a:r>
              <a:rPr lang="fr-FR" b="1" dirty="0" err="1">
                <a:latin typeface="Courier New" pitchFamily="49" charset="0"/>
                <a:cs typeface="Courier New" pitchFamily="49" charset="0"/>
              </a:rPr>
              <a:t>session_start</a:t>
            </a:r>
            <a:r>
              <a:rPr lang="fr-FR" b="1" dirty="0">
                <a:latin typeface="Courier New" pitchFamily="49" charset="0"/>
                <a:cs typeface="Courier New" pitchFamily="49" charset="0"/>
              </a:rPr>
              <a:t>();</a:t>
            </a:r>
          </a:p>
          <a:p>
            <a:r>
              <a:rPr lang="fr-FR" b="1" dirty="0">
                <a:latin typeface="Courier New" pitchFamily="49" charset="0"/>
                <a:cs typeface="Courier New" pitchFamily="49" charset="0"/>
              </a:rPr>
              <a:t>header('Content-type: </a:t>
            </a:r>
            <a:r>
              <a:rPr lang="fr-FR" b="1" dirty="0" err="1">
                <a:latin typeface="Courier New" pitchFamily="49" charset="0"/>
                <a:cs typeface="Courier New" pitchFamily="49" charset="0"/>
              </a:rPr>
              <a:t>text</a:t>
            </a:r>
            <a:r>
              <a:rPr lang="fr-FR" b="1" dirty="0">
                <a:latin typeface="Courier New" pitchFamily="49" charset="0"/>
                <a:cs typeface="Courier New" pitchFamily="49" charset="0"/>
              </a:rPr>
              <a:t>/HTML; </a:t>
            </a:r>
            <a:r>
              <a:rPr lang="fr-FR" b="1" dirty="0" err="1">
                <a:latin typeface="Courier New" pitchFamily="49" charset="0"/>
                <a:cs typeface="Courier New" pitchFamily="49" charset="0"/>
              </a:rPr>
              <a:t>charset</a:t>
            </a:r>
            <a:r>
              <a:rPr lang="fr-FR" b="1" dirty="0">
                <a:latin typeface="Courier New" pitchFamily="49" charset="0"/>
                <a:cs typeface="Courier New" pitchFamily="49" charset="0"/>
              </a:rPr>
              <a:t>=UTF-8');</a:t>
            </a:r>
          </a:p>
          <a:p>
            <a:r>
              <a:rPr lang="fr-FR" b="1" dirty="0" err="1">
                <a:latin typeface="Courier New" pitchFamily="49" charset="0"/>
                <a:cs typeface="Courier New" pitchFamily="49" charset="0"/>
              </a:rPr>
              <a:t>echo</a:t>
            </a:r>
            <a:r>
              <a:rPr lang="fr-FR" b="1" dirty="0">
                <a:latin typeface="Courier New" pitchFamily="49" charset="0"/>
                <a:cs typeface="Courier New" pitchFamily="49" charset="0"/>
              </a:rPr>
              <a:t> "Rien de sert de courir, il faut partir à point.";</a:t>
            </a:r>
          </a:p>
          <a:p>
            <a:r>
              <a:rPr lang="fr-FR" b="1" dirty="0">
                <a:solidFill>
                  <a:srgbClr val="FF0000"/>
                </a:solidFill>
                <a:latin typeface="Courier New" pitchFamily="49" charset="0"/>
                <a:cs typeface="Courier New" pitchFamily="49" charset="0"/>
              </a:rPr>
              <a:t>?&gt;</a:t>
            </a:r>
          </a:p>
        </p:txBody>
      </p:sp>
      <p:sp>
        <p:nvSpPr>
          <p:cNvPr id="8" name="ZoneTexte 7"/>
          <p:cNvSpPr txBox="1"/>
          <p:nvPr/>
        </p:nvSpPr>
        <p:spPr>
          <a:xfrm>
            <a:off x="3284240" y="4753866"/>
            <a:ext cx="2232248" cy="4001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sz="2000" dirty="0" smtClean="0"/>
              <a:t>ajax120.php</a:t>
            </a:r>
          </a:p>
        </p:txBody>
      </p:sp>
    </p:spTree>
    <p:extLst>
      <p:ext uri="{BB962C8B-B14F-4D97-AF65-F5344CB8AC3E}">
        <p14:creationId xmlns:p14="http://schemas.microsoft.com/office/powerpoint/2010/main" val="2559746220"/>
      </p:ext>
    </p:extLst>
  </p:cSld>
  <p:clrMapOvr>
    <a:masterClrMapping/>
  </p:clrMapOvr>
  <p:transition spd="slow">
    <p:wipe dir="d"/>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a:t>
            </a:r>
            <a:br>
              <a:rPr lang="fr-FR" sz="4000" b="1" i="1" dirty="0" smtClean="0"/>
            </a:br>
            <a:r>
              <a:rPr lang="fr-FR" sz="2800" b="1" i="1" dirty="0" smtClean="0">
                <a:solidFill>
                  <a:schemeClr val="accent2">
                    <a:lumMod val="75000"/>
                  </a:schemeClr>
                </a:solidFill>
              </a:rPr>
              <a:t>Le script Ajax</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buNone/>
            </a:pPr>
            <a:r>
              <a:rPr lang="fr-FR" sz="1800" b="1" dirty="0" err="1">
                <a:latin typeface="Courier New" pitchFamily="49" charset="0"/>
                <a:cs typeface="Courier New" pitchFamily="49" charset="0"/>
              </a:rPr>
              <a:t>function</a:t>
            </a:r>
            <a:r>
              <a:rPr lang="fr-FR" sz="1800" b="1" dirty="0">
                <a:latin typeface="Courier New" pitchFamily="49" charset="0"/>
                <a:cs typeface="Courier New" pitchFamily="49" charset="0"/>
              </a:rPr>
              <a:t> appel_ajax120()</a:t>
            </a:r>
          </a:p>
          <a:p>
            <a:pPr marL="0" indent="0">
              <a:buNone/>
            </a:pPr>
            <a:r>
              <a:rPr lang="fr-FR" sz="1800" b="1" dirty="0" smtClean="0">
                <a:latin typeface="Courier New" pitchFamily="49" charset="0"/>
                <a:cs typeface="Courier New" pitchFamily="49" charset="0"/>
              </a:rPr>
              <a:t>{</a:t>
            </a:r>
          </a:p>
          <a:p>
            <a:pPr marL="0" indent="0">
              <a:buNone/>
            </a:pPr>
            <a:r>
              <a:rPr lang="fr-FR" sz="1800" b="1" dirty="0" smtClean="0">
                <a:solidFill>
                  <a:schemeClr val="accent2">
                    <a:lumMod val="75000"/>
                  </a:schemeClr>
                </a:solidFill>
                <a:latin typeface="Courier New" pitchFamily="49" charset="0"/>
                <a:cs typeface="Courier New" pitchFamily="49" charset="0"/>
              </a:rPr>
              <a:t>// 1 - initialisation</a:t>
            </a:r>
          </a:p>
          <a:p>
            <a:pPr marL="0" indent="0">
              <a:buNone/>
            </a:pPr>
            <a:r>
              <a:rPr lang="fr-FR" sz="1800" b="1" dirty="0" smtClean="0">
                <a:solidFill>
                  <a:schemeClr val="accent2">
                    <a:lumMod val="75000"/>
                  </a:schemeClr>
                </a:solidFill>
                <a:latin typeface="Courier New" pitchFamily="49" charset="0"/>
                <a:cs typeface="Courier New" pitchFamily="49" charset="0"/>
              </a:rPr>
              <a:t>// 2 - préparation de la requête</a:t>
            </a:r>
          </a:p>
          <a:p>
            <a:pPr marL="0" indent="0">
              <a:buNone/>
            </a:pPr>
            <a:r>
              <a:rPr lang="fr-FR" sz="1800" b="1" dirty="0" smtClean="0">
                <a:solidFill>
                  <a:schemeClr val="accent2">
                    <a:lumMod val="75000"/>
                  </a:schemeClr>
                </a:solidFill>
                <a:latin typeface="Courier New" pitchFamily="49" charset="0"/>
                <a:cs typeface="Courier New" pitchFamily="49" charset="0"/>
              </a:rPr>
              <a:t>// 3 - préparation de l'attente de la réponse</a:t>
            </a:r>
          </a:p>
          <a:p>
            <a:pPr marL="0" indent="0">
              <a:buNone/>
            </a:pPr>
            <a:r>
              <a:rPr lang="fr-FR" sz="1800" b="1" dirty="0" smtClean="0">
                <a:solidFill>
                  <a:schemeClr val="accent2">
                    <a:lumMod val="75000"/>
                  </a:schemeClr>
                </a:solidFill>
                <a:latin typeface="Courier New" pitchFamily="49" charset="0"/>
                <a:cs typeface="Courier New" pitchFamily="49" charset="0"/>
              </a:rPr>
              <a:t>// 4 - instructions de mise à jour de la page HTML</a:t>
            </a:r>
          </a:p>
          <a:p>
            <a:pPr marL="0" indent="0">
              <a:buNone/>
            </a:pPr>
            <a:r>
              <a:rPr lang="fr-FR" sz="1800" b="1" dirty="0" smtClean="0">
                <a:solidFill>
                  <a:schemeClr val="accent2">
                    <a:lumMod val="75000"/>
                  </a:schemeClr>
                </a:solidFill>
                <a:latin typeface="Courier New" pitchFamily="49" charset="0"/>
                <a:cs typeface="Courier New" pitchFamily="49" charset="0"/>
              </a:rPr>
              <a:t>// 5 - paramétrage de l'entête</a:t>
            </a:r>
          </a:p>
          <a:p>
            <a:pPr marL="0" indent="0">
              <a:buNone/>
            </a:pPr>
            <a:r>
              <a:rPr lang="fr-FR" sz="1800" b="1" dirty="0" smtClean="0">
                <a:solidFill>
                  <a:schemeClr val="accent2">
                    <a:lumMod val="75000"/>
                  </a:schemeClr>
                </a:solidFill>
                <a:latin typeface="Courier New" pitchFamily="49" charset="0"/>
                <a:cs typeface="Courier New" pitchFamily="49" charset="0"/>
              </a:rPr>
              <a:t>// 6 - envoi de la requête au serveur</a:t>
            </a:r>
          </a:p>
          <a:p>
            <a:pPr marL="0" indent="0">
              <a:buNone/>
            </a:pPr>
            <a:r>
              <a:rPr lang="fr-FR" sz="1800" b="1" dirty="0">
                <a:latin typeface="Courier New" pitchFamily="49" charset="0"/>
                <a:cs typeface="Courier New" pitchFamily="49" charset="0"/>
              </a:rPr>
              <a:t>}</a:t>
            </a:r>
          </a:p>
        </p:txBody>
      </p:sp>
    </p:spTree>
    <p:extLst>
      <p:ext uri="{BB962C8B-B14F-4D97-AF65-F5344CB8AC3E}">
        <p14:creationId xmlns:p14="http://schemas.microsoft.com/office/powerpoint/2010/main" val="1884787443"/>
      </p:ext>
    </p:extLst>
  </p:cSld>
  <p:clrMapOvr>
    <a:masterClrMapping/>
  </p:clrMapOvr>
  <p:transition spd="slow">
    <p:wipe dir="d"/>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Ajax</a:t>
            </a:r>
            <a:br>
              <a:rPr lang="fr-FR" sz="4000" b="1" i="1" dirty="0" smtClean="0"/>
            </a:br>
            <a:r>
              <a:rPr lang="fr-FR" sz="2800" b="1" i="1" dirty="0" smtClean="0">
                <a:solidFill>
                  <a:schemeClr val="accent2">
                    <a:lumMod val="75000"/>
                  </a:schemeClr>
                </a:solidFill>
              </a:rPr>
              <a:t>Le script Ajax	1 - </a:t>
            </a:r>
            <a:r>
              <a:rPr lang="fr-FR" sz="2800" b="1" i="1" dirty="0">
                <a:solidFill>
                  <a:schemeClr val="accent2">
                    <a:lumMod val="75000"/>
                  </a:schemeClr>
                </a:solidFill>
              </a:rPr>
              <a:t>initialisation</a:t>
            </a:r>
            <a:br>
              <a:rPr lang="fr-FR" sz="2800" b="1" i="1" dirty="0">
                <a:solidFill>
                  <a:schemeClr val="accent2">
                    <a:lumMod val="75000"/>
                  </a:schemeClr>
                </a:solidFill>
              </a:rPr>
            </a:b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buNone/>
            </a:pPr>
            <a:r>
              <a:rPr lang="fr-FR" sz="1800" b="1" dirty="0" smtClean="0">
                <a:latin typeface="Courier New" pitchFamily="49" charset="0"/>
                <a:cs typeface="Courier New" pitchFamily="49" charset="0"/>
              </a:rPr>
              <a:t>fonctions </a:t>
            </a:r>
            <a:r>
              <a:rPr lang="fr-FR" sz="1800" b="1" dirty="0">
                <a:latin typeface="Courier New" pitchFamily="49" charset="0"/>
                <a:cs typeface="Courier New" pitchFamily="49" charset="0"/>
              </a:rPr>
              <a:t>appel_ajax120()</a:t>
            </a:r>
          </a:p>
          <a:p>
            <a:pPr marL="0" indent="0">
              <a:buNone/>
            </a:pPr>
            <a:r>
              <a:rPr lang="fr-FR" sz="1800" b="1" dirty="0" smtClean="0">
                <a:latin typeface="Courier New" pitchFamily="49" charset="0"/>
                <a:cs typeface="Courier New" pitchFamily="49" charset="0"/>
              </a:rPr>
              <a:t>{</a:t>
            </a:r>
          </a:p>
          <a:p>
            <a:pPr marL="0" indent="0">
              <a:buNone/>
            </a:pPr>
            <a:r>
              <a:rPr lang="fr-FR" sz="1800" b="1" dirty="0">
                <a:latin typeface="Courier New" pitchFamily="49" charset="0"/>
                <a:cs typeface="Courier New" pitchFamily="49" charset="0"/>
              </a:rPr>
              <a:t>var </a:t>
            </a:r>
            <a:r>
              <a:rPr lang="fr-FR" sz="1800" b="1" dirty="0" err="1">
                <a:latin typeface="Courier New" pitchFamily="49" charset="0"/>
                <a:cs typeface="Courier New" pitchFamily="49" charset="0"/>
              </a:rPr>
              <a:t>xhr</a:t>
            </a:r>
            <a:r>
              <a:rPr lang="fr-FR" sz="1800" b="1" dirty="0">
                <a:latin typeface="Courier New" pitchFamily="49" charset="0"/>
                <a:cs typeface="Courier New" pitchFamily="49" charset="0"/>
              </a:rPr>
              <a:t>;</a:t>
            </a:r>
          </a:p>
          <a:p>
            <a:pPr marL="0" indent="0">
              <a:buNone/>
            </a:pPr>
            <a:r>
              <a:rPr lang="fr-FR" sz="1800" b="1" dirty="0">
                <a:latin typeface="Courier New" pitchFamily="49" charset="0"/>
                <a:cs typeface="Courier New" pitchFamily="49" charset="0"/>
              </a:rPr>
              <a:t>   if (</a:t>
            </a:r>
            <a:r>
              <a:rPr lang="fr-FR" sz="1800" b="1" dirty="0" err="1">
                <a:latin typeface="Courier New" pitchFamily="49" charset="0"/>
                <a:cs typeface="Courier New" pitchFamily="49" charset="0"/>
              </a:rPr>
              <a:t>window.XMLHttpRequest</a:t>
            </a:r>
            <a:r>
              <a:rPr lang="fr-FR" sz="1800" b="1" dirty="0" smtClean="0">
                <a:latin typeface="Courier New" pitchFamily="49" charset="0"/>
                <a:cs typeface="Courier New" pitchFamily="49" charset="0"/>
              </a:rPr>
              <a:t>) {</a:t>
            </a:r>
            <a:endParaRPr lang="fr-FR" sz="1800" b="1" dirty="0">
              <a:latin typeface="Courier New" pitchFamily="49" charset="0"/>
              <a:cs typeface="Courier New" pitchFamily="49" charset="0"/>
            </a:endParaRPr>
          </a:p>
          <a:p>
            <a:pPr marL="0" indent="0">
              <a:buNone/>
            </a:pPr>
            <a:r>
              <a:rPr lang="fr-FR" sz="1800" b="1" dirty="0">
                <a:latin typeface="Courier New" pitchFamily="49" charset="0"/>
                <a:cs typeface="Courier New" pitchFamily="49" charset="0"/>
              </a:rPr>
              <a:t>      // Mozilla, Safari, ...</a:t>
            </a:r>
          </a:p>
          <a:p>
            <a:pPr marL="0" indent="0">
              <a:buNone/>
            </a:pP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xhr</a:t>
            </a:r>
            <a:r>
              <a:rPr lang="fr-FR" sz="1800" b="1" dirty="0">
                <a:latin typeface="Courier New" pitchFamily="49" charset="0"/>
                <a:cs typeface="Courier New" pitchFamily="49" charset="0"/>
              </a:rPr>
              <a:t> = new </a:t>
            </a:r>
            <a:r>
              <a:rPr lang="fr-FR" sz="1800" b="1" dirty="0" err="1">
                <a:latin typeface="Courier New" pitchFamily="49" charset="0"/>
                <a:cs typeface="Courier New" pitchFamily="49" charset="0"/>
              </a:rPr>
              <a:t>XMLHttpRequest</a:t>
            </a:r>
            <a:r>
              <a:rPr lang="fr-FR" sz="1800" b="1" dirty="0">
                <a:latin typeface="Courier New" pitchFamily="49" charset="0"/>
                <a:cs typeface="Courier New" pitchFamily="49" charset="0"/>
              </a:rPr>
              <a:t>();</a:t>
            </a:r>
          </a:p>
          <a:p>
            <a:pPr marL="0" indent="0">
              <a:buNone/>
            </a:pPr>
            <a:r>
              <a:rPr lang="fr-FR" sz="1800" b="1" dirty="0">
                <a:latin typeface="Courier New" pitchFamily="49" charset="0"/>
                <a:cs typeface="Courier New" pitchFamily="49" charset="0"/>
              </a:rPr>
              <a:t>   }</a:t>
            </a:r>
          </a:p>
          <a:p>
            <a:pPr marL="0" indent="0">
              <a:buNone/>
            </a:pP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else</a:t>
            </a:r>
            <a:r>
              <a:rPr lang="fr-FR" sz="1800" b="1" dirty="0">
                <a:latin typeface="Courier New" pitchFamily="49" charset="0"/>
                <a:cs typeface="Courier New" pitchFamily="49" charset="0"/>
              </a:rPr>
              <a:t> if (</a:t>
            </a:r>
            <a:r>
              <a:rPr lang="fr-FR" sz="1800" b="1" dirty="0" err="1">
                <a:latin typeface="Courier New" pitchFamily="49" charset="0"/>
                <a:cs typeface="Courier New" pitchFamily="49" charset="0"/>
              </a:rPr>
              <a:t>window.ActiveXObject</a:t>
            </a:r>
            <a:r>
              <a:rPr lang="fr-FR" sz="1800" b="1" dirty="0" smtClean="0">
                <a:latin typeface="Courier New" pitchFamily="49" charset="0"/>
                <a:cs typeface="Courier New" pitchFamily="49" charset="0"/>
              </a:rPr>
              <a:t>) </a:t>
            </a:r>
            <a:r>
              <a:rPr lang="fr-FR" sz="1800" b="1" dirty="0">
                <a:latin typeface="Courier New" pitchFamily="49" charset="0"/>
                <a:cs typeface="Courier New" pitchFamily="49" charset="0"/>
              </a:rPr>
              <a:t>{  </a:t>
            </a:r>
          </a:p>
          <a:p>
            <a:pPr marL="0" indent="0">
              <a:buNone/>
            </a:pPr>
            <a:r>
              <a:rPr lang="fr-FR" sz="1800" b="1" dirty="0">
                <a:latin typeface="Courier New" pitchFamily="49" charset="0"/>
                <a:cs typeface="Courier New" pitchFamily="49" charset="0"/>
              </a:rPr>
              <a:t>      // IE</a:t>
            </a:r>
          </a:p>
          <a:p>
            <a:pPr marL="0" indent="0">
              <a:buNone/>
            </a:pP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xhr</a:t>
            </a:r>
            <a:r>
              <a:rPr lang="fr-FR" sz="1800" b="1" dirty="0">
                <a:latin typeface="Courier New" pitchFamily="49" charset="0"/>
                <a:cs typeface="Courier New" pitchFamily="49" charset="0"/>
              </a:rPr>
              <a:t> = new </a:t>
            </a:r>
            <a:r>
              <a:rPr lang="fr-FR" sz="1800" b="1" dirty="0" err="1">
                <a:latin typeface="Courier New" pitchFamily="49" charset="0"/>
                <a:cs typeface="Courier New" pitchFamily="49" charset="0"/>
              </a:rPr>
              <a:t>ActiveXObject</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Microsoft.XMLHTTP</a:t>
            </a:r>
            <a:r>
              <a:rPr lang="fr-FR" sz="1800" b="1" dirty="0">
                <a:latin typeface="Courier New" pitchFamily="49" charset="0"/>
                <a:cs typeface="Courier New" pitchFamily="49" charset="0"/>
              </a:rPr>
              <a:t>');</a:t>
            </a:r>
          </a:p>
          <a:p>
            <a:pPr marL="0" indent="0">
              <a:buNone/>
            </a:pPr>
            <a:r>
              <a:rPr lang="fr-FR" sz="1800" b="1" dirty="0">
                <a:latin typeface="Courier New" pitchFamily="49" charset="0"/>
                <a:cs typeface="Courier New" pitchFamily="49" charset="0"/>
              </a:rPr>
              <a:t>   }</a:t>
            </a:r>
          </a:p>
          <a:p>
            <a:pPr marL="0" indent="0">
              <a:buNone/>
            </a:pP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else</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a:t>
            </a:r>
            <a:endParaRPr lang="fr-FR" sz="1800" b="1" dirty="0">
              <a:latin typeface="Courier New" pitchFamily="49" charset="0"/>
              <a:cs typeface="Courier New" pitchFamily="49" charset="0"/>
            </a:endParaRPr>
          </a:p>
          <a:p>
            <a:pPr marL="0" indent="0">
              <a:buNone/>
            </a:pP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alert</a:t>
            </a:r>
            <a:r>
              <a:rPr lang="fr-FR" sz="1800" b="1" dirty="0">
                <a:latin typeface="Courier New" pitchFamily="49" charset="0"/>
                <a:cs typeface="Courier New" pitchFamily="49" charset="0"/>
              </a:rPr>
              <a:t>("Votre navigateur n'est pas adapté pour faire des requêtes AJAX..."); </a:t>
            </a:r>
          </a:p>
          <a:p>
            <a:pPr marL="0" indent="0">
              <a:buNone/>
            </a:pP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xhr</a:t>
            </a:r>
            <a:r>
              <a:rPr lang="fr-FR" sz="1800" b="1" dirty="0">
                <a:latin typeface="Courier New" pitchFamily="49" charset="0"/>
                <a:cs typeface="Courier New" pitchFamily="49" charset="0"/>
              </a:rPr>
              <a:t> = false;</a:t>
            </a:r>
          </a:p>
          <a:p>
            <a:pPr marL="0" indent="0">
              <a:buNone/>
            </a:pPr>
            <a:r>
              <a:rPr lang="fr-FR" sz="1800" b="1" dirty="0">
                <a:latin typeface="Courier New" pitchFamily="49" charset="0"/>
                <a:cs typeface="Courier New" pitchFamily="49" charset="0"/>
              </a:rPr>
              <a:t>   }</a:t>
            </a:r>
          </a:p>
          <a:p>
            <a:pPr marL="0" indent="0">
              <a:buNone/>
            </a:pPr>
            <a:endParaRPr lang="fr-FR" sz="1800" b="1" dirty="0" smtClean="0">
              <a:latin typeface="Courier New" pitchFamily="49" charset="0"/>
              <a:cs typeface="Courier New" pitchFamily="49" charset="0"/>
            </a:endParaRPr>
          </a:p>
          <a:p>
            <a:pPr marL="0" indent="0">
              <a:buNone/>
            </a:pPr>
            <a:endParaRPr lang="fr-FR" sz="1800" b="1" dirty="0">
              <a:latin typeface="Courier New" pitchFamily="49" charset="0"/>
              <a:cs typeface="Courier New" pitchFamily="49" charset="0"/>
            </a:endParaRPr>
          </a:p>
          <a:p>
            <a:pPr marL="0" indent="0">
              <a:buNone/>
            </a:pPr>
            <a:endParaRPr lang="fr-FR" sz="1800" b="1" dirty="0" smtClean="0">
              <a:latin typeface="Courier New" pitchFamily="49" charset="0"/>
              <a:cs typeface="Courier New" pitchFamily="49" charset="0"/>
            </a:endParaRPr>
          </a:p>
          <a:p>
            <a:pPr marL="0" indent="0">
              <a:buNone/>
            </a:pPr>
            <a:endParaRPr lang="fr-FR" sz="1800" b="1" dirty="0">
              <a:latin typeface="Courier New" pitchFamily="49" charset="0"/>
              <a:cs typeface="Courier New" pitchFamily="49" charset="0"/>
            </a:endParaRPr>
          </a:p>
          <a:p>
            <a:pPr marL="0" indent="0">
              <a:buNone/>
            </a:pPr>
            <a:endParaRPr lang="fr-FR" sz="1800" b="1" dirty="0" smtClean="0">
              <a:latin typeface="Courier New" pitchFamily="49" charset="0"/>
              <a:cs typeface="Courier New" pitchFamily="49" charset="0"/>
            </a:endParaRPr>
          </a:p>
          <a:p>
            <a:pPr marL="0" indent="0">
              <a:buNone/>
            </a:pPr>
            <a:endParaRPr lang="fr-FR" sz="1800" b="1" dirty="0" smtClean="0">
              <a:latin typeface="Courier New" pitchFamily="49" charset="0"/>
              <a:cs typeface="Courier New" pitchFamily="49" charset="0"/>
            </a:endParaRPr>
          </a:p>
          <a:p>
            <a:pPr marL="0" indent="0">
              <a:buNone/>
            </a:pPr>
            <a:endParaRPr lang="fr-FR" sz="1800" b="1" dirty="0" smtClean="0">
              <a:latin typeface="Courier New" pitchFamily="49" charset="0"/>
              <a:cs typeface="Courier New" pitchFamily="49" charset="0"/>
            </a:endParaRPr>
          </a:p>
        </p:txBody>
      </p:sp>
    </p:spTree>
    <p:extLst>
      <p:ext uri="{BB962C8B-B14F-4D97-AF65-F5344CB8AC3E}">
        <p14:creationId xmlns:p14="http://schemas.microsoft.com/office/powerpoint/2010/main" val="3149037883"/>
      </p:ext>
    </p:extLst>
  </p:cSld>
  <p:clrMapOvr>
    <a:masterClrMapping/>
  </p:clrMapOvr>
  <p:transition spd="slow">
    <p:wipe dir="d"/>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Ajax</a:t>
            </a:r>
            <a:br>
              <a:rPr lang="fr-FR" sz="4000" b="1" i="1" dirty="0" smtClean="0"/>
            </a:br>
            <a:r>
              <a:rPr lang="fr-FR" sz="2800" b="1" i="1" dirty="0" smtClean="0">
                <a:solidFill>
                  <a:schemeClr val="accent2">
                    <a:lumMod val="75000"/>
                  </a:schemeClr>
                </a:solidFill>
              </a:rPr>
              <a:t>Le script Ajax	2 - préparation de la requête</a:t>
            </a:r>
            <a:r>
              <a:rPr lang="fr-FR" sz="2800" b="1" i="1" dirty="0">
                <a:solidFill>
                  <a:schemeClr val="accent2">
                    <a:lumMod val="75000"/>
                  </a:schemeClr>
                </a:solidFill>
              </a:rPr>
              <a:t/>
            </a:r>
            <a:br>
              <a:rPr lang="fr-FR" sz="2800" b="1" i="1" dirty="0">
                <a:solidFill>
                  <a:schemeClr val="accent2">
                    <a:lumMod val="75000"/>
                  </a:schemeClr>
                </a:solidFill>
              </a:rPr>
            </a:b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buNone/>
            </a:pPr>
            <a:r>
              <a:rPr lang="fr-FR" sz="1800" b="1" dirty="0" smtClean="0">
                <a:latin typeface="Courier New" pitchFamily="49" charset="0"/>
                <a:cs typeface="Courier New" pitchFamily="49" charset="0"/>
              </a:rPr>
              <a:t>.....</a:t>
            </a:r>
          </a:p>
          <a:p>
            <a:pPr marL="0" indent="0">
              <a:buNone/>
            </a:pPr>
            <a:r>
              <a:rPr lang="fr-FR" sz="1800" b="1" dirty="0" err="1">
                <a:latin typeface="Courier New" pitchFamily="49" charset="0"/>
                <a:cs typeface="Courier New" pitchFamily="49" charset="0"/>
              </a:rPr>
              <a:t>xhr.open</a:t>
            </a:r>
            <a:r>
              <a:rPr lang="fr-FR" sz="1800" b="1" dirty="0">
                <a:latin typeface="Courier New" pitchFamily="49" charset="0"/>
                <a:cs typeface="Courier New" pitchFamily="49" charset="0"/>
              </a:rPr>
              <a:t>('POST',"ajax120.php",true</a:t>
            </a:r>
            <a:r>
              <a:rPr lang="fr-FR" sz="1800" b="1" dirty="0" smtClean="0">
                <a:latin typeface="Courier New" pitchFamily="49" charset="0"/>
                <a:cs typeface="Courier New" pitchFamily="49" charset="0"/>
              </a:rPr>
              <a:t>);</a:t>
            </a:r>
          </a:p>
          <a:p>
            <a:pPr marL="0" indent="0">
              <a:buNone/>
            </a:pPr>
            <a:endParaRPr lang="fr-FR" sz="1800" b="1" dirty="0" smtClean="0">
              <a:latin typeface="Courier New" pitchFamily="49" charset="0"/>
              <a:cs typeface="Courier New" pitchFamily="49" charset="0"/>
            </a:endParaRPr>
          </a:p>
        </p:txBody>
      </p:sp>
    </p:spTree>
    <p:extLst>
      <p:ext uri="{BB962C8B-B14F-4D97-AF65-F5344CB8AC3E}">
        <p14:creationId xmlns:p14="http://schemas.microsoft.com/office/powerpoint/2010/main" val="217031427"/>
      </p:ext>
    </p:extLst>
  </p:cSld>
  <p:clrMapOvr>
    <a:masterClrMapping/>
  </p:clrMapOvr>
  <p:transition spd="slow">
    <p:wipe dir="d"/>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3 - préparation de l'attente de la réponse</a:t>
            </a:r>
            <a:r>
              <a:rPr lang="fr-FR" sz="2800" b="1" i="1" dirty="0">
                <a:solidFill>
                  <a:schemeClr val="accent2">
                    <a:lumMod val="75000"/>
                  </a:schemeClr>
                </a:solidFill>
              </a:rPr>
              <a:t/>
            </a:r>
            <a:br>
              <a:rPr lang="fr-FR" sz="2800" b="1" i="1" dirty="0">
                <a:solidFill>
                  <a:schemeClr val="accent2">
                    <a:lumMod val="75000"/>
                  </a:schemeClr>
                </a:solidFill>
              </a:rPr>
            </a:b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buNone/>
            </a:pPr>
            <a:r>
              <a:rPr lang="fr-FR" sz="1800" b="1" dirty="0" smtClean="0">
                <a:latin typeface="Courier New" pitchFamily="49" charset="0"/>
                <a:cs typeface="Courier New" pitchFamily="49" charset="0"/>
              </a:rPr>
              <a:t>.....</a:t>
            </a:r>
          </a:p>
          <a:p>
            <a:pPr marL="0" indent="0">
              <a:buNone/>
            </a:pPr>
            <a:r>
              <a:rPr lang="fr-FR" sz="1800" b="1" dirty="0" err="1">
                <a:latin typeface="Courier New" pitchFamily="49" charset="0"/>
                <a:cs typeface="Courier New" pitchFamily="49" charset="0"/>
              </a:rPr>
              <a:t>xhr.onreadystatechange</a:t>
            </a:r>
            <a:r>
              <a:rPr lang="fr-FR" sz="1800" b="1" dirty="0">
                <a:latin typeface="Courier New" pitchFamily="49" charset="0"/>
                <a:cs typeface="Courier New" pitchFamily="49" charset="0"/>
              </a:rPr>
              <a:t> = </a:t>
            </a:r>
            <a:r>
              <a:rPr lang="fr-FR" sz="1800" b="1" dirty="0" err="1">
                <a:latin typeface="Courier New" pitchFamily="49" charset="0"/>
                <a:cs typeface="Courier New" pitchFamily="49" charset="0"/>
              </a:rPr>
              <a:t>function</a:t>
            </a:r>
            <a:r>
              <a:rPr lang="fr-FR" sz="1800" b="1" dirty="0">
                <a:latin typeface="Courier New" pitchFamily="49" charset="0"/>
                <a:cs typeface="Courier New" pitchFamily="49" charset="0"/>
              </a:rPr>
              <a:t>()</a:t>
            </a:r>
          </a:p>
          <a:p>
            <a:pPr marL="0" indent="0">
              <a:buNone/>
            </a:pPr>
            <a:r>
              <a:rPr lang="fr-FR" sz="1800" b="1" dirty="0">
                <a:latin typeface="Courier New" pitchFamily="49" charset="0"/>
                <a:cs typeface="Courier New" pitchFamily="49" charset="0"/>
              </a:rPr>
              <a:t>{</a:t>
            </a:r>
          </a:p>
          <a:p>
            <a:pPr marL="0" indent="0">
              <a:buNone/>
            </a:pPr>
            <a:r>
              <a:rPr lang="fr-FR" sz="1800" b="1" dirty="0">
                <a:latin typeface="Courier New" pitchFamily="49" charset="0"/>
                <a:cs typeface="Courier New" pitchFamily="49" charset="0"/>
              </a:rPr>
              <a:t>    /*  </a:t>
            </a:r>
            <a:r>
              <a:rPr lang="fr-FR" sz="1800" b="1" dirty="0" err="1">
                <a:latin typeface="Courier New" pitchFamily="49" charset="0"/>
                <a:cs typeface="Courier New" pitchFamily="49" charset="0"/>
              </a:rPr>
              <a:t>onreadystatechange</a:t>
            </a:r>
            <a:r>
              <a:rPr lang="fr-FR" sz="1800" b="1" dirty="0">
                <a:latin typeface="Courier New" pitchFamily="49" charset="0"/>
                <a:cs typeface="Courier New" pitchFamily="49" charset="0"/>
              </a:rPr>
              <a:t> alerte le JavaScript qu'une réponse est arrivée du serveur */</a:t>
            </a:r>
          </a:p>
          <a:p>
            <a:pPr marL="0" indent="0">
              <a:buNone/>
            </a:pPr>
            <a:r>
              <a:rPr lang="fr-FR" sz="1800" b="1" dirty="0">
                <a:latin typeface="Courier New" pitchFamily="49" charset="0"/>
                <a:cs typeface="Courier New" pitchFamily="49" charset="0"/>
              </a:rPr>
              <a:t>    if (</a:t>
            </a:r>
            <a:r>
              <a:rPr lang="fr-FR" sz="1800" b="1" dirty="0" err="1">
                <a:latin typeface="Courier New" pitchFamily="49" charset="0"/>
                <a:cs typeface="Courier New" pitchFamily="49" charset="0"/>
              </a:rPr>
              <a:t>xhr.readyState</a:t>
            </a:r>
            <a:r>
              <a:rPr lang="fr-FR" sz="1800" b="1" dirty="0">
                <a:latin typeface="Courier New" pitchFamily="49" charset="0"/>
                <a:cs typeface="Courier New" pitchFamily="49" charset="0"/>
              </a:rPr>
              <a:t> == 4 &amp;&amp; </a:t>
            </a:r>
            <a:r>
              <a:rPr lang="fr-FR" sz="1800" b="1" dirty="0" err="1">
                <a:latin typeface="Courier New" pitchFamily="49" charset="0"/>
                <a:cs typeface="Courier New" pitchFamily="49" charset="0"/>
              </a:rPr>
              <a:t>xhr.status</a:t>
            </a:r>
            <a:r>
              <a:rPr lang="fr-FR" sz="1800" b="1" dirty="0">
                <a:latin typeface="Courier New" pitchFamily="49" charset="0"/>
                <a:cs typeface="Courier New" pitchFamily="49" charset="0"/>
              </a:rPr>
              <a:t> == 200)</a:t>
            </a:r>
          </a:p>
          <a:p>
            <a:pPr marL="0" indent="0">
              <a:buNone/>
            </a:pPr>
            <a:r>
              <a:rPr lang="fr-FR" sz="1800" b="1" dirty="0">
                <a:latin typeface="Courier New" pitchFamily="49" charset="0"/>
                <a:cs typeface="Courier New" pitchFamily="49" charset="0"/>
              </a:rPr>
              <a:t>    {</a:t>
            </a:r>
          </a:p>
          <a:p>
            <a:pPr marL="0" indent="0">
              <a:buNone/>
            </a:pP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  4 - instructions javascript de mise à jour de la 		page HTML à exécuter quand la réponse arrive</a:t>
            </a:r>
            <a:endParaRPr lang="fr-FR" sz="1800" b="1" dirty="0">
              <a:latin typeface="Courier New" pitchFamily="49" charset="0"/>
              <a:cs typeface="Courier New" pitchFamily="49" charset="0"/>
            </a:endParaRPr>
          </a:p>
          <a:p>
            <a:pPr marL="0" indent="0">
              <a:buNone/>
            </a:pPr>
            <a:r>
              <a:rPr lang="fr-FR" sz="1800" b="1" dirty="0">
                <a:latin typeface="Courier New" pitchFamily="49" charset="0"/>
                <a:cs typeface="Courier New" pitchFamily="49" charset="0"/>
              </a:rPr>
              <a:t>    }</a:t>
            </a:r>
          </a:p>
          <a:p>
            <a:pPr marL="0" indent="0">
              <a:buNone/>
            </a:pPr>
            <a:r>
              <a:rPr lang="fr-FR" sz="1800" b="1" dirty="0">
                <a:latin typeface="Courier New" pitchFamily="49" charset="0"/>
                <a:cs typeface="Courier New" pitchFamily="49" charset="0"/>
              </a:rPr>
              <a:t>}</a:t>
            </a:r>
            <a:endParaRPr lang="fr-FR" sz="1800" b="1" dirty="0" smtClean="0">
              <a:latin typeface="Courier New" pitchFamily="49" charset="0"/>
              <a:cs typeface="Courier New" pitchFamily="49" charset="0"/>
            </a:endParaRPr>
          </a:p>
        </p:txBody>
      </p:sp>
    </p:spTree>
    <p:extLst>
      <p:ext uri="{BB962C8B-B14F-4D97-AF65-F5344CB8AC3E}">
        <p14:creationId xmlns:p14="http://schemas.microsoft.com/office/powerpoint/2010/main" val="3820949055"/>
      </p:ext>
    </p:extLst>
  </p:cSld>
  <p:clrMapOvr>
    <a:masterClrMapping/>
  </p:clrMapOvr>
  <p:transition spd="slow">
    <p:wipe dir="d"/>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4 - instructions de mise à jour de la page HTML</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buNone/>
            </a:pPr>
            <a:r>
              <a:rPr lang="fr-FR" sz="1800" b="1" dirty="0" smtClean="0">
                <a:latin typeface="Courier New" pitchFamily="49" charset="0"/>
                <a:cs typeface="Courier New" pitchFamily="49" charset="0"/>
              </a:rPr>
              <a:t>.....</a:t>
            </a:r>
          </a:p>
          <a:p>
            <a:pPr marL="0" indent="0">
              <a:buNone/>
            </a:pPr>
            <a:r>
              <a:rPr lang="fr-FR" sz="1800" b="1" dirty="0" err="1">
                <a:solidFill>
                  <a:schemeClr val="bg1">
                    <a:lumMod val="65000"/>
                  </a:schemeClr>
                </a:solidFill>
                <a:latin typeface="Courier New" pitchFamily="49" charset="0"/>
                <a:cs typeface="Courier New" pitchFamily="49" charset="0"/>
              </a:rPr>
              <a:t>xhr.onreadystatechange</a:t>
            </a:r>
            <a:r>
              <a:rPr lang="fr-FR" sz="1800" b="1" dirty="0">
                <a:solidFill>
                  <a:schemeClr val="bg1">
                    <a:lumMod val="65000"/>
                  </a:schemeClr>
                </a:solidFill>
                <a:latin typeface="Courier New" pitchFamily="49" charset="0"/>
                <a:cs typeface="Courier New" pitchFamily="49" charset="0"/>
              </a:rPr>
              <a:t> = </a:t>
            </a:r>
            <a:r>
              <a:rPr lang="fr-FR" sz="1800" b="1" dirty="0" err="1">
                <a:solidFill>
                  <a:schemeClr val="bg1">
                    <a:lumMod val="65000"/>
                  </a:schemeClr>
                </a:solidFill>
                <a:latin typeface="Courier New" pitchFamily="49" charset="0"/>
                <a:cs typeface="Courier New" pitchFamily="49" charset="0"/>
              </a:rPr>
              <a:t>function</a:t>
            </a:r>
            <a:r>
              <a:rPr lang="fr-FR" sz="1800" b="1" dirty="0">
                <a:solidFill>
                  <a:schemeClr val="bg1">
                    <a:lumMod val="65000"/>
                  </a:schemeClr>
                </a:solidFill>
                <a:latin typeface="Courier New" pitchFamily="49" charset="0"/>
                <a:cs typeface="Courier New" pitchFamily="49" charset="0"/>
              </a:rPr>
              <a:t>()</a:t>
            </a:r>
          </a:p>
          <a:p>
            <a:pPr marL="0" indent="0">
              <a:buNone/>
            </a:pPr>
            <a:r>
              <a:rPr lang="fr-FR" sz="1800" b="1" dirty="0">
                <a:solidFill>
                  <a:schemeClr val="bg1">
                    <a:lumMod val="65000"/>
                  </a:schemeClr>
                </a:solidFill>
                <a:latin typeface="Courier New" pitchFamily="49" charset="0"/>
                <a:cs typeface="Courier New" pitchFamily="49" charset="0"/>
              </a:rPr>
              <a:t>{</a:t>
            </a:r>
          </a:p>
          <a:p>
            <a:pPr marL="0" indent="0">
              <a:buNone/>
            </a:pPr>
            <a:r>
              <a:rPr lang="fr-FR" sz="1800" b="1" dirty="0">
                <a:solidFill>
                  <a:schemeClr val="bg1">
                    <a:lumMod val="65000"/>
                  </a:schemeClr>
                </a:solidFill>
                <a:latin typeface="Courier New" pitchFamily="49" charset="0"/>
                <a:cs typeface="Courier New" pitchFamily="49" charset="0"/>
              </a:rPr>
              <a:t>    /*  </a:t>
            </a:r>
            <a:r>
              <a:rPr lang="fr-FR" sz="1800" b="1" dirty="0" err="1">
                <a:solidFill>
                  <a:schemeClr val="bg1">
                    <a:lumMod val="65000"/>
                  </a:schemeClr>
                </a:solidFill>
                <a:latin typeface="Courier New" pitchFamily="49" charset="0"/>
                <a:cs typeface="Courier New" pitchFamily="49" charset="0"/>
              </a:rPr>
              <a:t>onreadystatechange</a:t>
            </a:r>
            <a:r>
              <a:rPr lang="fr-FR" sz="1800" b="1" dirty="0">
                <a:solidFill>
                  <a:schemeClr val="bg1">
                    <a:lumMod val="65000"/>
                  </a:schemeClr>
                </a:solidFill>
                <a:latin typeface="Courier New" pitchFamily="49" charset="0"/>
                <a:cs typeface="Courier New" pitchFamily="49" charset="0"/>
              </a:rPr>
              <a:t> alerte le JavaScript qu'une réponse est arrivée du serveur */</a:t>
            </a:r>
          </a:p>
          <a:p>
            <a:pPr marL="0" indent="0">
              <a:buNone/>
            </a:pPr>
            <a:r>
              <a:rPr lang="fr-FR" sz="1800" b="1" dirty="0">
                <a:solidFill>
                  <a:schemeClr val="bg1">
                    <a:lumMod val="65000"/>
                  </a:schemeClr>
                </a:solidFill>
                <a:latin typeface="Courier New" pitchFamily="49" charset="0"/>
                <a:cs typeface="Courier New" pitchFamily="49" charset="0"/>
              </a:rPr>
              <a:t>    if (</a:t>
            </a:r>
            <a:r>
              <a:rPr lang="fr-FR" sz="1800" b="1" dirty="0" err="1">
                <a:solidFill>
                  <a:schemeClr val="bg1">
                    <a:lumMod val="65000"/>
                  </a:schemeClr>
                </a:solidFill>
                <a:latin typeface="Courier New" pitchFamily="49" charset="0"/>
                <a:cs typeface="Courier New" pitchFamily="49" charset="0"/>
              </a:rPr>
              <a:t>xhr.readyState</a:t>
            </a:r>
            <a:r>
              <a:rPr lang="fr-FR" sz="1800" b="1" dirty="0">
                <a:solidFill>
                  <a:schemeClr val="bg1">
                    <a:lumMod val="65000"/>
                  </a:schemeClr>
                </a:solidFill>
                <a:latin typeface="Courier New" pitchFamily="49" charset="0"/>
                <a:cs typeface="Courier New" pitchFamily="49" charset="0"/>
              </a:rPr>
              <a:t> == 4 &amp;&amp; </a:t>
            </a:r>
            <a:r>
              <a:rPr lang="fr-FR" sz="1800" b="1" dirty="0" err="1">
                <a:solidFill>
                  <a:schemeClr val="bg1">
                    <a:lumMod val="65000"/>
                  </a:schemeClr>
                </a:solidFill>
                <a:latin typeface="Courier New" pitchFamily="49" charset="0"/>
                <a:cs typeface="Courier New" pitchFamily="49" charset="0"/>
              </a:rPr>
              <a:t>xhr.status</a:t>
            </a:r>
            <a:r>
              <a:rPr lang="fr-FR" sz="1800" b="1" dirty="0">
                <a:solidFill>
                  <a:schemeClr val="bg1">
                    <a:lumMod val="65000"/>
                  </a:schemeClr>
                </a:solidFill>
                <a:latin typeface="Courier New" pitchFamily="49" charset="0"/>
                <a:cs typeface="Courier New" pitchFamily="49" charset="0"/>
              </a:rPr>
              <a:t> == 200)</a:t>
            </a:r>
          </a:p>
          <a:p>
            <a:pPr marL="0" indent="0">
              <a:buNone/>
            </a:pPr>
            <a:r>
              <a:rPr lang="fr-FR" sz="1800" b="1" dirty="0">
                <a:solidFill>
                  <a:schemeClr val="bg1">
                    <a:lumMod val="65000"/>
                  </a:schemeClr>
                </a:solidFill>
                <a:latin typeface="Courier New" pitchFamily="49" charset="0"/>
                <a:cs typeface="Courier New" pitchFamily="49" charset="0"/>
              </a:rPr>
              <a:t>    {</a:t>
            </a:r>
          </a:p>
          <a:p>
            <a:pPr marL="0" indent="0">
              <a:buNone/>
            </a:pP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document.getElementById</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recup</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innerHTML</a:t>
            </a:r>
            <a:r>
              <a:rPr lang="fr-FR" sz="1800" b="1" dirty="0">
                <a:latin typeface="Courier New" pitchFamily="49" charset="0"/>
                <a:cs typeface="Courier New" pitchFamily="49" charset="0"/>
              </a:rPr>
              <a:t> = </a:t>
            </a:r>
            <a:r>
              <a:rPr lang="fr-FR" sz="1800" b="1" dirty="0" smtClean="0">
                <a:latin typeface="Courier New" pitchFamily="49" charset="0"/>
                <a:cs typeface="Courier New" pitchFamily="49" charset="0"/>
              </a:rPr>
              <a:t>	</a:t>
            </a:r>
            <a:r>
              <a:rPr lang="fr-FR" sz="1800" b="1" dirty="0" err="1" smtClean="0">
                <a:latin typeface="Courier New" pitchFamily="49" charset="0"/>
                <a:cs typeface="Courier New" pitchFamily="49" charset="0"/>
              </a:rPr>
              <a:t>xhr.responseText</a:t>
            </a:r>
            <a:r>
              <a:rPr lang="fr-FR" sz="1800" b="1" dirty="0">
                <a:latin typeface="Courier New" pitchFamily="49" charset="0"/>
                <a:cs typeface="Courier New" pitchFamily="49" charset="0"/>
              </a:rPr>
              <a:t>;</a:t>
            </a:r>
          </a:p>
          <a:p>
            <a:pPr marL="0" indent="0">
              <a:buNone/>
            </a:pPr>
            <a:r>
              <a:rPr lang="fr-FR" sz="1800" b="1" dirty="0">
                <a:solidFill>
                  <a:schemeClr val="bg1">
                    <a:lumMod val="65000"/>
                  </a:schemeClr>
                </a:solidFill>
                <a:latin typeface="Courier New" pitchFamily="49" charset="0"/>
                <a:cs typeface="Courier New" pitchFamily="49" charset="0"/>
              </a:rPr>
              <a:t>    }</a:t>
            </a:r>
          </a:p>
          <a:p>
            <a:pPr marL="0" indent="0">
              <a:buNone/>
            </a:pPr>
            <a:r>
              <a:rPr lang="fr-FR" sz="1800" b="1" dirty="0">
                <a:solidFill>
                  <a:schemeClr val="bg1">
                    <a:lumMod val="65000"/>
                  </a:schemeClr>
                </a:solidFill>
                <a:latin typeface="Courier New" pitchFamily="49" charset="0"/>
                <a:cs typeface="Courier New" pitchFamily="49" charset="0"/>
              </a:rPr>
              <a:t>}</a:t>
            </a:r>
            <a:endParaRPr lang="fr-FR" sz="1800" b="1" dirty="0" smtClean="0">
              <a:solidFill>
                <a:schemeClr val="bg1">
                  <a:lumMod val="65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228633231"/>
      </p:ext>
    </p:extLst>
  </p:cSld>
  <p:clrMapOvr>
    <a:masterClrMapping/>
  </p:clrMapOvr>
  <p:transition spd="slow">
    <p:wipe dir="d"/>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5 - </a:t>
            </a:r>
            <a:r>
              <a:rPr lang="fr-FR" sz="2800" b="1" i="1" dirty="0" err="1" smtClean="0">
                <a:solidFill>
                  <a:schemeClr val="accent2">
                    <a:lumMod val="75000"/>
                  </a:schemeClr>
                </a:solidFill>
              </a:rPr>
              <a:t>paramètrage</a:t>
            </a:r>
            <a:r>
              <a:rPr lang="fr-FR" sz="2800" b="1" i="1" dirty="0" smtClean="0">
                <a:solidFill>
                  <a:schemeClr val="accent2">
                    <a:lumMod val="75000"/>
                  </a:schemeClr>
                </a:solidFill>
              </a:rPr>
              <a:t> de l'entête</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buNone/>
            </a:pPr>
            <a:r>
              <a:rPr lang="fr-FR" sz="1800" b="1" dirty="0" smtClean="0">
                <a:latin typeface="Courier New" pitchFamily="49" charset="0"/>
                <a:cs typeface="Courier New" pitchFamily="49" charset="0"/>
              </a:rPr>
              <a:t>.....</a:t>
            </a:r>
          </a:p>
          <a:p>
            <a:pPr marL="0" indent="0">
              <a:buNone/>
            </a:pPr>
            <a:r>
              <a:rPr lang="fr-FR" sz="1800" b="1" dirty="0" err="1" smtClean="0">
                <a:latin typeface="Courier New" pitchFamily="49" charset="0"/>
                <a:cs typeface="Courier New" pitchFamily="49" charset="0"/>
              </a:rPr>
              <a:t>xhr.setRequestHeader</a:t>
            </a:r>
            <a:r>
              <a:rPr lang="fr-FR" sz="1800" b="1" dirty="0">
                <a:latin typeface="Courier New" pitchFamily="49" charset="0"/>
                <a:cs typeface="Courier New" pitchFamily="49" charset="0"/>
              </a:rPr>
              <a:t>('Content-</a:t>
            </a:r>
            <a:r>
              <a:rPr lang="fr-FR" sz="1800" b="1" dirty="0" err="1">
                <a:latin typeface="Courier New" pitchFamily="49" charset="0"/>
                <a:cs typeface="Courier New" pitchFamily="49" charset="0"/>
              </a:rPr>
              <a:t>type','application</a:t>
            </a:r>
            <a:r>
              <a:rPr lang="fr-FR" sz="1800" b="1" dirty="0">
                <a:latin typeface="Courier New" pitchFamily="49" charset="0"/>
                <a:cs typeface="Courier New" pitchFamily="49" charset="0"/>
              </a:rPr>
              <a:t>/x-www-</a:t>
            </a:r>
            <a:r>
              <a:rPr lang="fr-FR" sz="1800" b="1" dirty="0" err="1">
                <a:latin typeface="Courier New" pitchFamily="49" charset="0"/>
                <a:cs typeface="Courier New" pitchFamily="49" charset="0"/>
              </a:rPr>
              <a:t>form</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urlencoded</a:t>
            </a:r>
            <a:r>
              <a:rPr lang="fr-FR" sz="1800" b="1" dirty="0">
                <a:latin typeface="Courier New" pitchFamily="49" charset="0"/>
                <a:cs typeface="Courier New" pitchFamily="49" charset="0"/>
              </a:rPr>
              <a:t>');</a:t>
            </a:r>
            <a:r>
              <a:rPr lang="fr-FR" sz="1800" b="1" dirty="0" smtClean="0">
                <a:solidFill>
                  <a:schemeClr val="bg1">
                    <a:lumMod val="65000"/>
                  </a:schemeClr>
                </a:solidFill>
                <a:latin typeface="Courier New" pitchFamily="49" charset="0"/>
                <a:cs typeface="Courier New" pitchFamily="49" charset="0"/>
              </a:rPr>
              <a:t>    </a:t>
            </a:r>
          </a:p>
        </p:txBody>
      </p:sp>
    </p:spTree>
    <p:extLst>
      <p:ext uri="{BB962C8B-B14F-4D97-AF65-F5344CB8AC3E}">
        <p14:creationId xmlns:p14="http://schemas.microsoft.com/office/powerpoint/2010/main" val="1379744852"/>
      </p:ext>
    </p:extLst>
  </p:cSld>
  <p:clrMapOvr>
    <a:masterClrMapping/>
  </p:clrMapOvr>
  <p:transition spd="slow">
    <p:wipe dir="d"/>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6 - envoi de la requête au serveur</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buNone/>
            </a:pPr>
            <a:r>
              <a:rPr lang="fr-FR" sz="1800" b="1" dirty="0" smtClean="0">
                <a:latin typeface="Courier New" pitchFamily="49" charset="0"/>
                <a:cs typeface="Courier New" pitchFamily="49" charset="0"/>
              </a:rPr>
              <a:t>.....</a:t>
            </a:r>
          </a:p>
          <a:p>
            <a:pPr marL="0" indent="0">
              <a:buNone/>
            </a:pPr>
            <a:r>
              <a:rPr lang="fr-FR" sz="1800" b="1" dirty="0" err="1">
                <a:latin typeface="Courier New" pitchFamily="49" charset="0"/>
                <a:cs typeface="Courier New" pitchFamily="49" charset="0"/>
              </a:rPr>
              <a:t>xhr.send</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null</a:t>
            </a:r>
            <a:r>
              <a:rPr lang="fr-FR" sz="1800" b="1" dirty="0" smtClean="0">
                <a:latin typeface="Courier New" pitchFamily="49" charset="0"/>
                <a:cs typeface="Courier New" pitchFamily="49" charset="0"/>
              </a:rPr>
              <a:t>);</a:t>
            </a:r>
          </a:p>
          <a:p>
            <a:pPr marL="0" indent="0">
              <a:buNone/>
            </a:pPr>
            <a:r>
              <a:rPr lang="fr-FR" sz="1800" b="1" dirty="0" smtClean="0">
                <a:latin typeface="Courier New" pitchFamily="49" charset="0"/>
                <a:cs typeface="Courier New" pitchFamily="49" charset="0"/>
              </a:rPr>
              <a:t>}</a:t>
            </a:r>
            <a:r>
              <a:rPr lang="fr-FR" sz="1800" b="1" dirty="0" smtClean="0">
                <a:solidFill>
                  <a:schemeClr val="bg1">
                    <a:lumMod val="65000"/>
                  </a:schemeClr>
                </a:solidFill>
                <a:latin typeface="Courier New" pitchFamily="49" charset="0"/>
                <a:cs typeface="Courier New" pitchFamily="49" charset="0"/>
              </a:rPr>
              <a:t>  // fin de la </a:t>
            </a:r>
            <a:r>
              <a:rPr lang="fr-FR" sz="1800" b="1" dirty="0" err="1" smtClean="0">
                <a:solidFill>
                  <a:schemeClr val="bg1">
                    <a:lumMod val="65000"/>
                  </a:schemeClr>
                </a:solidFill>
                <a:latin typeface="Courier New" pitchFamily="49" charset="0"/>
                <a:cs typeface="Courier New" pitchFamily="49" charset="0"/>
              </a:rPr>
              <a:t>function</a:t>
            </a:r>
            <a:endParaRPr lang="fr-FR" sz="1800" b="1" dirty="0" smtClean="0">
              <a:solidFill>
                <a:schemeClr val="bg1">
                  <a:lumMod val="65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23542793"/>
      </p:ext>
    </p:extLst>
  </p:cSld>
  <p:clrMapOvr>
    <a:masterClrMapping/>
  </p:clrMapOvr>
  <p:transition spd="slow">
    <p:wipe dir="d"/>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711096"/>
          </a:xfrm>
        </p:spPr>
        <p:txBody>
          <a:bodyPr/>
          <a:lstStyle/>
          <a:p>
            <a:r>
              <a:rPr lang="fr-FR" sz="4000" b="1" i="1" dirty="0" smtClean="0"/>
              <a:t>Ajax   </a:t>
            </a:r>
            <a:r>
              <a:rPr lang="fr-FR" sz="2800" b="1" i="1" dirty="0" smtClean="0">
                <a:solidFill>
                  <a:schemeClr val="accent2">
                    <a:lumMod val="75000"/>
                  </a:schemeClr>
                </a:solidFill>
              </a:rPr>
              <a:t>Le script Ajax  de base</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55576" y="980728"/>
            <a:ext cx="8274496" cy="5877272"/>
          </a:xfrm>
        </p:spPr>
        <p:txBody>
          <a:bodyPr numCol="1">
            <a:normAutofit lnSpcReduction="10000"/>
          </a:bodyPr>
          <a:lstStyle/>
          <a:p>
            <a:pPr marL="0" indent="0">
              <a:spcBef>
                <a:spcPts val="0"/>
              </a:spcBef>
              <a:buNone/>
            </a:pPr>
            <a:r>
              <a:rPr lang="fr-FR" sz="1600" b="1" dirty="0" err="1" smtClean="0">
                <a:latin typeface="Courier New" pitchFamily="49" charset="0"/>
                <a:cs typeface="Courier New" pitchFamily="49" charset="0"/>
              </a:rPr>
              <a:t>function</a:t>
            </a:r>
            <a:r>
              <a:rPr lang="fr-FR" sz="1600" b="1" dirty="0" smtClean="0">
                <a:latin typeface="Courier New" pitchFamily="49" charset="0"/>
                <a:cs typeface="Courier New" pitchFamily="49" charset="0"/>
              </a:rPr>
              <a:t> appel_ajax120()</a:t>
            </a:r>
          </a:p>
          <a:p>
            <a:pPr marL="0" indent="0">
              <a:spcBef>
                <a:spcPts val="0"/>
              </a:spcBef>
              <a:buNone/>
            </a:pPr>
            <a:r>
              <a:rPr lang="fr-FR" sz="1600" b="1" dirty="0" smtClean="0">
                <a:latin typeface="Courier New" pitchFamily="49" charset="0"/>
                <a:cs typeface="Courier New" pitchFamily="49" charset="0"/>
              </a:rPr>
              <a:t>var </a:t>
            </a:r>
            <a:r>
              <a:rPr lang="fr-FR" sz="1600" b="1" dirty="0" err="1">
                <a:latin typeface="Courier New" pitchFamily="49" charset="0"/>
                <a:cs typeface="Courier New" pitchFamily="49" charset="0"/>
              </a:rPr>
              <a:t>xhr</a:t>
            </a:r>
            <a:r>
              <a:rPr lang="fr-FR" sz="1600" b="1" dirty="0">
                <a:latin typeface="Courier New" pitchFamily="49" charset="0"/>
                <a:cs typeface="Courier New" pitchFamily="49" charset="0"/>
              </a:rPr>
              <a:t>;</a:t>
            </a:r>
          </a:p>
          <a:p>
            <a:pPr marL="0" indent="0">
              <a:spcBef>
                <a:spcPts val="0"/>
              </a:spcBef>
              <a:buNone/>
            </a:pPr>
            <a:r>
              <a:rPr lang="fr-FR" sz="1600" b="1" dirty="0">
                <a:latin typeface="Courier New" pitchFamily="49" charset="0"/>
                <a:cs typeface="Courier New" pitchFamily="49" charset="0"/>
              </a:rPr>
              <a:t>   if (</a:t>
            </a:r>
            <a:r>
              <a:rPr lang="fr-FR" sz="1600" b="1" dirty="0" err="1">
                <a:latin typeface="Courier New" pitchFamily="49" charset="0"/>
                <a:cs typeface="Courier New" pitchFamily="49" charset="0"/>
              </a:rPr>
              <a:t>window.XMLHttpRequest</a:t>
            </a:r>
            <a:r>
              <a:rPr lang="fr-FR" sz="1600" b="1" dirty="0" smtClean="0">
                <a:latin typeface="Courier New" pitchFamily="49" charset="0"/>
                <a:cs typeface="Courier New" pitchFamily="49" charset="0"/>
              </a:rPr>
              <a:t>) {</a:t>
            </a:r>
            <a:endParaRPr lang="fr-FR" sz="1600" b="1" dirty="0">
              <a:latin typeface="Courier New" pitchFamily="49" charset="0"/>
              <a:cs typeface="Courier New" pitchFamily="49" charset="0"/>
            </a:endParaRPr>
          </a:p>
          <a:p>
            <a:pPr marL="0" indent="0">
              <a:spcBef>
                <a:spcPts val="0"/>
              </a:spcBef>
              <a:buNone/>
            </a:pP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xhr</a:t>
            </a:r>
            <a:r>
              <a:rPr lang="fr-FR" sz="1600" b="1" dirty="0" smtClean="0">
                <a:latin typeface="Courier New" pitchFamily="49" charset="0"/>
                <a:cs typeface="Courier New" pitchFamily="49" charset="0"/>
              </a:rPr>
              <a:t> </a:t>
            </a:r>
            <a:r>
              <a:rPr lang="fr-FR" sz="1600" b="1" dirty="0">
                <a:latin typeface="Courier New" pitchFamily="49" charset="0"/>
                <a:cs typeface="Courier New" pitchFamily="49" charset="0"/>
              </a:rPr>
              <a:t>= new </a:t>
            </a:r>
            <a:r>
              <a:rPr lang="fr-FR" sz="1600" b="1" dirty="0" err="1">
                <a:latin typeface="Courier New" pitchFamily="49" charset="0"/>
                <a:cs typeface="Courier New" pitchFamily="49" charset="0"/>
              </a:rPr>
              <a:t>XMLHttpRequest</a:t>
            </a:r>
            <a:r>
              <a:rPr lang="fr-FR" sz="1600" b="1" dirty="0">
                <a:latin typeface="Courier New" pitchFamily="49" charset="0"/>
                <a:cs typeface="Courier New" pitchFamily="49" charset="0"/>
              </a:rPr>
              <a:t>();</a:t>
            </a:r>
          </a:p>
          <a:p>
            <a:pPr marL="0" indent="0">
              <a:spcBef>
                <a:spcPts val="0"/>
              </a:spcBef>
              <a:buNone/>
            </a:pPr>
            <a:r>
              <a:rPr lang="fr-FR" sz="1600" b="1" dirty="0">
                <a:latin typeface="Courier New" pitchFamily="49" charset="0"/>
                <a:cs typeface="Courier New" pitchFamily="49" charset="0"/>
              </a:rPr>
              <a:t>   }</a:t>
            </a:r>
          </a:p>
          <a:p>
            <a:pPr marL="0" indent="0">
              <a:spcBef>
                <a:spcPts val="0"/>
              </a:spcBef>
              <a:buNone/>
            </a:pP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else</a:t>
            </a:r>
            <a:r>
              <a:rPr lang="fr-FR" sz="1600" b="1" dirty="0">
                <a:latin typeface="Courier New" pitchFamily="49" charset="0"/>
                <a:cs typeface="Courier New" pitchFamily="49" charset="0"/>
              </a:rPr>
              <a:t> if (</a:t>
            </a:r>
            <a:r>
              <a:rPr lang="fr-FR" sz="1600" b="1" dirty="0" err="1">
                <a:latin typeface="Courier New" pitchFamily="49" charset="0"/>
                <a:cs typeface="Courier New" pitchFamily="49" charset="0"/>
              </a:rPr>
              <a:t>window.ActiveXObject</a:t>
            </a:r>
            <a:r>
              <a:rPr lang="fr-FR" sz="1600" b="1" dirty="0" smtClean="0">
                <a:latin typeface="Courier New" pitchFamily="49" charset="0"/>
                <a:cs typeface="Courier New" pitchFamily="49" charset="0"/>
              </a:rPr>
              <a:t>){  </a:t>
            </a:r>
            <a:endParaRPr lang="fr-FR" sz="1600" b="1" dirty="0">
              <a:latin typeface="Courier New" pitchFamily="49" charset="0"/>
              <a:cs typeface="Courier New" pitchFamily="49" charset="0"/>
            </a:endParaRPr>
          </a:p>
          <a:p>
            <a:pPr marL="0" indent="0">
              <a:spcBef>
                <a:spcPts val="0"/>
              </a:spcBef>
              <a:buNone/>
            </a:pP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xhr</a:t>
            </a:r>
            <a:r>
              <a:rPr lang="fr-FR" sz="1600" b="1" dirty="0" smtClean="0">
                <a:latin typeface="Courier New" pitchFamily="49" charset="0"/>
                <a:cs typeface="Courier New" pitchFamily="49" charset="0"/>
              </a:rPr>
              <a:t> </a:t>
            </a:r>
            <a:r>
              <a:rPr lang="fr-FR" sz="1600" b="1" dirty="0">
                <a:latin typeface="Courier New" pitchFamily="49" charset="0"/>
                <a:cs typeface="Courier New" pitchFamily="49" charset="0"/>
              </a:rPr>
              <a:t>= new </a:t>
            </a:r>
            <a:r>
              <a:rPr lang="fr-FR" sz="1600" b="1" dirty="0" err="1">
                <a:latin typeface="Courier New" pitchFamily="49" charset="0"/>
                <a:cs typeface="Courier New" pitchFamily="49" charset="0"/>
              </a:rPr>
              <a:t>ActiveXObject</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Microsoft.XMLHTTP</a:t>
            </a:r>
            <a:r>
              <a:rPr lang="fr-FR" sz="1600" b="1" dirty="0">
                <a:latin typeface="Courier New" pitchFamily="49" charset="0"/>
                <a:cs typeface="Courier New" pitchFamily="49" charset="0"/>
              </a:rPr>
              <a:t>');</a:t>
            </a:r>
          </a:p>
          <a:p>
            <a:pPr marL="0" indent="0">
              <a:spcBef>
                <a:spcPts val="0"/>
              </a:spcBef>
              <a:buNone/>
            </a:pPr>
            <a:r>
              <a:rPr lang="fr-FR" sz="1600" b="1" dirty="0">
                <a:latin typeface="Courier New" pitchFamily="49" charset="0"/>
                <a:cs typeface="Courier New" pitchFamily="49" charset="0"/>
              </a:rPr>
              <a:t>   }</a:t>
            </a:r>
          </a:p>
          <a:p>
            <a:pPr marL="0" indent="0">
              <a:spcBef>
                <a:spcPts val="0"/>
              </a:spcBef>
              <a:buNone/>
            </a:pP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else</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a:t>
            </a:r>
            <a:endParaRPr lang="fr-FR" sz="1600" b="1" dirty="0">
              <a:latin typeface="Courier New" pitchFamily="49" charset="0"/>
              <a:cs typeface="Courier New" pitchFamily="49" charset="0"/>
            </a:endParaRPr>
          </a:p>
          <a:p>
            <a:pPr marL="0" indent="0">
              <a:spcBef>
                <a:spcPts val="0"/>
              </a:spcBef>
              <a:buNone/>
            </a:pP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alert</a:t>
            </a:r>
            <a:r>
              <a:rPr lang="fr-FR" sz="1600" b="1" dirty="0">
                <a:latin typeface="Courier New" pitchFamily="49" charset="0"/>
                <a:cs typeface="Courier New" pitchFamily="49" charset="0"/>
              </a:rPr>
              <a:t>("Votre navigateur n'est pas adapté pour faire des requêtes AJAX..."); </a:t>
            </a:r>
          </a:p>
          <a:p>
            <a:pPr marL="0" indent="0">
              <a:spcBef>
                <a:spcPts val="0"/>
              </a:spcBef>
              <a:buNone/>
            </a:pP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xhr</a:t>
            </a:r>
            <a:r>
              <a:rPr lang="fr-FR" sz="1600" b="1" dirty="0">
                <a:latin typeface="Courier New" pitchFamily="49" charset="0"/>
                <a:cs typeface="Courier New" pitchFamily="49" charset="0"/>
              </a:rPr>
              <a:t> = false;</a:t>
            </a:r>
          </a:p>
          <a:p>
            <a:pPr marL="0" indent="0">
              <a:spcBef>
                <a:spcPts val="0"/>
              </a:spcBef>
              <a:buNone/>
            </a:pP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a:t>
            </a:r>
            <a:endParaRPr lang="fr-FR" sz="1600" b="1" dirty="0">
              <a:latin typeface="Courier New" pitchFamily="49" charset="0"/>
              <a:cs typeface="Courier New" pitchFamily="49" charset="0"/>
            </a:endParaRPr>
          </a:p>
          <a:p>
            <a:pPr marL="0" indent="0">
              <a:spcBef>
                <a:spcPts val="0"/>
              </a:spcBef>
              <a:buNone/>
            </a:pPr>
            <a:r>
              <a:rPr lang="fr-FR" sz="1600" b="1" dirty="0" err="1" smtClean="0">
                <a:latin typeface="Courier New" pitchFamily="49" charset="0"/>
                <a:cs typeface="Courier New" pitchFamily="49" charset="0"/>
              </a:rPr>
              <a:t>xhr.open</a:t>
            </a:r>
            <a:r>
              <a:rPr lang="fr-FR" sz="1600" b="1" dirty="0">
                <a:latin typeface="Courier New" pitchFamily="49" charset="0"/>
                <a:cs typeface="Courier New" pitchFamily="49" charset="0"/>
              </a:rPr>
              <a:t>('POST',"ajax120.php",true);</a:t>
            </a:r>
          </a:p>
          <a:p>
            <a:pPr marL="0" indent="0">
              <a:spcBef>
                <a:spcPts val="0"/>
              </a:spcBef>
              <a:buNone/>
            </a:pPr>
            <a:r>
              <a:rPr lang="fr-FR" sz="1600" b="1" dirty="0" err="1" smtClean="0">
                <a:latin typeface="Courier New" pitchFamily="49" charset="0"/>
                <a:cs typeface="Courier New" pitchFamily="49" charset="0"/>
              </a:rPr>
              <a:t>xhr.onreadystatechange</a:t>
            </a:r>
            <a:r>
              <a:rPr lang="fr-FR" sz="1600" b="1" dirty="0" smtClean="0">
                <a:latin typeface="Courier New" pitchFamily="49" charset="0"/>
                <a:cs typeface="Courier New" pitchFamily="49" charset="0"/>
              </a:rPr>
              <a:t> </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function</a:t>
            </a:r>
            <a:r>
              <a:rPr lang="fr-FR" sz="1600" b="1" dirty="0" smtClean="0">
                <a:latin typeface="Courier New" pitchFamily="49" charset="0"/>
                <a:cs typeface="Courier New" pitchFamily="49" charset="0"/>
              </a:rPr>
              <a:t>() {</a:t>
            </a:r>
          </a:p>
          <a:p>
            <a:pPr marL="0" indent="0">
              <a:spcBef>
                <a:spcPts val="0"/>
              </a:spcBef>
              <a:buNone/>
            </a:pPr>
            <a:r>
              <a:rPr lang="fr-FR" sz="1600" b="1" dirty="0" smtClean="0">
                <a:latin typeface="Courier New" pitchFamily="49" charset="0"/>
                <a:cs typeface="Courier New" pitchFamily="49" charset="0"/>
              </a:rPr>
              <a:t>    if (</a:t>
            </a:r>
            <a:r>
              <a:rPr lang="fr-FR" sz="1600" b="1" dirty="0" err="1" smtClean="0">
                <a:latin typeface="Courier New" pitchFamily="49" charset="0"/>
                <a:cs typeface="Courier New" pitchFamily="49" charset="0"/>
              </a:rPr>
              <a:t>xhr.readyState</a:t>
            </a:r>
            <a:r>
              <a:rPr lang="fr-FR" sz="1600" b="1" dirty="0" smtClean="0">
                <a:latin typeface="Courier New" pitchFamily="49" charset="0"/>
                <a:cs typeface="Courier New" pitchFamily="49" charset="0"/>
              </a:rPr>
              <a:t> == 4 &amp;&amp; </a:t>
            </a:r>
            <a:r>
              <a:rPr lang="fr-FR" sz="1600" b="1" dirty="0" err="1" smtClean="0">
                <a:latin typeface="Courier New" pitchFamily="49" charset="0"/>
                <a:cs typeface="Courier New" pitchFamily="49" charset="0"/>
              </a:rPr>
              <a:t>xhr.status</a:t>
            </a:r>
            <a:r>
              <a:rPr lang="fr-FR" sz="1600" b="1" dirty="0" smtClean="0">
                <a:latin typeface="Courier New" pitchFamily="49" charset="0"/>
                <a:cs typeface="Courier New" pitchFamily="49" charset="0"/>
              </a:rPr>
              <a:t> == 200){</a:t>
            </a:r>
            <a:endParaRPr lang="fr-FR" sz="1600" b="1" dirty="0">
              <a:latin typeface="Courier New" pitchFamily="49" charset="0"/>
              <a:cs typeface="Courier New" pitchFamily="49" charset="0"/>
            </a:endParaRPr>
          </a:p>
          <a:p>
            <a:pPr marL="0" indent="0">
              <a:spcBef>
                <a:spcPts val="0"/>
              </a:spcBef>
              <a:buNone/>
            </a:pP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document.getElementById</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recup</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innerHTML</a:t>
            </a:r>
            <a:r>
              <a:rPr lang="fr-FR" sz="1600" b="1" dirty="0">
                <a:latin typeface="Courier New" pitchFamily="49" charset="0"/>
                <a:cs typeface="Courier New" pitchFamily="49" charset="0"/>
              </a:rPr>
              <a:t> = </a:t>
            </a:r>
            <a:r>
              <a:rPr lang="fr-FR" sz="1600" b="1" dirty="0" err="1">
                <a:latin typeface="Courier New" pitchFamily="49" charset="0"/>
                <a:cs typeface="Courier New" pitchFamily="49" charset="0"/>
              </a:rPr>
              <a:t>xhr.responseText</a:t>
            </a:r>
            <a:r>
              <a:rPr lang="fr-FR" sz="1600" b="1" dirty="0">
                <a:latin typeface="Courier New" pitchFamily="49" charset="0"/>
                <a:cs typeface="Courier New" pitchFamily="49" charset="0"/>
              </a:rPr>
              <a:t>;</a:t>
            </a:r>
          </a:p>
          <a:p>
            <a:pPr marL="0" indent="0">
              <a:spcBef>
                <a:spcPts val="0"/>
              </a:spcBef>
              <a:buNone/>
            </a:pPr>
            <a:r>
              <a:rPr lang="fr-FR" sz="1600" b="1" dirty="0">
                <a:latin typeface="Courier New" pitchFamily="49" charset="0"/>
                <a:cs typeface="Courier New" pitchFamily="49" charset="0"/>
              </a:rPr>
              <a:t>    }</a:t>
            </a:r>
          </a:p>
          <a:p>
            <a:pPr marL="0" indent="0">
              <a:spcBef>
                <a:spcPts val="0"/>
              </a:spcBef>
              <a:buNone/>
            </a:pPr>
            <a:r>
              <a:rPr lang="fr-FR" sz="1600" b="1" dirty="0">
                <a:latin typeface="Courier New" pitchFamily="49" charset="0"/>
                <a:cs typeface="Courier New" pitchFamily="49" charset="0"/>
              </a:rPr>
              <a:t>}</a:t>
            </a:r>
          </a:p>
          <a:p>
            <a:pPr marL="0" indent="0">
              <a:spcBef>
                <a:spcPts val="0"/>
              </a:spcBef>
              <a:buNone/>
            </a:pPr>
            <a:r>
              <a:rPr lang="fr-FR" sz="1600" b="1" dirty="0" err="1">
                <a:latin typeface="Courier New" pitchFamily="49" charset="0"/>
                <a:cs typeface="Courier New" pitchFamily="49" charset="0"/>
              </a:rPr>
              <a:t>xhr.setRequestHeader</a:t>
            </a:r>
            <a:r>
              <a:rPr lang="fr-FR" sz="1600" b="1" dirty="0">
                <a:latin typeface="Courier New" pitchFamily="49" charset="0"/>
                <a:cs typeface="Courier New" pitchFamily="49" charset="0"/>
              </a:rPr>
              <a:t>('Content-</a:t>
            </a:r>
            <a:r>
              <a:rPr lang="fr-FR" sz="1600" b="1" dirty="0" err="1">
                <a:latin typeface="Courier New" pitchFamily="49" charset="0"/>
                <a:cs typeface="Courier New" pitchFamily="49" charset="0"/>
              </a:rPr>
              <a:t>type','application</a:t>
            </a:r>
            <a:r>
              <a:rPr lang="fr-FR" sz="1600" b="1" dirty="0">
                <a:latin typeface="Courier New" pitchFamily="49" charset="0"/>
                <a:cs typeface="Courier New" pitchFamily="49" charset="0"/>
              </a:rPr>
              <a:t>/x-www-</a:t>
            </a:r>
            <a:r>
              <a:rPr lang="fr-FR" sz="1600" b="1" dirty="0" err="1">
                <a:latin typeface="Courier New" pitchFamily="49" charset="0"/>
                <a:cs typeface="Courier New" pitchFamily="49" charset="0"/>
              </a:rPr>
              <a:t>form</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urlencoded</a:t>
            </a:r>
            <a:r>
              <a:rPr lang="fr-FR" sz="1600" b="1" dirty="0">
                <a:latin typeface="Courier New" pitchFamily="49" charset="0"/>
                <a:cs typeface="Courier New" pitchFamily="49" charset="0"/>
              </a:rPr>
              <a:t>');</a:t>
            </a:r>
          </a:p>
          <a:p>
            <a:pPr marL="0" indent="0">
              <a:spcBef>
                <a:spcPts val="0"/>
              </a:spcBef>
              <a:buNone/>
            </a:pPr>
            <a:r>
              <a:rPr lang="fr-FR" sz="1600" b="1" dirty="0" err="1">
                <a:latin typeface="Courier New" pitchFamily="49" charset="0"/>
                <a:cs typeface="Courier New" pitchFamily="49" charset="0"/>
              </a:rPr>
              <a:t>xhr.send</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null</a:t>
            </a:r>
            <a:r>
              <a:rPr lang="fr-FR" sz="1600" b="1" dirty="0">
                <a:latin typeface="Courier New" pitchFamily="49" charset="0"/>
                <a:cs typeface="Courier New" pitchFamily="49" charset="0"/>
              </a:rPr>
              <a:t>);</a:t>
            </a:r>
          </a:p>
          <a:p>
            <a:pPr marL="0" indent="0">
              <a:spcBef>
                <a:spcPts val="0"/>
              </a:spcBef>
              <a:buNone/>
            </a:pPr>
            <a:r>
              <a:rPr lang="fr-FR" sz="1600" b="1" dirty="0">
                <a:latin typeface="Courier New" pitchFamily="49" charset="0"/>
                <a:cs typeface="Courier New" pitchFamily="49" charset="0"/>
              </a:rPr>
              <a:t>}</a:t>
            </a:r>
            <a:endParaRPr lang="fr-FR" sz="1600" b="1" dirty="0" smtClean="0">
              <a:solidFill>
                <a:schemeClr val="bg1">
                  <a:lumMod val="65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1644893007"/>
      </p:ext>
    </p:extLst>
  </p:cSld>
  <p:clrMapOvr>
    <a:masterClrMapping/>
  </p:clrMapOvr>
  <p:transition spd="slow">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L'instruction if .... </a:t>
            </a:r>
            <a:r>
              <a:rPr lang="fr-FR" sz="3100" b="1" i="1" dirty="0" err="1" smtClean="0">
                <a:solidFill>
                  <a:schemeClr val="accent2">
                    <a:lumMod val="75000"/>
                  </a:schemeClr>
                </a:solidFill>
              </a:rPr>
              <a:t>else</a:t>
            </a:r>
            <a:r>
              <a:rPr lang="fr-FR" sz="3100" b="1" i="1" dirty="0" smtClean="0">
                <a:solidFill>
                  <a:schemeClr val="accent2">
                    <a:lumMod val="75000"/>
                  </a:schemeClr>
                </a:solidFill>
              </a:rPr>
              <a:t>....  </a:t>
            </a:r>
            <a:r>
              <a:rPr lang="fr-FR" sz="3100" b="1" i="1" dirty="0" err="1" smtClean="0">
                <a:solidFill>
                  <a:schemeClr val="accent2">
                    <a:lumMod val="75000"/>
                  </a:schemeClr>
                </a:solidFill>
              </a:rPr>
              <a:t>else</a:t>
            </a:r>
            <a:r>
              <a:rPr lang="fr-FR" sz="3100" b="1" i="1" dirty="0" smtClean="0">
                <a:solidFill>
                  <a:schemeClr val="accent2">
                    <a:lumMod val="75000"/>
                  </a:schemeClr>
                </a:solidFill>
              </a:rPr>
              <a:t> if</a:t>
            </a:r>
            <a:endParaRPr lang="fr-FR" sz="3100" b="1" dirty="0">
              <a:solidFill>
                <a:schemeClr val="accent2">
                  <a:lumMod val="75000"/>
                </a:schemeClr>
              </a:solidFill>
            </a:endParaRPr>
          </a:p>
        </p:txBody>
      </p:sp>
      <p:sp>
        <p:nvSpPr>
          <p:cNvPr id="5" name="ZoneTexte 4"/>
          <p:cNvSpPr txBox="1"/>
          <p:nvPr/>
        </p:nvSpPr>
        <p:spPr>
          <a:xfrm>
            <a:off x="827584" y="1412776"/>
            <a:ext cx="8064896" cy="5355312"/>
          </a:xfrm>
          <a:prstGeom prst="rect">
            <a:avLst/>
          </a:prstGeom>
          <a:noFill/>
        </p:spPr>
        <p:txBody>
          <a:bodyPr wrap="square" rtlCol="0">
            <a:spAutoFit/>
          </a:bodyPr>
          <a:lstStyle/>
          <a:p>
            <a:r>
              <a:rPr lang="fr-FR" dirty="0" smtClean="0"/>
              <a:t>if (</a:t>
            </a:r>
            <a:r>
              <a:rPr lang="fr-FR" i="1" dirty="0" smtClean="0"/>
              <a:t>condition</a:t>
            </a:r>
            <a:r>
              <a:rPr lang="fr-FR" dirty="0" smtClean="0"/>
              <a:t>)</a:t>
            </a:r>
          </a:p>
          <a:p>
            <a:r>
              <a:rPr lang="fr-FR" dirty="0" smtClean="0"/>
              <a:t>{</a:t>
            </a:r>
          </a:p>
          <a:p>
            <a:r>
              <a:rPr lang="fr-FR" dirty="0" smtClean="0"/>
              <a:t>        ... instructions</a:t>
            </a:r>
          </a:p>
          <a:p>
            <a:r>
              <a:rPr lang="fr-FR" dirty="0" smtClean="0"/>
              <a:t>}</a:t>
            </a:r>
          </a:p>
          <a:p>
            <a:r>
              <a:rPr lang="fr-FR" dirty="0" err="1" smtClean="0"/>
              <a:t>else</a:t>
            </a:r>
            <a:endParaRPr lang="fr-FR" dirty="0" smtClean="0"/>
          </a:p>
          <a:p>
            <a:r>
              <a:rPr lang="fr-FR" dirty="0" smtClean="0"/>
              <a:t>{</a:t>
            </a:r>
          </a:p>
          <a:p>
            <a:r>
              <a:rPr lang="fr-FR" dirty="0" smtClean="0"/>
              <a:t>          ... instructions</a:t>
            </a:r>
          </a:p>
          <a:p>
            <a:r>
              <a:rPr lang="fr-FR" dirty="0" smtClean="0"/>
              <a:t>}</a:t>
            </a:r>
          </a:p>
          <a:p>
            <a:r>
              <a:rPr lang="fr-FR" dirty="0" smtClean="0"/>
              <a:t>Les blocs d'instructions doivent être imbriqués dans une paire d'accolades </a:t>
            </a:r>
            <a:r>
              <a:rPr lang="fr-FR" b="1" dirty="0" smtClean="0">
                <a:solidFill>
                  <a:schemeClr val="accent2">
                    <a:lumMod val="75000"/>
                  </a:schemeClr>
                </a:solidFill>
              </a:rPr>
              <a:t>{}</a:t>
            </a:r>
          </a:p>
          <a:p>
            <a:r>
              <a:rPr lang="fr-FR" dirty="0" smtClean="0"/>
              <a:t>Il est possible d'utiliser </a:t>
            </a:r>
            <a:r>
              <a:rPr lang="fr-FR" dirty="0" err="1" smtClean="0"/>
              <a:t>else</a:t>
            </a:r>
            <a:r>
              <a:rPr lang="fr-FR" dirty="0" smtClean="0"/>
              <a:t> if pour effectuer plusieurs tests consécutifs :</a:t>
            </a:r>
          </a:p>
          <a:p>
            <a:r>
              <a:rPr lang="fr-FR" dirty="0"/>
              <a:t>if (</a:t>
            </a:r>
            <a:r>
              <a:rPr lang="fr-FR" i="1" dirty="0"/>
              <a:t>condition</a:t>
            </a:r>
            <a:r>
              <a:rPr lang="fr-FR" dirty="0" smtClean="0"/>
              <a:t>) </a:t>
            </a:r>
          </a:p>
          <a:p>
            <a:r>
              <a:rPr lang="fr-FR" dirty="0" smtClean="0"/>
              <a:t>{</a:t>
            </a:r>
            <a:endParaRPr lang="fr-FR" dirty="0"/>
          </a:p>
          <a:p>
            <a:r>
              <a:rPr lang="fr-FR" dirty="0"/>
              <a:t>        ... instructions</a:t>
            </a:r>
          </a:p>
          <a:p>
            <a:r>
              <a:rPr lang="fr-FR" dirty="0"/>
              <a:t>}</a:t>
            </a:r>
          </a:p>
          <a:p>
            <a:r>
              <a:rPr lang="fr-FR" dirty="0" err="1" smtClean="0"/>
              <a:t>else</a:t>
            </a:r>
            <a:r>
              <a:rPr lang="fr-FR" dirty="0" smtClean="0"/>
              <a:t> if(</a:t>
            </a:r>
            <a:r>
              <a:rPr lang="fr-FR" i="1" dirty="0" smtClean="0"/>
              <a:t>condition2</a:t>
            </a:r>
            <a:r>
              <a:rPr lang="fr-FR" dirty="0" smtClean="0"/>
              <a:t>)</a:t>
            </a:r>
            <a:endParaRPr lang="fr-FR" dirty="0"/>
          </a:p>
          <a:p>
            <a:r>
              <a:rPr lang="fr-FR" dirty="0"/>
              <a:t>{</a:t>
            </a:r>
          </a:p>
          <a:p>
            <a:r>
              <a:rPr lang="fr-FR" dirty="0"/>
              <a:t>          ... instructions</a:t>
            </a:r>
          </a:p>
          <a:p>
            <a:r>
              <a:rPr lang="fr-FR" dirty="0"/>
              <a:t>}</a:t>
            </a:r>
          </a:p>
          <a:p>
            <a:endParaRPr lang="fr-FR" dirty="0" smtClean="0"/>
          </a:p>
        </p:txBody>
      </p:sp>
    </p:spTree>
    <p:extLst>
      <p:ext uri="{BB962C8B-B14F-4D97-AF65-F5344CB8AC3E}">
        <p14:creationId xmlns:p14="http://schemas.microsoft.com/office/powerpoint/2010/main" val="270877462"/>
      </p:ext>
    </p:extLst>
  </p:cSld>
  <p:clrMapOvr>
    <a:masterClrMapping/>
  </p:clrMapOvr>
  <p:transition spd="slow">
    <p:wipe dir="d"/>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Détail du script</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buNone/>
            </a:pPr>
            <a:r>
              <a:rPr lang="fr-FR" sz="1800" b="1" dirty="0" err="1" smtClean="0">
                <a:solidFill>
                  <a:schemeClr val="accent2">
                    <a:lumMod val="75000"/>
                  </a:schemeClr>
                </a:solidFill>
                <a:latin typeface="Courier New" pitchFamily="49" charset="0"/>
                <a:cs typeface="Courier New" pitchFamily="49" charset="0"/>
              </a:rPr>
              <a:t>function</a:t>
            </a:r>
            <a:r>
              <a:rPr lang="fr-FR" sz="1800" b="1" dirty="0" smtClean="0">
                <a:solidFill>
                  <a:schemeClr val="accent2">
                    <a:lumMod val="75000"/>
                  </a:schemeClr>
                </a:solidFill>
                <a:latin typeface="Courier New" pitchFamily="49" charset="0"/>
                <a:cs typeface="Courier New" pitchFamily="49" charset="0"/>
              </a:rPr>
              <a:t> appel([</a:t>
            </a:r>
            <a:r>
              <a:rPr lang="fr-FR" sz="1800" b="1" dirty="0" err="1" smtClean="0">
                <a:solidFill>
                  <a:schemeClr val="accent2">
                    <a:lumMod val="75000"/>
                  </a:schemeClr>
                </a:solidFill>
                <a:latin typeface="Courier New" pitchFamily="49" charset="0"/>
                <a:cs typeface="Courier New" pitchFamily="49" charset="0"/>
              </a:rPr>
              <a:t>param</a:t>
            </a:r>
            <a:r>
              <a:rPr lang="fr-FR" sz="1800" b="1" dirty="0" smtClean="0">
                <a:solidFill>
                  <a:schemeClr val="accent2">
                    <a:lumMod val="75000"/>
                  </a:schemeClr>
                </a:solidFill>
                <a:latin typeface="Courier New" pitchFamily="49" charset="0"/>
                <a:cs typeface="Courier New" pitchFamily="49" charset="0"/>
              </a:rPr>
              <a:t>[,param2,...]])</a:t>
            </a:r>
          </a:p>
          <a:p>
            <a:pPr marL="0" indent="0">
              <a:buNone/>
            </a:pPr>
            <a:r>
              <a:rPr lang="fr-FR" sz="1800" dirty="0" smtClean="0">
                <a:latin typeface="+mj-lt"/>
                <a:cs typeface="Courier New" pitchFamily="49" charset="0"/>
              </a:rPr>
              <a:t>La fonction peut n'avoir aucun paramètre, mais la plupart du temps elle en possède quelques-uns en fonction de ce que l'on veut faire.</a:t>
            </a:r>
          </a:p>
          <a:p>
            <a:pPr marL="0" indent="0">
              <a:buNone/>
            </a:pPr>
            <a:endParaRPr lang="fr-FR" sz="1800" dirty="0">
              <a:latin typeface="+mj-lt"/>
              <a:cs typeface="Courier New" pitchFamily="49" charset="0"/>
            </a:endParaRPr>
          </a:p>
          <a:p>
            <a:pPr marL="0" indent="0">
              <a:buNone/>
            </a:pPr>
            <a:endParaRPr lang="fr-FR" sz="1800" dirty="0" smtClean="0">
              <a:latin typeface="+mj-lt"/>
              <a:cs typeface="Courier New" pitchFamily="49" charset="0"/>
            </a:endParaRPr>
          </a:p>
          <a:p>
            <a:pPr marL="0" indent="0">
              <a:buNone/>
            </a:pPr>
            <a:endParaRPr lang="fr-FR" sz="1800" dirty="0" smtClean="0">
              <a:latin typeface="+mj-lt"/>
              <a:cs typeface="Courier New" pitchFamily="49" charset="0"/>
            </a:endParaRPr>
          </a:p>
        </p:txBody>
      </p:sp>
    </p:spTree>
    <p:extLst>
      <p:ext uri="{BB962C8B-B14F-4D97-AF65-F5344CB8AC3E}">
        <p14:creationId xmlns:p14="http://schemas.microsoft.com/office/powerpoint/2010/main" val="1849904388"/>
      </p:ext>
    </p:extLst>
  </p:cSld>
  <p:clrMapOvr>
    <a:masterClrMapping/>
  </p:clrMapOvr>
  <p:transition spd="slow">
    <p:wipe dir="d"/>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Détail du script   1 - initialisation</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buNone/>
            </a:pPr>
            <a:r>
              <a:rPr lang="fr-FR" sz="1800" b="1" dirty="0" smtClean="0">
                <a:solidFill>
                  <a:schemeClr val="accent2">
                    <a:lumMod val="75000"/>
                  </a:schemeClr>
                </a:solidFill>
                <a:latin typeface="Courier New" pitchFamily="49" charset="0"/>
                <a:cs typeface="Courier New" pitchFamily="49" charset="0"/>
              </a:rPr>
              <a:t>var </a:t>
            </a:r>
            <a:r>
              <a:rPr lang="fr-FR" sz="1800" b="1" dirty="0" err="1">
                <a:solidFill>
                  <a:schemeClr val="accent2">
                    <a:lumMod val="75000"/>
                  </a:schemeClr>
                </a:solidFill>
                <a:latin typeface="Courier New" pitchFamily="49" charset="0"/>
                <a:cs typeface="Courier New" pitchFamily="49" charset="0"/>
              </a:rPr>
              <a:t>xhr</a:t>
            </a:r>
            <a:r>
              <a:rPr lang="fr-FR" sz="1800" b="1" dirty="0">
                <a:solidFill>
                  <a:schemeClr val="accent2">
                    <a:lumMod val="75000"/>
                  </a:schemeClr>
                </a:solidFill>
                <a:latin typeface="Courier New" pitchFamily="49" charset="0"/>
                <a:cs typeface="Courier New" pitchFamily="49" charset="0"/>
              </a:rPr>
              <a:t>;</a:t>
            </a:r>
          </a:p>
          <a:p>
            <a:pPr marL="0" indent="0">
              <a:buNone/>
            </a:pPr>
            <a:r>
              <a:rPr lang="fr-FR" sz="1800" b="1" dirty="0">
                <a:solidFill>
                  <a:schemeClr val="accent2">
                    <a:lumMod val="75000"/>
                  </a:schemeClr>
                </a:solidFill>
                <a:latin typeface="Courier New" pitchFamily="49" charset="0"/>
                <a:cs typeface="Courier New" pitchFamily="49" charset="0"/>
              </a:rPr>
              <a:t>   if (</a:t>
            </a:r>
            <a:r>
              <a:rPr lang="fr-FR" sz="1800" b="1" dirty="0" err="1">
                <a:solidFill>
                  <a:schemeClr val="accent2">
                    <a:lumMod val="75000"/>
                  </a:schemeClr>
                </a:solidFill>
                <a:latin typeface="Courier New" pitchFamily="49" charset="0"/>
                <a:cs typeface="Courier New" pitchFamily="49" charset="0"/>
              </a:rPr>
              <a:t>window.XMLHttpRequest</a:t>
            </a:r>
            <a:r>
              <a:rPr lang="fr-FR" sz="1800" b="1" dirty="0" smtClean="0">
                <a:solidFill>
                  <a:schemeClr val="accent2">
                    <a:lumMod val="75000"/>
                  </a:schemeClr>
                </a:solidFill>
                <a:latin typeface="Courier New" pitchFamily="49" charset="0"/>
                <a:cs typeface="Courier New" pitchFamily="49" charset="0"/>
              </a:rPr>
              <a:t>)    </a:t>
            </a:r>
            <a:r>
              <a:rPr lang="fr-FR" sz="1800" b="1" dirty="0">
                <a:solidFill>
                  <a:schemeClr val="accent2">
                    <a:lumMod val="75000"/>
                  </a:schemeClr>
                </a:solidFill>
                <a:latin typeface="Courier New" pitchFamily="49" charset="0"/>
                <a:cs typeface="Courier New" pitchFamily="49" charset="0"/>
              </a:rPr>
              <a:t>{</a:t>
            </a:r>
          </a:p>
          <a:p>
            <a:pPr marL="0" indent="0">
              <a:buNone/>
            </a:pPr>
            <a:r>
              <a:rPr lang="fr-FR" sz="1800" b="1" dirty="0">
                <a:solidFill>
                  <a:schemeClr val="accent2">
                    <a:lumMod val="75000"/>
                  </a:schemeClr>
                </a:solidFill>
                <a:latin typeface="Courier New" pitchFamily="49" charset="0"/>
                <a:cs typeface="Courier New" pitchFamily="49" charset="0"/>
              </a:rPr>
              <a:t>      // Mozilla, Safari, ...</a:t>
            </a:r>
          </a:p>
          <a:p>
            <a:pPr marL="0" indent="0">
              <a:buNone/>
            </a:pPr>
            <a:r>
              <a:rPr lang="fr-FR" sz="1800" b="1" dirty="0">
                <a:solidFill>
                  <a:schemeClr val="accent2">
                    <a:lumMod val="75000"/>
                  </a:schemeClr>
                </a:solidFill>
                <a:latin typeface="Courier New" pitchFamily="49" charset="0"/>
                <a:cs typeface="Courier New" pitchFamily="49" charset="0"/>
              </a:rPr>
              <a:t>      </a:t>
            </a:r>
            <a:r>
              <a:rPr lang="fr-FR" sz="1800" b="1" dirty="0" err="1">
                <a:solidFill>
                  <a:schemeClr val="accent2">
                    <a:lumMod val="75000"/>
                  </a:schemeClr>
                </a:solidFill>
                <a:latin typeface="Courier New" pitchFamily="49" charset="0"/>
                <a:cs typeface="Courier New" pitchFamily="49" charset="0"/>
              </a:rPr>
              <a:t>xhr</a:t>
            </a:r>
            <a:r>
              <a:rPr lang="fr-FR" sz="1800" b="1" dirty="0">
                <a:solidFill>
                  <a:schemeClr val="accent2">
                    <a:lumMod val="75000"/>
                  </a:schemeClr>
                </a:solidFill>
                <a:latin typeface="Courier New" pitchFamily="49" charset="0"/>
                <a:cs typeface="Courier New" pitchFamily="49" charset="0"/>
              </a:rPr>
              <a:t> = new </a:t>
            </a:r>
            <a:r>
              <a:rPr lang="fr-FR" sz="1800" b="1" dirty="0" err="1">
                <a:solidFill>
                  <a:schemeClr val="accent2">
                    <a:lumMod val="75000"/>
                  </a:schemeClr>
                </a:solidFill>
                <a:latin typeface="Courier New" pitchFamily="49" charset="0"/>
                <a:cs typeface="Courier New" pitchFamily="49" charset="0"/>
              </a:rPr>
              <a:t>XMLHttpRequest</a:t>
            </a:r>
            <a:r>
              <a:rPr lang="fr-FR" sz="1800" b="1" dirty="0">
                <a:solidFill>
                  <a:schemeClr val="accent2">
                    <a:lumMod val="75000"/>
                  </a:schemeClr>
                </a:solidFill>
                <a:latin typeface="Courier New" pitchFamily="49" charset="0"/>
                <a:cs typeface="Courier New" pitchFamily="49" charset="0"/>
              </a:rPr>
              <a:t>();</a:t>
            </a:r>
          </a:p>
          <a:p>
            <a:pPr marL="0" indent="0">
              <a:buNone/>
            </a:pPr>
            <a:r>
              <a:rPr lang="fr-FR" sz="1800" b="1" dirty="0">
                <a:solidFill>
                  <a:schemeClr val="accent2">
                    <a:lumMod val="75000"/>
                  </a:schemeClr>
                </a:solidFill>
                <a:latin typeface="Courier New" pitchFamily="49" charset="0"/>
                <a:cs typeface="Courier New" pitchFamily="49" charset="0"/>
              </a:rPr>
              <a:t>   }</a:t>
            </a:r>
          </a:p>
          <a:p>
            <a:pPr marL="0" indent="0">
              <a:buNone/>
            </a:pPr>
            <a:r>
              <a:rPr lang="fr-FR" sz="1800" b="1" dirty="0">
                <a:solidFill>
                  <a:schemeClr val="accent2">
                    <a:lumMod val="75000"/>
                  </a:schemeClr>
                </a:solidFill>
                <a:latin typeface="Courier New" pitchFamily="49" charset="0"/>
                <a:cs typeface="Courier New" pitchFamily="49" charset="0"/>
              </a:rPr>
              <a:t>   </a:t>
            </a:r>
            <a:r>
              <a:rPr lang="fr-FR" sz="1800" b="1" dirty="0" err="1">
                <a:solidFill>
                  <a:schemeClr val="accent2">
                    <a:lumMod val="75000"/>
                  </a:schemeClr>
                </a:solidFill>
                <a:latin typeface="Courier New" pitchFamily="49" charset="0"/>
                <a:cs typeface="Courier New" pitchFamily="49" charset="0"/>
              </a:rPr>
              <a:t>else</a:t>
            </a:r>
            <a:r>
              <a:rPr lang="fr-FR" sz="1800" b="1" dirty="0">
                <a:solidFill>
                  <a:schemeClr val="accent2">
                    <a:lumMod val="75000"/>
                  </a:schemeClr>
                </a:solidFill>
                <a:latin typeface="Courier New" pitchFamily="49" charset="0"/>
                <a:cs typeface="Courier New" pitchFamily="49" charset="0"/>
              </a:rPr>
              <a:t> if (</a:t>
            </a:r>
            <a:r>
              <a:rPr lang="fr-FR" sz="1800" b="1" dirty="0" err="1">
                <a:solidFill>
                  <a:schemeClr val="accent2">
                    <a:lumMod val="75000"/>
                  </a:schemeClr>
                </a:solidFill>
                <a:latin typeface="Courier New" pitchFamily="49" charset="0"/>
                <a:cs typeface="Courier New" pitchFamily="49" charset="0"/>
              </a:rPr>
              <a:t>window.ActiveXObject</a:t>
            </a:r>
            <a:r>
              <a:rPr lang="fr-FR" sz="1800" b="1" dirty="0" smtClean="0">
                <a:solidFill>
                  <a:schemeClr val="accent2">
                    <a:lumMod val="75000"/>
                  </a:schemeClr>
                </a:solidFill>
                <a:latin typeface="Courier New" pitchFamily="49" charset="0"/>
                <a:cs typeface="Courier New" pitchFamily="49" charset="0"/>
              </a:rPr>
              <a:t>) </a:t>
            </a:r>
            <a:r>
              <a:rPr lang="fr-FR" sz="1800" b="1" dirty="0">
                <a:solidFill>
                  <a:schemeClr val="accent2">
                    <a:lumMod val="75000"/>
                  </a:schemeClr>
                </a:solidFill>
                <a:latin typeface="Courier New" pitchFamily="49" charset="0"/>
                <a:cs typeface="Courier New" pitchFamily="49" charset="0"/>
              </a:rPr>
              <a:t>{  </a:t>
            </a:r>
          </a:p>
          <a:p>
            <a:pPr marL="0" indent="0">
              <a:buNone/>
            </a:pPr>
            <a:r>
              <a:rPr lang="fr-FR" sz="1800" b="1" dirty="0">
                <a:solidFill>
                  <a:schemeClr val="accent2">
                    <a:lumMod val="75000"/>
                  </a:schemeClr>
                </a:solidFill>
                <a:latin typeface="Courier New" pitchFamily="49" charset="0"/>
                <a:cs typeface="Courier New" pitchFamily="49" charset="0"/>
              </a:rPr>
              <a:t>      // IE</a:t>
            </a:r>
          </a:p>
          <a:p>
            <a:pPr marL="0" indent="0">
              <a:buNone/>
            </a:pPr>
            <a:r>
              <a:rPr lang="fr-FR" sz="1800" b="1" dirty="0">
                <a:solidFill>
                  <a:schemeClr val="accent2">
                    <a:lumMod val="75000"/>
                  </a:schemeClr>
                </a:solidFill>
                <a:latin typeface="Courier New" pitchFamily="49" charset="0"/>
                <a:cs typeface="Courier New" pitchFamily="49" charset="0"/>
              </a:rPr>
              <a:t>      </a:t>
            </a:r>
            <a:r>
              <a:rPr lang="fr-FR" sz="1800" b="1" dirty="0" err="1">
                <a:solidFill>
                  <a:schemeClr val="accent2">
                    <a:lumMod val="75000"/>
                  </a:schemeClr>
                </a:solidFill>
                <a:latin typeface="Courier New" pitchFamily="49" charset="0"/>
                <a:cs typeface="Courier New" pitchFamily="49" charset="0"/>
              </a:rPr>
              <a:t>xhr</a:t>
            </a:r>
            <a:r>
              <a:rPr lang="fr-FR" sz="1800" b="1" dirty="0">
                <a:solidFill>
                  <a:schemeClr val="accent2">
                    <a:lumMod val="75000"/>
                  </a:schemeClr>
                </a:solidFill>
                <a:latin typeface="Courier New" pitchFamily="49" charset="0"/>
                <a:cs typeface="Courier New" pitchFamily="49" charset="0"/>
              </a:rPr>
              <a:t> = new </a:t>
            </a:r>
            <a:r>
              <a:rPr lang="fr-FR" sz="1800" b="1" dirty="0" err="1">
                <a:solidFill>
                  <a:schemeClr val="accent2">
                    <a:lumMod val="75000"/>
                  </a:schemeClr>
                </a:solidFill>
                <a:latin typeface="Courier New" pitchFamily="49" charset="0"/>
                <a:cs typeface="Courier New" pitchFamily="49" charset="0"/>
              </a:rPr>
              <a:t>ActiveXObject</a:t>
            </a:r>
            <a:r>
              <a:rPr lang="fr-FR" sz="1800" b="1" dirty="0">
                <a:solidFill>
                  <a:schemeClr val="accent2">
                    <a:lumMod val="75000"/>
                  </a:schemeClr>
                </a:solidFill>
                <a:latin typeface="Courier New" pitchFamily="49" charset="0"/>
                <a:cs typeface="Courier New" pitchFamily="49" charset="0"/>
              </a:rPr>
              <a:t>('</a:t>
            </a:r>
            <a:r>
              <a:rPr lang="fr-FR" sz="1800" b="1" dirty="0" err="1">
                <a:solidFill>
                  <a:schemeClr val="accent2">
                    <a:lumMod val="75000"/>
                  </a:schemeClr>
                </a:solidFill>
                <a:latin typeface="Courier New" pitchFamily="49" charset="0"/>
                <a:cs typeface="Courier New" pitchFamily="49" charset="0"/>
              </a:rPr>
              <a:t>Microsoft.XMLHTTP</a:t>
            </a:r>
            <a:r>
              <a:rPr lang="fr-FR" sz="1800" b="1" dirty="0">
                <a:solidFill>
                  <a:schemeClr val="accent2">
                    <a:lumMod val="75000"/>
                  </a:schemeClr>
                </a:solidFill>
                <a:latin typeface="Courier New" pitchFamily="49" charset="0"/>
                <a:cs typeface="Courier New" pitchFamily="49" charset="0"/>
              </a:rPr>
              <a:t>');</a:t>
            </a:r>
          </a:p>
          <a:p>
            <a:pPr marL="0" indent="0">
              <a:buNone/>
            </a:pPr>
            <a:r>
              <a:rPr lang="fr-FR" sz="1800" b="1" dirty="0">
                <a:solidFill>
                  <a:schemeClr val="accent2">
                    <a:lumMod val="75000"/>
                  </a:schemeClr>
                </a:solidFill>
                <a:latin typeface="Courier New" pitchFamily="49" charset="0"/>
                <a:cs typeface="Courier New" pitchFamily="49" charset="0"/>
              </a:rPr>
              <a:t>   }</a:t>
            </a:r>
          </a:p>
          <a:p>
            <a:pPr marL="0" indent="0">
              <a:buNone/>
            </a:pPr>
            <a:r>
              <a:rPr lang="fr-FR" sz="1800" b="1" dirty="0">
                <a:solidFill>
                  <a:schemeClr val="accent2">
                    <a:lumMod val="75000"/>
                  </a:schemeClr>
                </a:solidFill>
                <a:latin typeface="Courier New" pitchFamily="49" charset="0"/>
                <a:cs typeface="Courier New" pitchFamily="49" charset="0"/>
              </a:rPr>
              <a:t>   </a:t>
            </a:r>
            <a:r>
              <a:rPr lang="fr-FR" sz="1800" b="1" dirty="0" err="1">
                <a:solidFill>
                  <a:schemeClr val="accent2">
                    <a:lumMod val="75000"/>
                  </a:schemeClr>
                </a:solidFill>
                <a:latin typeface="Courier New" pitchFamily="49" charset="0"/>
                <a:cs typeface="Courier New" pitchFamily="49" charset="0"/>
              </a:rPr>
              <a:t>else</a:t>
            </a:r>
            <a:r>
              <a:rPr lang="fr-FR" sz="1800" b="1" dirty="0">
                <a:solidFill>
                  <a:schemeClr val="accent2">
                    <a:lumMod val="75000"/>
                  </a:schemeClr>
                </a:solidFill>
                <a:latin typeface="Courier New" pitchFamily="49" charset="0"/>
                <a:cs typeface="Courier New" pitchFamily="49" charset="0"/>
              </a:rPr>
              <a:t> </a:t>
            </a:r>
            <a:r>
              <a:rPr lang="fr-FR" sz="1800" b="1" dirty="0" smtClean="0">
                <a:solidFill>
                  <a:schemeClr val="accent2">
                    <a:lumMod val="75000"/>
                  </a:schemeClr>
                </a:solidFill>
                <a:latin typeface="Courier New" pitchFamily="49" charset="0"/>
                <a:cs typeface="Courier New" pitchFamily="49" charset="0"/>
              </a:rPr>
              <a:t>  </a:t>
            </a:r>
            <a:r>
              <a:rPr lang="fr-FR" sz="1800" b="1" dirty="0">
                <a:solidFill>
                  <a:schemeClr val="accent2">
                    <a:lumMod val="75000"/>
                  </a:schemeClr>
                </a:solidFill>
                <a:latin typeface="Courier New" pitchFamily="49" charset="0"/>
                <a:cs typeface="Courier New" pitchFamily="49" charset="0"/>
              </a:rPr>
              <a:t>{</a:t>
            </a:r>
          </a:p>
          <a:p>
            <a:pPr marL="0" indent="0">
              <a:buNone/>
            </a:pPr>
            <a:r>
              <a:rPr lang="fr-FR" sz="1800" b="1" dirty="0">
                <a:solidFill>
                  <a:schemeClr val="accent2">
                    <a:lumMod val="75000"/>
                  </a:schemeClr>
                </a:solidFill>
                <a:latin typeface="Courier New" pitchFamily="49" charset="0"/>
                <a:cs typeface="Courier New" pitchFamily="49" charset="0"/>
              </a:rPr>
              <a:t>      </a:t>
            </a:r>
            <a:r>
              <a:rPr lang="fr-FR" sz="1800" b="1" dirty="0" err="1">
                <a:solidFill>
                  <a:schemeClr val="accent2">
                    <a:lumMod val="75000"/>
                  </a:schemeClr>
                </a:solidFill>
                <a:latin typeface="Courier New" pitchFamily="49" charset="0"/>
                <a:cs typeface="Courier New" pitchFamily="49" charset="0"/>
              </a:rPr>
              <a:t>alert</a:t>
            </a:r>
            <a:r>
              <a:rPr lang="fr-FR" sz="1800" b="1" dirty="0">
                <a:solidFill>
                  <a:schemeClr val="accent2">
                    <a:lumMod val="75000"/>
                  </a:schemeClr>
                </a:solidFill>
                <a:latin typeface="Courier New" pitchFamily="49" charset="0"/>
                <a:cs typeface="Courier New" pitchFamily="49" charset="0"/>
              </a:rPr>
              <a:t>("Votre navigateur n'est pas adapté pour faire des requêtes AJAX..."); </a:t>
            </a:r>
          </a:p>
          <a:p>
            <a:pPr marL="0" indent="0">
              <a:buNone/>
            </a:pPr>
            <a:r>
              <a:rPr lang="fr-FR" sz="1800" b="1" dirty="0">
                <a:solidFill>
                  <a:schemeClr val="accent2">
                    <a:lumMod val="75000"/>
                  </a:schemeClr>
                </a:solidFill>
                <a:latin typeface="Courier New" pitchFamily="49" charset="0"/>
                <a:cs typeface="Courier New" pitchFamily="49" charset="0"/>
              </a:rPr>
              <a:t>      </a:t>
            </a:r>
            <a:r>
              <a:rPr lang="fr-FR" sz="1800" b="1" dirty="0" err="1">
                <a:solidFill>
                  <a:schemeClr val="accent2">
                    <a:lumMod val="75000"/>
                  </a:schemeClr>
                </a:solidFill>
                <a:latin typeface="Courier New" pitchFamily="49" charset="0"/>
                <a:cs typeface="Courier New" pitchFamily="49" charset="0"/>
              </a:rPr>
              <a:t>xhr</a:t>
            </a:r>
            <a:r>
              <a:rPr lang="fr-FR" sz="1800" b="1" dirty="0">
                <a:solidFill>
                  <a:schemeClr val="accent2">
                    <a:lumMod val="75000"/>
                  </a:schemeClr>
                </a:solidFill>
                <a:latin typeface="Courier New" pitchFamily="49" charset="0"/>
                <a:cs typeface="Courier New" pitchFamily="49" charset="0"/>
              </a:rPr>
              <a:t> = false;</a:t>
            </a:r>
          </a:p>
          <a:p>
            <a:pPr marL="0" indent="0">
              <a:buNone/>
            </a:pPr>
            <a:r>
              <a:rPr lang="fr-FR" sz="1800" b="1" dirty="0">
                <a:solidFill>
                  <a:schemeClr val="accent2">
                    <a:lumMod val="75000"/>
                  </a:schemeClr>
                </a:solidFill>
                <a:latin typeface="Courier New" pitchFamily="49" charset="0"/>
                <a:cs typeface="Courier New" pitchFamily="49" charset="0"/>
              </a:rPr>
              <a:t> </a:t>
            </a:r>
            <a:r>
              <a:rPr lang="fr-FR" sz="1800" b="1" dirty="0" smtClean="0">
                <a:solidFill>
                  <a:schemeClr val="accent2">
                    <a:lumMod val="75000"/>
                  </a:schemeClr>
                </a:solidFill>
                <a:latin typeface="Courier New" pitchFamily="49" charset="0"/>
                <a:cs typeface="Courier New" pitchFamily="49" charset="0"/>
              </a:rPr>
              <a:t>  </a:t>
            </a:r>
            <a:r>
              <a:rPr lang="fr-FR" sz="1800" b="1" dirty="0">
                <a:solidFill>
                  <a:schemeClr val="accent2">
                    <a:lumMod val="75000"/>
                  </a:schemeClr>
                </a:solidFill>
                <a:latin typeface="Courier New" pitchFamily="49" charset="0"/>
                <a:cs typeface="Courier New" pitchFamily="49" charset="0"/>
              </a:rPr>
              <a:t>}	</a:t>
            </a:r>
            <a:endParaRPr lang="fr-FR" sz="1800" b="1" dirty="0" smtClean="0">
              <a:solidFill>
                <a:schemeClr val="accent2">
                  <a:lumMod val="75000"/>
                </a:schemeClr>
              </a:solidFill>
              <a:latin typeface="Courier New" pitchFamily="49" charset="0"/>
              <a:cs typeface="Courier New" pitchFamily="49" charset="0"/>
            </a:endParaRPr>
          </a:p>
          <a:p>
            <a:pPr marL="0" indent="0">
              <a:buNone/>
            </a:pPr>
            <a:r>
              <a:rPr lang="fr-FR" sz="1800" dirty="0" smtClean="0">
                <a:latin typeface="+mj-lt"/>
                <a:cs typeface="Courier New" pitchFamily="49" charset="0"/>
              </a:rPr>
              <a:t>Permet de vérifier la compatibilité des navigateurs.</a:t>
            </a:r>
            <a:endParaRPr lang="fr-FR" sz="1800" dirty="0">
              <a:latin typeface="+mj-lt"/>
              <a:cs typeface="Courier New" pitchFamily="49" charset="0"/>
            </a:endParaRPr>
          </a:p>
        </p:txBody>
      </p:sp>
    </p:spTree>
    <p:extLst>
      <p:ext uri="{BB962C8B-B14F-4D97-AF65-F5344CB8AC3E}">
        <p14:creationId xmlns:p14="http://schemas.microsoft.com/office/powerpoint/2010/main" val="1361875588"/>
      </p:ext>
    </p:extLst>
  </p:cSld>
  <p:clrMapOvr>
    <a:masterClrMapping/>
  </p:clrMapOvr>
  <p:transition spd="slow">
    <p:wipe dir="d"/>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Détail du script 2 - préparation de la requête.</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buNone/>
            </a:pPr>
            <a:r>
              <a:rPr lang="fr-FR" sz="1800" b="1" dirty="0" err="1">
                <a:solidFill>
                  <a:schemeClr val="accent2">
                    <a:lumMod val="75000"/>
                  </a:schemeClr>
                </a:solidFill>
                <a:latin typeface="Courier New" pitchFamily="49" charset="0"/>
                <a:cs typeface="Courier New" pitchFamily="49" charset="0"/>
              </a:rPr>
              <a:t>xhr.open</a:t>
            </a:r>
            <a:r>
              <a:rPr lang="fr-FR" sz="1800" b="1" dirty="0">
                <a:solidFill>
                  <a:schemeClr val="accent2">
                    <a:lumMod val="75000"/>
                  </a:schemeClr>
                </a:solidFill>
                <a:latin typeface="Courier New" pitchFamily="49" charset="0"/>
                <a:cs typeface="Courier New" pitchFamily="49" charset="0"/>
              </a:rPr>
              <a:t>('POST',"ajax120.php",true</a:t>
            </a:r>
            <a:r>
              <a:rPr lang="fr-FR" sz="1800" b="1" dirty="0" smtClean="0">
                <a:solidFill>
                  <a:schemeClr val="accent2">
                    <a:lumMod val="75000"/>
                  </a:schemeClr>
                </a:solidFill>
                <a:latin typeface="Courier New" pitchFamily="49" charset="0"/>
                <a:cs typeface="Courier New" pitchFamily="49" charset="0"/>
              </a:rPr>
              <a:t>);</a:t>
            </a:r>
          </a:p>
          <a:p>
            <a:pPr marL="0" indent="0">
              <a:buNone/>
            </a:pPr>
            <a:endParaRPr lang="fr-FR" sz="1800" dirty="0" smtClean="0">
              <a:latin typeface="+mj-lt"/>
              <a:cs typeface="Courier New" pitchFamily="49" charset="0"/>
            </a:endParaRPr>
          </a:p>
          <a:p>
            <a:pPr marL="0" indent="0">
              <a:buNone/>
            </a:pPr>
            <a:r>
              <a:rPr lang="fr-FR" sz="1800" u="sng" dirty="0" smtClean="0">
                <a:latin typeface="+mj-lt"/>
                <a:cs typeface="Courier New" pitchFamily="49" charset="0"/>
              </a:rPr>
              <a:t>Le premier paramètre </a:t>
            </a:r>
            <a:r>
              <a:rPr lang="fr-FR" sz="1800" dirty="0" smtClean="0">
                <a:latin typeface="+mj-lt"/>
                <a:cs typeface="Courier New" pitchFamily="49" charset="0"/>
              </a:rPr>
              <a:t>définit comment sont passé les informations au script PHP :</a:t>
            </a:r>
          </a:p>
          <a:p>
            <a:pPr marL="0" indent="0">
              <a:buNone/>
            </a:pPr>
            <a:r>
              <a:rPr lang="fr-FR" sz="1800" dirty="0" smtClean="0">
                <a:latin typeface="+mj-lt"/>
                <a:cs typeface="Courier New" pitchFamily="49" charset="0"/>
              </a:rPr>
              <a:t>GET ou POST.</a:t>
            </a:r>
          </a:p>
          <a:p>
            <a:pPr marL="0" indent="0">
              <a:buNone/>
            </a:pPr>
            <a:r>
              <a:rPr lang="fr-FR" sz="1800" u="sng" dirty="0" smtClean="0">
                <a:latin typeface="+mj-lt"/>
                <a:cs typeface="Courier New" pitchFamily="49" charset="0"/>
              </a:rPr>
              <a:t>Le deuxième paramètre </a:t>
            </a:r>
            <a:r>
              <a:rPr lang="fr-FR" sz="1800" dirty="0" smtClean="0">
                <a:latin typeface="+mj-lt"/>
                <a:cs typeface="Courier New" pitchFamily="49" charset="0"/>
              </a:rPr>
              <a:t>est le nom du fichier PHP appelé, accompagné des paramètres si on utilise la méthode GET.</a:t>
            </a:r>
          </a:p>
          <a:p>
            <a:pPr marL="0" indent="0">
              <a:buNone/>
            </a:pPr>
            <a:r>
              <a:rPr lang="fr-FR" sz="1800" dirty="0" smtClean="0">
                <a:latin typeface="+mj-lt"/>
                <a:cs typeface="Courier New" pitchFamily="49" charset="0"/>
              </a:rPr>
              <a:t>Si on utilise la méthode POST les paramètres sont passés avec la méthode </a:t>
            </a:r>
            <a:r>
              <a:rPr lang="fr-FR" sz="1800" dirty="0" err="1" smtClean="0">
                <a:latin typeface="+mj-lt"/>
                <a:cs typeface="Courier New" pitchFamily="49" charset="0"/>
              </a:rPr>
              <a:t>send</a:t>
            </a:r>
            <a:r>
              <a:rPr lang="fr-FR" sz="1800" dirty="0" smtClean="0">
                <a:latin typeface="+mj-lt"/>
                <a:cs typeface="Courier New" pitchFamily="49" charset="0"/>
              </a:rPr>
              <a:t> (voir plus loin)</a:t>
            </a:r>
          </a:p>
          <a:p>
            <a:pPr marL="0" indent="0">
              <a:buNone/>
            </a:pPr>
            <a:r>
              <a:rPr lang="fr-FR" sz="1800" u="sng" dirty="0" smtClean="0">
                <a:latin typeface="+mj-lt"/>
                <a:cs typeface="Courier New" pitchFamily="49" charset="0"/>
              </a:rPr>
              <a:t>Le troisième paramètre </a:t>
            </a:r>
            <a:r>
              <a:rPr lang="fr-FR" sz="1800" dirty="0" smtClean="0">
                <a:latin typeface="+mj-lt"/>
                <a:cs typeface="Courier New" pitchFamily="49" charset="0"/>
              </a:rPr>
              <a:t>précise si on travaille en asynchrone (</a:t>
            </a:r>
            <a:r>
              <a:rPr lang="fr-FR" sz="1800" dirty="0" err="1" smtClean="0">
                <a:latin typeface="+mj-lt"/>
                <a:cs typeface="Courier New" pitchFamily="49" charset="0"/>
              </a:rPr>
              <a:t>true</a:t>
            </a:r>
            <a:r>
              <a:rPr lang="fr-FR" sz="1800" dirty="0" smtClean="0">
                <a:latin typeface="+mj-lt"/>
                <a:cs typeface="Courier New" pitchFamily="49" charset="0"/>
              </a:rPr>
              <a:t>) ou en synchrone (false). </a:t>
            </a:r>
            <a:r>
              <a:rPr lang="fr-FR" sz="1800" dirty="0" err="1">
                <a:latin typeface="+mj-lt"/>
                <a:cs typeface="Courier New" pitchFamily="49" charset="0"/>
              </a:rPr>
              <a:t>t</a:t>
            </a:r>
            <a:r>
              <a:rPr lang="fr-FR" sz="1800" dirty="0" err="1" smtClean="0">
                <a:latin typeface="+mj-lt"/>
                <a:cs typeface="Courier New" pitchFamily="49" charset="0"/>
              </a:rPr>
              <a:t>rue</a:t>
            </a:r>
            <a:r>
              <a:rPr lang="fr-FR" sz="1800" dirty="0" smtClean="0">
                <a:latin typeface="+mj-lt"/>
                <a:cs typeface="Courier New" pitchFamily="49" charset="0"/>
              </a:rPr>
              <a:t> est préférable sauf contre-indications.</a:t>
            </a:r>
          </a:p>
          <a:p>
            <a:pPr marL="0" indent="0">
              <a:buNone/>
            </a:pPr>
            <a:r>
              <a:rPr lang="fr-FR" sz="1800" dirty="0" smtClean="0">
                <a:latin typeface="+mj-lt"/>
                <a:cs typeface="Courier New" pitchFamily="49" charset="0"/>
              </a:rPr>
              <a:t>Si vous passez des paramètres, il est recommandé d'encoder les valeurs des paramètres à l'aide de la fonction </a:t>
            </a:r>
            <a:r>
              <a:rPr lang="fr-FR" sz="1800" b="1" dirty="0" err="1" smtClean="0">
                <a:solidFill>
                  <a:schemeClr val="accent1">
                    <a:lumMod val="75000"/>
                  </a:schemeClr>
                </a:solidFill>
                <a:latin typeface="+mj-lt"/>
                <a:cs typeface="Courier New" pitchFamily="49" charset="0"/>
              </a:rPr>
              <a:t>encodeURIComponent</a:t>
            </a:r>
            <a:r>
              <a:rPr lang="fr-FR" sz="1800" b="1" dirty="0" smtClean="0">
                <a:solidFill>
                  <a:schemeClr val="accent1">
                    <a:lumMod val="75000"/>
                  </a:schemeClr>
                </a:solidFill>
                <a:latin typeface="+mj-lt"/>
                <a:cs typeface="Courier New" pitchFamily="49" charset="0"/>
              </a:rPr>
              <a:t>()</a:t>
            </a:r>
            <a:r>
              <a:rPr lang="fr-FR" sz="1800" dirty="0" smtClean="0">
                <a:latin typeface="+mj-lt"/>
                <a:cs typeface="Courier New" pitchFamily="49" charset="0"/>
              </a:rPr>
              <a:t> : exemple :</a:t>
            </a:r>
          </a:p>
          <a:p>
            <a:pPr marL="0" indent="0">
              <a:buNone/>
            </a:pPr>
            <a:r>
              <a:rPr lang="fr-FR" sz="1800" dirty="0" smtClean="0">
                <a:latin typeface="+mj-lt"/>
                <a:cs typeface="Courier New" pitchFamily="49" charset="0"/>
              </a:rPr>
              <a:t>valeur = </a:t>
            </a:r>
            <a:r>
              <a:rPr lang="fr-FR" sz="1800" b="1" dirty="0" err="1" smtClean="0">
                <a:solidFill>
                  <a:schemeClr val="accent1">
                    <a:lumMod val="75000"/>
                  </a:schemeClr>
                </a:solidFill>
                <a:cs typeface="Courier New" pitchFamily="49" charset="0"/>
              </a:rPr>
              <a:t>encodeURIComponent</a:t>
            </a:r>
            <a:r>
              <a:rPr lang="fr-FR" sz="1800" b="1" dirty="0" smtClean="0">
                <a:solidFill>
                  <a:schemeClr val="accent1">
                    <a:lumMod val="75000"/>
                  </a:schemeClr>
                </a:solidFill>
                <a:cs typeface="Courier New" pitchFamily="49" charset="0"/>
              </a:rPr>
              <a:t>(</a:t>
            </a:r>
            <a:r>
              <a:rPr lang="fr-FR" sz="1800" dirty="0" smtClean="0">
                <a:cs typeface="Courier New" pitchFamily="49" charset="0"/>
              </a:rPr>
              <a:t>valeur</a:t>
            </a:r>
            <a:r>
              <a:rPr lang="fr-FR" sz="1800" b="1" dirty="0" smtClean="0">
                <a:solidFill>
                  <a:schemeClr val="accent1">
                    <a:lumMod val="75000"/>
                  </a:schemeClr>
                </a:solidFill>
                <a:cs typeface="Courier New" pitchFamily="49" charset="0"/>
              </a:rPr>
              <a:t>);</a:t>
            </a:r>
            <a:endParaRPr lang="fr-FR" sz="1800" dirty="0" smtClean="0">
              <a:latin typeface="+mj-lt"/>
              <a:cs typeface="Courier New" pitchFamily="49" charset="0"/>
            </a:endParaRPr>
          </a:p>
        </p:txBody>
      </p:sp>
    </p:spTree>
    <p:extLst>
      <p:ext uri="{BB962C8B-B14F-4D97-AF65-F5344CB8AC3E}">
        <p14:creationId xmlns:p14="http://schemas.microsoft.com/office/powerpoint/2010/main" val="2124263849"/>
      </p:ext>
    </p:extLst>
  </p:cSld>
  <p:clrMapOvr>
    <a:masterClrMapping/>
  </p:clrMapOvr>
  <p:transition spd="slow">
    <p:wipe dir="d"/>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Détail du script  3 -attente de la réponse du serveur</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spcBef>
                <a:spcPts val="0"/>
              </a:spcBef>
              <a:buNone/>
            </a:pPr>
            <a:r>
              <a:rPr lang="fr-FR" sz="1800" b="1" dirty="0" err="1">
                <a:solidFill>
                  <a:schemeClr val="accent2">
                    <a:lumMod val="75000"/>
                  </a:schemeClr>
                </a:solidFill>
                <a:latin typeface="Courier New" pitchFamily="49" charset="0"/>
                <a:cs typeface="Courier New" pitchFamily="49" charset="0"/>
              </a:rPr>
              <a:t>xhr.onreadystatechange</a:t>
            </a:r>
            <a:r>
              <a:rPr lang="fr-FR" sz="1800" b="1" dirty="0">
                <a:solidFill>
                  <a:schemeClr val="accent2">
                    <a:lumMod val="75000"/>
                  </a:schemeClr>
                </a:solidFill>
                <a:latin typeface="Courier New" pitchFamily="49" charset="0"/>
                <a:cs typeface="Courier New" pitchFamily="49" charset="0"/>
              </a:rPr>
              <a:t> = </a:t>
            </a:r>
            <a:r>
              <a:rPr lang="fr-FR" sz="1800" b="1" dirty="0" err="1">
                <a:solidFill>
                  <a:schemeClr val="accent2">
                    <a:lumMod val="75000"/>
                  </a:schemeClr>
                </a:solidFill>
                <a:latin typeface="Courier New" pitchFamily="49" charset="0"/>
                <a:cs typeface="Courier New" pitchFamily="49" charset="0"/>
              </a:rPr>
              <a:t>function</a:t>
            </a:r>
            <a:r>
              <a:rPr lang="fr-FR" sz="1800" b="1" dirty="0">
                <a:solidFill>
                  <a:schemeClr val="accent2">
                    <a:lumMod val="75000"/>
                  </a:schemeClr>
                </a:solidFill>
                <a:latin typeface="Courier New" pitchFamily="49" charset="0"/>
                <a:cs typeface="Courier New" pitchFamily="49" charset="0"/>
              </a:rPr>
              <a:t>()</a:t>
            </a:r>
          </a:p>
          <a:p>
            <a:pPr marL="0" indent="0">
              <a:spcBef>
                <a:spcPts val="0"/>
              </a:spcBef>
              <a:buNone/>
            </a:pPr>
            <a:r>
              <a:rPr lang="fr-FR" sz="1800" b="1" dirty="0">
                <a:solidFill>
                  <a:schemeClr val="accent2">
                    <a:lumMod val="75000"/>
                  </a:schemeClr>
                </a:solidFill>
                <a:latin typeface="Courier New" pitchFamily="49" charset="0"/>
                <a:cs typeface="Courier New" pitchFamily="49" charset="0"/>
              </a:rPr>
              <a:t>{</a:t>
            </a:r>
          </a:p>
          <a:p>
            <a:pPr marL="0" indent="0">
              <a:spcBef>
                <a:spcPts val="0"/>
              </a:spcBef>
              <a:buNone/>
            </a:pPr>
            <a:r>
              <a:rPr lang="fr-FR" sz="1600" b="1" dirty="0" smtClean="0">
                <a:solidFill>
                  <a:srgbClr val="4B7F5B"/>
                </a:solidFill>
                <a:latin typeface="Courier New" pitchFamily="49" charset="0"/>
                <a:cs typeface="Courier New" pitchFamily="49" charset="0"/>
              </a:rPr>
              <a:t>/* alerte </a:t>
            </a:r>
            <a:r>
              <a:rPr lang="fr-FR" sz="1600" b="1" dirty="0">
                <a:solidFill>
                  <a:srgbClr val="4B7F5B"/>
                </a:solidFill>
                <a:latin typeface="Courier New" pitchFamily="49" charset="0"/>
                <a:cs typeface="Courier New" pitchFamily="49" charset="0"/>
              </a:rPr>
              <a:t>le JavaScript qu'une réponse est arrivée du serveur */</a:t>
            </a:r>
          </a:p>
          <a:p>
            <a:pPr marL="0" indent="0">
              <a:spcBef>
                <a:spcPts val="0"/>
              </a:spcBef>
              <a:buNone/>
            </a:pPr>
            <a:r>
              <a:rPr lang="fr-FR" sz="1800" b="1" dirty="0">
                <a:solidFill>
                  <a:schemeClr val="accent2">
                    <a:lumMod val="75000"/>
                  </a:schemeClr>
                </a:solidFill>
                <a:latin typeface="Courier New" pitchFamily="49" charset="0"/>
                <a:cs typeface="Courier New" pitchFamily="49" charset="0"/>
              </a:rPr>
              <a:t>    if (</a:t>
            </a:r>
            <a:r>
              <a:rPr lang="fr-FR" sz="1800" b="1" dirty="0" err="1">
                <a:solidFill>
                  <a:schemeClr val="accent2">
                    <a:lumMod val="75000"/>
                  </a:schemeClr>
                </a:solidFill>
                <a:latin typeface="Courier New" pitchFamily="49" charset="0"/>
                <a:cs typeface="Courier New" pitchFamily="49" charset="0"/>
              </a:rPr>
              <a:t>xhr.readyState</a:t>
            </a:r>
            <a:r>
              <a:rPr lang="fr-FR" sz="1800" b="1" dirty="0">
                <a:solidFill>
                  <a:schemeClr val="accent2">
                    <a:lumMod val="75000"/>
                  </a:schemeClr>
                </a:solidFill>
                <a:latin typeface="Courier New" pitchFamily="49" charset="0"/>
                <a:cs typeface="Courier New" pitchFamily="49" charset="0"/>
              </a:rPr>
              <a:t> == </a:t>
            </a:r>
            <a:r>
              <a:rPr lang="fr-FR" sz="1800" b="1" dirty="0">
                <a:solidFill>
                  <a:schemeClr val="tx2">
                    <a:lumMod val="75000"/>
                  </a:schemeClr>
                </a:solidFill>
                <a:latin typeface="Courier New" pitchFamily="49" charset="0"/>
                <a:cs typeface="Courier New" pitchFamily="49" charset="0"/>
              </a:rPr>
              <a:t>4</a:t>
            </a:r>
            <a:r>
              <a:rPr lang="fr-FR" sz="1800" b="1" dirty="0">
                <a:solidFill>
                  <a:schemeClr val="accent2">
                    <a:lumMod val="75000"/>
                  </a:schemeClr>
                </a:solidFill>
                <a:latin typeface="Courier New" pitchFamily="49" charset="0"/>
                <a:cs typeface="Courier New" pitchFamily="49" charset="0"/>
              </a:rPr>
              <a:t> &amp;&amp; </a:t>
            </a:r>
            <a:r>
              <a:rPr lang="fr-FR" sz="1800" b="1" dirty="0" err="1">
                <a:solidFill>
                  <a:schemeClr val="accent2">
                    <a:lumMod val="75000"/>
                  </a:schemeClr>
                </a:solidFill>
                <a:latin typeface="Courier New" pitchFamily="49" charset="0"/>
                <a:cs typeface="Courier New" pitchFamily="49" charset="0"/>
              </a:rPr>
              <a:t>xhr.status</a:t>
            </a:r>
            <a:r>
              <a:rPr lang="fr-FR" sz="1800" b="1" dirty="0">
                <a:solidFill>
                  <a:schemeClr val="accent2">
                    <a:lumMod val="75000"/>
                  </a:schemeClr>
                </a:solidFill>
                <a:latin typeface="Courier New" pitchFamily="49" charset="0"/>
                <a:cs typeface="Courier New" pitchFamily="49" charset="0"/>
              </a:rPr>
              <a:t> == </a:t>
            </a:r>
            <a:r>
              <a:rPr lang="fr-FR" sz="1800" b="1" dirty="0">
                <a:solidFill>
                  <a:schemeClr val="tx2">
                    <a:lumMod val="75000"/>
                  </a:schemeClr>
                </a:solidFill>
                <a:latin typeface="Courier New" pitchFamily="49" charset="0"/>
                <a:cs typeface="Courier New" pitchFamily="49" charset="0"/>
              </a:rPr>
              <a:t>200</a:t>
            </a:r>
            <a:r>
              <a:rPr lang="fr-FR" sz="1800" b="1" dirty="0">
                <a:solidFill>
                  <a:schemeClr val="accent2">
                    <a:lumMod val="75000"/>
                  </a:schemeClr>
                </a:solidFill>
                <a:latin typeface="Courier New" pitchFamily="49" charset="0"/>
                <a:cs typeface="Courier New" pitchFamily="49" charset="0"/>
              </a:rPr>
              <a:t>)</a:t>
            </a:r>
          </a:p>
          <a:p>
            <a:pPr marL="0" indent="0">
              <a:spcBef>
                <a:spcPts val="0"/>
              </a:spcBef>
              <a:buNone/>
            </a:pPr>
            <a:r>
              <a:rPr lang="fr-FR" sz="1800" b="1" dirty="0">
                <a:solidFill>
                  <a:schemeClr val="accent2">
                    <a:lumMod val="75000"/>
                  </a:schemeClr>
                </a:solidFill>
                <a:latin typeface="Courier New" pitchFamily="49" charset="0"/>
                <a:cs typeface="Courier New" pitchFamily="49" charset="0"/>
              </a:rPr>
              <a:t>    {</a:t>
            </a:r>
          </a:p>
          <a:p>
            <a:pPr marL="0" indent="0">
              <a:spcBef>
                <a:spcPts val="0"/>
              </a:spcBef>
              <a:buNone/>
            </a:pPr>
            <a:r>
              <a:rPr lang="fr-FR" sz="1800" b="1" dirty="0">
                <a:solidFill>
                  <a:schemeClr val="accent1">
                    <a:lumMod val="75000"/>
                  </a:schemeClr>
                </a:solidFill>
                <a:latin typeface="Courier New" pitchFamily="49" charset="0"/>
                <a:cs typeface="Courier New" pitchFamily="49" charset="0"/>
              </a:rPr>
              <a:t>	</a:t>
            </a:r>
            <a:r>
              <a:rPr lang="fr-FR" sz="1800" b="1" dirty="0" smtClean="0">
                <a:solidFill>
                  <a:schemeClr val="accent1">
                    <a:lumMod val="75000"/>
                  </a:schemeClr>
                </a:solidFill>
                <a:latin typeface="Courier New" pitchFamily="49" charset="0"/>
                <a:cs typeface="Courier New" pitchFamily="49" charset="0"/>
              </a:rPr>
              <a:t>// instructions de mise à jour de la page HTML</a:t>
            </a:r>
            <a:endParaRPr lang="fr-FR" sz="1800" b="1" dirty="0">
              <a:solidFill>
                <a:schemeClr val="accent1">
                  <a:lumMod val="75000"/>
                </a:schemeClr>
              </a:solidFill>
              <a:latin typeface="Courier New" pitchFamily="49" charset="0"/>
              <a:cs typeface="Courier New" pitchFamily="49" charset="0"/>
            </a:endParaRPr>
          </a:p>
          <a:p>
            <a:pPr marL="0" indent="0">
              <a:spcBef>
                <a:spcPts val="0"/>
              </a:spcBef>
              <a:buNone/>
            </a:pPr>
            <a:r>
              <a:rPr lang="fr-FR" sz="1800" b="1" dirty="0">
                <a:solidFill>
                  <a:schemeClr val="accent2">
                    <a:lumMod val="75000"/>
                  </a:schemeClr>
                </a:solidFill>
                <a:latin typeface="Courier New" pitchFamily="49" charset="0"/>
                <a:cs typeface="Courier New" pitchFamily="49" charset="0"/>
              </a:rPr>
              <a:t>    }</a:t>
            </a:r>
          </a:p>
          <a:p>
            <a:pPr marL="0" indent="0">
              <a:spcBef>
                <a:spcPts val="0"/>
              </a:spcBef>
              <a:buNone/>
            </a:pPr>
            <a:r>
              <a:rPr lang="fr-FR" sz="1800" b="1" dirty="0" smtClean="0">
                <a:solidFill>
                  <a:schemeClr val="accent2">
                    <a:lumMod val="75000"/>
                  </a:schemeClr>
                </a:solidFill>
                <a:latin typeface="Courier New" pitchFamily="49" charset="0"/>
                <a:cs typeface="Courier New" pitchFamily="49" charset="0"/>
              </a:rPr>
              <a:t>}</a:t>
            </a:r>
          </a:p>
          <a:p>
            <a:pPr marL="0" indent="0">
              <a:buNone/>
            </a:pPr>
            <a:r>
              <a:rPr lang="fr-FR" sz="1800" dirty="0" err="1" smtClean="0">
                <a:latin typeface="+mj-lt"/>
                <a:cs typeface="Courier New" pitchFamily="49" charset="0"/>
              </a:rPr>
              <a:t>onreadystatechange</a:t>
            </a:r>
            <a:r>
              <a:rPr lang="fr-FR" sz="1800" dirty="0" smtClean="0">
                <a:latin typeface="+mj-lt"/>
                <a:cs typeface="Courier New" pitchFamily="49" charset="0"/>
              </a:rPr>
              <a:t> va nous permettre de contrôler où en est notre requête Deux statuts nous fournissent cette information :</a:t>
            </a:r>
          </a:p>
          <a:p>
            <a:pPr marL="0" indent="0">
              <a:buNone/>
            </a:pPr>
            <a:r>
              <a:rPr lang="fr-FR" sz="1800" b="1" dirty="0" err="1" smtClean="0">
                <a:solidFill>
                  <a:schemeClr val="accent2">
                    <a:lumMod val="75000"/>
                  </a:schemeClr>
                </a:solidFill>
                <a:latin typeface="+mj-lt"/>
                <a:cs typeface="Courier New" pitchFamily="49" charset="0"/>
              </a:rPr>
              <a:t>readyState</a:t>
            </a:r>
            <a:endParaRPr lang="fr-FR" sz="1800" b="1" dirty="0" smtClean="0">
              <a:solidFill>
                <a:schemeClr val="accent2">
                  <a:lumMod val="75000"/>
                </a:schemeClr>
              </a:solidFill>
              <a:latin typeface="+mj-lt"/>
              <a:cs typeface="Courier New" pitchFamily="49" charset="0"/>
            </a:endParaRPr>
          </a:p>
          <a:p>
            <a:r>
              <a:rPr lang="fr-FR" sz="1800" dirty="0"/>
              <a:t>0 : non envoyé, open() n'a pas encore été appelée ;</a:t>
            </a:r>
          </a:p>
          <a:p>
            <a:r>
              <a:rPr lang="fr-FR" sz="1800" dirty="0"/>
              <a:t>1 : ouvert, </a:t>
            </a:r>
            <a:r>
              <a:rPr lang="fr-FR" sz="1800" dirty="0" err="1"/>
              <a:t>send</a:t>
            </a:r>
            <a:r>
              <a:rPr lang="fr-FR" sz="1800" dirty="0"/>
              <a:t>() n'a pas encore été appelée ;</a:t>
            </a:r>
          </a:p>
          <a:p>
            <a:r>
              <a:rPr lang="fr-FR" sz="1800" dirty="0"/>
              <a:t>2 : headers reçus, </a:t>
            </a:r>
            <a:r>
              <a:rPr lang="fr-FR" sz="1800" dirty="0" err="1"/>
              <a:t>send</a:t>
            </a:r>
            <a:r>
              <a:rPr lang="fr-FR" sz="1800" dirty="0"/>
              <a:t>() a été appelée, les headers et les statuts sont disponibles ;</a:t>
            </a:r>
          </a:p>
          <a:p>
            <a:r>
              <a:rPr lang="fr-FR" sz="1800" dirty="0"/>
              <a:t>3 : chargement, </a:t>
            </a:r>
            <a:r>
              <a:rPr lang="fr-FR" sz="1800" dirty="0" err="1"/>
              <a:t>responseText</a:t>
            </a:r>
            <a:r>
              <a:rPr lang="fr-FR" sz="1800" dirty="0"/>
              <a:t> contient des données partielles ;</a:t>
            </a:r>
          </a:p>
          <a:p>
            <a:r>
              <a:rPr lang="fr-FR" sz="1800" dirty="0"/>
              <a:t>4 : OK, l'opération est terminée.</a:t>
            </a:r>
          </a:p>
          <a:p>
            <a:pPr marL="0" indent="0">
              <a:buNone/>
            </a:pPr>
            <a:r>
              <a:rPr lang="fr-FR" sz="1800" dirty="0" smtClean="0">
                <a:latin typeface="+mj-lt"/>
                <a:cs typeface="Courier New" pitchFamily="49" charset="0"/>
              </a:rPr>
              <a:t>C'est surtout l'état n°4 qui nous intéresse. </a:t>
            </a:r>
          </a:p>
        </p:txBody>
      </p:sp>
    </p:spTree>
    <p:extLst>
      <p:ext uri="{BB962C8B-B14F-4D97-AF65-F5344CB8AC3E}">
        <p14:creationId xmlns:p14="http://schemas.microsoft.com/office/powerpoint/2010/main" val="753452667"/>
      </p:ext>
    </p:extLst>
  </p:cSld>
  <p:clrMapOvr>
    <a:masterClrMapping/>
  </p:clrMapOvr>
  <p:transition spd="slow">
    <p:wipe dir="d"/>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Détail du script  3 -attente de la réponse du serveur</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spcBef>
                <a:spcPts val="0"/>
              </a:spcBef>
              <a:buNone/>
            </a:pPr>
            <a:r>
              <a:rPr lang="fr-FR" sz="1800" b="1" dirty="0" err="1">
                <a:solidFill>
                  <a:schemeClr val="accent2">
                    <a:lumMod val="75000"/>
                  </a:schemeClr>
                </a:solidFill>
                <a:latin typeface="Courier New" pitchFamily="49" charset="0"/>
                <a:cs typeface="Courier New" pitchFamily="49" charset="0"/>
              </a:rPr>
              <a:t>xhr.onreadystatechange</a:t>
            </a:r>
            <a:r>
              <a:rPr lang="fr-FR" sz="1800" b="1" dirty="0">
                <a:solidFill>
                  <a:schemeClr val="accent2">
                    <a:lumMod val="75000"/>
                  </a:schemeClr>
                </a:solidFill>
                <a:latin typeface="Courier New" pitchFamily="49" charset="0"/>
                <a:cs typeface="Courier New" pitchFamily="49" charset="0"/>
              </a:rPr>
              <a:t> = </a:t>
            </a:r>
            <a:r>
              <a:rPr lang="fr-FR" sz="1800" b="1" dirty="0" err="1">
                <a:solidFill>
                  <a:schemeClr val="accent2">
                    <a:lumMod val="75000"/>
                  </a:schemeClr>
                </a:solidFill>
                <a:latin typeface="Courier New" pitchFamily="49" charset="0"/>
                <a:cs typeface="Courier New" pitchFamily="49" charset="0"/>
              </a:rPr>
              <a:t>function</a:t>
            </a:r>
            <a:r>
              <a:rPr lang="fr-FR" sz="1800" b="1" dirty="0">
                <a:solidFill>
                  <a:schemeClr val="accent2">
                    <a:lumMod val="75000"/>
                  </a:schemeClr>
                </a:solidFill>
                <a:latin typeface="Courier New" pitchFamily="49" charset="0"/>
                <a:cs typeface="Courier New" pitchFamily="49" charset="0"/>
              </a:rPr>
              <a:t>()</a:t>
            </a:r>
          </a:p>
          <a:p>
            <a:pPr marL="0" indent="0">
              <a:spcBef>
                <a:spcPts val="0"/>
              </a:spcBef>
              <a:buNone/>
            </a:pPr>
            <a:r>
              <a:rPr lang="fr-FR" sz="1800" b="1" dirty="0">
                <a:solidFill>
                  <a:schemeClr val="accent2">
                    <a:lumMod val="75000"/>
                  </a:schemeClr>
                </a:solidFill>
                <a:latin typeface="Courier New" pitchFamily="49" charset="0"/>
                <a:cs typeface="Courier New" pitchFamily="49" charset="0"/>
              </a:rPr>
              <a:t>{</a:t>
            </a:r>
          </a:p>
          <a:p>
            <a:pPr marL="0" indent="0">
              <a:spcBef>
                <a:spcPts val="0"/>
              </a:spcBef>
              <a:buNone/>
            </a:pPr>
            <a:r>
              <a:rPr lang="fr-FR" sz="1600" b="1" dirty="0" smtClean="0">
                <a:solidFill>
                  <a:srgbClr val="4B7F5B"/>
                </a:solidFill>
                <a:latin typeface="Courier New" pitchFamily="49" charset="0"/>
                <a:cs typeface="Courier New" pitchFamily="49" charset="0"/>
              </a:rPr>
              <a:t>/* alerte </a:t>
            </a:r>
            <a:r>
              <a:rPr lang="fr-FR" sz="1600" b="1" dirty="0">
                <a:solidFill>
                  <a:srgbClr val="4B7F5B"/>
                </a:solidFill>
                <a:latin typeface="Courier New" pitchFamily="49" charset="0"/>
                <a:cs typeface="Courier New" pitchFamily="49" charset="0"/>
              </a:rPr>
              <a:t>le JavaScript qu'une réponse est arrivée du serveur */</a:t>
            </a:r>
          </a:p>
          <a:p>
            <a:pPr marL="0" indent="0">
              <a:spcBef>
                <a:spcPts val="0"/>
              </a:spcBef>
              <a:buNone/>
            </a:pPr>
            <a:r>
              <a:rPr lang="fr-FR" sz="1800" b="1" dirty="0">
                <a:solidFill>
                  <a:schemeClr val="accent2">
                    <a:lumMod val="75000"/>
                  </a:schemeClr>
                </a:solidFill>
                <a:latin typeface="Courier New" pitchFamily="49" charset="0"/>
                <a:cs typeface="Courier New" pitchFamily="49" charset="0"/>
              </a:rPr>
              <a:t>    if (</a:t>
            </a:r>
            <a:r>
              <a:rPr lang="fr-FR" sz="1800" b="1" dirty="0" err="1">
                <a:solidFill>
                  <a:schemeClr val="accent2">
                    <a:lumMod val="75000"/>
                  </a:schemeClr>
                </a:solidFill>
                <a:latin typeface="Courier New" pitchFamily="49" charset="0"/>
                <a:cs typeface="Courier New" pitchFamily="49" charset="0"/>
              </a:rPr>
              <a:t>xhr.readyState</a:t>
            </a:r>
            <a:r>
              <a:rPr lang="fr-FR" sz="1800" b="1" dirty="0">
                <a:solidFill>
                  <a:schemeClr val="accent2">
                    <a:lumMod val="75000"/>
                  </a:schemeClr>
                </a:solidFill>
                <a:latin typeface="Courier New" pitchFamily="49" charset="0"/>
                <a:cs typeface="Courier New" pitchFamily="49" charset="0"/>
              </a:rPr>
              <a:t> == </a:t>
            </a:r>
            <a:r>
              <a:rPr lang="fr-FR" sz="1800" b="1" dirty="0">
                <a:solidFill>
                  <a:schemeClr val="tx2">
                    <a:lumMod val="75000"/>
                  </a:schemeClr>
                </a:solidFill>
                <a:latin typeface="Courier New" pitchFamily="49" charset="0"/>
                <a:cs typeface="Courier New" pitchFamily="49" charset="0"/>
              </a:rPr>
              <a:t>4</a:t>
            </a:r>
            <a:r>
              <a:rPr lang="fr-FR" sz="1800" b="1" dirty="0">
                <a:solidFill>
                  <a:schemeClr val="accent2">
                    <a:lumMod val="75000"/>
                  </a:schemeClr>
                </a:solidFill>
                <a:latin typeface="Courier New" pitchFamily="49" charset="0"/>
                <a:cs typeface="Courier New" pitchFamily="49" charset="0"/>
              </a:rPr>
              <a:t> &amp;&amp; </a:t>
            </a:r>
            <a:r>
              <a:rPr lang="fr-FR" sz="1800" b="1" dirty="0" err="1">
                <a:solidFill>
                  <a:schemeClr val="accent2">
                    <a:lumMod val="75000"/>
                  </a:schemeClr>
                </a:solidFill>
                <a:latin typeface="Courier New" pitchFamily="49" charset="0"/>
                <a:cs typeface="Courier New" pitchFamily="49" charset="0"/>
              </a:rPr>
              <a:t>xhr.status</a:t>
            </a:r>
            <a:r>
              <a:rPr lang="fr-FR" sz="1800" b="1" dirty="0">
                <a:solidFill>
                  <a:schemeClr val="accent2">
                    <a:lumMod val="75000"/>
                  </a:schemeClr>
                </a:solidFill>
                <a:latin typeface="Courier New" pitchFamily="49" charset="0"/>
                <a:cs typeface="Courier New" pitchFamily="49" charset="0"/>
              </a:rPr>
              <a:t> == </a:t>
            </a:r>
            <a:r>
              <a:rPr lang="fr-FR" sz="1800" b="1" dirty="0">
                <a:solidFill>
                  <a:schemeClr val="tx2">
                    <a:lumMod val="75000"/>
                  </a:schemeClr>
                </a:solidFill>
                <a:latin typeface="Courier New" pitchFamily="49" charset="0"/>
                <a:cs typeface="Courier New" pitchFamily="49" charset="0"/>
              </a:rPr>
              <a:t>200</a:t>
            </a:r>
            <a:r>
              <a:rPr lang="fr-FR" sz="1800" b="1" dirty="0">
                <a:solidFill>
                  <a:schemeClr val="accent2">
                    <a:lumMod val="75000"/>
                  </a:schemeClr>
                </a:solidFill>
                <a:latin typeface="Courier New" pitchFamily="49" charset="0"/>
                <a:cs typeface="Courier New" pitchFamily="49" charset="0"/>
              </a:rPr>
              <a:t>)</a:t>
            </a:r>
          </a:p>
          <a:p>
            <a:pPr marL="0" indent="0">
              <a:spcBef>
                <a:spcPts val="0"/>
              </a:spcBef>
              <a:buNone/>
            </a:pPr>
            <a:r>
              <a:rPr lang="fr-FR" sz="1800" b="1" dirty="0">
                <a:solidFill>
                  <a:schemeClr val="accent2">
                    <a:lumMod val="75000"/>
                  </a:schemeClr>
                </a:solidFill>
                <a:latin typeface="Courier New" pitchFamily="49" charset="0"/>
                <a:cs typeface="Courier New" pitchFamily="49" charset="0"/>
              </a:rPr>
              <a:t>    {</a:t>
            </a:r>
          </a:p>
          <a:p>
            <a:pPr marL="0" indent="0">
              <a:spcBef>
                <a:spcPts val="0"/>
              </a:spcBef>
              <a:buNone/>
            </a:pPr>
            <a:r>
              <a:rPr lang="fr-FR" sz="1800" b="1" dirty="0">
                <a:solidFill>
                  <a:schemeClr val="accent1">
                    <a:lumMod val="75000"/>
                  </a:schemeClr>
                </a:solidFill>
                <a:latin typeface="Courier New" pitchFamily="49" charset="0"/>
                <a:cs typeface="Courier New" pitchFamily="49" charset="0"/>
              </a:rPr>
              <a:t>	</a:t>
            </a:r>
            <a:r>
              <a:rPr lang="fr-FR" sz="1800" b="1" dirty="0" smtClean="0">
                <a:solidFill>
                  <a:schemeClr val="accent1">
                    <a:lumMod val="75000"/>
                  </a:schemeClr>
                </a:solidFill>
                <a:latin typeface="Courier New" pitchFamily="49" charset="0"/>
                <a:cs typeface="Courier New" pitchFamily="49" charset="0"/>
              </a:rPr>
              <a:t>// instructions de mise à jour de la page HTML</a:t>
            </a:r>
            <a:endParaRPr lang="fr-FR" sz="1800" b="1" dirty="0">
              <a:solidFill>
                <a:schemeClr val="accent1">
                  <a:lumMod val="75000"/>
                </a:schemeClr>
              </a:solidFill>
              <a:latin typeface="Courier New" pitchFamily="49" charset="0"/>
              <a:cs typeface="Courier New" pitchFamily="49" charset="0"/>
            </a:endParaRPr>
          </a:p>
          <a:p>
            <a:pPr marL="0" indent="0">
              <a:spcBef>
                <a:spcPts val="0"/>
              </a:spcBef>
              <a:buNone/>
            </a:pPr>
            <a:r>
              <a:rPr lang="fr-FR" sz="1800" b="1" dirty="0">
                <a:solidFill>
                  <a:schemeClr val="accent2">
                    <a:lumMod val="75000"/>
                  </a:schemeClr>
                </a:solidFill>
                <a:latin typeface="Courier New" pitchFamily="49" charset="0"/>
                <a:cs typeface="Courier New" pitchFamily="49" charset="0"/>
              </a:rPr>
              <a:t>    }</a:t>
            </a:r>
          </a:p>
          <a:p>
            <a:pPr marL="0" indent="0">
              <a:spcBef>
                <a:spcPts val="0"/>
              </a:spcBef>
              <a:buNone/>
            </a:pPr>
            <a:r>
              <a:rPr lang="fr-FR" sz="1800" b="1" dirty="0" smtClean="0">
                <a:solidFill>
                  <a:schemeClr val="accent2">
                    <a:lumMod val="75000"/>
                  </a:schemeClr>
                </a:solidFill>
                <a:latin typeface="Courier New" pitchFamily="49" charset="0"/>
                <a:cs typeface="Courier New" pitchFamily="49" charset="0"/>
              </a:rPr>
              <a:t>}</a:t>
            </a:r>
          </a:p>
          <a:p>
            <a:pPr marL="0" indent="0">
              <a:buNone/>
            </a:pPr>
            <a:r>
              <a:rPr lang="fr-FR" sz="1800" b="1" dirty="0" err="1" smtClean="0">
                <a:solidFill>
                  <a:schemeClr val="accent2">
                    <a:lumMod val="75000"/>
                  </a:schemeClr>
                </a:solidFill>
                <a:latin typeface="+mj-lt"/>
                <a:cs typeface="Courier New" pitchFamily="49" charset="0"/>
              </a:rPr>
              <a:t>status</a:t>
            </a:r>
            <a:endParaRPr lang="fr-FR" sz="1800" b="1" dirty="0" smtClean="0">
              <a:solidFill>
                <a:schemeClr val="accent2">
                  <a:lumMod val="75000"/>
                </a:schemeClr>
              </a:solidFill>
              <a:latin typeface="+mj-lt"/>
              <a:cs typeface="Courier New" pitchFamily="49" charset="0"/>
            </a:endParaRPr>
          </a:p>
          <a:p>
            <a:pPr marL="0" indent="0">
              <a:buNone/>
            </a:pPr>
            <a:r>
              <a:rPr lang="fr-FR" sz="1800" dirty="0" smtClean="0">
                <a:latin typeface="+mj-lt"/>
                <a:cs typeface="Courier New" pitchFamily="49" charset="0"/>
              </a:rPr>
              <a:t>Vous avez déjà souvent vu ce code : 404 Not </a:t>
            </a:r>
            <a:r>
              <a:rPr lang="fr-FR" sz="1800" dirty="0" err="1" smtClean="0">
                <a:latin typeface="+mj-lt"/>
                <a:cs typeface="Courier New" pitchFamily="49" charset="0"/>
              </a:rPr>
              <a:t>Found</a:t>
            </a:r>
            <a:r>
              <a:rPr lang="fr-FR" sz="1800" dirty="0" smtClean="0">
                <a:latin typeface="+mj-lt"/>
                <a:cs typeface="Courier New" pitchFamily="49" charset="0"/>
              </a:rPr>
              <a:t>. Eh bien c'est le statut. Si aucune erreur n'est apparue, c'est la valeur </a:t>
            </a:r>
            <a:r>
              <a:rPr lang="fr-FR" sz="1800" b="1" dirty="0" smtClean="0">
                <a:solidFill>
                  <a:schemeClr val="accent2">
                    <a:lumMod val="75000"/>
                  </a:schemeClr>
                </a:solidFill>
                <a:latin typeface="+mj-lt"/>
                <a:cs typeface="Courier New" pitchFamily="49" charset="0"/>
              </a:rPr>
              <a:t>200</a:t>
            </a:r>
            <a:r>
              <a:rPr lang="fr-FR" sz="1800" dirty="0" smtClean="0">
                <a:latin typeface="+mj-lt"/>
                <a:cs typeface="Courier New" pitchFamily="49" charset="0"/>
              </a:rPr>
              <a:t> que l'on attend.</a:t>
            </a:r>
          </a:p>
        </p:txBody>
      </p:sp>
    </p:spTree>
    <p:extLst>
      <p:ext uri="{BB962C8B-B14F-4D97-AF65-F5344CB8AC3E}">
        <p14:creationId xmlns:p14="http://schemas.microsoft.com/office/powerpoint/2010/main" val="2997381779"/>
      </p:ext>
    </p:extLst>
  </p:cSld>
  <p:clrMapOvr>
    <a:masterClrMapping/>
  </p:clrMapOvr>
  <p:transition spd="slow">
    <p:wipe dir="d"/>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Détail du script  4 - instructions de mise à jour</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spcBef>
                <a:spcPts val="0"/>
              </a:spcBef>
              <a:buNone/>
            </a:pPr>
            <a:r>
              <a:rPr lang="fr-FR" sz="1800" b="1" dirty="0" err="1">
                <a:solidFill>
                  <a:schemeClr val="accent2">
                    <a:lumMod val="60000"/>
                    <a:lumOff val="40000"/>
                  </a:schemeClr>
                </a:solidFill>
                <a:latin typeface="Courier New" pitchFamily="49" charset="0"/>
                <a:cs typeface="Courier New" pitchFamily="49" charset="0"/>
              </a:rPr>
              <a:t>xhr.onreadystatechange</a:t>
            </a:r>
            <a:r>
              <a:rPr lang="fr-FR" sz="1800" b="1" dirty="0">
                <a:solidFill>
                  <a:schemeClr val="accent2">
                    <a:lumMod val="60000"/>
                    <a:lumOff val="40000"/>
                  </a:schemeClr>
                </a:solidFill>
                <a:latin typeface="Courier New" pitchFamily="49" charset="0"/>
                <a:cs typeface="Courier New" pitchFamily="49" charset="0"/>
              </a:rPr>
              <a:t> = </a:t>
            </a:r>
            <a:r>
              <a:rPr lang="fr-FR" sz="1800" b="1" dirty="0" err="1">
                <a:solidFill>
                  <a:schemeClr val="accent2">
                    <a:lumMod val="60000"/>
                    <a:lumOff val="40000"/>
                  </a:schemeClr>
                </a:solidFill>
                <a:latin typeface="Courier New" pitchFamily="49" charset="0"/>
                <a:cs typeface="Courier New" pitchFamily="49" charset="0"/>
              </a:rPr>
              <a:t>function</a:t>
            </a:r>
            <a:r>
              <a:rPr lang="fr-FR" sz="1800" b="1" dirty="0">
                <a:solidFill>
                  <a:schemeClr val="accent2">
                    <a:lumMod val="60000"/>
                    <a:lumOff val="40000"/>
                  </a:schemeClr>
                </a:solidFill>
                <a:latin typeface="Courier New" pitchFamily="49" charset="0"/>
                <a:cs typeface="Courier New" pitchFamily="49" charset="0"/>
              </a:rPr>
              <a:t>()</a:t>
            </a:r>
          </a:p>
          <a:p>
            <a:pPr marL="0" indent="0">
              <a:spcBef>
                <a:spcPts val="0"/>
              </a:spcBef>
              <a:buNone/>
            </a:pPr>
            <a:r>
              <a:rPr lang="fr-FR" sz="1800" b="1" dirty="0">
                <a:solidFill>
                  <a:schemeClr val="accent2">
                    <a:lumMod val="60000"/>
                    <a:lumOff val="40000"/>
                  </a:schemeClr>
                </a:solidFill>
                <a:latin typeface="Courier New" pitchFamily="49" charset="0"/>
                <a:cs typeface="Courier New" pitchFamily="49" charset="0"/>
              </a:rPr>
              <a:t>{</a:t>
            </a:r>
          </a:p>
          <a:p>
            <a:pPr marL="0" indent="0">
              <a:spcBef>
                <a:spcPts val="0"/>
              </a:spcBef>
              <a:buNone/>
            </a:pPr>
            <a:r>
              <a:rPr lang="fr-FR" sz="1600" b="1" dirty="0" smtClean="0">
                <a:solidFill>
                  <a:schemeClr val="accent3">
                    <a:lumMod val="40000"/>
                    <a:lumOff val="60000"/>
                  </a:schemeClr>
                </a:solidFill>
                <a:latin typeface="Courier New" pitchFamily="49" charset="0"/>
                <a:cs typeface="Courier New" pitchFamily="49" charset="0"/>
              </a:rPr>
              <a:t>/* alerte </a:t>
            </a:r>
            <a:r>
              <a:rPr lang="fr-FR" sz="1600" b="1" dirty="0">
                <a:solidFill>
                  <a:schemeClr val="accent3">
                    <a:lumMod val="40000"/>
                    <a:lumOff val="60000"/>
                  </a:schemeClr>
                </a:solidFill>
                <a:latin typeface="Courier New" pitchFamily="49" charset="0"/>
                <a:cs typeface="Courier New" pitchFamily="49" charset="0"/>
              </a:rPr>
              <a:t>le JavaScript qu'une réponse est arrivée du serveur */</a:t>
            </a:r>
          </a:p>
          <a:p>
            <a:pPr marL="0" indent="0">
              <a:spcBef>
                <a:spcPts val="0"/>
              </a:spcBef>
              <a:buNone/>
            </a:pPr>
            <a:r>
              <a:rPr lang="fr-FR" sz="1800" b="1" dirty="0">
                <a:solidFill>
                  <a:schemeClr val="accent2">
                    <a:lumMod val="75000"/>
                  </a:schemeClr>
                </a:solidFill>
                <a:latin typeface="Courier New" pitchFamily="49" charset="0"/>
                <a:cs typeface="Courier New" pitchFamily="49" charset="0"/>
              </a:rPr>
              <a:t>    </a:t>
            </a:r>
            <a:r>
              <a:rPr lang="fr-FR" sz="1800" b="1" dirty="0">
                <a:solidFill>
                  <a:schemeClr val="accent2">
                    <a:lumMod val="40000"/>
                    <a:lumOff val="60000"/>
                  </a:schemeClr>
                </a:solidFill>
                <a:latin typeface="Courier New" pitchFamily="49" charset="0"/>
                <a:cs typeface="Courier New" pitchFamily="49" charset="0"/>
              </a:rPr>
              <a:t>if (</a:t>
            </a:r>
            <a:r>
              <a:rPr lang="fr-FR" sz="1800" b="1" dirty="0" err="1">
                <a:solidFill>
                  <a:schemeClr val="accent2">
                    <a:lumMod val="40000"/>
                    <a:lumOff val="60000"/>
                  </a:schemeClr>
                </a:solidFill>
                <a:latin typeface="Courier New" pitchFamily="49" charset="0"/>
                <a:cs typeface="Courier New" pitchFamily="49" charset="0"/>
              </a:rPr>
              <a:t>xhr.readyState</a:t>
            </a:r>
            <a:r>
              <a:rPr lang="fr-FR" sz="1800" b="1" dirty="0">
                <a:solidFill>
                  <a:schemeClr val="accent2">
                    <a:lumMod val="40000"/>
                    <a:lumOff val="60000"/>
                  </a:schemeClr>
                </a:solidFill>
                <a:latin typeface="Courier New" pitchFamily="49" charset="0"/>
                <a:cs typeface="Courier New" pitchFamily="49" charset="0"/>
              </a:rPr>
              <a:t> == 4 &amp;&amp; </a:t>
            </a:r>
            <a:r>
              <a:rPr lang="fr-FR" sz="1800" b="1" dirty="0" err="1">
                <a:solidFill>
                  <a:schemeClr val="accent2">
                    <a:lumMod val="40000"/>
                    <a:lumOff val="60000"/>
                  </a:schemeClr>
                </a:solidFill>
                <a:latin typeface="Courier New" pitchFamily="49" charset="0"/>
                <a:cs typeface="Courier New" pitchFamily="49" charset="0"/>
              </a:rPr>
              <a:t>xhr.status</a:t>
            </a:r>
            <a:r>
              <a:rPr lang="fr-FR" sz="1800" b="1" dirty="0">
                <a:solidFill>
                  <a:schemeClr val="accent2">
                    <a:lumMod val="40000"/>
                    <a:lumOff val="60000"/>
                  </a:schemeClr>
                </a:solidFill>
                <a:latin typeface="Courier New" pitchFamily="49" charset="0"/>
                <a:cs typeface="Courier New" pitchFamily="49" charset="0"/>
              </a:rPr>
              <a:t> == 200)</a:t>
            </a:r>
          </a:p>
          <a:p>
            <a:pPr marL="0" indent="0">
              <a:spcBef>
                <a:spcPts val="0"/>
              </a:spcBef>
              <a:buNone/>
            </a:pPr>
            <a:r>
              <a:rPr lang="fr-FR" sz="1800" b="1" dirty="0">
                <a:solidFill>
                  <a:schemeClr val="accent2">
                    <a:lumMod val="40000"/>
                    <a:lumOff val="60000"/>
                  </a:schemeClr>
                </a:solidFill>
                <a:latin typeface="Courier New" pitchFamily="49" charset="0"/>
                <a:cs typeface="Courier New" pitchFamily="49" charset="0"/>
              </a:rPr>
              <a:t>    {</a:t>
            </a:r>
          </a:p>
          <a:p>
            <a:pPr marL="0" indent="0">
              <a:spcBef>
                <a:spcPts val="0"/>
              </a:spcBef>
              <a:buNone/>
            </a:pPr>
            <a:r>
              <a:rPr lang="fr-FR" sz="1800" b="1" dirty="0">
                <a:solidFill>
                  <a:schemeClr val="accent1">
                    <a:lumMod val="75000"/>
                  </a:schemeClr>
                </a:solidFill>
                <a:latin typeface="Courier New" pitchFamily="49" charset="0"/>
                <a:cs typeface="Courier New" pitchFamily="49" charset="0"/>
              </a:rPr>
              <a:t>	</a:t>
            </a:r>
            <a:r>
              <a:rPr lang="fr-FR" sz="1800" b="1" dirty="0" smtClean="0">
                <a:solidFill>
                  <a:schemeClr val="accent1">
                    <a:lumMod val="75000"/>
                  </a:schemeClr>
                </a:solidFill>
                <a:latin typeface="Courier New" pitchFamily="49" charset="0"/>
                <a:cs typeface="Courier New" pitchFamily="49" charset="0"/>
              </a:rPr>
              <a:t>// instructions de mise à jour de la page HTML</a:t>
            </a:r>
            <a:endParaRPr lang="fr-FR" sz="1800" b="1" dirty="0">
              <a:solidFill>
                <a:schemeClr val="accent1">
                  <a:lumMod val="75000"/>
                </a:schemeClr>
              </a:solidFill>
              <a:latin typeface="Courier New" pitchFamily="49" charset="0"/>
              <a:cs typeface="Courier New" pitchFamily="49" charset="0"/>
            </a:endParaRPr>
          </a:p>
          <a:p>
            <a:pPr marL="0" indent="0">
              <a:spcBef>
                <a:spcPts val="0"/>
              </a:spcBef>
              <a:buNone/>
            </a:pPr>
            <a:r>
              <a:rPr lang="fr-FR" sz="1800" b="1" dirty="0">
                <a:solidFill>
                  <a:schemeClr val="accent2">
                    <a:lumMod val="75000"/>
                  </a:schemeClr>
                </a:solidFill>
                <a:latin typeface="Courier New" pitchFamily="49" charset="0"/>
                <a:cs typeface="Courier New" pitchFamily="49" charset="0"/>
              </a:rPr>
              <a:t>    </a:t>
            </a:r>
            <a:r>
              <a:rPr lang="fr-FR" sz="1800" b="1" dirty="0">
                <a:solidFill>
                  <a:schemeClr val="accent2">
                    <a:lumMod val="40000"/>
                    <a:lumOff val="60000"/>
                  </a:schemeClr>
                </a:solidFill>
                <a:latin typeface="Courier New" pitchFamily="49" charset="0"/>
                <a:cs typeface="Courier New" pitchFamily="49" charset="0"/>
              </a:rPr>
              <a:t>}</a:t>
            </a:r>
          </a:p>
          <a:p>
            <a:pPr marL="0" indent="0">
              <a:spcBef>
                <a:spcPts val="0"/>
              </a:spcBef>
              <a:buNone/>
            </a:pPr>
            <a:r>
              <a:rPr lang="fr-FR" sz="1800" b="1" dirty="0" smtClean="0">
                <a:solidFill>
                  <a:schemeClr val="accent2">
                    <a:lumMod val="40000"/>
                    <a:lumOff val="60000"/>
                  </a:schemeClr>
                </a:solidFill>
                <a:latin typeface="Courier New" pitchFamily="49" charset="0"/>
                <a:cs typeface="Courier New" pitchFamily="49" charset="0"/>
              </a:rPr>
              <a:t>}</a:t>
            </a:r>
          </a:p>
          <a:p>
            <a:pPr marL="0" indent="0">
              <a:buNone/>
            </a:pPr>
            <a:r>
              <a:rPr lang="fr-FR" sz="1800" dirty="0" smtClean="0">
                <a:latin typeface="+mj-lt"/>
                <a:cs typeface="Courier New" pitchFamily="49" charset="0"/>
              </a:rPr>
              <a:t>C'est à cet endroit que vous allez mettre à jour votre page HTML à l'aide des instruction du DOM telles que </a:t>
            </a:r>
            <a:r>
              <a:rPr lang="fr-FR" sz="1800" dirty="0" err="1" smtClean="0">
                <a:latin typeface="+mj-lt"/>
                <a:cs typeface="Courier New" pitchFamily="49" charset="0"/>
              </a:rPr>
              <a:t>getElementById</a:t>
            </a:r>
            <a:r>
              <a:rPr lang="fr-FR" sz="1800" dirty="0" smtClean="0">
                <a:latin typeface="+mj-lt"/>
                <a:cs typeface="Courier New" pitchFamily="49" charset="0"/>
              </a:rPr>
              <a:t>, ou bien </a:t>
            </a:r>
            <a:r>
              <a:rPr lang="fr-FR" sz="1800" dirty="0" err="1" smtClean="0">
                <a:latin typeface="+mj-lt"/>
                <a:cs typeface="Courier New" pitchFamily="49" charset="0"/>
              </a:rPr>
              <a:t>document.write</a:t>
            </a:r>
            <a:r>
              <a:rPr lang="fr-FR" sz="1800" dirty="0" smtClean="0">
                <a:latin typeface="+mj-lt"/>
                <a:cs typeface="Courier New" pitchFamily="49" charset="0"/>
              </a:rPr>
              <a:t> après avoir analysé les informations retournés par le script PHP.</a:t>
            </a:r>
          </a:p>
          <a:p>
            <a:pPr marL="0" indent="0">
              <a:buNone/>
            </a:pPr>
            <a:r>
              <a:rPr lang="fr-FR" sz="1800" dirty="0" smtClean="0">
                <a:latin typeface="+mj-lt"/>
                <a:cs typeface="Courier New" pitchFamily="49" charset="0"/>
              </a:rPr>
              <a:t>La réponse du script PHP est récupérée dans </a:t>
            </a:r>
            <a:r>
              <a:rPr lang="fr-FR" sz="1800" b="1" dirty="0" err="1" smtClean="0">
                <a:solidFill>
                  <a:schemeClr val="tx2">
                    <a:lumMod val="75000"/>
                  </a:schemeClr>
                </a:solidFill>
                <a:latin typeface="+mj-lt"/>
                <a:cs typeface="Courier New" pitchFamily="49" charset="0"/>
              </a:rPr>
              <a:t>xhr</a:t>
            </a:r>
            <a:r>
              <a:rPr lang="fr-FR" sz="1800" b="1" dirty="0" err="1" smtClean="0">
                <a:solidFill>
                  <a:schemeClr val="tx2">
                    <a:lumMod val="75000"/>
                  </a:schemeClr>
                </a:solidFill>
              </a:rPr>
              <a:t>.</a:t>
            </a:r>
            <a:r>
              <a:rPr lang="fr-FR" sz="1800" b="1" dirty="0" err="1" smtClean="0">
                <a:solidFill>
                  <a:schemeClr val="accent2">
                    <a:lumMod val="75000"/>
                  </a:schemeClr>
                </a:solidFill>
              </a:rPr>
              <a:t>responseText</a:t>
            </a:r>
            <a:endParaRPr lang="fr-FR" sz="1800" b="1" dirty="0" smtClean="0">
              <a:solidFill>
                <a:schemeClr val="accent2">
                  <a:lumMod val="75000"/>
                </a:schemeClr>
              </a:solidFill>
              <a:latin typeface="+mj-lt"/>
              <a:cs typeface="Courier New" pitchFamily="49" charset="0"/>
            </a:endParaRPr>
          </a:p>
        </p:txBody>
      </p:sp>
    </p:spTree>
    <p:extLst>
      <p:ext uri="{BB962C8B-B14F-4D97-AF65-F5344CB8AC3E}">
        <p14:creationId xmlns:p14="http://schemas.microsoft.com/office/powerpoint/2010/main" val="312677483"/>
      </p:ext>
    </p:extLst>
  </p:cSld>
  <p:clrMapOvr>
    <a:masterClrMapping/>
  </p:clrMapOvr>
  <p:transition spd="slow">
    <p:wipe dir="d"/>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Détail du script  5 - </a:t>
            </a:r>
            <a:r>
              <a:rPr lang="fr-FR" sz="2800" b="1" i="1" dirty="0" err="1" smtClean="0">
                <a:solidFill>
                  <a:schemeClr val="accent2">
                    <a:lumMod val="75000"/>
                  </a:schemeClr>
                </a:solidFill>
              </a:rPr>
              <a:t>paramètrage</a:t>
            </a:r>
            <a:r>
              <a:rPr lang="fr-FR" sz="2800" b="1" i="1" dirty="0" smtClean="0">
                <a:solidFill>
                  <a:schemeClr val="accent2">
                    <a:lumMod val="75000"/>
                  </a:schemeClr>
                </a:solidFill>
              </a:rPr>
              <a:t> de l'entête</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spcBef>
                <a:spcPts val="0"/>
              </a:spcBef>
              <a:buNone/>
            </a:pPr>
            <a:r>
              <a:rPr lang="fr-FR" sz="1800" b="1" dirty="0" err="1">
                <a:solidFill>
                  <a:schemeClr val="accent2">
                    <a:lumMod val="75000"/>
                  </a:schemeClr>
                </a:solidFill>
                <a:latin typeface="Courier New" pitchFamily="49" charset="0"/>
                <a:cs typeface="Courier New" pitchFamily="49" charset="0"/>
              </a:rPr>
              <a:t>xhr.setRequestHeader</a:t>
            </a:r>
            <a:r>
              <a:rPr lang="fr-FR" sz="1800" b="1" dirty="0">
                <a:solidFill>
                  <a:schemeClr val="accent2">
                    <a:lumMod val="75000"/>
                  </a:schemeClr>
                </a:solidFill>
                <a:latin typeface="Courier New" pitchFamily="49" charset="0"/>
                <a:cs typeface="Courier New" pitchFamily="49" charset="0"/>
              </a:rPr>
              <a:t>('Content-</a:t>
            </a:r>
            <a:r>
              <a:rPr lang="fr-FR" sz="1800" b="1" dirty="0" err="1">
                <a:solidFill>
                  <a:schemeClr val="accent2">
                    <a:lumMod val="75000"/>
                  </a:schemeClr>
                </a:solidFill>
                <a:latin typeface="Courier New" pitchFamily="49" charset="0"/>
                <a:cs typeface="Courier New" pitchFamily="49" charset="0"/>
              </a:rPr>
              <a:t>type','application</a:t>
            </a:r>
            <a:r>
              <a:rPr lang="fr-FR" sz="1800" b="1" dirty="0">
                <a:solidFill>
                  <a:schemeClr val="accent2">
                    <a:lumMod val="75000"/>
                  </a:schemeClr>
                </a:solidFill>
                <a:latin typeface="Courier New" pitchFamily="49" charset="0"/>
                <a:cs typeface="Courier New" pitchFamily="49" charset="0"/>
              </a:rPr>
              <a:t>/x-www-</a:t>
            </a:r>
            <a:r>
              <a:rPr lang="fr-FR" sz="1800" b="1" dirty="0" err="1">
                <a:solidFill>
                  <a:schemeClr val="accent2">
                    <a:lumMod val="75000"/>
                  </a:schemeClr>
                </a:solidFill>
                <a:latin typeface="Courier New" pitchFamily="49" charset="0"/>
                <a:cs typeface="Courier New" pitchFamily="49" charset="0"/>
              </a:rPr>
              <a:t>form</a:t>
            </a:r>
            <a:r>
              <a:rPr lang="fr-FR" sz="1800" b="1" dirty="0">
                <a:solidFill>
                  <a:schemeClr val="accent2">
                    <a:lumMod val="75000"/>
                  </a:schemeClr>
                </a:solidFill>
                <a:latin typeface="Courier New" pitchFamily="49" charset="0"/>
                <a:cs typeface="Courier New" pitchFamily="49" charset="0"/>
              </a:rPr>
              <a:t>-</a:t>
            </a:r>
            <a:r>
              <a:rPr lang="fr-FR" sz="1800" b="1" dirty="0" err="1">
                <a:solidFill>
                  <a:schemeClr val="accent2">
                    <a:lumMod val="75000"/>
                  </a:schemeClr>
                </a:solidFill>
                <a:latin typeface="Courier New" pitchFamily="49" charset="0"/>
                <a:cs typeface="Courier New" pitchFamily="49" charset="0"/>
              </a:rPr>
              <a:t>urlencoded</a:t>
            </a:r>
            <a:r>
              <a:rPr lang="fr-FR" sz="1800" b="1" dirty="0" smtClean="0">
                <a:solidFill>
                  <a:schemeClr val="accent2">
                    <a:lumMod val="75000"/>
                  </a:schemeClr>
                </a:solidFill>
                <a:latin typeface="Courier New" pitchFamily="49" charset="0"/>
                <a:cs typeface="Courier New" pitchFamily="49" charset="0"/>
              </a:rPr>
              <a:t>');</a:t>
            </a:r>
          </a:p>
          <a:p>
            <a:pPr marL="0" indent="0">
              <a:buNone/>
            </a:pPr>
            <a:r>
              <a:rPr lang="fr-FR" sz="1800" dirty="0" smtClean="0">
                <a:latin typeface="+mj-lt"/>
                <a:cs typeface="Courier New" pitchFamily="49" charset="0"/>
              </a:rPr>
              <a:t>Cette instruction définie comment est envoyée l'entête de la requête au serveur.</a:t>
            </a:r>
          </a:p>
        </p:txBody>
      </p:sp>
    </p:spTree>
    <p:extLst>
      <p:ext uri="{BB962C8B-B14F-4D97-AF65-F5344CB8AC3E}">
        <p14:creationId xmlns:p14="http://schemas.microsoft.com/office/powerpoint/2010/main" val="4136848710"/>
      </p:ext>
    </p:extLst>
  </p:cSld>
  <p:clrMapOvr>
    <a:masterClrMapping/>
  </p:clrMapOvr>
  <p:transition spd="slow">
    <p:wipe dir="d"/>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Détail du script  6 - envoi de la </a:t>
            </a:r>
            <a:r>
              <a:rPr lang="fr-FR" sz="2800" b="1" i="1" dirty="0" err="1" smtClean="0">
                <a:solidFill>
                  <a:schemeClr val="accent2">
                    <a:lumMod val="75000"/>
                  </a:schemeClr>
                </a:solidFill>
              </a:rPr>
              <a:t>reequête</a:t>
            </a:r>
            <a:r>
              <a:rPr lang="fr-FR" sz="2800" b="1" i="1" dirty="0" smtClean="0">
                <a:solidFill>
                  <a:schemeClr val="accent2">
                    <a:lumMod val="75000"/>
                  </a:schemeClr>
                </a:solidFill>
              </a:rPr>
              <a:t> au serveur</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spcBef>
                <a:spcPts val="0"/>
              </a:spcBef>
              <a:buNone/>
            </a:pPr>
            <a:r>
              <a:rPr lang="fr-FR" sz="1800" b="1" dirty="0" err="1">
                <a:solidFill>
                  <a:schemeClr val="accent2">
                    <a:lumMod val="75000"/>
                  </a:schemeClr>
                </a:solidFill>
                <a:latin typeface="Courier New" pitchFamily="49" charset="0"/>
                <a:cs typeface="Courier New" pitchFamily="49" charset="0"/>
              </a:rPr>
              <a:t>xhr.send</a:t>
            </a:r>
            <a:r>
              <a:rPr lang="fr-FR" sz="1800" b="1" dirty="0">
                <a:solidFill>
                  <a:schemeClr val="accent2">
                    <a:lumMod val="75000"/>
                  </a:schemeClr>
                </a:solidFill>
                <a:latin typeface="Courier New" pitchFamily="49" charset="0"/>
                <a:cs typeface="Courier New" pitchFamily="49" charset="0"/>
              </a:rPr>
              <a:t>(</a:t>
            </a:r>
            <a:r>
              <a:rPr lang="fr-FR" sz="1800" b="1" dirty="0" err="1">
                <a:solidFill>
                  <a:schemeClr val="accent2">
                    <a:lumMod val="75000"/>
                  </a:schemeClr>
                </a:solidFill>
                <a:latin typeface="Courier New" pitchFamily="49" charset="0"/>
                <a:cs typeface="Courier New" pitchFamily="49" charset="0"/>
              </a:rPr>
              <a:t>null</a:t>
            </a:r>
            <a:r>
              <a:rPr lang="fr-FR" sz="1800" b="1" dirty="0" smtClean="0">
                <a:solidFill>
                  <a:schemeClr val="accent2">
                    <a:lumMod val="75000"/>
                  </a:schemeClr>
                </a:solidFill>
                <a:latin typeface="Courier New" pitchFamily="49" charset="0"/>
                <a:cs typeface="Courier New" pitchFamily="49" charset="0"/>
              </a:rPr>
              <a:t>);</a:t>
            </a:r>
          </a:p>
          <a:p>
            <a:pPr marL="0" indent="0">
              <a:spcBef>
                <a:spcPts val="0"/>
              </a:spcBef>
              <a:buNone/>
            </a:pPr>
            <a:endParaRPr lang="fr-FR" sz="1800" b="1" dirty="0">
              <a:solidFill>
                <a:schemeClr val="accent2">
                  <a:lumMod val="75000"/>
                </a:schemeClr>
              </a:solidFill>
              <a:latin typeface="Courier New" pitchFamily="49" charset="0"/>
              <a:cs typeface="Courier New" pitchFamily="49" charset="0"/>
            </a:endParaRPr>
          </a:p>
          <a:p>
            <a:pPr marL="0" indent="0">
              <a:spcBef>
                <a:spcPts val="0"/>
              </a:spcBef>
              <a:buNone/>
            </a:pPr>
            <a:r>
              <a:rPr lang="fr-FR" sz="1800" dirty="0" smtClean="0">
                <a:latin typeface="+mj-lt"/>
                <a:cs typeface="Courier New" pitchFamily="49" charset="0"/>
              </a:rPr>
              <a:t>lorsqu'aucun paramètre n'est envoyé au serveur, il faut indiquer la valeur 'null' entre parenthèses.</a:t>
            </a:r>
          </a:p>
          <a:p>
            <a:pPr marL="0" indent="0">
              <a:spcBef>
                <a:spcPts val="0"/>
              </a:spcBef>
              <a:buNone/>
            </a:pPr>
            <a:endParaRPr lang="fr-FR" sz="1800" dirty="0">
              <a:latin typeface="+mj-lt"/>
              <a:cs typeface="Courier New" pitchFamily="49" charset="0"/>
            </a:endParaRPr>
          </a:p>
          <a:p>
            <a:pPr marL="0" indent="0">
              <a:spcBef>
                <a:spcPts val="0"/>
              </a:spcBef>
              <a:buNone/>
            </a:pPr>
            <a:r>
              <a:rPr lang="fr-FR" sz="1800" b="1" dirty="0" err="1">
                <a:solidFill>
                  <a:schemeClr val="accent2">
                    <a:lumMod val="75000"/>
                  </a:schemeClr>
                </a:solidFill>
                <a:latin typeface="Courier New" pitchFamily="49" charset="0"/>
                <a:cs typeface="Courier New" pitchFamily="49" charset="0"/>
              </a:rPr>
              <a:t>xhr.send</a:t>
            </a:r>
            <a:r>
              <a:rPr lang="fr-FR" sz="1800" b="1" dirty="0" smtClean="0">
                <a:solidFill>
                  <a:schemeClr val="accent2">
                    <a:lumMod val="75000"/>
                  </a:schemeClr>
                </a:solidFill>
                <a:latin typeface="Courier New" pitchFamily="49" charset="0"/>
                <a:cs typeface="Courier New" pitchFamily="49" charset="0"/>
              </a:rPr>
              <a:t>('nomparam1='+</a:t>
            </a:r>
            <a:r>
              <a:rPr lang="fr-FR" sz="1800" b="1" dirty="0" smtClean="0">
                <a:solidFill>
                  <a:schemeClr val="accent1">
                    <a:lumMod val="75000"/>
                  </a:schemeClr>
                </a:solidFill>
                <a:latin typeface="Courier New" pitchFamily="49" charset="0"/>
                <a:cs typeface="Courier New" pitchFamily="49" charset="0"/>
              </a:rPr>
              <a:t>param1</a:t>
            </a:r>
            <a:r>
              <a:rPr lang="fr-FR" sz="1800" b="1" dirty="0" smtClean="0">
                <a:solidFill>
                  <a:schemeClr val="accent2">
                    <a:lumMod val="75000"/>
                  </a:schemeClr>
                </a:solidFill>
                <a:latin typeface="Courier New" pitchFamily="49" charset="0"/>
                <a:cs typeface="Courier New" pitchFamily="49" charset="0"/>
              </a:rPr>
              <a:t>+'&amp;nomparam2='+</a:t>
            </a:r>
            <a:r>
              <a:rPr lang="fr-FR" sz="1800" b="1" dirty="0" smtClean="0">
                <a:solidFill>
                  <a:schemeClr val="accent1">
                    <a:lumMod val="75000"/>
                  </a:schemeClr>
                </a:solidFill>
                <a:latin typeface="Courier New" pitchFamily="49" charset="0"/>
                <a:cs typeface="Courier New" pitchFamily="49" charset="0"/>
              </a:rPr>
              <a:t>param2</a:t>
            </a:r>
            <a:r>
              <a:rPr lang="fr-FR" sz="1800" b="1" dirty="0" smtClean="0">
                <a:solidFill>
                  <a:schemeClr val="accent2">
                    <a:lumMod val="75000"/>
                  </a:schemeClr>
                </a:solidFill>
                <a:latin typeface="Courier New" pitchFamily="49" charset="0"/>
                <a:cs typeface="Courier New" pitchFamily="49" charset="0"/>
              </a:rPr>
              <a:t>);</a:t>
            </a:r>
            <a:endParaRPr lang="fr-FR" sz="1800" b="1" dirty="0">
              <a:solidFill>
                <a:schemeClr val="accent2">
                  <a:lumMod val="75000"/>
                </a:schemeClr>
              </a:solidFill>
              <a:latin typeface="Courier New" pitchFamily="49" charset="0"/>
              <a:cs typeface="Courier New" pitchFamily="49" charset="0"/>
            </a:endParaRPr>
          </a:p>
          <a:p>
            <a:pPr marL="0" indent="0">
              <a:spcBef>
                <a:spcPts val="0"/>
              </a:spcBef>
              <a:buNone/>
            </a:pPr>
            <a:endParaRPr lang="fr-FR" sz="1800" b="1" dirty="0">
              <a:solidFill>
                <a:schemeClr val="accent2">
                  <a:lumMod val="75000"/>
                </a:schemeClr>
              </a:solidFill>
              <a:latin typeface="Courier New" pitchFamily="49" charset="0"/>
              <a:cs typeface="Courier New" pitchFamily="49" charset="0"/>
            </a:endParaRPr>
          </a:p>
          <a:p>
            <a:pPr marL="0" indent="0">
              <a:buNone/>
            </a:pPr>
            <a:r>
              <a:rPr lang="fr-FR" sz="1800" dirty="0" smtClean="0">
                <a:cs typeface="Courier New" pitchFamily="49" charset="0"/>
              </a:rPr>
              <a:t>Lorsque </a:t>
            </a:r>
            <a:r>
              <a:rPr lang="fr-FR" sz="1800" dirty="0">
                <a:cs typeface="Courier New" pitchFamily="49" charset="0"/>
              </a:rPr>
              <a:t>vous passez des paramètres, il est recommandé d'encoder les valeurs des paramètres à l'aide de la fonction </a:t>
            </a:r>
            <a:r>
              <a:rPr lang="fr-FR" sz="1800" b="1" dirty="0" err="1">
                <a:solidFill>
                  <a:schemeClr val="accent1">
                    <a:lumMod val="75000"/>
                  </a:schemeClr>
                </a:solidFill>
                <a:cs typeface="Courier New" pitchFamily="49" charset="0"/>
              </a:rPr>
              <a:t>encodeURIComponent</a:t>
            </a:r>
            <a:r>
              <a:rPr lang="fr-FR" sz="1800" b="1" dirty="0">
                <a:solidFill>
                  <a:schemeClr val="accent1">
                    <a:lumMod val="75000"/>
                  </a:schemeClr>
                </a:solidFill>
                <a:cs typeface="Courier New" pitchFamily="49" charset="0"/>
              </a:rPr>
              <a:t>()</a:t>
            </a:r>
            <a:r>
              <a:rPr lang="fr-FR" sz="1800" dirty="0">
                <a:cs typeface="Courier New" pitchFamily="49" charset="0"/>
              </a:rPr>
              <a:t> : exemple :</a:t>
            </a:r>
          </a:p>
          <a:p>
            <a:pPr marL="0" indent="0">
              <a:buNone/>
            </a:pPr>
            <a:r>
              <a:rPr lang="fr-FR" sz="1800" dirty="0" smtClean="0">
                <a:cs typeface="Courier New" pitchFamily="49" charset="0"/>
              </a:rPr>
              <a:t>param1 </a:t>
            </a:r>
            <a:r>
              <a:rPr lang="fr-FR" sz="1800" dirty="0">
                <a:cs typeface="Courier New" pitchFamily="49" charset="0"/>
              </a:rPr>
              <a:t>= </a:t>
            </a:r>
            <a:r>
              <a:rPr lang="fr-FR" sz="1800" b="1" dirty="0" err="1" smtClean="0">
                <a:solidFill>
                  <a:schemeClr val="accent1">
                    <a:lumMod val="75000"/>
                  </a:schemeClr>
                </a:solidFill>
                <a:cs typeface="Courier New" pitchFamily="49" charset="0"/>
              </a:rPr>
              <a:t>encodeURIComponent</a:t>
            </a:r>
            <a:r>
              <a:rPr lang="fr-FR" sz="1800" b="1" dirty="0" smtClean="0">
                <a:solidFill>
                  <a:schemeClr val="accent1">
                    <a:lumMod val="75000"/>
                  </a:schemeClr>
                </a:solidFill>
                <a:cs typeface="Courier New" pitchFamily="49" charset="0"/>
              </a:rPr>
              <a:t>(</a:t>
            </a:r>
            <a:r>
              <a:rPr lang="fr-FR" sz="1800" dirty="0" smtClean="0">
                <a:cs typeface="Courier New" pitchFamily="49" charset="0"/>
              </a:rPr>
              <a:t>param1</a:t>
            </a:r>
            <a:r>
              <a:rPr lang="fr-FR" sz="1800" b="1" dirty="0" smtClean="0">
                <a:solidFill>
                  <a:schemeClr val="accent1">
                    <a:lumMod val="75000"/>
                  </a:schemeClr>
                </a:solidFill>
                <a:cs typeface="Courier New" pitchFamily="49" charset="0"/>
              </a:rPr>
              <a:t>);</a:t>
            </a:r>
            <a:endParaRPr lang="fr-FR" sz="1800" dirty="0">
              <a:cs typeface="Courier New" pitchFamily="49" charset="0"/>
            </a:endParaRPr>
          </a:p>
          <a:p>
            <a:pPr marL="0" indent="0">
              <a:spcBef>
                <a:spcPts val="0"/>
              </a:spcBef>
              <a:buNone/>
            </a:pPr>
            <a:r>
              <a:rPr lang="fr-FR" sz="1800" dirty="0" smtClean="0">
                <a:latin typeface="+mj-lt"/>
                <a:cs typeface="Courier New" pitchFamily="49" charset="0"/>
              </a:rPr>
              <a:t>à placer évidement avant l'instruction </a:t>
            </a:r>
            <a:r>
              <a:rPr lang="fr-FR" sz="1800" b="1" dirty="0" err="1" smtClean="0">
                <a:solidFill>
                  <a:schemeClr val="tx2">
                    <a:lumMod val="75000"/>
                  </a:schemeClr>
                </a:solidFill>
                <a:latin typeface="+mj-lt"/>
                <a:cs typeface="Courier New" pitchFamily="49" charset="0"/>
              </a:rPr>
              <a:t>send</a:t>
            </a:r>
            <a:endParaRPr lang="fr-FR" sz="1800" b="1" dirty="0" smtClean="0">
              <a:solidFill>
                <a:schemeClr val="tx2">
                  <a:lumMod val="75000"/>
                </a:schemeClr>
              </a:solidFill>
              <a:latin typeface="+mj-lt"/>
              <a:cs typeface="Courier New" pitchFamily="49" charset="0"/>
            </a:endParaRPr>
          </a:p>
          <a:p>
            <a:pPr marL="0" indent="0">
              <a:spcBef>
                <a:spcPts val="0"/>
              </a:spcBef>
              <a:buNone/>
            </a:pPr>
            <a:endParaRPr lang="fr-FR" sz="1800" dirty="0" smtClean="0">
              <a:latin typeface="+mj-lt"/>
              <a:cs typeface="Courier New" pitchFamily="49" charset="0"/>
            </a:endParaRPr>
          </a:p>
        </p:txBody>
      </p:sp>
    </p:spTree>
    <p:extLst>
      <p:ext uri="{BB962C8B-B14F-4D97-AF65-F5344CB8AC3E}">
        <p14:creationId xmlns:p14="http://schemas.microsoft.com/office/powerpoint/2010/main" val="2943535562"/>
      </p:ext>
    </p:extLst>
  </p:cSld>
  <p:clrMapOvr>
    <a:masterClrMapping/>
  </p:clrMapOvr>
  <p:transition spd="slow">
    <p:wipe dir="d"/>
  </p:transition>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Détail du script  6 - le script PHP</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spcBef>
                <a:spcPts val="0"/>
              </a:spcBef>
              <a:buNone/>
            </a:pPr>
            <a:r>
              <a:rPr lang="fr-FR" sz="1800" b="1" dirty="0">
                <a:solidFill>
                  <a:schemeClr val="accent2">
                    <a:lumMod val="75000"/>
                  </a:schemeClr>
                </a:solidFill>
                <a:latin typeface="Courier New" pitchFamily="49" charset="0"/>
                <a:cs typeface="Courier New" pitchFamily="49" charset="0"/>
              </a:rPr>
              <a:t>&lt;?PHP</a:t>
            </a:r>
          </a:p>
          <a:p>
            <a:pPr marL="0" indent="0">
              <a:spcBef>
                <a:spcPts val="0"/>
              </a:spcBef>
              <a:buNone/>
            </a:pPr>
            <a:r>
              <a:rPr lang="fr-FR" sz="1800" b="1" dirty="0" err="1">
                <a:latin typeface="Courier New" pitchFamily="49" charset="0"/>
                <a:cs typeface="Courier New" pitchFamily="49" charset="0"/>
              </a:rPr>
              <a:t>session_start</a:t>
            </a:r>
            <a:r>
              <a:rPr lang="fr-FR" sz="1800" b="1" dirty="0">
                <a:latin typeface="Courier New" pitchFamily="49" charset="0"/>
                <a:cs typeface="Courier New" pitchFamily="49" charset="0"/>
              </a:rPr>
              <a:t>();</a:t>
            </a:r>
          </a:p>
          <a:p>
            <a:pPr marL="0" indent="0">
              <a:spcBef>
                <a:spcPts val="0"/>
              </a:spcBef>
              <a:buNone/>
            </a:pPr>
            <a:r>
              <a:rPr lang="fr-FR" sz="1800" b="1" dirty="0">
                <a:solidFill>
                  <a:schemeClr val="accent1">
                    <a:lumMod val="75000"/>
                  </a:schemeClr>
                </a:solidFill>
                <a:latin typeface="Courier New" pitchFamily="49" charset="0"/>
                <a:cs typeface="Courier New" pitchFamily="49" charset="0"/>
              </a:rPr>
              <a:t>header('Content-type: </a:t>
            </a:r>
            <a:r>
              <a:rPr lang="fr-FR" sz="1800" b="1" dirty="0" err="1">
                <a:solidFill>
                  <a:schemeClr val="accent1">
                    <a:lumMod val="75000"/>
                  </a:schemeClr>
                </a:solidFill>
                <a:latin typeface="Courier New" pitchFamily="49" charset="0"/>
                <a:cs typeface="Courier New" pitchFamily="49" charset="0"/>
              </a:rPr>
              <a:t>text</a:t>
            </a:r>
            <a:r>
              <a:rPr lang="fr-FR" sz="1800" b="1" dirty="0">
                <a:solidFill>
                  <a:schemeClr val="accent1">
                    <a:lumMod val="75000"/>
                  </a:schemeClr>
                </a:solidFill>
                <a:latin typeface="Courier New" pitchFamily="49" charset="0"/>
                <a:cs typeface="Courier New" pitchFamily="49" charset="0"/>
              </a:rPr>
              <a:t>/HTML; </a:t>
            </a:r>
            <a:r>
              <a:rPr lang="fr-FR" sz="1800" b="1" dirty="0" err="1">
                <a:solidFill>
                  <a:schemeClr val="accent1">
                    <a:lumMod val="75000"/>
                  </a:schemeClr>
                </a:solidFill>
                <a:latin typeface="Courier New" pitchFamily="49" charset="0"/>
                <a:cs typeface="Courier New" pitchFamily="49" charset="0"/>
              </a:rPr>
              <a:t>charset</a:t>
            </a:r>
            <a:r>
              <a:rPr lang="fr-FR" sz="1800" b="1" dirty="0">
                <a:solidFill>
                  <a:schemeClr val="accent1">
                    <a:lumMod val="75000"/>
                  </a:schemeClr>
                </a:solidFill>
                <a:latin typeface="Courier New" pitchFamily="49" charset="0"/>
                <a:cs typeface="Courier New" pitchFamily="49" charset="0"/>
              </a:rPr>
              <a:t>=UTF-8');</a:t>
            </a:r>
          </a:p>
          <a:p>
            <a:pPr marL="0" indent="0">
              <a:spcBef>
                <a:spcPts val="0"/>
              </a:spcBef>
              <a:buNone/>
            </a:pPr>
            <a:r>
              <a:rPr lang="fr-FR" sz="1800" b="1" dirty="0" err="1">
                <a:latin typeface="Courier New" pitchFamily="49" charset="0"/>
                <a:cs typeface="Courier New" pitchFamily="49" charset="0"/>
              </a:rPr>
              <a:t>echo</a:t>
            </a:r>
            <a:r>
              <a:rPr lang="fr-FR" sz="1800" b="1" dirty="0">
                <a:latin typeface="Courier New" pitchFamily="49" charset="0"/>
                <a:cs typeface="Courier New" pitchFamily="49" charset="0"/>
              </a:rPr>
              <a:t> "Rien de sert de courir, il faut partir à point.";</a:t>
            </a:r>
          </a:p>
          <a:p>
            <a:pPr marL="0" indent="0">
              <a:spcBef>
                <a:spcPts val="0"/>
              </a:spcBef>
              <a:buNone/>
            </a:pPr>
            <a:r>
              <a:rPr lang="fr-FR" sz="1800" b="1" dirty="0">
                <a:solidFill>
                  <a:schemeClr val="accent2">
                    <a:lumMod val="75000"/>
                  </a:schemeClr>
                </a:solidFill>
                <a:latin typeface="Courier New" pitchFamily="49" charset="0"/>
                <a:cs typeface="Courier New" pitchFamily="49" charset="0"/>
              </a:rPr>
              <a:t>?&gt;</a:t>
            </a:r>
          </a:p>
          <a:p>
            <a:pPr marL="0" indent="0">
              <a:spcBef>
                <a:spcPts val="0"/>
              </a:spcBef>
              <a:buNone/>
            </a:pPr>
            <a:r>
              <a:rPr lang="fr-FR" sz="1800" dirty="0" smtClean="0">
                <a:latin typeface="+mj-lt"/>
                <a:cs typeface="Courier New" pitchFamily="49" charset="0"/>
              </a:rPr>
              <a:t>l'instruction header sert à indiquer au serveur avec quel jeu de caractères le script travaille.</a:t>
            </a:r>
          </a:p>
          <a:p>
            <a:pPr marL="0" indent="0">
              <a:spcBef>
                <a:spcPts val="0"/>
              </a:spcBef>
              <a:buNone/>
            </a:pPr>
            <a:r>
              <a:rPr lang="fr-FR" sz="1800" dirty="0" smtClean="0">
                <a:latin typeface="+mj-lt"/>
                <a:cs typeface="Courier New" pitchFamily="49" charset="0"/>
              </a:rPr>
              <a:t>Il est conseillé d'enregistré le script en UTF-8 sans BOM car un BOM en tête de fichier empêche l'instruction </a:t>
            </a:r>
            <a:r>
              <a:rPr lang="fr-FR" sz="1800" dirty="0" err="1" smtClean="0">
                <a:latin typeface="+mj-lt"/>
                <a:cs typeface="Courier New" pitchFamily="49" charset="0"/>
              </a:rPr>
              <a:t>session_start</a:t>
            </a:r>
            <a:r>
              <a:rPr lang="fr-FR" sz="1800" dirty="0" smtClean="0">
                <a:latin typeface="+mj-lt"/>
                <a:cs typeface="Courier New" pitchFamily="49" charset="0"/>
              </a:rPr>
              <a:t>() de fonctionner !</a:t>
            </a:r>
          </a:p>
          <a:p>
            <a:pPr marL="0" indent="0">
              <a:spcBef>
                <a:spcPts val="0"/>
              </a:spcBef>
              <a:buNone/>
            </a:pPr>
            <a:r>
              <a:rPr lang="fr-FR" sz="1800" dirty="0" smtClean="0">
                <a:latin typeface="+mj-lt"/>
                <a:cs typeface="Courier New" pitchFamily="49" charset="0"/>
              </a:rPr>
              <a:t>Dans le cas ou des paramètres sont envoyés par la requête, ils peuvent récupérés par autant de :</a:t>
            </a:r>
          </a:p>
          <a:p>
            <a:pPr marL="0" indent="0">
              <a:spcBef>
                <a:spcPts val="0"/>
              </a:spcBef>
              <a:buNone/>
            </a:pPr>
            <a:r>
              <a:rPr lang="fr-FR" sz="1800" b="1" dirty="0">
                <a:latin typeface="Courier New" pitchFamily="49" charset="0"/>
                <a:cs typeface="Courier New" pitchFamily="49" charset="0"/>
              </a:rPr>
              <a:t>if (</a:t>
            </a:r>
            <a:r>
              <a:rPr lang="fr-FR" sz="1800" b="1" dirty="0" err="1">
                <a:latin typeface="Courier New" pitchFamily="49" charset="0"/>
                <a:cs typeface="Courier New" pitchFamily="49" charset="0"/>
              </a:rPr>
              <a:t>isset</a:t>
            </a:r>
            <a:r>
              <a:rPr lang="fr-FR" sz="1800" b="1" dirty="0">
                <a:latin typeface="Courier New" pitchFamily="49" charset="0"/>
                <a:cs typeface="Courier New" pitchFamily="49" charset="0"/>
              </a:rPr>
              <a:t>($_POST[</a:t>
            </a:r>
            <a:r>
              <a:rPr lang="fr-FR" sz="1800" b="1" dirty="0" smtClean="0">
                <a:latin typeface="Courier New" pitchFamily="49" charset="0"/>
                <a:cs typeface="Courier New" pitchFamily="49" charset="0"/>
              </a:rPr>
              <a:t>'nomparam1'])) </a:t>
            </a:r>
            <a:r>
              <a:rPr lang="fr-FR" sz="1800" b="1" dirty="0">
                <a:latin typeface="Courier New" pitchFamily="49" charset="0"/>
                <a:cs typeface="Courier New" pitchFamily="49" charset="0"/>
              </a:rPr>
              <a:t>{</a:t>
            </a:r>
          </a:p>
          <a:p>
            <a:pPr marL="0" indent="0">
              <a:spcBef>
                <a:spcPts val="0"/>
              </a:spcBef>
              <a:buNone/>
            </a:pP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a:t>
            </a:r>
            <a:r>
              <a:rPr lang="fr-FR" sz="1800" b="1" dirty="0">
                <a:latin typeface="Courier New" pitchFamily="49" charset="0"/>
                <a:cs typeface="Courier New" pitchFamily="49" charset="0"/>
              </a:rPr>
              <a:t>nomparam1</a:t>
            </a:r>
            <a:r>
              <a:rPr lang="fr-FR" sz="1800" b="1" dirty="0" smtClean="0">
                <a:latin typeface="Courier New" pitchFamily="49" charset="0"/>
                <a:cs typeface="Courier New" pitchFamily="49" charset="0"/>
              </a:rPr>
              <a:t> </a:t>
            </a:r>
            <a:r>
              <a:rPr lang="fr-FR" sz="1800" b="1" dirty="0">
                <a:latin typeface="Courier New" pitchFamily="49" charset="0"/>
                <a:cs typeface="Courier New" pitchFamily="49" charset="0"/>
              </a:rPr>
              <a:t>= $_POST</a:t>
            </a:r>
            <a:r>
              <a:rPr lang="fr-FR" sz="1800" b="1" dirty="0" smtClean="0">
                <a:latin typeface="Courier New" pitchFamily="49" charset="0"/>
                <a:cs typeface="Courier New" pitchFamily="49" charset="0"/>
              </a:rPr>
              <a:t>['</a:t>
            </a:r>
            <a:r>
              <a:rPr lang="fr-FR" sz="1800" b="1" dirty="0">
                <a:latin typeface="Courier New" pitchFamily="49" charset="0"/>
                <a:cs typeface="Courier New" pitchFamily="49" charset="0"/>
              </a:rPr>
              <a:t>nomparam1</a:t>
            </a:r>
            <a:r>
              <a:rPr lang="fr-FR" sz="1800" b="1" dirty="0" smtClean="0">
                <a:latin typeface="Courier New" pitchFamily="49" charset="0"/>
                <a:cs typeface="Courier New" pitchFamily="49" charset="0"/>
              </a:rPr>
              <a:t>'];</a:t>
            </a:r>
            <a:endParaRPr lang="fr-FR" sz="1800" b="1" dirty="0">
              <a:latin typeface="Courier New" pitchFamily="49" charset="0"/>
              <a:cs typeface="Courier New" pitchFamily="49" charset="0"/>
            </a:endParaRPr>
          </a:p>
          <a:p>
            <a:pPr marL="0" indent="0">
              <a:spcBef>
                <a:spcPts val="0"/>
              </a:spcBef>
              <a:buNone/>
            </a:pP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unset</a:t>
            </a:r>
            <a:r>
              <a:rPr lang="fr-FR" sz="1800" b="1" dirty="0">
                <a:latin typeface="Courier New" pitchFamily="49" charset="0"/>
                <a:cs typeface="Courier New" pitchFamily="49" charset="0"/>
              </a:rPr>
              <a:t> ($_POST</a:t>
            </a:r>
            <a:r>
              <a:rPr lang="fr-FR" sz="1800" b="1" dirty="0" smtClean="0">
                <a:latin typeface="Courier New" pitchFamily="49" charset="0"/>
                <a:cs typeface="Courier New" pitchFamily="49" charset="0"/>
              </a:rPr>
              <a:t>['</a:t>
            </a:r>
            <a:r>
              <a:rPr lang="fr-FR" sz="1800" b="1" dirty="0">
                <a:latin typeface="Courier New" pitchFamily="49" charset="0"/>
                <a:cs typeface="Courier New" pitchFamily="49" charset="0"/>
              </a:rPr>
              <a:t>nomparam1</a:t>
            </a:r>
            <a:r>
              <a:rPr lang="fr-FR" sz="1800" b="1" dirty="0" smtClean="0">
                <a:latin typeface="Courier New" pitchFamily="49" charset="0"/>
                <a:cs typeface="Courier New" pitchFamily="49" charset="0"/>
              </a:rPr>
              <a:t>']);</a:t>
            </a:r>
            <a:endParaRPr lang="fr-FR" sz="1800" b="1" dirty="0">
              <a:latin typeface="Courier New" pitchFamily="49" charset="0"/>
              <a:cs typeface="Courier New" pitchFamily="49" charset="0"/>
            </a:endParaRPr>
          </a:p>
          <a:p>
            <a:pPr marL="0" indent="0">
              <a:spcBef>
                <a:spcPts val="0"/>
              </a:spcBef>
              <a:buNone/>
            </a:pPr>
            <a:r>
              <a:rPr lang="fr-FR" sz="1800" b="1" dirty="0">
                <a:latin typeface="Courier New" pitchFamily="49" charset="0"/>
                <a:cs typeface="Courier New" pitchFamily="49" charset="0"/>
              </a:rPr>
              <a:t>}</a:t>
            </a:r>
            <a:endParaRPr lang="fr-FR" sz="1800" b="1" dirty="0" smtClean="0">
              <a:latin typeface="Courier New" pitchFamily="49" charset="0"/>
              <a:cs typeface="Courier New" pitchFamily="49" charset="0"/>
            </a:endParaRPr>
          </a:p>
          <a:p>
            <a:pPr marL="0" indent="0">
              <a:spcBef>
                <a:spcPts val="0"/>
              </a:spcBef>
              <a:buNone/>
            </a:pPr>
            <a:r>
              <a:rPr lang="fr-FR" sz="1800" dirty="0" smtClean="0">
                <a:latin typeface="+mj-lt"/>
                <a:cs typeface="Courier New" pitchFamily="49" charset="0"/>
              </a:rPr>
              <a:t>que nécessaire.</a:t>
            </a:r>
          </a:p>
          <a:p>
            <a:pPr marL="0" indent="0">
              <a:spcBef>
                <a:spcPts val="0"/>
              </a:spcBef>
              <a:buNone/>
            </a:pPr>
            <a:r>
              <a:rPr lang="fr-FR" sz="1800" dirty="0" smtClean="0">
                <a:latin typeface="+mj-lt"/>
                <a:cs typeface="Courier New" pitchFamily="49" charset="0"/>
              </a:rPr>
              <a:t>La réponse à envoyer sera le flux engendré par toutes les commandes '</a:t>
            </a:r>
            <a:r>
              <a:rPr lang="fr-FR" sz="1800" dirty="0" err="1" smtClean="0">
                <a:latin typeface="+mj-lt"/>
                <a:cs typeface="Courier New" pitchFamily="49" charset="0"/>
              </a:rPr>
              <a:t>echo</a:t>
            </a:r>
            <a:r>
              <a:rPr lang="fr-FR" sz="1800" dirty="0" smtClean="0">
                <a:latin typeface="+mj-lt"/>
                <a:cs typeface="Courier New" pitchFamily="49" charset="0"/>
              </a:rPr>
              <a:t>' ou '</a:t>
            </a:r>
            <a:r>
              <a:rPr lang="fr-FR" sz="1800" dirty="0" err="1" smtClean="0">
                <a:latin typeface="+mj-lt"/>
                <a:cs typeface="Courier New" pitchFamily="49" charset="0"/>
              </a:rPr>
              <a:t>print</a:t>
            </a:r>
            <a:r>
              <a:rPr lang="fr-FR" sz="1800" dirty="0" smtClean="0">
                <a:latin typeface="+mj-lt"/>
                <a:cs typeface="Courier New" pitchFamily="49" charset="0"/>
              </a:rPr>
              <a:t>' que le script aura exécutées.</a:t>
            </a:r>
            <a:endParaRPr lang="fr-FR" sz="1800" dirty="0">
              <a:latin typeface="+mj-lt"/>
              <a:cs typeface="Courier New" pitchFamily="49" charset="0"/>
            </a:endParaRPr>
          </a:p>
        </p:txBody>
      </p:sp>
    </p:spTree>
    <p:extLst>
      <p:ext uri="{BB962C8B-B14F-4D97-AF65-F5344CB8AC3E}">
        <p14:creationId xmlns:p14="http://schemas.microsoft.com/office/powerpoint/2010/main" val="3911332595"/>
      </p:ext>
    </p:extLst>
  </p:cSld>
  <p:clrMapOvr>
    <a:masterClrMapping/>
  </p:clrMapOvr>
  <p:transition spd="slow">
    <p:wipe dir="d"/>
  </p:transition>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a:t>
            </a:r>
            <a:r>
              <a:rPr lang="fr-FR" sz="2800" b="1" i="1" dirty="0" smtClean="0">
                <a:solidFill>
                  <a:schemeClr val="accent2">
                    <a:lumMod val="75000"/>
                  </a:schemeClr>
                </a:solidFill>
              </a:rPr>
              <a:t>(</a:t>
            </a:r>
            <a:r>
              <a:rPr lang="fr-FR" sz="2800" b="1" i="1" dirty="0" smtClean="0">
                <a:solidFill>
                  <a:schemeClr val="tx2">
                    <a:lumMod val="75000"/>
                  </a:schemeClr>
                </a:solidFill>
              </a:rPr>
              <a:t>url[,paramètres]</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smtClean="0"/>
              <a:t>Cette méthode va permettre d'envoyer des informations au serveur afin qu'elles soient contrôlées puis traitées. En retour des informations sont envoyées du serveur sur le poste client pour faire état du résultat de la requête AJAX.</a:t>
            </a:r>
          </a:p>
          <a:p>
            <a:pPr marL="0" indent="0">
              <a:buNone/>
            </a:pPr>
            <a:r>
              <a:rPr lang="fr-FR" sz="2000" dirty="0" smtClean="0"/>
              <a:t>Deux syntaxes dont possibles :</a:t>
            </a:r>
          </a:p>
          <a:p>
            <a:pPr marL="0" indent="0">
              <a:buNone/>
            </a:pPr>
            <a:r>
              <a:rPr lang="fr-FR" sz="2000" b="1" i="1" dirty="0">
                <a:solidFill>
                  <a:schemeClr val="accent2">
                    <a:lumMod val="75000"/>
                  </a:schemeClr>
                </a:solidFill>
              </a:rPr>
              <a:t>$.</a:t>
            </a:r>
            <a:r>
              <a:rPr lang="fr-FR" sz="2000" b="1" i="1" dirty="0" err="1">
                <a:solidFill>
                  <a:schemeClr val="accent2">
                    <a:lumMod val="75000"/>
                  </a:schemeClr>
                </a:solidFill>
              </a:rPr>
              <a:t>ajax</a:t>
            </a:r>
            <a:r>
              <a:rPr lang="fr-FR" sz="2000" b="1" i="1" dirty="0">
                <a:solidFill>
                  <a:schemeClr val="accent2">
                    <a:lumMod val="75000"/>
                  </a:schemeClr>
                </a:solidFill>
              </a:rPr>
              <a:t>(</a:t>
            </a:r>
            <a:r>
              <a:rPr lang="fr-FR" sz="2000" b="1" i="1" dirty="0">
                <a:solidFill>
                  <a:schemeClr val="tx2">
                    <a:lumMod val="75000"/>
                  </a:schemeClr>
                </a:solidFill>
              </a:rPr>
              <a:t>url[,paramètres</a:t>
            </a:r>
            <a:r>
              <a:rPr lang="fr-FR" sz="2000" b="1" i="1" dirty="0" smtClean="0">
                <a:solidFill>
                  <a:schemeClr val="tx2">
                    <a:lumMod val="75000"/>
                  </a:schemeClr>
                </a:solidFill>
              </a:rPr>
              <a:t>]</a:t>
            </a:r>
            <a:r>
              <a:rPr lang="fr-FR" sz="2000" b="1" i="1" dirty="0" smtClean="0">
                <a:solidFill>
                  <a:schemeClr val="accent2">
                    <a:lumMod val="75000"/>
                  </a:schemeClr>
                </a:solidFill>
              </a:rPr>
              <a:t>)</a:t>
            </a:r>
          </a:p>
          <a:p>
            <a:pPr marL="0" indent="0">
              <a:buNone/>
            </a:pPr>
            <a:r>
              <a:rPr lang="fr-FR" sz="2000" i="1" dirty="0">
                <a:solidFill>
                  <a:schemeClr val="tx2">
                    <a:lumMod val="75000"/>
                  </a:schemeClr>
                </a:solidFill>
              </a:rPr>
              <a:t>url </a:t>
            </a:r>
            <a:r>
              <a:rPr lang="fr-FR" sz="2000" dirty="0" smtClean="0"/>
              <a:t>: Une </a:t>
            </a:r>
            <a:r>
              <a:rPr lang="fr-FR" sz="2000" dirty="0"/>
              <a:t>chaîne de caractères contenant l'adresse URL du fichier recherché.</a:t>
            </a:r>
          </a:p>
          <a:p>
            <a:pPr marL="0" indent="0">
              <a:buNone/>
            </a:pPr>
            <a:r>
              <a:rPr lang="fr-FR" sz="2000" i="1" dirty="0" smtClean="0">
                <a:solidFill>
                  <a:schemeClr val="tx2">
                    <a:lumMod val="75000"/>
                  </a:schemeClr>
                </a:solidFill>
              </a:rPr>
              <a:t>paramètres : </a:t>
            </a:r>
            <a:r>
              <a:rPr lang="fr-FR" sz="2000" dirty="0" smtClean="0"/>
              <a:t>optionnels, ce sont des couples de données (</a:t>
            </a:r>
            <a:r>
              <a:rPr lang="fr-FR" sz="2000" dirty="0" err="1" smtClean="0"/>
              <a:t>clé:valeur</a:t>
            </a:r>
            <a:r>
              <a:rPr lang="fr-FR" sz="2000" dirty="0" smtClean="0"/>
              <a:t>, ....) caractérisant la requête AJAX.</a:t>
            </a:r>
          </a:p>
          <a:p>
            <a:pPr marL="0" indent="0">
              <a:buNone/>
            </a:pPr>
            <a:r>
              <a:rPr lang="fr-FR" sz="2000" b="1" i="1" dirty="0" smtClean="0">
                <a:solidFill>
                  <a:schemeClr val="accent2">
                    <a:lumMod val="75000"/>
                  </a:schemeClr>
                </a:solidFill>
              </a:rPr>
              <a:t>$.</a:t>
            </a:r>
            <a:r>
              <a:rPr lang="fr-FR" sz="2000" b="1" i="1" dirty="0" err="1" smtClean="0">
                <a:solidFill>
                  <a:schemeClr val="accent2">
                    <a:lumMod val="75000"/>
                  </a:schemeClr>
                </a:solidFill>
              </a:rPr>
              <a:t>ajax</a:t>
            </a:r>
            <a:r>
              <a:rPr lang="fr-FR" sz="2000" b="1" i="1" dirty="0" smtClean="0">
                <a:solidFill>
                  <a:schemeClr val="accent2">
                    <a:lumMod val="75000"/>
                  </a:schemeClr>
                </a:solidFill>
              </a:rPr>
              <a:t>(</a:t>
            </a:r>
            <a:r>
              <a:rPr lang="fr-FR" sz="2000" b="1" i="1" dirty="0" smtClean="0">
                <a:solidFill>
                  <a:schemeClr val="tx2">
                    <a:lumMod val="75000"/>
                  </a:schemeClr>
                </a:solidFill>
              </a:rPr>
              <a:t>[paramètres]</a:t>
            </a:r>
            <a:r>
              <a:rPr lang="fr-FR" sz="2000" b="1" i="1" dirty="0" smtClean="0">
                <a:solidFill>
                  <a:schemeClr val="accent2">
                    <a:lumMod val="75000"/>
                  </a:schemeClr>
                </a:solidFill>
              </a:rPr>
              <a:t>)</a:t>
            </a:r>
          </a:p>
          <a:p>
            <a:pPr marL="0" indent="0">
              <a:buNone/>
            </a:pPr>
            <a:r>
              <a:rPr lang="fr-FR" sz="2000" dirty="0" smtClean="0"/>
              <a:t>Dans cette syntaxe, l'url est considérée comme un paramètre.</a:t>
            </a:r>
            <a:endParaRPr lang="fr-FR" sz="2000" dirty="0"/>
          </a:p>
        </p:txBody>
      </p:sp>
    </p:spTree>
    <p:extLst>
      <p:ext uri="{BB962C8B-B14F-4D97-AF65-F5344CB8AC3E}">
        <p14:creationId xmlns:p14="http://schemas.microsoft.com/office/powerpoint/2010/main" val="3038868659"/>
      </p:ext>
    </p:extLst>
  </p:cSld>
  <p:clrMapOvr>
    <a:masterClrMapping/>
  </p:clrMapOvr>
  <p:transition spd="slow">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boîtes de dialogue </a:t>
            </a:r>
            <a:r>
              <a:rPr lang="fr-FR" sz="3100" b="1" i="1" dirty="0" err="1" smtClean="0">
                <a:solidFill>
                  <a:schemeClr val="accent2">
                    <a:lumMod val="75000"/>
                  </a:schemeClr>
                </a:solidFill>
              </a:rPr>
              <a:t>alert</a:t>
            </a:r>
            <a:r>
              <a:rPr lang="fr-FR" sz="3100" b="1" i="1" dirty="0" smtClean="0">
                <a:solidFill>
                  <a:schemeClr val="accent2">
                    <a:lumMod val="75000"/>
                  </a:schemeClr>
                </a:solidFill>
              </a:rPr>
              <a:t>(), prompt() et </a:t>
            </a:r>
            <a:r>
              <a:rPr lang="fr-FR" sz="3100" b="1" i="1" dirty="0" err="1" smtClean="0">
                <a:solidFill>
                  <a:schemeClr val="accent2">
                    <a:lumMod val="75000"/>
                  </a:schemeClr>
                </a:solidFill>
              </a:rPr>
              <a:t>confirm</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2308324"/>
          </a:xfrm>
          <a:prstGeom prst="rect">
            <a:avLst/>
          </a:prstGeom>
          <a:noFill/>
        </p:spPr>
        <p:txBody>
          <a:bodyPr wrap="square" rtlCol="0">
            <a:spAutoFit/>
          </a:bodyPr>
          <a:lstStyle/>
          <a:p>
            <a:r>
              <a:rPr lang="fr-FR" dirty="0" smtClean="0"/>
              <a:t>Trois boîtes de dialogue sont à notre disposition :</a:t>
            </a:r>
          </a:p>
          <a:p>
            <a:r>
              <a:rPr lang="fr-FR" b="1" dirty="0" err="1" smtClean="0"/>
              <a:t>alert</a:t>
            </a:r>
            <a:r>
              <a:rPr lang="fr-FR" b="1" dirty="0" smtClean="0"/>
              <a:t>(</a:t>
            </a:r>
            <a:r>
              <a:rPr lang="fr-FR" b="1" i="1" dirty="0" smtClean="0"/>
              <a:t>message</a:t>
            </a:r>
            <a:r>
              <a:rPr lang="fr-FR" b="1" dirty="0" smtClean="0"/>
              <a:t>)</a:t>
            </a:r>
          </a:p>
          <a:p>
            <a:r>
              <a:rPr lang="fr-FR" dirty="0" smtClean="0"/>
              <a:t>	ouvre une petite fenêtre avec le texte indiqué dans le message et un bouton OK. Cette fenêtre reste ouverte jusqu'à ce que l'utilisateur clique sur OK.</a:t>
            </a:r>
          </a:p>
          <a:p>
            <a:r>
              <a:rPr lang="fr-FR" dirty="0"/>
              <a:t>	</a:t>
            </a:r>
            <a:r>
              <a:rPr lang="fr-FR" dirty="0" smtClean="0"/>
              <a:t>message est une chaîne de caractères</a:t>
            </a:r>
          </a:p>
          <a:p>
            <a:r>
              <a:rPr lang="fr-FR" dirty="0" smtClean="0"/>
              <a:t>exemple :</a:t>
            </a:r>
            <a:endParaRPr lang="fr-FR" dirty="0"/>
          </a:p>
          <a:p>
            <a:r>
              <a:rPr lang="pt-BR" dirty="0" smtClean="0"/>
              <a:t>&lt;</a:t>
            </a:r>
            <a:r>
              <a:rPr lang="pt-BR" dirty="0"/>
              <a:t>h4&gt;&lt;a href="#" onclick="alert('Bonjour</a:t>
            </a:r>
            <a:r>
              <a:rPr lang="pt-BR" dirty="0" smtClean="0"/>
              <a:t>')"&gt;MDF 2013&lt;/</a:t>
            </a:r>
            <a:r>
              <a:rPr lang="pt-BR" dirty="0"/>
              <a:t>a</a:t>
            </a:r>
            <a:r>
              <a:rPr lang="pt-BR" dirty="0" smtClean="0"/>
              <a:t>&gt;&lt;/h4&gt;</a:t>
            </a:r>
            <a:endParaRPr lang="fr-FR" dirty="0"/>
          </a:p>
          <a:p>
            <a:endParaRPr lang="fr-FR" dirty="0" smtClean="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3421875"/>
            <a:ext cx="547687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0398677"/>
      </p:ext>
    </p:extLst>
  </p:cSld>
  <p:clrMapOvr>
    <a:masterClrMapping/>
  </p:clrMapOvr>
  <p:transition spd="slow">
    <p:wipe dir="d"/>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a:t>
            </a:r>
            <a:r>
              <a:rPr lang="fr-FR" sz="2800" b="1" i="1" dirty="0" smtClean="0">
                <a:solidFill>
                  <a:schemeClr val="accent2">
                    <a:lumMod val="75000"/>
                  </a:schemeClr>
                </a:solidFill>
              </a:rPr>
              <a:t>(</a:t>
            </a:r>
            <a:r>
              <a:rPr lang="fr-FR" sz="2800" b="1" i="1" dirty="0" smtClean="0">
                <a:solidFill>
                  <a:schemeClr val="tx2">
                    <a:lumMod val="75000"/>
                  </a:schemeClr>
                </a:solidFill>
              </a:rPr>
              <a:t>url[,paramètres]</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smtClean="0"/>
              <a:t>Il existe aujourd'hui plus de 30 paramètres différents.</a:t>
            </a:r>
          </a:p>
          <a:p>
            <a:pPr marL="0" indent="0">
              <a:buNone/>
            </a:pPr>
            <a:r>
              <a:rPr lang="fr-FR" sz="2000" dirty="0" smtClean="0"/>
              <a:t>Tout d'abord un schéma classique de requête AJAX avec </a:t>
            </a:r>
            <a:r>
              <a:rPr lang="fr-FR" sz="2000" dirty="0" err="1" smtClean="0"/>
              <a:t>jQuery</a:t>
            </a:r>
            <a:r>
              <a:rPr lang="fr-FR" sz="2000" dirty="0" smtClean="0"/>
              <a:t> qui présente une structure simple de la requête AJAX avec </a:t>
            </a:r>
            <a:r>
              <a:rPr lang="fr-FR" sz="2000" dirty="0" err="1" smtClean="0"/>
              <a:t>jQuery</a:t>
            </a:r>
            <a:r>
              <a:rPr lang="fr-FR" sz="2000" dirty="0" smtClean="0"/>
              <a:t> :</a:t>
            </a:r>
          </a:p>
          <a:p>
            <a:pPr marL="0" indent="0">
              <a:buNone/>
            </a:pPr>
            <a:r>
              <a:rPr lang="fr-FR" sz="2000" dirty="0"/>
              <a:t>var </a:t>
            </a:r>
            <a:r>
              <a:rPr lang="fr-FR" sz="2000" dirty="0" err="1"/>
              <a:t>jqxhr</a:t>
            </a:r>
            <a:r>
              <a:rPr lang="fr-FR" sz="2000" dirty="0"/>
              <a:t> =</a:t>
            </a:r>
            <a:r>
              <a:rPr lang="fr-FR" sz="2000" dirty="0">
                <a:solidFill>
                  <a:schemeClr val="accent2">
                    <a:lumMod val="75000"/>
                  </a:schemeClr>
                </a:solidFill>
              </a:rPr>
              <a:t> $.</a:t>
            </a:r>
            <a:r>
              <a:rPr lang="fr-FR" sz="2000" dirty="0" err="1">
                <a:solidFill>
                  <a:schemeClr val="accent2">
                    <a:lumMod val="75000"/>
                  </a:schemeClr>
                </a:solidFill>
              </a:rPr>
              <a:t>ajax</a:t>
            </a:r>
            <a:r>
              <a:rPr lang="fr-FR" sz="2000" dirty="0">
                <a:solidFill>
                  <a:schemeClr val="accent2">
                    <a:lumMod val="75000"/>
                  </a:schemeClr>
                </a:solidFill>
              </a:rPr>
              <a:t>( </a:t>
            </a:r>
            <a:r>
              <a:rPr lang="fr-FR" sz="2000" dirty="0" smtClean="0">
                <a:solidFill>
                  <a:schemeClr val="accent2">
                    <a:lumMod val="75000"/>
                  </a:schemeClr>
                </a:solidFill>
              </a:rPr>
              <a:t>{</a:t>
            </a:r>
          </a:p>
          <a:p>
            <a:pPr marL="0" indent="0">
              <a:buNone/>
            </a:pPr>
            <a:r>
              <a:rPr lang="fr-FR" sz="2000" dirty="0">
                <a:solidFill>
                  <a:schemeClr val="accent2">
                    <a:lumMod val="75000"/>
                  </a:schemeClr>
                </a:solidFill>
              </a:rPr>
              <a:t>	</a:t>
            </a:r>
            <a:r>
              <a:rPr lang="fr-FR" sz="2000" dirty="0" smtClean="0">
                <a:solidFill>
                  <a:schemeClr val="accent2">
                    <a:lumMod val="75000"/>
                  </a:schemeClr>
                </a:solidFill>
              </a:rPr>
              <a:t>url : </a:t>
            </a:r>
            <a:r>
              <a:rPr lang="fr-FR" sz="2000" dirty="0" smtClean="0"/>
              <a:t>"</a:t>
            </a:r>
            <a:r>
              <a:rPr lang="fr-FR" sz="2000" dirty="0" err="1" smtClean="0"/>
              <a:t>exemple.php</a:t>
            </a:r>
            <a:r>
              <a:rPr lang="fr-FR" sz="2000" dirty="0" smtClean="0"/>
              <a:t>", </a:t>
            </a:r>
          </a:p>
          <a:p>
            <a:pPr marL="0" indent="0">
              <a:buNone/>
            </a:pPr>
            <a:r>
              <a:rPr lang="fr-FR" sz="2000" dirty="0">
                <a:solidFill>
                  <a:schemeClr val="accent2">
                    <a:lumMod val="75000"/>
                  </a:schemeClr>
                </a:solidFill>
              </a:rPr>
              <a:t>	</a:t>
            </a:r>
            <a:r>
              <a:rPr lang="fr-FR" sz="2000" dirty="0" smtClean="0">
                <a:solidFill>
                  <a:schemeClr val="accent2">
                    <a:lumMod val="75000"/>
                  </a:schemeClr>
                </a:solidFill>
              </a:rPr>
              <a:t>type : </a:t>
            </a:r>
            <a:r>
              <a:rPr lang="fr-FR" sz="2000" dirty="0" smtClean="0"/>
              <a:t>'POST',</a:t>
            </a:r>
          </a:p>
          <a:p>
            <a:pPr marL="0" indent="0">
              <a:buNone/>
            </a:pPr>
            <a:r>
              <a:rPr lang="fr-FR" sz="2000" dirty="0">
                <a:solidFill>
                  <a:schemeClr val="accent2">
                    <a:lumMod val="75000"/>
                  </a:schemeClr>
                </a:solidFill>
              </a:rPr>
              <a:t>	</a:t>
            </a:r>
            <a:r>
              <a:rPr lang="fr-FR" sz="2000" dirty="0" smtClean="0">
                <a:solidFill>
                  <a:schemeClr val="accent2">
                    <a:lumMod val="75000"/>
                  </a:schemeClr>
                </a:solidFill>
              </a:rPr>
              <a:t>data : </a:t>
            </a:r>
            <a:r>
              <a:rPr lang="fr-FR" sz="2000" dirty="0" smtClean="0"/>
              <a:t>{ id: 'jules', mois: 'janvier'},</a:t>
            </a:r>
            <a:endParaRPr lang="fr-FR" sz="2000" dirty="0"/>
          </a:p>
          <a:p>
            <a:pPr marL="0" indent="0">
              <a:buNone/>
            </a:pPr>
            <a:r>
              <a:rPr lang="fr-FR" sz="2000" dirty="0" smtClean="0"/>
              <a:t>	</a:t>
            </a:r>
            <a:r>
              <a:rPr lang="fr-FR" sz="2000" dirty="0" err="1" smtClean="0">
                <a:solidFill>
                  <a:schemeClr val="accent2">
                    <a:lumMod val="75000"/>
                  </a:schemeClr>
                </a:solidFill>
              </a:rPr>
              <a:t>dataType</a:t>
            </a:r>
            <a:r>
              <a:rPr lang="fr-FR" sz="2000" dirty="0" smtClean="0">
                <a:solidFill>
                  <a:schemeClr val="accent2">
                    <a:lumMod val="75000"/>
                  </a:schemeClr>
                </a:solidFill>
              </a:rPr>
              <a:t> :</a:t>
            </a:r>
            <a:r>
              <a:rPr lang="fr-FR" sz="2000" dirty="0" smtClean="0"/>
              <a:t> 'html'</a:t>
            </a:r>
          </a:p>
          <a:p>
            <a:pPr marL="0" indent="0">
              <a:buNone/>
            </a:pPr>
            <a:r>
              <a:rPr lang="fr-FR" sz="2000" dirty="0" smtClean="0">
                <a:solidFill>
                  <a:schemeClr val="accent2">
                    <a:lumMod val="75000"/>
                  </a:schemeClr>
                </a:solidFill>
              </a:rPr>
              <a:t>});</a:t>
            </a:r>
            <a:endParaRPr lang="fr-FR" sz="2000" dirty="0" smtClean="0"/>
          </a:p>
          <a:p>
            <a:pPr marL="457200" indent="-457200">
              <a:buFont typeface="+mj-lt"/>
              <a:buAutoNum type="arabicPeriod"/>
            </a:pPr>
            <a:r>
              <a:rPr lang="fr-FR" sz="2000" dirty="0" smtClean="0"/>
              <a:t>La requête appelle '</a:t>
            </a:r>
            <a:r>
              <a:rPr lang="fr-FR" sz="2000" dirty="0" err="1" smtClean="0"/>
              <a:t>exemple.php</a:t>
            </a:r>
            <a:r>
              <a:rPr lang="fr-FR" sz="2000" dirty="0" smtClean="0"/>
              <a:t>' situé sur le serveur. </a:t>
            </a:r>
          </a:p>
          <a:p>
            <a:pPr marL="457200" indent="-457200">
              <a:buFont typeface="+mj-lt"/>
              <a:buAutoNum type="arabicPeriod"/>
            </a:pPr>
            <a:r>
              <a:rPr lang="fr-FR" sz="2000" dirty="0" smtClean="0"/>
              <a:t>Cette requête est envoyée au format 'POST',</a:t>
            </a:r>
          </a:p>
          <a:p>
            <a:pPr marL="457200" indent="-457200">
              <a:buFont typeface="+mj-lt"/>
              <a:buAutoNum type="arabicPeriod"/>
            </a:pPr>
            <a:r>
              <a:rPr lang="fr-FR" sz="2000" dirty="0" smtClean="0"/>
              <a:t>Deux données sont fournies au serveur : id et mois</a:t>
            </a:r>
          </a:p>
          <a:p>
            <a:pPr marL="457200" indent="-457200">
              <a:buFont typeface="+mj-lt"/>
              <a:buAutoNum type="arabicPeriod"/>
            </a:pPr>
            <a:r>
              <a:rPr lang="fr-FR" sz="2000" dirty="0" smtClean="0"/>
              <a:t>Le type de données attendu est de l'HTML</a:t>
            </a:r>
            <a:endParaRPr lang="fr-FR" sz="2000" dirty="0"/>
          </a:p>
          <a:p>
            <a:pPr marL="0" indent="0">
              <a:buNone/>
            </a:pPr>
            <a:r>
              <a:rPr lang="fr-FR" sz="2000" dirty="0" err="1" smtClean="0"/>
              <a:t>jqxhr</a:t>
            </a:r>
            <a:r>
              <a:rPr lang="fr-FR" sz="2000" dirty="0" smtClean="0"/>
              <a:t> est l'objet AJAX.</a:t>
            </a:r>
            <a:endParaRPr lang="fr-FR" sz="2000" dirty="0"/>
          </a:p>
          <a:p>
            <a:pPr marL="0" indent="0">
              <a:buNone/>
            </a:pPr>
            <a:endParaRPr lang="fr-FR" sz="2000" dirty="0"/>
          </a:p>
        </p:txBody>
      </p:sp>
    </p:spTree>
    <p:extLst>
      <p:ext uri="{BB962C8B-B14F-4D97-AF65-F5344CB8AC3E}">
        <p14:creationId xmlns:p14="http://schemas.microsoft.com/office/powerpoint/2010/main" val="1786204173"/>
      </p:ext>
    </p:extLst>
  </p:cSld>
  <p:clrMapOvr>
    <a:masterClrMapping/>
  </p:clrMapOvr>
  <p:transition spd="slow">
    <p:wipe dir="d"/>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a:t>
            </a:r>
            <a:r>
              <a:rPr lang="fr-FR" sz="2800" b="1" i="1" dirty="0" smtClean="0">
                <a:solidFill>
                  <a:schemeClr val="accent2">
                    <a:lumMod val="75000"/>
                  </a:schemeClr>
                </a:solidFill>
              </a:rPr>
              <a:t>(</a:t>
            </a:r>
            <a:r>
              <a:rPr lang="fr-FR" sz="2800" b="1" i="1" dirty="0" smtClean="0">
                <a:solidFill>
                  <a:schemeClr val="tx2">
                    <a:lumMod val="75000"/>
                  </a:schemeClr>
                </a:solidFill>
              </a:rPr>
              <a:t>url[,paramètres]</a:t>
            </a:r>
            <a:r>
              <a:rPr lang="fr-FR" sz="2800" b="1" i="1" dirty="0" smtClean="0">
                <a:solidFill>
                  <a:schemeClr val="accent2">
                    <a:lumMod val="75000"/>
                  </a:schemeClr>
                </a:solidFill>
              </a:rPr>
              <a:t>)</a:t>
            </a:r>
            <a:endParaRPr lang="fr-FR" sz="2400" b="1" dirty="0">
              <a:solidFill>
                <a:schemeClr val="accent2">
                  <a:lumMod val="75000"/>
                </a:schemeClr>
              </a:solidFill>
            </a:endParaRPr>
          </a:p>
        </p:txBody>
      </p:sp>
      <p:graphicFrame>
        <p:nvGraphicFramePr>
          <p:cNvPr id="4" name="Espace réservé du contenu 3"/>
          <p:cNvGraphicFramePr>
            <a:graphicFrameLocks noGrp="1"/>
          </p:cNvGraphicFramePr>
          <p:nvPr>
            <p:ph idx="1"/>
            <p:extLst/>
          </p:nvPr>
        </p:nvGraphicFramePr>
        <p:xfrm>
          <a:off x="686881" y="2613105"/>
          <a:ext cx="8274051" cy="4312920"/>
        </p:xfrm>
        <a:graphic>
          <a:graphicData uri="http://schemas.openxmlformats.org/drawingml/2006/table">
            <a:tbl>
              <a:tblPr firstRow="1" bandRow="1">
                <a:tableStyleId>{5C22544A-7EE6-4342-B048-85BDC9FD1C3A}</a:tableStyleId>
              </a:tblPr>
              <a:tblGrid>
                <a:gridCol w="1296144"/>
                <a:gridCol w="1793776"/>
                <a:gridCol w="5184131"/>
              </a:tblGrid>
              <a:tr h="370840">
                <a:tc>
                  <a:txBody>
                    <a:bodyPr/>
                    <a:lstStyle/>
                    <a:p>
                      <a:pPr algn="ctr"/>
                      <a:r>
                        <a:rPr lang="fr-FR" dirty="0" smtClean="0"/>
                        <a:t>paramètre</a:t>
                      </a:r>
                      <a:endParaRPr lang="fr-FR" dirty="0"/>
                    </a:p>
                  </a:txBody>
                  <a:tcPr anchor="ctr"/>
                </a:tc>
                <a:tc>
                  <a:txBody>
                    <a:bodyPr/>
                    <a:lstStyle/>
                    <a:p>
                      <a:pPr algn="ctr"/>
                      <a:r>
                        <a:rPr lang="fr-FR" dirty="0" smtClean="0"/>
                        <a:t>type ou valeur par défaut</a:t>
                      </a:r>
                      <a:endParaRPr lang="fr-FR" dirty="0"/>
                    </a:p>
                  </a:txBody>
                  <a:tcPr anchor="ctr"/>
                </a:tc>
                <a:tc>
                  <a:txBody>
                    <a:bodyPr/>
                    <a:lstStyle/>
                    <a:p>
                      <a:pPr algn="ctr"/>
                      <a:r>
                        <a:rPr lang="fr-FR" dirty="0" smtClean="0"/>
                        <a:t>fonction</a:t>
                      </a:r>
                      <a:endParaRPr lang="fr-FR" dirty="0"/>
                    </a:p>
                  </a:txBody>
                  <a:tcPr anchor="ctr"/>
                </a:tc>
              </a:tr>
              <a:tr h="370840">
                <a:tc>
                  <a:txBody>
                    <a:bodyPr/>
                    <a:lstStyle/>
                    <a:p>
                      <a:r>
                        <a:rPr lang="fr-FR" dirty="0" err="1" smtClean="0"/>
                        <a:t>async</a:t>
                      </a:r>
                      <a:endParaRPr lang="fr-FR" dirty="0"/>
                    </a:p>
                  </a:txBody>
                  <a:tcPr anchor="ctr"/>
                </a:tc>
                <a:tc>
                  <a:txBody>
                    <a:bodyPr/>
                    <a:lstStyle/>
                    <a:p>
                      <a:r>
                        <a:rPr lang="fr-FR" b="1" i="1" dirty="0" err="1" smtClean="0">
                          <a:solidFill>
                            <a:schemeClr val="accent2">
                              <a:lumMod val="75000"/>
                            </a:schemeClr>
                          </a:solidFill>
                        </a:rPr>
                        <a:t>true</a:t>
                      </a:r>
                      <a:endParaRPr lang="fr-FR" b="1" i="1" dirty="0">
                        <a:solidFill>
                          <a:schemeClr val="accent2">
                            <a:lumMod val="75000"/>
                          </a:schemeClr>
                        </a:solidFill>
                      </a:endParaRPr>
                    </a:p>
                  </a:txBody>
                  <a:tcPr anchor="ctr"/>
                </a:tc>
                <a:tc>
                  <a:txBody>
                    <a:bodyPr/>
                    <a:lstStyle/>
                    <a:p>
                      <a:r>
                        <a:rPr lang="fr-FR" dirty="0" smtClean="0"/>
                        <a:t>les requêtes sont envoyées de façon asynchrone.</a:t>
                      </a:r>
                      <a:endParaRPr lang="fr-FR" dirty="0"/>
                    </a:p>
                  </a:txBody>
                  <a:tcPr/>
                </a:tc>
              </a:tr>
              <a:tr h="370840">
                <a:tc>
                  <a:txBody>
                    <a:bodyPr/>
                    <a:lstStyle/>
                    <a:p>
                      <a:r>
                        <a:rPr lang="fr-FR" dirty="0" err="1" smtClean="0"/>
                        <a:t>beforeSend</a:t>
                      </a:r>
                      <a:endParaRPr lang="fr-FR" dirty="0"/>
                    </a:p>
                  </a:txBody>
                  <a:tcPr anchor="ctr"/>
                </a:tc>
                <a:tc>
                  <a:txBody>
                    <a:bodyPr/>
                    <a:lstStyle/>
                    <a:p>
                      <a:r>
                        <a:rPr lang="fr-FR" b="1" dirty="0" smtClean="0">
                          <a:solidFill>
                            <a:schemeClr val="tx2">
                              <a:lumMod val="75000"/>
                            </a:schemeClr>
                          </a:solidFill>
                        </a:rPr>
                        <a:t>fonction</a:t>
                      </a:r>
                      <a:endParaRPr lang="fr-FR" b="1" dirty="0">
                        <a:solidFill>
                          <a:schemeClr val="tx2">
                            <a:lumMod val="75000"/>
                          </a:schemeClr>
                        </a:solidFill>
                      </a:endParaRPr>
                    </a:p>
                  </a:txBody>
                  <a:tcPr anchor="ctr"/>
                </a:tc>
                <a:tc>
                  <a:txBody>
                    <a:bodyPr/>
                    <a:lstStyle/>
                    <a:p>
                      <a:r>
                        <a:rPr lang="fr-FR" dirty="0" smtClean="0"/>
                        <a:t>permet de modifier l'objet </a:t>
                      </a:r>
                      <a:r>
                        <a:rPr lang="fr-FR" dirty="0" err="1" smtClean="0"/>
                        <a:t>XMLHttpRequest</a:t>
                      </a:r>
                      <a:r>
                        <a:rPr lang="fr-FR" dirty="0" smtClean="0"/>
                        <a:t> avant qu'il soit envoyé. </a:t>
                      </a:r>
                      <a:endParaRPr lang="fr-FR" dirty="0"/>
                    </a:p>
                  </a:txBody>
                  <a:tcPr/>
                </a:tc>
              </a:tr>
              <a:tr h="370840">
                <a:tc>
                  <a:txBody>
                    <a:bodyPr/>
                    <a:lstStyle/>
                    <a:p>
                      <a:r>
                        <a:rPr lang="fr-FR" dirty="0" smtClean="0"/>
                        <a:t>cache</a:t>
                      </a:r>
                      <a:endParaRPr lang="fr-FR"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i="1" dirty="0" err="1" smtClean="0">
                          <a:solidFill>
                            <a:schemeClr val="accent2">
                              <a:lumMod val="75000"/>
                            </a:schemeClr>
                          </a:solidFill>
                        </a:rPr>
                        <a:t>true</a:t>
                      </a:r>
                      <a:endParaRPr lang="fr-FR" b="1" i="1" dirty="0" smtClean="0">
                        <a:solidFill>
                          <a:schemeClr val="accent2">
                            <a:lumMod val="75000"/>
                          </a:schemeClr>
                        </a:solidFill>
                      </a:endParaRPr>
                    </a:p>
                  </a:txBody>
                  <a:tcPr anchor="ctr"/>
                </a:tc>
                <a:tc>
                  <a:txBody>
                    <a:bodyPr/>
                    <a:lstStyle/>
                    <a:p>
                      <a:r>
                        <a:rPr lang="fr-FR" b="1" i="1" dirty="0" smtClean="0">
                          <a:solidFill>
                            <a:schemeClr val="accent2">
                              <a:lumMod val="75000"/>
                            </a:schemeClr>
                          </a:solidFill>
                        </a:rPr>
                        <a:t>false</a:t>
                      </a:r>
                      <a:r>
                        <a:rPr lang="fr-FR" baseline="0" dirty="0" smtClean="0"/>
                        <a:t> supprime l'utilisation du 'cache' du navigateur</a:t>
                      </a:r>
                      <a:endParaRPr lang="fr-FR" dirty="0"/>
                    </a:p>
                  </a:txBody>
                  <a:tcPr/>
                </a:tc>
              </a:tr>
              <a:tr h="370840">
                <a:tc>
                  <a:txBody>
                    <a:bodyPr/>
                    <a:lstStyle/>
                    <a:p>
                      <a:r>
                        <a:rPr lang="fr-FR" dirty="0" err="1" smtClean="0"/>
                        <a:t>context</a:t>
                      </a:r>
                      <a:endParaRPr lang="fr-FR" dirty="0"/>
                    </a:p>
                  </a:txBody>
                  <a:tcPr anchor="ctr"/>
                </a:tc>
                <a:tc>
                  <a:txBody>
                    <a:bodyPr/>
                    <a:lstStyle/>
                    <a:p>
                      <a:r>
                        <a:rPr lang="fr-FR" dirty="0" smtClean="0"/>
                        <a:t>élément DOM</a:t>
                      </a:r>
                      <a:endParaRPr lang="fr-FR" dirty="0"/>
                    </a:p>
                  </a:txBody>
                  <a:tcPr anchor="ctr"/>
                </a:tc>
                <a:tc>
                  <a:txBody>
                    <a:bodyPr/>
                    <a:lstStyle/>
                    <a:p>
                      <a:r>
                        <a:rPr lang="fr-FR" dirty="0" smtClean="0"/>
                        <a:t>spécifie l'élément auquel '</a:t>
                      </a:r>
                      <a:r>
                        <a:rPr lang="fr-FR" dirty="0" err="1" smtClean="0"/>
                        <a:t>this</a:t>
                      </a:r>
                      <a:r>
                        <a:rPr lang="fr-FR" dirty="0" smtClean="0"/>
                        <a:t>' fera référence. Exemple : </a:t>
                      </a:r>
                      <a:r>
                        <a:rPr lang="fr-FR" dirty="0" err="1" smtClean="0"/>
                        <a:t>context</a:t>
                      </a:r>
                      <a:r>
                        <a:rPr lang="fr-FR" dirty="0" smtClean="0"/>
                        <a:t>: </a:t>
                      </a:r>
                      <a:r>
                        <a:rPr lang="fr-FR" dirty="0" err="1" smtClean="0"/>
                        <a:t>document.body</a:t>
                      </a:r>
                      <a:endParaRPr lang="fr-FR" dirty="0"/>
                    </a:p>
                  </a:txBody>
                  <a:tcPr/>
                </a:tc>
              </a:tr>
              <a:tr h="370840">
                <a:tc>
                  <a:txBody>
                    <a:bodyPr/>
                    <a:lstStyle/>
                    <a:p>
                      <a:r>
                        <a:rPr lang="fr-FR" dirty="0" smtClean="0"/>
                        <a:t>data</a:t>
                      </a:r>
                      <a:endParaRPr lang="fr-FR" dirty="0"/>
                    </a:p>
                  </a:txBody>
                  <a:tcPr anchor="ctr"/>
                </a:tc>
                <a:tc>
                  <a:txBody>
                    <a:bodyPr/>
                    <a:lstStyle/>
                    <a:p>
                      <a:r>
                        <a:rPr lang="fr-FR" dirty="0" smtClean="0"/>
                        <a:t>objet</a:t>
                      </a:r>
                      <a:endParaRPr lang="fr-FR" dirty="0"/>
                    </a:p>
                  </a:txBody>
                  <a:tcPr anchor="ctr"/>
                </a:tc>
                <a:tc>
                  <a:txBody>
                    <a:bodyPr/>
                    <a:lstStyle/>
                    <a:p>
                      <a:r>
                        <a:rPr lang="fr-FR" dirty="0" smtClean="0"/>
                        <a:t>données</a:t>
                      </a:r>
                      <a:r>
                        <a:rPr lang="fr-FR" baseline="0" dirty="0" smtClean="0"/>
                        <a:t> à envoyer au serveur. Exemple {id: </a:t>
                      </a:r>
                      <a:r>
                        <a:rPr lang="fr-FR" baseline="0" dirty="0" err="1" smtClean="0"/>
                        <a:t>admin</a:t>
                      </a:r>
                      <a:r>
                        <a:rPr lang="fr-FR" baseline="0" dirty="0" smtClean="0"/>
                        <a:t> }</a:t>
                      </a:r>
                      <a:endParaRPr lang="fr-FR" dirty="0"/>
                    </a:p>
                  </a:txBody>
                  <a:tcPr/>
                </a:tc>
              </a:tr>
              <a:tr h="370840">
                <a:tc>
                  <a:txBody>
                    <a:bodyPr/>
                    <a:lstStyle/>
                    <a:p>
                      <a:r>
                        <a:rPr lang="fr-FR" dirty="0" err="1" smtClean="0"/>
                        <a:t>dataType</a:t>
                      </a:r>
                      <a:endParaRPr lang="fr-FR" dirty="0"/>
                    </a:p>
                  </a:txBody>
                  <a:tcPr anchor="ctr"/>
                </a:tc>
                <a:tc>
                  <a:txBody>
                    <a:bodyPr/>
                    <a:lstStyle/>
                    <a:p>
                      <a:r>
                        <a:rPr lang="fr-FR" dirty="0" smtClean="0"/>
                        <a:t>Intelligent </a:t>
                      </a:r>
                      <a:r>
                        <a:rPr lang="fr-FR" dirty="0" err="1" smtClean="0"/>
                        <a:t>Guess</a:t>
                      </a:r>
                      <a:endParaRPr lang="fr-FR" dirty="0"/>
                    </a:p>
                  </a:txBody>
                  <a:tcPr anchor="ctr"/>
                </a:tc>
                <a:tc>
                  <a:txBody>
                    <a:bodyPr/>
                    <a:lstStyle/>
                    <a:p>
                      <a:r>
                        <a:rPr lang="fr-FR" dirty="0" smtClean="0"/>
                        <a:t>Type de données attendues en provenance du serveur : </a:t>
                      </a:r>
                      <a:r>
                        <a:rPr lang="en-US" b="1" dirty="0" smtClean="0">
                          <a:solidFill>
                            <a:schemeClr val="accent2">
                              <a:lumMod val="75000"/>
                            </a:schemeClr>
                          </a:solidFill>
                        </a:rPr>
                        <a:t>xml, </a:t>
                      </a:r>
                      <a:r>
                        <a:rPr lang="en-US" b="1" dirty="0" err="1" smtClean="0">
                          <a:solidFill>
                            <a:schemeClr val="accent2">
                              <a:lumMod val="75000"/>
                            </a:schemeClr>
                          </a:solidFill>
                        </a:rPr>
                        <a:t>json</a:t>
                      </a:r>
                      <a:r>
                        <a:rPr lang="en-US" b="1" dirty="0" smtClean="0">
                          <a:solidFill>
                            <a:schemeClr val="accent2">
                              <a:lumMod val="75000"/>
                            </a:schemeClr>
                          </a:solidFill>
                        </a:rPr>
                        <a:t>, </a:t>
                      </a:r>
                      <a:r>
                        <a:rPr lang="en-US" b="1" dirty="0" err="1" smtClean="0">
                          <a:solidFill>
                            <a:schemeClr val="accent2">
                              <a:lumMod val="75000"/>
                            </a:schemeClr>
                          </a:solidFill>
                        </a:rPr>
                        <a:t>jsonp</a:t>
                      </a:r>
                      <a:r>
                        <a:rPr lang="en-US" b="1" dirty="0" smtClean="0">
                          <a:solidFill>
                            <a:schemeClr val="accent2">
                              <a:lumMod val="75000"/>
                            </a:schemeClr>
                          </a:solidFill>
                        </a:rPr>
                        <a:t>, script,  text</a:t>
                      </a:r>
                      <a:r>
                        <a:rPr lang="en-US" dirty="0" smtClean="0"/>
                        <a:t> </a:t>
                      </a:r>
                      <a:r>
                        <a:rPr lang="en-US" dirty="0" err="1" smtClean="0"/>
                        <a:t>ou</a:t>
                      </a:r>
                      <a:r>
                        <a:rPr lang="en-US" dirty="0" smtClean="0"/>
                        <a:t> </a:t>
                      </a:r>
                      <a:r>
                        <a:rPr lang="en-US" b="1" dirty="0" smtClean="0">
                          <a:solidFill>
                            <a:schemeClr val="accent2">
                              <a:lumMod val="75000"/>
                            </a:schemeClr>
                          </a:solidFill>
                        </a:rPr>
                        <a:t>html</a:t>
                      </a:r>
                      <a:endParaRPr lang="fr-FR" b="1" dirty="0">
                        <a:solidFill>
                          <a:schemeClr val="accent2">
                            <a:lumMod val="75000"/>
                          </a:schemeClr>
                        </a:solidFill>
                      </a:endParaRPr>
                    </a:p>
                  </a:txBody>
                  <a:tcPr/>
                </a:tc>
              </a:tr>
              <a:tr h="370840">
                <a:tc>
                  <a:txBody>
                    <a:bodyPr/>
                    <a:lstStyle/>
                    <a:p>
                      <a:r>
                        <a:rPr lang="fr-FR" dirty="0" smtClean="0"/>
                        <a:t>global</a:t>
                      </a:r>
                      <a:endParaRPr lang="fr-FR" dirty="0"/>
                    </a:p>
                  </a:txBody>
                  <a:tcPr anchor="ctr"/>
                </a:tc>
                <a:tc>
                  <a:txBody>
                    <a:bodyPr/>
                    <a:lstStyle/>
                    <a:p>
                      <a:r>
                        <a:rPr kumimoji="0" lang="fr-FR" sz="1800" b="1" i="1" kern="1200" dirty="0" err="1" smtClean="0">
                          <a:solidFill>
                            <a:schemeClr val="accent2">
                              <a:lumMod val="75000"/>
                            </a:schemeClr>
                          </a:solidFill>
                          <a:latin typeface="+mn-lt"/>
                          <a:ea typeface="+mn-ea"/>
                          <a:cs typeface="+mn-cs"/>
                        </a:rPr>
                        <a:t>true</a:t>
                      </a:r>
                      <a:endParaRPr kumimoji="0" lang="fr-FR" sz="1800" b="1" i="1" kern="1200" dirty="0">
                        <a:solidFill>
                          <a:schemeClr val="accent2">
                            <a:lumMod val="75000"/>
                          </a:schemeClr>
                        </a:solidFill>
                        <a:latin typeface="+mn-lt"/>
                        <a:ea typeface="+mn-ea"/>
                        <a:cs typeface="+mn-cs"/>
                      </a:endParaRPr>
                    </a:p>
                  </a:txBody>
                  <a:tcPr anchor="ctr"/>
                </a:tc>
                <a:tc>
                  <a:txBody>
                    <a:bodyPr/>
                    <a:lstStyle/>
                    <a:p>
                      <a:r>
                        <a:rPr kumimoji="0" lang="fr-FR" sz="1800" b="1" i="1" kern="1200" dirty="0" smtClean="0">
                          <a:solidFill>
                            <a:schemeClr val="accent2">
                              <a:lumMod val="75000"/>
                            </a:schemeClr>
                          </a:solidFill>
                          <a:latin typeface="+mn-lt"/>
                          <a:ea typeface="+mn-ea"/>
                          <a:cs typeface="+mn-cs"/>
                        </a:rPr>
                        <a:t>false</a:t>
                      </a:r>
                      <a:r>
                        <a:rPr lang="fr-FR" dirty="0" smtClean="0"/>
                        <a:t> empêche</a:t>
                      </a:r>
                      <a:r>
                        <a:rPr lang="fr-FR" baseline="0" dirty="0" smtClean="0"/>
                        <a:t> le déclenchement des évènements </a:t>
                      </a:r>
                      <a:r>
                        <a:rPr lang="fr-FR" baseline="0" dirty="0" err="1" smtClean="0"/>
                        <a:t>ajaxStart</a:t>
                      </a:r>
                      <a:r>
                        <a:rPr lang="fr-FR" baseline="0" dirty="0" smtClean="0"/>
                        <a:t> et </a:t>
                      </a:r>
                      <a:r>
                        <a:rPr lang="fr-FR" baseline="0" dirty="0" err="1" smtClean="0"/>
                        <a:t>ajaxStop</a:t>
                      </a:r>
                      <a:r>
                        <a:rPr lang="fr-FR" baseline="0" dirty="0" smtClean="0"/>
                        <a:t>.</a:t>
                      </a:r>
                      <a:endParaRPr lang="fr-FR" dirty="0"/>
                    </a:p>
                  </a:txBody>
                  <a:tcPr/>
                </a:tc>
              </a:tr>
            </a:tbl>
          </a:graphicData>
        </a:graphic>
      </p:graphicFrame>
      <p:sp>
        <p:nvSpPr>
          <p:cNvPr id="5" name="ZoneTexte 4"/>
          <p:cNvSpPr txBox="1"/>
          <p:nvPr/>
        </p:nvSpPr>
        <p:spPr>
          <a:xfrm>
            <a:off x="686881" y="1412776"/>
            <a:ext cx="8352928" cy="1200329"/>
          </a:xfrm>
          <a:prstGeom prst="rect">
            <a:avLst/>
          </a:prstGeom>
          <a:noFill/>
        </p:spPr>
        <p:txBody>
          <a:bodyPr wrap="square" rtlCol="0">
            <a:spAutoFit/>
          </a:bodyPr>
          <a:lstStyle/>
          <a:p>
            <a:r>
              <a:rPr lang="fr-FR" dirty="0" smtClean="0"/>
              <a:t>Principaux paramètres : </a:t>
            </a:r>
          </a:p>
          <a:p>
            <a:r>
              <a:rPr lang="fr-FR" dirty="0" smtClean="0"/>
              <a:t>syntaxe : { </a:t>
            </a:r>
            <a:r>
              <a:rPr lang="fr-FR" b="1" dirty="0" smtClean="0">
                <a:solidFill>
                  <a:schemeClr val="tx2">
                    <a:lumMod val="75000"/>
                  </a:schemeClr>
                </a:solidFill>
              </a:rPr>
              <a:t>param1</a:t>
            </a:r>
            <a:r>
              <a:rPr lang="fr-FR" dirty="0" smtClean="0"/>
              <a:t>: valeur1 [, </a:t>
            </a:r>
            <a:r>
              <a:rPr lang="fr-FR" b="1" dirty="0" smtClean="0">
                <a:solidFill>
                  <a:schemeClr val="tx2">
                    <a:lumMod val="75000"/>
                  </a:schemeClr>
                </a:solidFill>
              </a:rPr>
              <a:t>param2</a:t>
            </a:r>
            <a:r>
              <a:rPr lang="fr-FR" dirty="0" smtClean="0"/>
              <a:t>,valeur2] .... }</a:t>
            </a:r>
          </a:p>
          <a:p>
            <a:r>
              <a:rPr lang="fr-FR" b="1" dirty="0" err="1" smtClean="0">
                <a:solidFill>
                  <a:schemeClr val="tx2">
                    <a:lumMod val="75000"/>
                  </a:schemeClr>
                </a:solidFill>
              </a:rPr>
              <a:t>param</a:t>
            </a:r>
            <a:r>
              <a:rPr lang="fr-FR" dirty="0" smtClean="0"/>
              <a:t> est un des paramètres de la requête,</a:t>
            </a:r>
          </a:p>
          <a:p>
            <a:r>
              <a:rPr lang="fr-FR" dirty="0" smtClean="0"/>
              <a:t>valeur peut être une constante, une chaîne ou un objet du type { clé: valeur}</a:t>
            </a:r>
            <a:endParaRPr lang="fr-FR" dirty="0"/>
          </a:p>
        </p:txBody>
      </p:sp>
    </p:spTree>
    <p:extLst>
      <p:ext uri="{BB962C8B-B14F-4D97-AF65-F5344CB8AC3E}">
        <p14:creationId xmlns:p14="http://schemas.microsoft.com/office/powerpoint/2010/main" val="3522577423"/>
      </p:ext>
    </p:extLst>
  </p:cSld>
  <p:clrMapOvr>
    <a:masterClrMapping/>
  </p:clrMapOvr>
  <p:transition spd="slow">
    <p:wipe dir="d"/>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a:t>
            </a:r>
            <a:r>
              <a:rPr lang="fr-FR" sz="2800" b="1" i="1" dirty="0" smtClean="0">
                <a:solidFill>
                  <a:schemeClr val="accent2">
                    <a:lumMod val="75000"/>
                  </a:schemeClr>
                </a:solidFill>
              </a:rPr>
              <a:t>(</a:t>
            </a:r>
            <a:r>
              <a:rPr lang="fr-FR" sz="2800" b="1" i="1" dirty="0" smtClean="0">
                <a:solidFill>
                  <a:schemeClr val="tx2">
                    <a:lumMod val="75000"/>
                  </a:schemeClr>
                </a:solidFill>
              </a:rPr>
              <a:t>url[,paramètres]</a:t>
            </a:r>
            <a:r>
              <a:rPr lang="fr-FR" sz="2800" b="1" i="1" dirty="0" smtClean="0">
                <a:solidFill>
                  <a:schemeClr val="accent2">
                    <a:lumMod val="75000"/>
                  </a:schemeClr>
                </a:solidFill>
              </a:rPr>
              <a:t>)</a:t>
            </a:r>
            <a:endParaRPr lang="fr-FR" sz="2400" b="1" dirty="0">
              <a:solidFill>
                <a:schemeClr val="accent2">
                  <a:lumMod val="75000"/>
                </a:schemeClr>
              </a:solidFill>
            </a:endParaRPr>
          </a:p>
        </p:txBody>
      </p:sp>
      <p:graphicFrame>
        <p:nvGraphicFramePr>
          <p:cNvPr id="4" name="Espace réservé du contenu 3"/>
          <p:cNvGraphicFramePr>
            <a:graphicFrameLocks noGrp="1"/>
          </p:cNvGraphicFramePr>
          <p:nvPr>
            <p:ph idx="1"/>
            <p:extLst/>
          </p:nvPr>
        </p:nvGraphicFramePr>
        <p:xfrm>
          <a:off x="683568" y="1484784"/>
          <a:ext cx="8274051" cy="5334000"/>
        </p:xfrm>
        <a:graphic>
          <a:graphicData uri="http://schemas.openxmlformats.org/drawingml/2006/table">
            <a:tbl>
              <a:tblPr firstRow="1" bandRow="1">
                <a:tableStyleId>{5C22544A-7EE6-4342-B048-85BDC9FD1C3A}</a:tableStyleId>
              </a:tblPr>
              <a:tblGrid>
                <a:gridCol w="1296144"/>
                <a:gridCol w="1793776"/>
                <a:gridCol w="5184131"/>
              </a:tblGrid>
              <a:tr h="370840">
                <a:tc>
                  <a:txBody>
                    <a:bodyPr/>
                    <a:lstStyle/>
                    <a:p>
                      <a:pPr algn="ctr"/>
                      <a:r>
                        <a:rPr lang="fr-FR" dirty="0" smtClean="0"/>
                        <a:t>paramètre</a:t>
                      </a:r>
                      <a:endParaRPr lang="fr-FR" dirty="0"/>
                    </a:p>
                  </a:txBody>
                  <a:tcPr anchor="ctr"/>
                </a:tc>
                <a:tc>
                  <a:txBody>
                    <a:bodyPr/>
                    <a:lstStyle/>
                    <a:p>
                      <a:pPr algn="ctr"/>
                      <a:r>
                        <a:rPr lang="fr-FR" dirty="0" smtClean="0"/>
                        <a:t>type ou valeur par défaut</a:t>
                      </a:r>
                      <a:endParaRPr lang="fr-FR" dirty="0"/>
                    </a:p>
                  </a:txBody>
                  <a:tcPr anchor="ctr"/>
                </a:tc>
                <a:tc>
                  <a:txBody>
                    <a:bodyPr/>
                    <a:lstStyle/>
                    <a:p>
                      <a:pPr algn="ctr"/>
                      <a:r>
                        <a:rPr lang="fr-FR" dirty="0" smtClean="0"/>
                        <a:t>fonction</a:t>
                      </a:r>
                      <a:endParaRPr lang="fr-FR" dirty="0"/>
                    </a:p>
                  </a:txBody>
                  <a:tcPr anchor="ctr"/>
                </a:tc>
              </a:tr>
              <a:tr h="370840">
                <a:tc>
                  <a:txBody>
                    <a:bodyPr/>
                    <a:lstStyle/>
                    <a:p>
                      <a:r>
                        <a:rPr lang="fr-FR" dirty="0" err="1" smtClean="0"/>
                        <a:t>ifModified</a:t>
                      </a:r>
                      <a:endParaRPr lang="fr-FR" dirty="0"/>
                    </a:p>
                  </a:txBody>
                  <a:tcPr anchor="ctr"/>
                </a:tc>
                <a:tc>
                  <a:txBody>
                    <a:bodyPr/>
                    <a:lstStyle/>
                    <a:p>
                      <a:r>
                        <a:rPr lang="fr-FR" b="1" i="1" dirty="0" smtClean="0">
                          <a:solidFill>
                            <a:schemeClr val="accent2">
                              <a:lumMod val="75000"/>
                            </a:schemeClr>
                          </a:solidFill>
                        </a:rPr>
                        <a:t>false</a:t>
                      </a:r>
                      <a:endParaRPr lang="fr-FR" b="1" i="1" dirty="0">
                        <a:solidFill>
                          <a:schemeClr val="accent2">
                            <a:lumMod val="75000"/>
                          </a:schemeClr>
                        </a:solidFill>
                      </a:endParaRPr>
                    </a:p>
                  </a:txBody>
                  <a:tcPr anchor="ctr"/>
                </a:tc>
                <a:tc>
                  <a:txBody>
                    <a:bodyPr/>
                    <a:lstStyle/>
                    <a:p>
                      <a:r>
                        <a:rPr lang="fr-FR" b="1" i="1" dirty="0" err="1" smtClean="0">
                          <a:solidFill>
                            <a:schemeClr val="accent2">
                              <a:lumMod val="75000"/>
                            </a:schemeClr>
                          </a:solidFill>
                        </a:rPr>
                        <a:t>true</a:t>
                      </a:r>
                      <a:r>
                        <a:rPr lang="fr-FR" dirty="0" smtClean="0"/>
                        <a:t> convertit la requête</a:t>
                      </a:r>
                      <a:r>
                        <a:rPr lang="fr-FR" baseline="0" dirty="0" smtClean="0"/>
                        <a:t> en échec si le résultat est identique à la requête précédente.</a:t>
                      </a:r>
                      <a:endParaRPr lang="fr-FR" dirty="0"/>
                    </a:p>
                  </a:txBody>
                  <a:tcPr/>
                </a:tc>
              </a:tr>
              <a:tr h="370840">
                <a:tc>
                  <a:txBody>
                    <a:bodyPr/>
                    <a:lstStyle/>
                    <a:p>
                      <a:r>
                        <a:rPr lang="fr-FR" dirty="0" err="1" smtClean="0"/>
                        <a:t>username</a:t>
                      </a:r>
                      <a:endParaRPr lang="fr-FR" dirty="0"/>
                    </a:p>
                  </a:txBody>
                  <a:tcPr anchor="ctr"/>
                </a:tc>
                <a:tc>
                  <a:txBody>
                    <a:bodyPr/>
                    <a:lstStyle/>
                    <a:p>
                      <a:r>
                        <a:rPr lang="fr-FR" b="1" dirty="0" smtClean="0">
                          <a:solidFill>
                            <a:schemeClr val="tx2">
                              <a:lumMod val="75000"/>
                            </a:schemeClr>
                          </a:solidFill>
                        </a:rPr>
                        <a:t>chaîne </a:t>
                      </a:r>
                      <a:endParaRPr lang="fr-FR" b="1" dirty="0">
                        <a:solidFill>
                          <a:schemeClr val="tx2">
                            <a:lumMod val="75000"/>
                          </a:schemeClr>
                        </a:solidFill>
                      </a:endParaRPr>
                    </a:p>
                  </a:txBody>
                  <a:tcPr anchor="ctr"/>
                </a:tc>
                <a:tc>
                  <a:txBody>
                    <a:bodyPr/>
                    <a:lstStyle/>
                    <a:p>
                      <a:r>
                        <a:rPr lang="fr-FR" dirty="0" smtClean="0"/>
                        <a:t>Identifiant utilisé pour authentifier l'accès.</a:t>
                      </a:r>
                      <a:endParaRPr lang="fr-FR" dirty="0"/>
                    </a:p>
                  </a:txBody>
                  <a:tcPr/>
                </a:tc>
              </a:tr>
              <a:tr h="370840">
                <a:tc>
                  <a:txBody>
                    <a:bodyPr/>
                    <a:lstStyle/>
                    <a:p>
                      <a:r>
                        <a:rPr lang="fr-FR" dirty="0" err="1" smtClean="0"/>
                        <a:t>password</a:t>
                      </a:r>
                      <a:endParaRPr lang="fr-FR" dirty="0"/>
                    </a:p>
                  </a:txBody>
                  <a:tcPr anchor="ctr"/>
                </a:tc>
                <a:tc>
                  <a:txBody>
                    <a:bodyPr/>
                    <a:lstStyle/>
                    <a:p>
                      <a:r>
                        <a:rPr lang="fr-FR" b="1" dirty="0" smtClean="0">
                          <a:solidFill>
                            <a:schemeClr val="tx2">
                              <a:lumMod val="75000"/>
                            </a:schemeClr>
                          </a:solidFill>
                        </a:rPr>
                        <a:t>chaîne </a:t>
                      </a:r>
                      <a:endParaRPr lang="fr-FR" b="1" dirty="0">
                        <a:solidFill>
                          <a:schemeClr val="tx2">
                            <a:lumMod val="75000"/>
                          </a:schemeClr>
                        </a:solidFill>
                      </a:endParaRPr>
                    </a:p>
                  </a:txBody>
                  <a:tcPr anchor="ctr"/>
                </a:tc>
                <a:tc>
                  <a:txBody>
                    <a:bodyPr/>
                    <a:lstStyle/>
                    <a:p>
                      <a:r>
                        <a:rPr lang="fr-FR" dirty="0" smtClean="0"/>
                        <a:t>Mot de passe utilisé pour authentifier l'accès. </a:t>
                      </a:r>
                      <a:endParaRPr lang="fr-FR" dirty="0"/>
                    </a:p>
                  </a:txBody>
                  <a:tcPr/>
                </a:tc>
              </a:tr>
              <a:tr h="370840">
                <a:tc>
                  <a:txBody>
                    <a:bodyPr/>
                    <a:lstStyle/>
                    <a:p>
                      <a:r>
                        <a:rPr lang="fr-FR" dirty="0" err="1" smtClean="0"/>
                        <a:t>statusCode</a:t>
                      </a:r>
                      <a:endParaRPr lang="fr-FR"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i="0" dirty="0" smtClean="0">
                          <a:solidFill>
                            <a:schemeClr val="tx2">
                              <a:lumMod val="75000"/>
                            </a:schemeClr>
                          </a:solidFill>
                        </a:rPr>
                        <a:t>fonction</a:t>
                      </a:r>
                    </a:p>
                  </a:txBody>
                  <a:tcPr anchor="ctr"/>
                </a:tc>
                <a:tc>
                  <a:txBody>
                    <a:bodyPr/>
                    <a:lstStyle/>
                    <a:p>
                      <a:r>
                        <a:rPr lang="fr-FR" b="0" i="0" baseline="0" dirty="0" smtClean="0">
                          <a:solidFill>
                            <a:schemeClr val="tx1"/>
                          </a:solidFill>
                        </a:rPr>
                        <a:t>fonction appelée lorsque la réponse du serveur correspond au code. Exemple : </a:t>
                      </a:r>
                    </a:p>
                    <a:p>
                      <a:r>
                        <a:rPr lang="fr-FR" baseline="0" dirty="0" smtClean="0"/>
                        <a:t>{ </a:t>
                      </a:r>
                      <a:r>
                        <a:rPr lang="fr-FR" baseline="0" dirty="0" err="1" smtClean="0"/>
                        <a:t>statusCode</a:t>
                      </a:r>
                      <a:r>
                        <a:rPr lang="fr-FR" baseline="0" dirty="0" smtClean="0"/>
                        <a:t> :  {</a:t>
                      </a:r>
                    </a:p>
                    <a:p>
                      <a:r>
                        <a:rPr lang="fr-FR" baseline="0" dirty="0" smtClean="0"/>
                        <a:t>404: </a:t>
                      </a:r>
                      <a:r>
                        <a:rPr lang="fr-FR" baseline="0" dirty="0" err="1" smtClean="0"/>
                        <a:t>function</a:t>
                      </a:r>
                      <a:r>
                        <a:rPr lang="fr-FR" baseline="0" dirty="0" smtClean="0"/>
                        <a:t>() { </a:t>
                      </a:r>
                      <a:r>
                        <a:rPr lang="fr-FR" baseline="0" dirty="0" err="1" smtClean="0"/>
                        <a:t>alert</a:t>
                      </a:r>
                      <a:r>
                        <a:rPr lang="fr-FR" baseline="0" dirty="0" smtClean="0"/>
                        <a:t> ('page not </a:t>
                      </a:r>
                      <a:r>
                        <a:rPr lang="fr-FR" baseline="0" dirty="0" err="1" smtClean="0"/>
                        <a:t>found</a:t>
                      </a:r>
                      <a:r>
                        <a:rPr lang="fr-FR" baseline="0" dirty="0" smtClean="0"/>
                        <a:t>')}; </a:t>
                      </a:r>
                      <a:r>
                        <a:rPr lang="fr-FR" dirty="0" smtClean="0"/>
                        <a:t>   }}</a:t>
                      </a:r>
                      <a:endParaRPr lang="fr-FR" dirty="0"/>
                    </a:p>
                  </a:txBody>
                  <a:tcPr/>
                </a:tc>
              </a:tr>
              <a:tr h="370840">
                <a:tc>
                  <a:txBody>
                    <a:bodyPr/>
                    <a:lstStyle/>
                    <a:p>
                      <a:r>
                        <a:rPr lang="fr-FR" dirty="0" err="1" smtClean="0"/>
                        <a:t>success</a:t>
                      </a:r>
                      <a:endParaRPr lang="fr-FR"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i="0" dirty="0" smtClean="0">
                          <a:solidFill>
                            <a:schemeClr val="tx2">
                              <a:lumMod val="75000"/>
                            </a:schemeClr>
                          </a:solidFill>
                        </a:rPr>
                        <a:t>fonction</a:t>
                      </a:r>
                    </a:p>
                  </a:txBody>
                  <a:tcPr anchor="ctr"/>
                </a:tc>
                <a:tc>
                  <a:txBody>
                    <a:bodyPr/>
                    <a:lstStyle/>
                    <a:p>
                      <a:r>
                        <a:rPr lang="fr-FR" dirty="0" smtClean="0"/>
                        <a:t>fonction appelée en cas de succès de la requête.(</a:t>
                      </a:r>
                      <a:r>
                        <a:rPr lang="fr-FR" dirty="0" err="1" smtClean="0"/>
                        <a:t>obs</a:t>
                      </a:r>
                      <a:r>
                        <a:rPr lang="fr-FR" dirty="0" smtClean="0"/>
                        <a:t>)</a:t>
                      </a:r>
                      <a:endParaRPr lang="fr-FR" dirty="0"/>
                    </a:p>
                  </a:txBody>
                  <a:tcPr/>
                </a:tc>
              </a:tr>
              <a:tr h="370840">
                <a:tc>
                  <a:txBody>
                    <a:bodyPr/>
                    <a:lstStyle/>
                    <a:p>
                      <a:r>
                        <a:rPr lang="fr-FR" dirty="0" err="1" smtClean="0"/>
                        <a:t>error</a:t>
                      </a:r>
                      <a:endParaRPr lang="fr-FR"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i="0" dirty="0" smtClean="0">
                          <a:solidFill>
                            <a:schemeClr val="tx2">
                              <a:lumMod val="75000"/>
                            </a:schemeClr>
                          </a:solidFill>
                        </a:rPr>
                        <a:t>fonction</a:t>
                      </a:r>
                    </a:p>
                  </a:txBody>
                  <a:tcPr anchor="ctr"/>
                </a:tc>
                <a:tc>
                  <a:txBody>
                    <a:bodyPr/>
                    <a:lstStyle/>
                    <a:p>
                      <a:r>
                        <a:rPr lang="fr-FR" dirty="0" smtClean="0"/>
                        <a:t>fonction appelée en cas d'échec de la requête. (</a:t>
                      </a:r>
                      <a:r>
                        <a:rPr lang="fr-FR" dirty="0" err="1" smtClean="0"/>
                        <a:t>obs</a:t>
                      </a:r>
                      <a:r>
                        <a:rPr lang="fr-FR" dirty="0" smtClean="0"/>
                        <a:t>)</a:t>
                      </a:r>
                      <a:endParaRPr lang="fr-FR" dirty="0"/>
                    </a:p>
                  </a:txBody>
                  <a:tcPr/>
                </a:tc>
              </a:tr>
              <a:tr h="370840">
                <a:tc>
                  <a:txBody>
                    <a:bodyPr/>
                    <a:lstStyle/>
                    <a:p>
                      <a:r>
                        <a:rPr lang="fr-FR" dirty="0" err="1" smtClean="0"/>
                        <a:t>complete</a:t>
                      </a:r>
                      <a:endParaRPr lang="fr-FR"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i="0" dirty="0" smtClean="0">
                          <a:solidFill>
                            <a:schemeClr val="tx2">
                              <a:lumMod val="75000"/>
                            </a:schemeClr>
                          </a:solidFill>
                        </a:rPr>
                        <a:t>fonction</a:t>
                      </a:r>
                    </a:p>
                  </a:txBody>
                  <a:tcPr anchor="ctr"/>
                </a:tc>
                <a:tc>
                  <a:txBody>
                    <a:bodyPr/>
                    <a:lstStyle/>
                    <a:p>
                      <a:r>
                        <a:rPr lang="fr-FR" dirty="0" smtClean="0"/>
                        <a:t>fonction appelée lorsque la requête est terminée.(</a:t>
                      </a:r>
                      <a:r>
                        <a:rPr lang="fr-FR" dirty="0" err="1" smtClean="0"/>
                        <a:t>obs</a:t>
                      </a:r>
                      <a:r>
                        <a:rPr lang="fr-FR" dirty="0" smtClean="0"/>
                        <a:t>)</a:t>
                      </a:r>
                      <a:endParaRPr lang="fr-FR" dirty="0"/>
                    </a:p>
                  </a:txBody>
                  <a:tcPr/>
                </a:tc>
              </a:tr>
              <a:tr h="370840">
                <a:tc>
                  <a:txBody>
                    <a:bodyPr/>
                    <a:lstStyle/>
                    <a:p>
                      <a:r>
                        <a:rPr lang="fr-FR" dirty="0" smtClean="0"/>
                        <a:t>type</a:t>
                      </a:r>
                      <a:endParaRPr lang="fr-FR" dirty="0"/>
                    </a:p>
                  </a:txBody>
                  <a:tcPr anchor="ctr"/>
                </a:tc>
                <a:tc>
                  <a:txBody>
                    <a:bodyPr/>
                    <a:lstStyle/>
                    <a:p>
                      <a:r>
                        <a:rPr lang="fr-FR" b="1" dirty="0" smtClean="0">
                          <a:solidFill>
                            <a:schemeClr val="tx2">
                              <a:lumMod val="75000"/>
                            </a:schemeClr>
                          </a:solidFill>
                        </a:rPr>
                        <a:t>chaîne </a:t>
                      </a:r>
                      <a:endParaRPr lang="fr-FR" b="1" dirty="0">
                        <a:solidFill>
                          <a:schemeClr val="tx2">
                            <a:lumMod val="75000"/>
                          </a:schemeClr>
                        </a:solidFill>
                      </a:endParaRPr>
                    </a:p>
                  </a:txBody>
                  <a:tcPr anchor="ctr"/>
                </a:tc>
                <a:tc>
                  <a:txBody>
                    <a:bodyPr/>
                    <a:lstStyle/>
                    <a:p>
                      <a:r>
                        <a:rPr kumimoji="0" lang="fr-FR" sz="1800" b="1" i="0" kern="1200" dirty="0" smtClean="0">
                          <a:solidFill>
                            <a:schemeClr val="accent2">
                              <a:lumMod val="75000"/>
                            </a:schemeClr>
                          </a:solidFill>
                          <a:latin typeface="+mn-lt"/>
                          <a:ea typeface="+mn-ea"/>
                          <a:cs typeface="+mn-cs"/>
                        </a:rPr>
                        <a:t>'POST' </a:t>
                      </a:r>
                      <a:r>
                        <a:rPr kumimoji="0" lang="fr-FR" sz="1800" b="1" i="0" kern="1200" dirty="0" smtClean="0">
                          <a:solidFill>
                            <a:schemeClr val="tx1"/>
                          </a:solidFill>
                          <a:latin typeface="+mn-lt"/>
                          <a:ea typeface="+mn-ea"/>
                          <a:cs typeface="+mn-cs"/>
                        </a:rPr>
                        <a:t>ou</a:t>
                      </a:r>
                      <a:r>
                        <a:rPr kumimoji="0" lang="fr-FR" sz="1800" b="1" i="0" kern="1200" dirty="0" smtClean="0">
                          <a:solidFill>
                            <a:schemeClr val="accent2">
                              <a:lumMod val="75000"/>
                            </a:schemeClr>
                          </a:solidFill>
                          <a:latin typeface="+mn-lt"/>
                          <a:ea typeface="+mn-ea"/>
                          <a:cs typeface="+mn-cs"/>
                        </a:rPr>
                        <a:t> 'GET'</a:t>
                      </a:r>
                      <a:endParaRPr lang="fr-FR" i="0" dirty="0"/>
                    </a:p>
                  </a:txBody>
                  <a:tcPr/>
                </a:tc>
              </a:tr>
              <a:tr h="370840">
                <a:tc>
                  <a:txBody>
                    <a:bodyPr/>
                    <a:lstStyle/>
                    <a:p>
                      <a:r>
                        <a:rPr lang="fr-FR" dirty="0" smtClean="0"/>
                        <a:t>url</a:t>
                      </a:r>
                      <a:endParaRPr lang="fr-FR" dirty="0"/>
                    </a:p>
                  </a:txBody>
                  <a:tcPr anchor="ctr"/>
                </a:tc>
                <a:tc>
                  <a:txBody>
                    <a:bodyPr/>
                    <a:lstStyle/>
                    <a:p>
                      <a:r>
                        <a:rPr lang="fr-FR" b="1" dirty="0" smtClean="0">
                          <a:solidFill>
                            <a:schemeClr val="tx2">
                              <a:lumMod val="75000"/>
                            </a:schemeClr>
                          </a:solidFill>
                        </a:rPr>
                        <a:t>chaîne</a:t>
                      </a:r>
                      <a:endParaRPr lang="fr-FR" b="1" dirty="0">
                        <a:solidFill>
                          <a:schemeClr val="tx2">
                            <a:lumMod val="75000"/>
                          </a:schemeClr>
                        </a:solidFill>
                      </a:endParaRPr>
                    </a:p>
                  </a:txBody>
                  <a:tcPr anchor="ctr"/>
                </a:tc>
                <a:tc>
                  <a:txBody>
                    <a:bodyPr/>
                    <a:lstStyle/>
                    <a:p>
                      <a:r>
                        <a:rPr lang="fr-FR" i="0" dirty="0" smtClean="0"/>
                        <a:t>URL</a:t>
                      </a:r>
                      <a:r>
                        <a:rPr lang="fr-FR" i="0" baseline="0" dirty="0" smtClean="0"/>
                        <a:t> à laquelle la requête est envoyée.</a:t>
                      </a:r>
                      <a:endParaRPr lang="fr-FR" i="0" dirty="0"/>
                    </a:p>
                  </a:txBody>
                  <a:tcPr/>
                </a:tc>
              </a:tr>
            </a:tbl>
          </a:graphicData>
        </a:graphic>
      </p:graphicFrame>
    </p:spTree>
    <p:extLst>
      <p:ext uri="{BB962C8B-B14F-4D97-AF65-F5344CB8AC3E}">
        <p14:creationId xmlns:p14="http://schemas.microsoft.com/office/powerpoint/2010/main" val="512748956"/>
      </p:ext>
    </p:extLst>
  </p:cSld>
  <p:clrMapOvr>
    <a:masterClrMapping/>
  </p:clrMapOvr>
  <p:transition spd="slow">
    <p:wipe dir="d"/>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a:t>
            </a:r>
            <a:r>
              <a:rPr lang="fr-FR" sz="2800" b="1" i="1" dirty="0" smtClean="0">
                <a:solidFill>
                  <a:schemeClr val="accent2">
                    <a:lumMod val="75000"/>
                  </a:schemeClr>
                </a:solidFill>
              </a:rPr>
              <a:t>(</a:t>
            </a:r>
            <a:r>
              <a:rPr lang="fr-FR" sz="2800" b="1" i="1" dirty="0" smtClean="0">
                <a:solidFill>
                  <a:schemeClr val="tx2">
                    <a:lumMod val="75000"/>
                  </a:schemeClr>
                </a:solidFill>
              </a:rPr>
              <a:t>url[,paramètres]</a:t>
            </a:r>
            <a:r>
              <a:rPr lang="fr-FR" sz="2800" b="1" i="1" dirty="0" smtClean="0">
                <a:solidFill>
                  <a:schemeClr val="accent2">
                    <a:lumMod val="75000"/>
                  </a:schemeClr>
                </a:solidFill>
              </a:rPr>
              <a:t>)</a:t>
            </a:r>
            <a:endParaRPr lang="fr-FR" sz="2400" b="1" dirty="0">
              <a:solidFill>
                <a:schemeClr val="accent2">
                  <a:lumMod val="75000"/>
                </a:schemeClr>
              </a:solidFill>
            </a:endParaRPr>
          </a:p>
        </p:txBody>
      </p:sp>
      <p:graphicFrame>
        <p:nvGraphicFramePr>
          <p:cNvPr id="4" name="Espace réservé du contenu 3"/>
          <p:cNvGraphicFramePr>
            <a:graphicFrameLocks noGrp="1"/>
          </p:cNvGraphicFramePr>
          <p:nvPr>
            <p:ph idx="1"/>
            <p:extLst/>
          </p:nvPr>
        </p:nvGraphicFramePr>
        <p:xfrm>
          <a:off x="683568" y="1484784"/>
          <a:ext cx="8274051" cy="4795520"/>
        </p:xfrm>
        <a:graphic>
          <a:graphicData uri="http://schemas.openxmlformats.org/drawingml/2006/table">
            <a:tbl>
              <a:tblPr firstRow="1" bandRow="1">
                <a:tableStyleId>{5C22544A-7EE6-4342-B048-85BDC9FD1C3A}</a:tableStyleId>
              </a:tblPr>
              <a:tblGrid>
                <a:gridCol w="1296144"/>
                <a:gridCol w="1793776"/>
                <a:gridCol w="5184131"/>
              </a:tblGrid>
              <a:tr h="370840">
                <a:tc>
                  <a:txBody>
                    <a:bodyPr/>
                    <a:lstStyle/>
                    <a:p>
                      <a:pPr algn="ctr"/>
                      <a:r>
                        <a:rPr lang="fr-FR" dirty="0" smtClean="0"/>
                        <a:t>paramètre</a:t>
                      </a:r>
                      <a:endParaRPr lang="fr-FR" dirty="0"/>
                    </a:p>
                  </a:txBody>
                  <a:tcPr anchor="ctr"/>
                </a:tc>
                <a:tc>
                  <a:txBody>
                    <a:bodyPr/>
                    <a:lstStyle/>
                    <a:p>
                      <a:pPr algn="ctr"/>
                      <a:r>
                        <a:rPr lang="fr-FR" dirty="0" smtClean="0"/>
                        <a:t>type ou valeur par défaut</a:t>
                      </a:r>
                      <a:endParaRPr lang="fr-FR" dirty="0"/>
                    </a:p>
                  </a:txBody>
                  <a:tcPr anchor="ctr"/>
                </a:tc>
                <a:tc>
                  <a:txBody>
                    <a:bodyPr/>
                    <a:lstStyle/>
                    <a:p>
                      <a:pPr algn="ctr"/>
                      <a:r>
                        <a:rPr lang="fr-FR" dirty="0" smtClean="0"/>
                        <a:t>fonction</a:t>
                      </a:r>
                      <a:endParaRPr lang="fr-FR" dirty="0"/>
                    </a:p>
                  </a:txBody>
                  <a:tcPr anchor="ctr"/>
                </a:tc>
              </a:tr>
              <a:tr h="370840">
                <a:tc>
                  <a:txBody>
                    <a:bodyPr/>
                    <a:lstStyle/>
                    <a:p>
                      <a:r>
                        <a:rPr lang="fr-FR" dirty="0" err="1" smtClean="0"/>
                        <a:t>xhr</a:t>
                      </a:r>
                      <a:endParaRPr lang="fr-FR" dirty="0"/>
                    </a:p>
                  </a:txBody>
                  <a:tcPr anchor="ctr"/>
                </a:tc>
                <a:tc>
                  <a:txBody>
                    <a:bodyPr/>
                    <a:lstStyle/>
                    <a:p>
                      <a:r>
                        <a:rPr lang="en-US" dirty="0" err="1" smtClean="0"/>
                        <a:t>ActiveXObject</a:t>
                      </a:r>
                      <a:r>
                        <a:rPr lang="en-US" dirty="0" smtClean="0"/>
                        <a:t> (IE), </a:t>
                      </a:r>
                      <a:r>
                        <a:rPr lang="en-US" dirty="0" err="1" smtClean="0"/>
                        <a:t>XMLHttpRequest</a:t>
                      </a:r>
                      <a:r>
                        <a:rPr lang="en-US" dirty="0" smtClean="0"/>
                        <a:t> </a:t>
                      </a:r>
                      <a:r>
                        <a:rPr lang="en-US" dirty="0" err="1" smtClean="0"/>
                        <a:t>sinon</a:t>
                      </a:r>
                      <a:endParaRPr lang="fr-FR" b="1" i="1" dirty="0">
                        <a:solidFill>
                          <a:schemeClr val="accent2">
                            <a:lumMod val="75000"/>
                          </a:schemeClr>
                        </a:solidFill>
                      </a:endParaRPr>
                    </a:p>
                  </a:txBody>
                  <a:tcPr anchor="ctr"/>
                </a:tc>
                <a:tc>
                  <a:txBody>
                    <a:bodyPr/>
                    <a:lstStyle/>
                    <a:p>
                      <a:r>
                        <a:rPr lang="fr-FR" b="0" i="0" dirty="0" smtClean="0">
                          <a:solidFill>
                            <a:schemeClr val="tx1"/>
                          </a:solidFill>
                        </a:rPr>
                        <a:t>fonction à utiliser pour créer l'objet </a:t>
                      </a:r>
                      <a:r>
                        <a:rPr lang="fr-FR" b="0" i="0" dirty="0" err="1" smtClean="0">
                          <a:solidFill>
                            <a:schemeClr val="tx1"/>
                          </a:solidFill>
                        </a:rPr>
                        <a:t>XMLHttpRequest</a:t>
                      </a:r>
                      <a:endParaRPr lang="fr-FR" b="0" i="0" dirty="0">
                        <a:solidFill>
                          <a:schemeClr val="tx1"/>
                        </a:solidFill>
                      </a:endParaRPr>
                    </a:p>
                  </a:txBody>
                  <a:tcPr anchor="ctr"/>
                </a:tc>
              </a:tr>
              <a:tr h="370840">
                <a:tc>
                  <a:txBody>
                    <a:bodyPr/>
                    <a:lstStyle/>
                    <a:p>
                      <a:endParaRPr lang="fr-FR" dirty="0"/>
                    </a:p>
                  </a:txBody>
                  <a:tcPr anchor="ctr"/>
                </a:tc>
                <a:tc>
                  <a:txBody>
                    <a:bodyPr/>
                    <a:lstStyle/>
                    <a:p>
                      <a:endParaRPr lang="fr-FR" b="1" dirty="0">
                        <a:solidFill>
                          <a:schemeClr val="tx2">
                            <a:lumMod val="75000"/>
                          </a:schemeClr>
                        </a:solidFill>
                      </a:endParaRPr>
                    </a:p>
                  </a:txBody>
                  <a:tcPr anchor="ctr"/>
                </a:tc>
                <a:tc>
                  <a:txBody>
                    <a:bodyPr/>
                    <a:lstStyle/>
                    <a:p>
                      <a:endParaRPr lang="fr-FR" dirty="0"/>
                    </a:p>
                  </a:txBody>
                  <a:tcPr/>
                </a:tc>
              </a:tr>
              <a:tr h="370840">
                <a:tc>
                  <a:txBody>
                    <a:bodyPr/>
                    <a:lstStyle/>
                    <a:p>
                      <a:endParaRPr lang="fr-FR" dirty="0"/>
                    </a:p>
                  </a:txBody>
                  <a:tcPr anchor="ctr"/>
                </a:tc>
                <a:tc>
                  <a:txBody>
                    <a:bodyPr/>
                    <a:lstStyle/>
                    <a:p>
                      <a:endParaRPr lang="fr-FR" b="1" dirty="0">
                        <a:solidFill>
                          <a:schemeClr val="tx2">
                            <a:lumMod val="75000"/>
                          </a:schemeClr>
                        </a:solidFill>
                      </a:endParaRPr>
                    </a:p>
                  </a:txBody>
                  <a:tcPr anchor="ctr"/>
                </a:tc>
                <a:tc>
                  <a:txBody>
                    <a:bodyPr/>
                    <a:lstStyle/>
                    <a:p>
                      <a:endParaRPr lang="fr-FR" dirty="0"/>
                    </a:p>
                  </a:txBody>
                  <a:tcPr/>
                </a:tc>
              </a:tr>
              <a:tr h="370840">
                <a:tc>
                  <a:txBody>
                    <a:bodyPr/>
                    <a:lstStyle/>
                    <a:p>
                      <a:endParaRPr lang="fr-FR"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1" i="0" dirty="0" smtClean="0">
                        <a:solidFill>
                          <a:schemeClr val="tx2">
                            <a:lumMod val="75000"/>
                          </a:schemeClr>
                        </a:solidFill>
                      </a:endParaRPr>
                    </a:p>
                  </a:txBody>
                  <a:tcPr anchor="ctr"/>
                </a:tc>
                <a:tc>
                  <a:txBody>
                    <a:bodyPr/>
                    <a:lstStyle/>
                    <a:p>
                      <a:endParaRPr lang="fr-FR" dirty="0"/>
                    </a:p>
                  </a:txBody>
                  <a:tcPr/>
                </a:tc>
              </a:tr>
              <a:tr h="370840">
                <a:tc>
                  <a:txBody>
                    <a:bodyPr/>
                    <a:lstStyle/>
                    <a:p>
                      <a:endParaRPr lang="fr-FR"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1" i="0" dirty="0" smtClean="0">
                        <a:solidFill>
                          <a:schemeClr val="tx2">
                            <a:lumMod val="75000"/>
                          </a:schemeClr>
                        </a:solidFill>
                      </a:endParaRPr>
                    </a:p>
                  </a:txBody>
                  <a:tcPr anchor="ctr"/>
                </a:tc>
                <a:tc>
                  <a:txBody>
                    <a:bodyPr/>
                    <a:lstStyle/>
                    <a:p>
                      <a:endParaRPr lang="fr-FR" dirty="0"/>
                    </a:p>
                  </a:txBody>
                  <a:tcPr/>
                </a:tc>
              </a:tr>
              <a:tr h="370840">
                <a:tc>
                  <a:txBody>
                    <a:bodyPr/>
                    <a:lstStyle/>
                    <a:p>
                      <a:endParaRPr lang="fr-FR"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1" i="0" dirty="0" smtClean="0">
                        <a:solidFill>
                          <a:schemeClr val="tx2">
                            <a:lumMod val="75000"/>
                          </a:schemeClr>
                        </a:solidFill>
                      </a:endParaRPr>
                    </a:p>
                  </a:txBody>
                  <a:tcPr anchor="ctr"/>
                </a:tc>
                <a:tc>
                  <a:txBody>
                    <a:bodyPr/>
                    <a:lstStyle/>
                    <a:p>
                      <a:endParaRPr lang="fr-FR" dirty="0"/>
                    </a:p>
                  </a:txBody>
                  <a:tcPr/>
                </a:tc>
              </a:tr>
              <a:tr h="370840">
                <a:tc>
                  <a:txBody>
                    <a:bodyPr/>
                    <a:lstStyle/>
                    <a:p>
                      <a:endParaRPr lang="fr-FR"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1" i="0" dirty="0" smtClean="0">
                        <a:solidFill>
                          <a:schemeClr val="tx2">
                            <a:lumMod val="75000"/>
                          </a:schemeClr>
                        </a:solidFill>
                      </a:endParaRPr>
                    </a:p>
                  </a:txBody>
                  <a:tcPr anchor="ctr"/>
                </a:tc>
                <a:tc>
                  <a:txBody>
                    <a:bodyPr/>
                    <a:lstStyle/>
                    <a:p>
                      <a:endParaRPr lang="fr-FR" dirty="0"/>
                    </a:p>
                  </a:txBody>
                  <a:tcPr/>
                </a:tc>
              </a:tr>
              <a:tr h="370840">
                <a:tc>
                  <a:txBody>
                    <a:bodyPr/>
                    <a:lstStyle/>
                    <a:p>
                      <a:endParaRPr lang="fr-FR" dirty="0"/>
                    </a:p>
                  </a:txBody>
                  <a:tcPr anchor="ctr"/>
                </a:tc>
                <a:tc>
                  <a:txBody>
                    <a:bodyPr/>
                    <a:lstStyle/>
                    <a:p>
                      <a:endParaRPr lang="fr-FR" b="1" dirty="0">
                        <a:solidFill>
                          <a:schemeClr val="tx2">
                            <a:lumMod val="75000"/>
                          </a:schemeClr>
                        </a:solidFill>
                      </a:endParaRPr>
                    </a:p>
                  </a:txBody>
                  <a:tcPr anchor="ctr"/>
                </a:tc>
                <a:tc>
                  <a:txBody>
                    <a:bodyPr/>
                    <a:lstStyle/>
                    <a:p>
                      <a:endParaRPr lang="fr-FR" i="0" dirty="0"/>
                    </a:p>
                  </a:txBody>
                  <a:tcPr/>
                </a:tc>
              </a:tr>
              <a:tr h="370840">
                <a:tc>
                  <a:txBody>
                    <a:bodyPr/>
                    <a:lstStyle/>
                    <a:p>
                      <a:endParaRPr lang="fr-FR" dirty="0"/>
                    </a:p>
                  </a:txBody>
                  <a:tcPr anchor="ctr"/>
                </a:tc>
                <a:tc>
                  <a:txBody>
                    <a:bodyPr/>
                    <a:lstStyle/>
                    <a:p>
                      <a:endParaRPr lang="fr-FR" b="1" dirty="0">
                        <a:solidFill>
                          <a:schemeClr val="tx2">
                            <a:lumMod val="75000"/>
                          </a:schemeClr>
                        </a:solidFill>
                      </a:endParaRPr>
                    </a:p>
                  </a:txBody>
                  <a:tcPr anchor="ctr"/>
                </a:tc>
                <a:tc>
                  <a:txBody>
                    <a:bodyPr/>
                    <a:lstStyle/>
                    <a:p>
                      <a:endParaRPr lang="fr-FR" i="0" dirty="0"/>
                    </a:p>
                  </a:txBody>
                  <a:tcPr/>
                </a:tc>
              </a:tr>
            </a:tbl>
          </a:graphicData>
        </a:graphic>
      </p:graphicFrame>
    </p:spTree>
    <p:extLst>
      <p:ext uri="{BB962C8B-B14F-4D97-AF65-F5344CB8AC3E}">
        <p14:creationId xmlns:p14="http://schemas.microsoft.com/office/powerpoint/2010/main" val="2130936119"/>
      </p:ext>
    </p:extLst>
  </p:cSld>
  <p:clrMapOvr>
    <a:masterClrMapping/>
  </p:clrMapOvr>
  <p:transition spd="slow">
    <p:wipe dir="d"/>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a:t>
            </a:r>
            <a:r>
              <a:rPr lang="fr-FR" sz="2800" b="1" i="1" dirty="0" smtClean="0">
                <a:solidFill>
                  <a:schemeClr val="accent2">
                    <a:lumMod val="75000"/>
                  </a:schemeClr>
                </a:solidFill>
              </a:rPr>
              <a:t>(</a:t>
            </a:r>
            <a:r>
              <a:rPr lang="fr-FR" sz="2800" b="1" i="1" dirty="0" smtClean="0">
                <a:solidFill>
                  <a:schemeClr val="tx2">
                    <a:lumMod val="75000"/>
                  </a:schemeClr>
                </a:solidFill>
              </a:rPr>
              <a:t>url[,paramètres]</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smtClean="0"/>
              <a:t>Ensuite un schéma classique de requête AJAX avec </a:t>
            </a:r>
            <a:r>
              <a:rPr lang="fr-FR" sz="2000" dirty="0" err="1" smtClean="0"/>
              <a:t>jQuery</a:t>
            </a:r>
            <a:r>
              <a:rPr lang="fr-FR" sz="2000" dirty="0" smtClean="0"/>
              <a:t> qui fournit la structure simple de la requête  avec 3 méthodes faciles à </a:t>
            </a:r>
            <a:r>
              <a:rPr lang="fr-FR" sz="2000" dirty="0" err="1" smtClean="0"/>
              <a:t>interprêter</a:t>
            </a:r>
            <a:r>
              <a:rPr lang="fr-FR" sz="2000" dirty="0" smtClean="0"/>
              <a:t> :</a:t>
            </a:r>
          </a:p>
          <a:p>
            <a:pPr marL="0" indent="0">
              <a:buNone/>
            </a:pPr>
            <a:endParaRPr lang="fr-FR" sz="2000" dirty="0" smtClean="0"/>
          </a:p>
          <a:p>
            <a:pPr marL="0" indent="0">
              <a:buNone/>
            </a:pPr>
            <a:r>
              <a:rPr lang="fr-FR" sz="2000" dirty="0"/>
              <a:t>var </a:t>
            </a:r>
            <a:r>
              <a:rPr lang="fr-FR" sz="2000" dirty="0" err="1"/>
              <a:t>jqxhr</a:t>
            </a:r>
            <a:r>
              <a:rPr lang="fr-FR" sz="2000" dirty="0"/>
              <a:t> =</a:t>
            </a:r>
            <a:r>
              <a:rPr lang="fr-FR" sz="2000" dirty="0">
                <a:solidFill>
                  <a:schemeClr val="accent2">
                    <a:lumMod val="75000"/>
                  </a:schemeClr>
                </a:solidFill>
              </a:rPr>
              <a:t> $.</a:t>
            </a:r>
            <a:r>
              <a:rPr lang="fr-FR" sz="2000" dirty="0" err="1">
                <a:solidFill>
                  <a:schemeClr val="accent2">
                    <a:lumMod val="75000"/>
                  </a:schemeClr>
                </a:solidFill>
              </a:rPr>
              <a:t>ajax</a:t>
            </a:r>
            <a:r>
              <a:rPr lang="fr-FR" sz="2000" dirty="0">
                <a:solidFill>
                  <a:schemeClr val="accent2">
                    <a:lumMod val="75000"/>
                  </a:schemeClr>
                </a:solidFill>
              </a:rPr>
              <a:t>( </a:t>
            </a:r>
            <a:r>
              <a:rPr lang="fr-FR" sz="2000" dirty="0" smtClean="0"/>
              <a:t>"</a:t>
            </a:r>
            <a:r>
              <a:rPr lang="fr-FR" sz="2000" dirty="0" err="1" smtClean="0"/>
              <a:t>exemple.php</a:t>
            </a:r>
            <a:r>
              <a:rPr lang="fr-FR" sz="2000" dirty="0"/>
              <a:t>" </a:t>
            </a:r>
            <a:r>
              <a:rPr lang="fr-FR" sz="2000" dirty="0">
                <a:solidFill>
                  <a:schemeClr val="accent2">
                    <a:lumMod val="75000"/>
                  </a:schemeClr>
                </a:solidFill>
              </a:rPr>
              <a:t>)</a:t>
            </a:r>
          </a:p>
          <a:p>
            <a:pPr marL="0" indent="0">
              <a:buNone/>
            </a:pPr>
            <a:r>
              <a:rPr lang="fr-FR" sz="2000" dirty="0" smtClean="0"/>
              <a:t>	</a:t>
            </a:r>
            <a:r>
              <a:rPr lang="fr-FR" sz="2000" dirty="0" smtClean="0">
                <a:solidFill>
                  <a:schemeClr val="accent2">
                    <a:lumMod val="75000"/>
                  </a:schemeClr>
                </a:solidFill>
              </a:rPr>
              <a:t>.</a:t>
            </a:r>
            <a:r>
              <a:rPr lang="fr-FR" sz="2000" dirty="0" err="1">
                <a:solidFill>
                  <a:schemeClr val="accent2">
                    <a:lumMod val="75000"/>
                  </a:schemeClr>
                </a:solidFill>
              </a:rPr>
              <a:t>done</a:t>
            </a:r>
            <a:r>
              <a:rPr lang="fr-FR" sz="2000" dirty="0">
                <a:solidFill>
                  <a:schemeClr val="accent2">
                    <a:lumMod val="75000"/>
                  </a:schemeClr>
                </a:solidFill>
              </a:rPr>
              <a:t>(</a:t>
            </a:r>
            <a:r>
              <a:rPr lang="fr-FR" sz="2000" dirty="0" err="1">
                <a:solidFill>
                  <a:schemeClr val="accent2">
                    <a:lumMod val="75000"/>
                  </a:schemeClr>
                </a:solidFill>
              </a:rPr>
              <a:t>function</a:t>
            </a:r>
            <a:r>
              <a:rPr lang="fr-FR" sz="2000" dirty="0">
                <a:solidFill>
                  <a:schemeClr val="accent2">
                    <a:lumMod val="75000"/>
                  </a:schemeClr>
                </a:solidFill>
              </a:rPr>
              <a:t>()</a:t>
            </a:r>
            <a:r>
              <a:rPr lang="fr-FR" sz="2000" dirty="0"/>
              <a:t> </a:t>
            </a:r>
            <a:r>
              <a:rPr lang="fr-FR" sz="2000" dirty="0" smtClean="0"/>
              <a:t>	{ </a:t>
            </a:r>
            <a:r>
              <a:rPr lang="fr-FR" sz="2000" dirty="0" err="1"/>
              <a:t>alert</a:t>
            </a:r>
            <a:r>
              <a:rPr lang="fr-FR" sz="2000" dirty="0"/>
              <a:t>("</a:t>
            </a:r>
            <a:r>
              <a:rPr lang="fr-FR" sz="2000" dirty="0" err="1"/>
              <a:t>success</a:t>
            </a:r>
            <a:r>
              <a:rPr lang="fr-FR" sz="2000" dirty="0"/>
              <a:t>"); })</a:t>
            </a:r>
          </a:p>
          <a:p>
            <a:pPr marL="0" indent="0">
              <a:buNone/>
            </a:pPr>
            <a:r>
              <a:rPr lang="fr-FR" sz="2000" dirty="0" smtClean="0"/>
              <a:t>	</a:t>
            </a:r>
            <a:r>
              <a:rPr lang="fr-FR" sz="2000" dirty="0" smtClean="0">
                <a:solidFill>
                  <a:schemeClr val="accent2">
                    <a:lumMod val="75000"/>
                  </a:schemeClr>
                </a:solidFill>
              </a:rPr>
              <a:t>.</a:t>
            </a:r>
            <a:r>
              <a:rPr lang="fr-FR" sz="2000" dirty="0" err="1">
                <a:solidFill>
                  <a:schemeClr val="accent2">
                    <a:lumMod val="75000"/>
                  </a:schemeClr>
                </a:solidFill>
              </a:rPr>
              <a:t>fail</a:t>
            </a:r>
            <a:r>
              <a:rPr lang="fr-FR" sz="2000" dirty="0">
                <a:solidFill>
                  <a:schemeClr val="accent2">
                    <a:lumMod val="75000"/>
                  </a:schemeClr>
                </a:solidFill>
              </a:rPr>
              <a:t>(</a:t>
            </a:r>
            <a:r>
              <a:rPr lang="fr-FR" sz="2000" dirty="0" err="1">
                <a:solidFill>
                  <a:schemeClr val="accent2">
                    <a:lumMod val="75000"/>
                  </a:schemeClr>
                </a:solidFill>
              </a:rPr>
              <a:t>function</a:t>
            </a:r>
            <a:r>
              <a:rPr lang="fr-FR" sz="2000" dirty="0">
                <a:solidFill>
                  <a:schemeClr val="accent2">
                    <a:lumMod val="75000"/>
                  </a:schemeClr>
                </a:solidFill>
              </a:rPr>
              <a:t>()</a:t>
            </a:r>
            <a:r>
              <a:rPr lang="fr-FR" sz="2000" dirty="0"/>
              <a:t> </a:t>
            </a:r>
            <a:r>
              <a:rPr lang="fr-FR" sz="2000" dirty="0" smtClean="0"/>
              <a:t>	 { </a:t>
            </a:r>
            <a:r>
              <a:rPr lang="fr-FR" sz="2000" dirty="0" err="1"/>
              <a:t>alert</a:t>
            </a:r>
            <a:r>
              <a:rPr lang="fr-FR" sz="2000" dirty="0"/>
              <a:t>("</a:t>
            </a:r>
            <a:r>
              <a:rPr lang="fr-FR" sz="2000" dirty="0" err="1"/>
              <a:t>error</a:t>
            </a:r>
            <a:r>
              <a:rPr lang="fr-FR" sz="2000" dirty="0"/>
              <a:t>"); })</a:t>
            </a:r>
          </a:p>
          <a:p>
            <a:pPr marL="0" indent="0">
              <a:buNone/>
            </a:pPr>
            <a:r>
              <a:rPr lang="fr-FR" sz="2000" dirty="0" smtClean="0"/>
              <a:t>	</a:t>
            </a:r>
            <a:r>
              <a:rPr lang="fr-FR" sz="2000" dirty="0" smtClean="0">
                <a:solidFill>
                  <a:schemeClr val="accent2">
                    <a:lumMod val="75000"/>
                  </a:schemeClr>
                </a:solidFill>
              </a:rPr>
              <a:t>.</a:t>
            </a:r>
            <a:r>
              <a:rPr lang="fr-FR" sz="2000" dirty="0" err="1">
                <a:solidFill>
                  <a:schemeClr val="accent2">
                    <a:lumMod val="75000"/>
                  </a:schemeClr>
                </a:solidFill>
              </a:rPr>
              <a:t>always</a:t>
            </a:r>
            <a:r>
              <a:rPr lang="fr-FR" sz="2000" dirty="0">
                <a:solidFill>
                  <a:schemeClr val="accent2">
                    <a:lumMod val="75000"/>
                  </a:schemeClr>
                </a:solidFill>
              </a:rPr>
              <a:t>(</a:t>
            </a:r>
            <a:r>
              <a:rPr lang="fr-FR" sz="2000" dirty="0" err="1">
                <a:solidFill>
                  <a:schemeClr val="accent2">
                    <a:lumMod val="75000"/>
                  </a:schemeClr>
                </a:solidFill>
              </a:rPr>
              <a:t>function</a:t>
            </a:r>
            <a:r>
              <a:rPr lang="fr-FR" sz="2000" dirty="0">
                <a:solidFill>
                  <a:schemeClr val="accent2">
                    <a:lumMod val="75000"/>
                  </a:schemeClr>
                </a:solidFill>
              </a:rPr>
              <a:t>()</a:t>
            </a:r>
            <a:r>
              <a:rPr lang="fr-FR" sz="2000" dirty="0"/>
              <a:t> { </a:t>
            </a:r>
            <a:r>
              <a:rPr lang="fr-FR" sz="2000" dirty="0" err="1"/>
              <a:t>alert</a:t>
            </a:r>
            <a:r>
              <a:rPr lang="fr-FR" sz="2000" dirty="0"/>
              <a:t>("</a:t>
            </a:r>
            <a:r>
              <a:rPr lang="fr-FR" sz="2000" dirty="0" err="1"/>
              <a:t>complete</a:t>
            </a:r>
            <a:r>
              <a:rPr lang="fr-FR" sz="2000" dirty="0"/>
              <a:t>"); </a:t>
            </a:r>
            <a:r>
              <a:rPr lang="fr-FR" sz="2000" dirty="0" smtClean="0"/>
              <a:t>});</a:t>
            </a:r>
          </a:p>
          <a:p>
            <a:pPr marL="0" indent="0">
              <a:buNone/>
            </a:pPr>
            <a:endParaRPr lang="fr-FR" sz="2000" dirty="0" smtClean="0"/>
          </a:p>
          <a:p>
            <a:pPr marL="457200" indent="-457200">
              <a:buFont typeface="+mj-lt"/>
              <a:buAutoNum type="arabicPeriod"/>
            </a:pPr>
            <a:r>
              <a:rPr lang="fr-FR" sz="2000" dirty="0" smtClean="0"/>
              <a:t>La requête appelle '</a:t>
            </a:r>
            <a:r>
              <a:rPr lang="fr-FR" sz="2000" dirty="0" err="1" smtClean="0"/>
              <a:t>exemple.php</a:t>
            </a:r>
            <a:r>
              <a:rPr lang="fr-FR" sz="2000" dirty="0" smtClean="0"/>
              <a:t>' situé sur le serveur. Puis quand la requête AJAX est terminée :</a:t>
            </a:r>
          </a:p>
          <a:p>
            <a:pPr marL="457200" indent="-457200">
              <a:buFont typeface="+mj-lt"/>
              <a:buAutoNum type="arabicPeriod"/>
            </a:pPr>
            <a:r>
              <a:rPr lang="fr-FR" sz="2000" dirty="0" smtClean="0"/>
              <a:t>Si tout s'est bien passé, la fonction </a:t>
            </a:r>
            <a:r>
              <a:rPr lang="fr-FR" sz="2000" b="1" dirty="0">
                <a:solidFill>
                  <a:schemeClr val="accent2">
                    <a:lumMod val="75000"/>
                  </a:schemeClr>
                </a:solidFill>
              </a:rPr>
              <a:t>.</a:t>
            </a:r>
            <a:r>
              <a:rPr lang="fr-FR" sz="2000" b="1" dirty="0" err="1" smtClean="0">
                <a:solidFill>
                  <a:schemeClr val="accent2">
                    <a:lumMod val="75000"/>
                  </a:schemeClr>
                </a:solidFill>
              </a:rPr>
              <a:t>done</a:t>
            </a:r>
            <a:r>
              <a:rPr lang="fr-FR" sz="2000" dirty="0" smtClean="0"/>
              <a:t> est exécutée.</a:t>
            </a:r>
          </a:p>
          <a:p>
            <a:pPr marL="457200" indent="-457200">
              <a:buFont typeface="+mj-lt"/>
              <a:buAutoNum type="arabicPeriod"/>
            </a:pPr>
            <a:r>
              <a:rPr lang="fr-FR" sz="2000" dirty="0" smtClean="0"/>
              <a:t>Si une erreur survient, </a:t>
            </a:r>
            <a:r>
              <a:rPr lang="fr-FR" sz="2000" dirty="0"/>
              <a:t>la fonction </a:t>
            </a:r>
            <a:r>
              <a:rPr lang="fr-FR" sz="2000" b="1" dirty="0" smtClean="0">
                <a:solidFill>
                  <a:schemeClr val="accent2">
                    <a:lumMod val="75000"/>
                  </a:schemeClr>
                </a:solidFill>
              </a:rPr>
              <a:t>.</a:t>
            </a:r>
            <a:r>
              <a:rPr lang="fr-FR" sz="2000" b="1" dirty="0" err="1" smtClean="0">
                <a:solidFill>
                  <a:schemeClr val="accent2">
                    <a:lumMod val="75000"/>
                  </a:schemeClr>
                </a:solidFill>
              </a:rPr>
              <a:t>fail</a:t>
            </a:r>
            <a:r>
              <a:rPr lang="fr-FR" sz="2000" dirty="0" smtClean="0"/>
              <a:t> </a:t>
            </a:r>
            <a:r>
              <a:rPr lang="fr-FR" sz="2000" dirty="0"/>
              <a:t>est exécutée</a:t>
            </a:r>
            <a:r>
              <a:rPr lang="fr-FR" sz="2000" dirty="0" smtClean="0"/>
              <a:t>.</a:t>
            </a:r>
          </a:p>
          <a:p>
            <a:pPr marL="457200" indent="-457200">
              <a:buFont typeface="+mj-lt"/>
              <a:buAutoNum type="arabicPeriod"/>
            </a:pPr>
            <a:r>
              <a:rPr lang="fr-FR" sz="2000" dirty="0" smtClean="0"/>
              <a:t>Dans tous les cas, </a:t>
            </a:r>
            <a:r>
              <a:rPr lang="fr-FR" sz="2000" dirty="0"/>
              <a:t>la fonction </a:t>
            </a:r>
            <a:r>
              <a:rPr lang="fr-FR" sz="2000" b="1" dirty="0" smtClean="0">
                <a:solidFill>
                  <a:schemeClr val="accent2">
                    <a:lumMod val="75000"/>
                  </a:schemeClr>
                </a:solidFill>
              </a:rPr>
              <a:t>.</a:t>
            </a:r>
            <a:r>
              <a:rPr lang="fr-FR" sz="2000" b="1" dirty="0" err="1" smtClean="0">
                <a:solidFill>
                  <a:schemeClr val="accent2">
                    <a:lumMod val="75000"/>
                  </a:schemeClr>
                </a:solidFill>
              </a:rPr>
              <a:t>always</a:t>
            </a:r>
            <a:r>
              <a:rPr lang="fr-FR" sz="2000" dirty="0" smtClean="0"/>
              <a:t> </a:t>
            </a:r>
            <a:r>
              <a:rPr lang="fr-FR" sz="2000" dirty="0"/>
              <a:t>est exécutée.</a:t>
            </a:r>
          </a:p>
          <a:p>
            <a:pPr marL="0" indent="0">
              <a:buNone/>
            </a:pPr>
            <a:endParaRPr lang="fr-FR" sz="2000" dirty="0"/>
          </a:p>
          <a:p>
            <a:pPr marL="0" indent="0">
              <a:buNone/>
            </a:pPr>
            <a:endParaRPr lang="fr-FR" sz="2000" dirty="0"/>
          </a:p>
        </p:txBody>
      </p:sp>
    </p:spTree>
    <p:extLst>
      <p:ext uri="{BB962C8B-B14F-4D97-AF65-F5344CB8AC3E}">
        <p14:creationId xmlns:p14="http://schemas.microsoft.com/office/powerpoint/2010/main" val="3051650384"/>
      </p:ext>
    </p:extLst>
  </p:cSld>
  <p:clrMapOvr>
    <a:masterClrMapping/>
  </p:clrMapOvr>
  <p:transition spd="slow">
    <p:wipe dir="d"/>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a:t>
            </a:r>
            <a:r>
              <a:rPr lang="fr-FR" sz="2800" b="1" i="1" dirty="0" smtClean="0">
                <a:solidFill>
                  <a:schemeClr val="accent2">
                    <a:lumMod val="75000"/>
                  </a:schemeClr>
                </a:solidFill>
              </a:rPr>
              <a:t>(</a:t>
            </a:r>
            <a:r>
              <a:rPr lang="fr-FR" sz="2800" b="1" i="1" dirty="0" smtClean="0">
                <a:solidFill>
                  <a:schemeClr val="tx2">
                    <a:lumMod val="75000"/>
                  </a:schemeClr>
                </a:solidFill>
              </a:rPr>
              <a:t>paramètres</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smtClean="0"/>
              <a:t>Exemple :</a:t>
            </a:r>
          </a:p>
          <a:p>
            <a:pPr marL="0" indent="0">
              <a:buNone/>
            </a:pPr>
            <a:r>
              <a:rPr lang="fr-FR" sz="2000" dirty="0" smtClean="0"/>
              <a:t>var </a:t>
            </a:r>
            <a:r>
              <a:rPr lang="fr-FR" sz="2000" dirty="0" err="1" smtClean="0"/>
              <a:t>xhr</a:t>
            </a:r>
            <a:r>
              <a:rPr lang="fr-FR" sz="2000" dirty="0" smtClean="0">
                <a:solidFill>
                  <a:schemeClr val="accent2">
                    <a:lumMod val="75000"/>
                  </a:schemeClr>
                </a:solidFill>
              </a:rPr>
              <a:t>=$.</a:t>
            </a:r>
            <a:r>
              <a:rPr lang="fr-FR" sz="2000" dirty="0" err="1" smtClean="0">
                <a:solidFill>
                  <a:schemeClr val="accent2">
                    <a:lumMod val="75000"/>
                  </a:schemeClr>
                </a:solidFill>
              </a:rPr>
              <a:t>ajax</a:t>
            </a:r>
            <a:r>
              <a:rPr lang="fr-FR" sz="2000" dirty="0" smtClean="0">
                <a:solidFill>
                  <a:schemeClr val="accent2">
                    <a:lumMod val="75000"/>
                  </a:schemeClr>
                </a:solidFill>
              </a:rPr>
              <a:t>( </a:t>
            </a:r>
            <a:r>
              <a:rPr lang="fr-FR" sz="2000" dirty="0">
                <a:solidFill>
                  <a:schemeClr val="accent2">
                    <a:lumMod val="75000"/>
                  </a:schemeClr>
                </a:solidFill>
              </a:rPr>
              <a:t>{</a:t>
            </a:r>
          </a:p>
          <a:p>
            <a:pPr marL="0" indent="0">
              <a:buNone/>
            </a:pPr>
            <a:r>
              <a:rPr lang="fr-FR" sz="2000" dirty="0">
                <a:solidFill>
                  <a:schemeClr val="accent2">
                    <a:lumMod val="75000"/>
                  </a:schemeClr>
                </a:solidFill>
              </a:rPr>
              <a:t>	url : </a:t>
            </a:r>
            <a:r>
              <a:rPr lang="fr-FR" sz="2000" dirty="0"/>
              <a:t>"</a:t>
            </a:r>
            <a:r>
              <a:rPr lang="fr-FR" sz="2000" dirty="0" err="1"/>
              <a:t>exemple.php</a:t>
            </a:r>
            <a:r>
              <a:rPr lang="fr-FR" sz="2000" dirty="0"/>
              <a:t>", </a:t>
            </a:r>
          </a:p>
          <a:p>
            <a:pPr marL="0" indent="0">
              <a:buNone/>
            </a:pPr>
            <a:r>
              <a:rPr lang="fr-FR" sz="2000" dirty="0">
                <a:solidFill>
                  <a:schemeClr val="accent2">
                    <a:lumMod val="75000"/>
                  </a:schemeClr>
                </a:solidFill>
              </a:rPr>
              <a:t>	type : </a:t>
            </a:r>
            <a:r>
              <a:rPr lang="fr-FR" sz="2000" dirty="0"/>
              <a:t>'POST',</a:t>
            </a:r>
          </a:p>
          <a:p>
            <a:pPr marL="0" indent="0">
              <a:buNone/>
            </a:pPr>
            <a:r>
              <a:rPr lang="fr-FR" sz="2000" dirty="0">
                <a:solidFill>
                  <a:schemeClr val="accent2">
                    <a:lumMod val="75000"/>
                  </a:schemeClr>
                </a:solidFill>
              </a:rPr>
              <a:t>	data : </a:t>
            </a:r>
            <a:r>
              <a:rPr lang="fr-FR" sz="2000" dirty="0"/>
              <a:t>{ id: 'jules', mois: 'janvier'},</a:t>
            </a:r>
          </a:p>
          <a:p>
            <a:pPr marL="0" indent="0">
              <a:buNone/>
            </a:pPr>
            <a:r>
              <a:rPr lang="fr-FR" sz="2000" dirty="0"/>
              <a:t>	</a:t>
            </a:r>
            <a:r>
              <a:rPr lang="fr-FR" sz="2000" dirty="0" err="1">
                <a:solidFill>
                  <a:schemeClr val="accent2">
                    <a:lumMod val="75000"/>
                  </a:schemeClr>
                </a:solidFill>
              </a:rPr>
              <a:t>dataType</a:t>
            </a:r>
            <a:r>
              <a:rPr lang="fr-FR" sz="2000" dirty="0">
                <a:solidFill>
                  <a:schemeClr val="accent2">
                    <a:lumMod val="75000"/>
                  </a:schemeClr>
                </a:solidFill>
              </a:rPr>
              <a:t> :</a:t>
            </a:r>
            <a:r>
              <a:rPr lang="fr-FR" sz="2000" dirty="0"/>
              <a:t> 'html</a:t>
            </a:r>
            <a:r>
              <a:rPr lang="fr-FR" sz="2000" dirty="0" smtClean="0"/>
              <a:t>'</a:t>
            </a:r>
          </a:p>
          <a:p>
            <a:pPr marL="0" indent="0">
              <a:buNone/>
            </a:pPr>
            <a:r>
              <a:rPr lang="fr-FR" sz="2000" dirty="0" smtClean="0"/>
              <a:t>})</a:t>
            </a:r>
          </a:p>
          <a:p>
            <a:pPr marL="0" indent="0">
              <a:buNone/>
            </a:pPr>
            <a:r>
              <a:rPr lang="fr-FR" sz="2000" dirty="0"/>
              <a:t>	</a:t>
            </a:r>
            <a:r>
              <a:rPr lang="fr-FR" sz="2000" dirty="0" smtClean="0">
                <a:solidFill>
                  <a:schemeClr val="accent2">
                    <a:lumMod val="75000"/>
                  </a:schemeClr>
                </a:solidFill>
              </a:rPr>
              <a:t>.</a:t>
            </a:r>
            <a:r>
              <a:rPr lang="fr-FR" sz="2000" dirty="0" err="1" smtClean="0">
                <a:solidFill>
                  <a:schemeClr val="accent2">
                    <a:lumMod val="75000"/>
                  </a:schemeClr>
                </a:solidFill>
              </a:rPr>
              <a:t>done</a:t>
            </a:r>
            <a:r>
              <a:rPr lang="fr-FR" sz="2000" dirty="0" smtClean="0"/>
              <a:t>(</a:t>
            </a:r>
            <a:r>
              <a:rPr lang="fr-FR" sz="2000" dirty="0" err="1" smtClean="0"/>
              <a:t>function</a:t>
            </a:r>
            <a:r>
              <a:rPr lang="fr-FR" sz="2000" dirty="0" smtClean="0"/>
              <a:t>(</a:t>
            </a:r>
            <a:r>
              <a:rPr lang="fr-FR" sz="2000" dirty="0" smtClean="0">
                <a:solidFill>
                  <a:schemeClr val="accent2">
                    <a:lumMod val="75000"/>
                  </a:schemeClr>
                </a:solidFill>
              </a:rPr>
              <a:t>message</a:t>
            </a:r>
            <a:r>
              <a:rPr lang="fr-FR" sz="2000" dirty="0" smtClean="0"/>
              <a:t>) {</a:t>
            </a:r>
          </a:p>
          <a:p>
            <a:pPr marL="0" indent="0">
              <a:buNone/>
            </a:pPr>
            <a:r>
              <a:rPr lang="fr-FR" sz="2000" dirty="0" smtClean="0"/>
              <a:t>		</a:t>
            </a:r>
            <a:r>
              <a:rPr lang="fr-FR" sz="2000" dirty="0" err="1" smtClean="0"/>
              <a:t>alert</a:t>
            </a:r>
            <a:r>
              <a:rPr lang="fr-FR" sz="2000" dirty="0" smtClean="0"/>
              <a:t>('Réponse : '+</a:t>
            </a:r>
            <a:r>
              <a:rPr lang="fr-FR" sz="2000" dirty="0" smtClean="0">
                <a:solidFill>
                  <a:schemeClr val="accent2">
                    <a:lumMod val="75000"/>
                  </a:schemeClr>
                </a:solidFill>
              </a:rPr>
              <a:t>message</a:t>
            </a:r>
            <a:r>
              <a:rPr lang="fr-FR" sz="2000" dirty="0" smtClean="0"/>
              <a:t>);</a:t>
            </a:r>
            <a:endParaRPr lang="fr-FR" sz="2000" dirty="0"/>
          </a:p>
          <a:p>
            <a:pPr marL="0" indent="0">
              <a:buNone/>
            </a:pPr>
            <a:r>
              <a:rPr lang="fr-FR" sz="2000" dirty="0" smtClean="0"/>
              <a:t>	})</a:t>
            </a:r>
          </a:p>
          <a:p>
            <a:pPr marL="0" indent="0">
              <a:buNone/>
            </a:pPr>
            <a:r>
              <a:rPr lang="fr-FR" sz="2000" dirty="0" smtClean="0">
                <a:solidFill>
                  <a:schemeClr val="accent2">
                    <a:lumMod val="75000"/>
                  </a:schemeClr>
                </a:solidFill>
              </a:rPr>
              <a:t>});</a:t>
            </a:r>
            <a:endParaRPr lang="fr-FR" sz="2000" dirty="0"/>
          </a:p>
          <a:p>
            <a:pPr marL="0" indent="0">
              <a:buNone/>
            </a:pPr>
            <a:endParaRPr lang="fr-FR" sz="2000" dirty="0"/>
          </a:p>
          <a:p>
            <a:pPr marL="0" indent="0">
              <a:buNone/>
            </a:pPr>
            <a:endParaRPr lang="fr-FR" sz="2000" dirty="0"/>
          </a:p>
        </p:txBody>
      </p:sp>
    </p:spTree>
    <p:extLst>
      <p:ext uri="{BB962C8B-B14F-4D97-AF65-F5344CB8AC3E}">
        <p14:creationId xmlns:p14="http://schemas.microsoft.com/office/powerpoint/2010/main" val="3277661894"/>
      </p:ext>
    </p:extLst>
  </p:cSld>
  <p:clrMapOvr>
    <a:masterClrMapping/>
  </p:clrMapOvr>
  <p:transition spd="slow">
    <p:wipe dir="d"/>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t>les méthodes .</a:t>
            </a:r>
            <a:r>
              <a:rPr lang="fr-FR" sz="2800" b="1" i="1" dirty="0" err="1" smtClean="0">
                <a:solidFill>
                  <a:schemeClr val="accent2">
                    <a:lumMod val="75000"/>
                  </a:schemeClr>
                </a:solidFill>
              </a:rPr>
              <a:t>done</a:t>
            </a:r>
            <a:r>
              <a:rPr lang="fr-FR" sz="2800" b="1" i="1" dirty="0" smtClean="0">
                <a:solidFill>
                  <a:schemeClr val="accent2">
                    <a:lumMod val="75000"/>
                  </a:schemeClr>
                </a:solidFill>
              </a:rPr>
              <a:t>(), .</a:t>
            </a:r>
            <a:r>
              <a:rPr lang="fr-FR" sz="2800" b="1" i="1" dirty="0" err="1" smtClean="0">
                <a:solidFill>
                  <a:schemeClr val="accent2">
                    <a:lumMod val="75000"/>
                  </a:schemeClr>
                </a:solidFill>
              </a:rPr>
              <a:t>fail</a:t>
            </a:r>
            <a:r>
              <a:rPr lang="fr-FR" sz="2800" b="1" i="1" dirty="0" smtClean="0">
                <a:solidFill>
                  <a:schemeClr val="accent2">
                    <a:lumMod val="75000"/>
                  </a:schemeClr>
                </a:solidFill>
              </a:rPr>
              <a:t>(), .</a:t>
            </a:r>
            <a:r>
              <a:rPr lang="fr-FR" sz="2800" b="1" i="1" dirty="0" err="1" smtClean="0">
                <a:solidFill>
                  <a:schemeClr val="accent2">
                    <a:lumMod val="75000"/>
                  </a:schemeClr>
                </a:solidFill>
              </a:rPr>
              <a:t>always</a:t>
            </a:r>
            <a:r>
              <a:rPr lang="fr-FR" sz="2800" b="1" i="1" dirty="0" smtClean="0">
                <a:solidFill>
                  <a:schemeClr val="accent2">
                    <a:lumMod val="75000"/>
                  </a:schemeClr>
                </a:solidFill>
              </a:rPr>
              <a:t>() et </a:t>
            </a:r>
            <a:r>
              <a:rPr lang="fr-FR" sz="2800" b="1" i="1" dirty="0" err="1" smtClean="0">
                <a:solidFill>
                  <a:schemeClr val="accent2">
                    <a:lumMod val="75000"/>
                  </a:schemeClr>
                </a:solidFill>
              </a:rPr>
              <a:t>then</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err="1" smtClean="0"/>
              <a:t>xhr</a:t>
            </a:r>
            <a:r>
              <a:rPr lang="fr-FR" sz="2000" b="1" dirty="0" err="1" smtClean="0">
                <a:solidFill>
                  <a:schemeClr val="accent2">
                    <a:lumMod val="75000"/>
                  </a:schemeClr>
                </a:solidFill>
              </a:rPr>
              <a:t>.done</a:t>
            </a:r>
            <a:r>
              <a:rPr lang="fr-FR" sz="2000" dirty="0" smtClean="0"/>
              <a:t>(</a:t>
            </a:r>
            <a:r>
              <a:rPr lang="fr-FR" sz="2000" dirty="0" err="1" smtClean="0"/>
              <a:t>function</a:t>
            </a:r>
            <a:r>
              <a:rPr lang="fr-FR" sz="2000" dirty="0" smtClean="0"/>
              <a:t>(</a:t>
            </a:r>
            <a:r>
              <a:rPr lang="fr-FR" sz="2000" b="1" dirty="0" err="1" smtClean="0">
                <a:solidFill>
                  <a:schemeClr val="tx2">
                    <a:lumMod val="75000"/>
                  </a:schemeClr>
                </a:solidFill>
              </a:rPr>
              <a:t>data,textstatus,xhr</a:t>
            </a:r>
            <a:r>
              <a:rPr lang="fr-FR" sz="2000" b="1" dirty="0" smtClean="0">
                <a:solidFill>
                  <a:schemeClr val="tx2">
                    <a:lumMod val="75000"/>
                  </a:schemeClr>
                </a:solidFill>
              </a:rPr>
              <a:t>{}</a:t>
            </a:r>
            <a:r>
              <a:rPr lang="fr-FR" sz="2000" dirty="0" smtClean="0"/>
              <a:t>)</a:t>
            </a:r>
          </a:p>
          <a:p>
            <a:pPr marL="0" indent="0">
              <a:buNone/>
            </a:pPr>
            <a:r>
              <a:rPr lang="fr-FR" sz="2000" dirty="0" smtClean="0"/>
              <a:t>Cette méthode est exécutée lorsque la requête s'est exécutée sans erreur.</a:t>
            </a:r>
            <a:endParaRPr lang="fr-FR" sz="2000" dirty="0"/>
          </a:p>
          <a:p>
            <a:pPr marL="0" indent="0">
              <a:buNone/>
            </a:pPr>
            <a:endParaRPr lang="fr-FR" sz="2000" dirty="0" smtClean="0"/>
          </a:p>
          <a:p>
            <a:pPr marL="0" indent="0">
              <a:buNone/>
            </a:pPr>
            <a:r>
              <a:rPr lang="fr-FR" sz="2000" dirty="0" smtClean="0"/>
              <a:t>paramètres optionnels :</a:t>
            </a:r>
          </a:p>
          <a:p>
            <a:pPr marL="0" indent="0">
              <a:buNone/>
            </a:pPr>
            <a:r>
              <a:rPr lang="fr-FR" sz="2000" b="1" dirty="0" smtClean="0">
                <a:solidFill>
                  <a:schemeClr val="tx2">
                    <a:lumMod val="75000"/>
                  </a:schemeClr>
                </a:solidFill>
              </a:rPr>
              <a:t>data </a:t>
            </a:r>
            <a:r>
              <a:rPr lang="fr-FR" sz="2000" b="1" dirty="0">
                <a:solidFill>
                  <a:schemeClr val="tx2">
                    <a:lumMod val="75000"/>
                  </a:schemeClr>
                </a:solidFill>
              </a:rPr>
              <a:t>:</a:t>
            </a:r>
            <a:r>
              <a:rPr lang="fr-FR" sz="2000" dirty="0" smtClean="0"/>
              <a:t> données renvoyées par le serveur,</a:t>
            </a:r>
          </a:p>
          <a:p>
            <a:pPr marL="0" indent="0">
              <a:buNone/>
            </a:pPr>
            <a:r>
              <a:rPr lang="fr-FR" sz="2000" b="1" dirty="0" err="1" smtClean="0">
                <a:solidFill>
                  <a:schemeClr val="tx2">
                    <a:lumMod val="75000"/>
                  </a:schemeClr>
                </a:solidFill>
              </a:rPr>
              <a:t>textstatus</a:t>
            </a:r>
            <a:r>
              <a:rPr lang="fr-FR" sz="2000" b="1" dirty="0" smtClean="0">
                <a:solidFill>
                  <a:schemeClr val="tx2">
                    <a:lumMod val="75000"/>
                  </a:schemeClr>
                </a:solidFill>
              </a:rPr>
              <a:t> </a:t>
            </a:r>
            <a:r>
              <a:rPr lang="fr-FR" sz="2000" b="1" dirty="0">
                <a:solidFill>
                  <a:schemeClr val="tx2">
                    <a:lumMod val="75000"/>
                  </a:schemeClr>
                </a:solidFill>
              </a:rPr>
              <a:t>: </a:t>
            </a:r>
            <a:r>
              <a:rPr lang="fr-FR" sz="2000" dirty="0" smtClean="0"/>
              <a:t>message de succès ou d'erreur</a:t>
            </a:r>
          </a:p>
          <a:p>
            <a:pPr marL="0" indent="0">
              <a:buNone/>
            </a:pPr>
            <a:r>
              <a:rPr lang="fr-FR" sz="2000" b="1" dirty="0" err="1" smtClean="0">
                <a:solidFill>
                  <a:schemeClr val="tx2">
                    <a:lumMod val="75000"/>
                  </a:schemeClr>
                </a:solidFill>
              </a:rPr>
              <a:t>xhr</a:t>
            </a:r>
            <a:r>
              <a:rPr lang="fr-FR" sz="2000" b="1" dirty="0" smtClean="0">
                <a:solidFill>
                  <a:schemeClr val="tx2">
                    <a:lumMod val="75000"/>
                  </a:schemeClr>
                </a:solidFill>
              </a:rPr>
              <a:t> </a:t>
            </a:r>
            <a:r>
              <a:rPr lang="fr-FR" sz="2000" b="1" dirty="0">
                <a:solidFill>
                  <a:schemeClr val="tx2">
                    <a:lumMod val="75000"/>
                  </a:schemeClr>
                </a:solidFill>
              </a:rPr>
              <a:t>:</a:t>
            </a:r>
            <a:r>
              <a:rPr lang="fr-FR" sz="2000" dirty="0" smtClean="0"/>
              <a:t> objet contenant tous les paramètres de la requête Ajax (,</a:t>
            </a:r>
            <a:r>
              <a:rPr lang="fr-FR" sz="2000" dirty="0" err="1" smtClean="0"/>
              <a:t>readyState</a:t>
            </a:r>
            <a:r>
              <a:rPr lang="fr-FR" sz="2000" dirty="0" smtClean="0"/>
              <a:t>, </a:t>
            </a:r>
            <a:r>
              <a:rPr lang="fr-FR" sz="2000" dirty="0" err="1" smtClean="0"/>
              <a:t>status</a:t>
            </a:r>
            <a:r>
              <a:rPr lang="fr-FR" sz="2000" dirty="0" smtClean="0"/>
              <a:t>, ...)</a:t>
            </a:r>
            <a:endParaRPr lang="fr-FR" sz="2000" dirty="0"/>
          </a:p>
          <a:p>
            <a:pPr marL="0" indent="0">
              <a:buNone/>
            </a:pPr>
            <a:endParaRPr lang="fr-FR" sz="2000" dirty="0"/>
          </a:p>
        </p:txBody>
      </p:sp>
    </p:spTree>
    <p:extLst>
      <p:ext uri="{BB962C8B-B14F-4D97-AF65-F5344CB8AC3E}">
        <p14:creationId xmlns:p14="http://schemas.microsoft.com/office/powerpoint/2010/main" val="235626596"/>
      </p:ext>
    </p:extLst>
  </p:cSld>
  <p:clrMapOvr>
    <a:masterClrMapping/>
  </p:clrMapOvr>
  <p:transition spd="slow">
    <p:wipe dir="d"/>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t>les méthodes .</a:t>
            </a:r>
            <a:r>
              <a:rPr lang="fr-FR" sz="2800" b="1" i="1" dirty="0" err="1" smtClean="0">
                <a:solidFill>
                  <a:schemeClr val="accent2">
                    <a:lumMod val="75000"/>
                  </a:schemeClr>
                </a:solidFill>
              </a:rPr>
              <a:t>done</a:t>
            </a:r>
            <a:r>
              <a:rPr lang="fr-FR" sz="2800" b="1" i="1" dirty="0" smtClean="0">
                <a:solidFill>
                  <a:schemeClr val="accent2">
                    <a:lumMod val="75000"/>
                  </a:schemeClr>
                </a:solidFill>
              </a:rPr>
              <a:t>(), .</a:t>
            </a:r>
            <a:r>
              <a:rPr lang="fr-FR" sz="2800" b="1" i="1" dirty="0" err="1" smtClean="0">
                <a:solidFill>
                  <a:schemeClr val="accent2">
                    <a:lumMod val="75000"/>
                  </a:schemeClr>
                </a:solidFill>
              </a:rPr>
              <a:t>fail</a:t>
            </a:r>
            <a:r>
              <a:rPr lang="fr-FR" sz="2800" b="1" i="1" dirty="0" smtClean="0">
                <a:solidFill>
                  <a:schemeClr val="accent2">
                    <a:lumMod val="75000"/>
                  </a:schemeClr>
                </a:solidFill>
              </a:rPr>
              <a:t>(), .</a:t>
            </a:r>
            <a:r>
              <a:rPr lang="fr-FR" sz="2800" b="1" i="1" dirty="0" err="1" smtClean="0">
                <a:solidFill>
                  <a:schemeClr val="accent2">
                    <a:lumMod val="75000"/>
                  </a:schemeClr>
                </a:solidFill>
              </a:rPr>
              <a:t>always</a:t>
            </a:r>
            <a:r>
              <a:rPr lang="fr-FR" sz="2800" b="1" i="1" dirty="0" smtClean="0">
                <a:solidFill>
                  <a:schemeClr val="accent2">
                    <a:lumMod val="75000"/>
                  </a:schemeClr>
                </a:solidFill>
              </a:rPr>
              <a:t>() et </a:t>
            </a:r>
            <a:r>
              <a:rPr lang="fr-FR" sz="2800" b="1" i="1" dirty="0" err="1" smtClean="0">
                <a:solidFill>
                  <a:schemeClr val="accent2">
                    <a:lumMod val="75000"/>
                  </a:schemeClr>
                </a:solidFill>
              </a:rPr>
              <a:t>then</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err="1" smtClean="0"/>
              <a:t>xhr</a:t>
            </a:r>
            <a:r>
              <a:rPr lang="fr-FR" sz="2000" b="1" dirty="0" err="1" smtClean="0">
                <a:solidFill>
                  <a:schemeClr val="accent2">
                    <a:lumMod val="75000"/>
                  </a:schemeClr>
                </a:solidFill>
              </a:rPr>
              <a:t>.fail</a:t>
            </a:r>
            <a:r>
              <a:rPr lang="fr-FR" sz="2000" dirty="0" smtClean="0"/>
              <a:t>(</a:t>
            </a:r>
            <a:r>
              <a:rPr lang="fr-FR" sz="2000" dirty="0" err="1" smtClean="0"/>
              <a:t>function</a:t>
            </a:r>
            <a:r>
              <a:rPr lang="fr-FR" sz="2000" dirty="0" smtClean="0"/>
              <a:t>(</a:t>
            </a:r>
            <a:r>
              <a:rPr lang="fr-FR" sz="2000" b="1" dirty="0" err="1" smtClean="0">
                <a:solidFill>
                  <a:schemeClr val="tx2">
                    <a:lumMod val="75000"/>
                  </a:schemeClr>
                </a:solidFill>
              </a:rPr>
              <a:t>xhr,textstatus,errorthrown</a:t>
            </a:r>
            <a:r>
              <a:rPr lang="fr-FR" sz="2000" b="1" dirty="0">
                <a:solidFill>
                  <a:schemeClr val="tx2">
                    <a:lumMod val="75000"/>
                  </a:schemeClr>
                </a:solidFill>
              </a:rPr>
              <a:t>{}</a:t>
            </a:r>
            <a:r>
              <a:rPr lang="fr-FR" sz="2000" dirty="0" smtClean="0"/>
              <a:t>)</a:t>
            </a:r>
          </a:p>
          <a:p>
            <a:pPr marL="0" indent="0">
              <a:buNone/>
            </a:pPr>
            <a:r>
              <a:rPr lang="fr-FR" sz="2000" dirty="0" smtClean="0"/>
              <a:t>Cette méthode est exécutée lorsqu'une erreur s'est produite dans l'exécution de la requête.</a:t>
            </a:r>
            <a:endParaRPr lang="fr-FR" sz="2000" dirty="0"/>
          </a:p>
          <a:p>
            <a:pPr marL="0" indent="0">
              <a:buNone/>
            </a:pPr>
            <a:endParaRPr lang="fr-FR" sz="2000" dirty="0" smtClean="0"/>
          </a:p>
          <a:p>
            <a:pPr marL="0" indent="0">
              <a:buNone/>
            </a:pPr>
            <a:r>
              <a:rPr lang="fr-FR" sz="2000" dirty="0" smtClean="0"/>
              <a:t>paramètres optionnels :</a:t>
            </a:r>
          </a:p>
          <a:p>
            <a:pPr marL="0" indent="0">
              <a:buNone/>
            </a:pPr>
            <a:r>
              <a:rPr lang="fr-FR" sz="2000" b="1" dirty="0" err="1">
                <a:solidFill>
                  <a:schemeClr val="tx2">
                    <a:lumMod val="75000"/>
                  </a:schemeClr>
                </a:solidFill>
              </a:rPr>
              <a:t>xhr</a:t>
            </a:r>
            <a:r>
              <a:rPr lang="fr-FR" sz="2000" b="1" dirty="0">
                <a:solidFill>
                  <a:schemeClr val="tx2">
                    <a:lumMod val="75000"/>
                  </a:schemeClr>
                </a:solidFill>
              </a:rPr>
              <a:t> :</a:t>
            </a:r>
            <a:r>
              <a:rPr lang="fr-FR" sz="2000" dirty="0"/>
              <a:t> objet contenant tous les paramètres de la requête Ajax (,</a:t>
            </a:r>
            <a:r>
              <a:rPr lang="fr-FR" sz="2000" dirty="0" err="1" smtClean="0"/>
              <a:t>readyState</a:t>
            </a:r>
            <a:r>
              <a:rPr lang="fr-FR" sz="2000" dirty="0"/>
              <a:t>, </a:t>
            </a:r>
            <a:r>
              <a:rPr lang="fr-FR" sz="2000" dirty="0" err="1"/>
              <a:t>status</a:t>
            </a:r>
            <a:r>
              <a:rPr lang="fr-FR" sz="2000" dirty="0"/>
              <a:t>, ...)</a:t>
            </a:r>
          </a:p>
          <a:p>
            <a:pPr marL="0" indent="0">
              <a:buNone/>
            </a:pPr>
            <a:r>
              <a:rPr lang="fr-FR" sz="2000" b="1" dirty="0" err="1" smtClean="0">
                <a:solidFill>
                  <a:schemeClr val="tx2">
                    <a:lumMod val="75000"/>
                  </a:schemeClr>
                </a:solidFill>
              </a:rPr>
              <a:t>textstatus</a:t>
            </a:r>
            <a:r>
              <a:rPr lang="fr-FR" sz="2000" b="1" dirty="0" smtClean="0">
                <a:solidFill>
                  <a:schemeClr val="tx2">
                    <a:lumMod val="75000"/>
                  </a:schemeClr>
                </a:solidFill>
              </a:rPr>
              <a:t> </a:t>
            </a:r>
            <a:r>
              <a:rPr lang="fr-FR" sz="2000" b="1" dirty="0">
                <a:solidFill>
                  <a:schemeClr val="tx2">
                    <a:lumMod val="75000"/>
                  </a:schemeClr>
                </a:solidFill>
              </a:rPr>
              <a:t>: </a:t>
            </a:r>
            <a:r>
              <a:rPr lang="fr-FR" sz="2000" dirty="0" smtClean="0"/>
              <a:t>message de succès ou d'erreur</a:t>
            </a:r>
          </a:p>
          <a:p>
            <a:pPr marL="0" indent="0">
              <a:buNone/>
            </a:pPr>
            <a:r>
              <a:rPr lang="fr-FR" sz="2000" b="1" dirty="0" err="1" smtClean="0">
                <a:solidFill>
                  <a:schemeClr val="tx2">
                    <a:lumMod val="75000"/>
                  </a:schemeClr>
                </a:solidFill>
              </a:rPr>
              <a:t>errorthrown</a:t>
            </a:r>
            <a:r>
              <a:rPr lang="fr-FR" sz="2000" b="1" dirty="0" smtClean="0">
                <a:solidFill>
                  <a:schemeClr val="tx2">
                    <a:lumMod val="75000"/>
                  </a:schemeClr>
                </a:solidFill>
              </a:rPr>
              <a:t> </a:t>
            </a:r>
            <a:r>
              <a:rPr lang="fr-FR" sz="2000" b="1" dirty="0">
                <a:solidFill>
                  <a:schemeClr val="tx2">
                    <a:lumMod val="75000"/>
                  </a:schemeClr>
                </a:solidFill>
              </a:rPr>
              <a:t>:</a:t>
            </a:r>
            <a:r>
              <a:rPr lang="fr-FR" sz="2000" dirty="0"/>
              <a:t> complément sur le type d'erreur</a:t>
            </a:r>
          </a:p>
          <a:p>
            <a:pPr marL="0" indent="0">
              <a:buNone/>
            </a:pPr>
            <a:endParaRPr lang="fr-FR" sz="2000" dirty="0"/>
          </a:p>
        </p:txBody>
      </p:sp>
    </p:spTree>
    <p:extLst>
      <p:ext uri="{BB962C8B-B14F-4D97-AF65-F5344CB8AC3E}">
        <p14:creationId xmlns:p14="http://schemas.microsoft.com/office/powerpoint/2010/main" val="682291822"/>
      </p:ext>
    </p:extLst>
  </p:cSld>
  <p:clrMapOvr>
    <a:masterClrMapping/>
  </p:clrMapOvr>
  <p:transition spd="slow">
    <p:wipe dir="d"/>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t>les méthodes .</a:t>
            </a:r>
            <a:r>
              <a:rPr lang="fr-FR" sz="2800" b="1" i="1" dirty="0" err="1" smtClean="0">
                <a:solidFill>
                  <a:schemeClr val="accent2">
                    <a:lumMod val="75000"/>
                  </a:schemeClr>
                </a:solidFill>
              </a:rPr>
              <a:t>done</a:t>
            </a:r>
            <a:r>
              <a:rPr lang="fr-FR" sz="2800" b="1" i="1" dirty="0" smtClean="0">
                <a:solidFill>
                  <a:schemeClr val="accent2">
                    <a:lumMod val="75000"/>
                  </a:schemeClr>
                </a:solidFill>
              </a:rPr>
              <a:t>(), .</a:t>
            </a:r>
            <a:r>
              <a:rPr lang="fr-FR" sz="2800" b="1" i="1" dirty="0" err="1" smtClean="0">
                <a:solidFill>
                  <a:schemeClr val="accent2">
                    <a:lumMod val="75000"/>
                  </a:schemeClr>
                </a:solidFill>
              </a:rPr>
              <a:t>fail</a:t>
            </a:r>
            <a:r>
              <a:rPr lang="fr-FR" sz="2800" b="1" i="1" dirty="0" smtClean="0">
                <a:solidFill>
                  <a:schemeClr val="accent2">
                    <a:lumMod val="75000"/>
                  </a:schemeClr>
                </a:solidFill>
              </a:rPr>
              <a:t>(), .</a:t>
            </a:r>
            <a:r>
              <a:rPr lang="fr-FR" sz="2800" b="1" i="1" dirty="0" err="1" smtClean="0">
                <a:solidFill>
                  <a:schemeClr val="accent2">
                    <a:lumMod val="75000"/>
                  </a:schemeClr>
                </a:solidFill>
              </a:rPr>
              <a:t>always</a:t>
            </a:r>
            <a:r>
              <a:rPr lang="fr-FR" sz="2800" b="1" i="1" dirty="0" smtClean="0">
                <a:solidFill>
                  <a:schemeClr val="accent2">
                    <a:lumMod val="75000"/>
                  </a:schemeClr>
                </a:solidFill>
              </a:rPr>
              <a:t>() et </a:t>
            </a:r>
            <a:r>
              <a:rPr lang="fr-FR" sz="2800" b="1" i="1" dirty="0" err="1" smtClean="0">
                <a:solidFill>
                  <a:schemeClr val="accent2">
                    <a:lumMod val="75000"/>
                  </a:schemeClr>
                </a:solidFill>
              </a:rPr>
              <a:t>then</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err="1" smtClean="0"/>
              <a:t>xhr</a:t>
            </a:r>
            <a:r>
              <a:rPr lang="fr-FR" sz="2000" b="1" dirty="0" err="1" smtClean="0">
                <a:solidFill>
                  <a:schemeClr val="accent2">
                    <a:lumMod val="75000"/>
                  </a:schemeClr>
                </a:solidFill>
              </a:rPr>
              <a:t>.always</a:t>
            </a:r>
            <a:r>
              <a:rPr lang="fr-FR" sz="2000" dirty="0" smtClean="0"/>
              <a:t>(</a:t>
            </a:r>
            <a:r>
              <a:rPr lang="fr-FR" sz="2000" dirty="0" err="1" smtClean="0"/>
              <a:t>function</a:t>
            </a:r>
            <a:r>
              <a:rPr lang="fr-FR" sz="2000" dirty="0" smtClean="0"/>
              <a:t>(</a:t>
            </a:r>
            <a:r>
              <a:rPr lang="fr-FR" sz="2000" b="1" dirty="0" smtClean="0">
                <a:solidFill>
                  <a:schemeClr val="tx2">
                    <a:lumMod val="75000"/>
                  </a:schemeClr>
                </a:solidFill>
              </a:rPr>
              <a:t>param1,textstatus,param2</a:t>
            </a:r>
            <a:r>
              <a:rPr lang="fr-FR" sz="2000" b="1" dirty="0">
                <a:solidFill>
                  <a:schemeClr val="tx2">
                    <a:lumMod val="75000"/>
                  </a:schemeClr>
                </a:solidFill>
              </a:rPr>
              <a:t>{}</a:t>
            </a:r>
            <a:r>
              <a:rPr lang="fr-FR" sz="2000" dirty="0" smtClean="0"/>
              <a:t>)</a:t>
            </a:r>
          </a:p>
          <a:p>
            <a:pPr marL="0" indent="0">
              <a:buNone/>
            </a:pPr>
            <a:r>
              <a:rPr lang="fr-FR" sz="2000" dirty="0"/>
              <a:t>Cette méthode est </a:t>
            </a:r>
            <a:r>
              <a:rPr lang="fr-FR" sz="2000" dirty="0" smtClean="0"/>
              <a:t>toujours exécutée que </a:t>
            </a:r>
            <a:r>
              <a:rPr lang="fr-FR" sz="2000" dirty="0"/>
              <a:t>la requête </a:t>
            </a:r>
            <a:r>
              <a:rPr lang="fr-FR" sz="2000" dirty="0" smtClean="0"/>
              <a:t>se soit correctement exécutée ou </a:t>
            </a:r>
            <a:r>
              <a:rPr lang="fr-FR" sz="2000" dirty="0"/>
              <a:t>q</a:t>
            </a:r>
            <a:r>
              <a:rPr lang="fr-FR" sz="2000" dirty="0" smtClean="0"/>
              <a:t>u'une erreur se soit produite.</a:t>
            </a:r>
            <a:endParaRPr lang="fr-FR" sz="2000" dirty="0"/>
          </a:p>
          <a:p>
            <a:pPr marL="0" indent="0">
              <a:buNone/>
            </a:pPr>
            <a:r>
              <a:rPr lang="fr-FR" sz="2000" dirty="0" smtClean="0"/>
              <a:t>paramètres </a:t>
            </a:r>
            <a:r>
              <a:rPr lang="fr-FR" sz="2000" dirty="0"/>
              <a:t>optionnels </a:t>
            </a:r>
            <a:r>
              <a:rPr lang="fr-FR" sz="2000" dirty="0" smtClean="0"/>
              <a:t>:</a:t>
            </a:r>
          </a:p>
          <a:p>
            <a:pPr marL="0" indent="0">
              <a:buNone/>
            </a:pPr>
            <a:r>
              <a:rPr lang="fr-FR" sz="2000" dirty="0" smtClean="0"/>
              <a:t>en cas de succès :</a:t>
            </a:r>
            <a:endParaRPr lang="fr-FR" sz="2000" dirty="0"/>
          </a:p>
          <a:p>
            <a:pPr marL="0" indent="0">
              <a:buNone/>
            </a:pPr>
            <a:r>
              <a:rPr lang="fr-FR" sz="2000" b="1" dirty="0" smtClean="0">
                <a:solidFill>
                  <a:schemeClr val="tx2">
                    <a:lumMod val="75000"/>
                  </a:schemeClr>
                </a:solidFill>
              </a:rPr>
              <a:t>param1 :</a:t>
            </a:r>
            <a:r>
              <a:rPr lang="fr-FR" sz="2000" dirty="0" smtClean="0"/>
              <a:t> données renvoyées par le serveur (data)</a:t>
            </a:r>
          </a:p>
          <a:p>
            <a:pPr marL="0" indent="0">
              <a:buNone/>
            </a:pPr>
            <a:r>
              <a:rPr lang="fr-FR" sz="2000" b="1" dirty="0" err="1" smtClean="0">
                <a:solidFill>
                  <a:schemeClr val="tx2">
                    <a:lumMod val="75000"/>
                  </a:schemeClr>
                </a:solidFill>
              </a:rPr>
              <a:t>textstatus</a:t>
            </a:r>
            <a:r>
              <a:rPr lang="fr-FR" sz="2000" b="1" dirty="0" smtClean="0">
                <a:solidFill>
                  <a:schemeClr val="tx2">
                    <a:lumMod val="75000"/>
                  </a:schemeClr>
                </a:solidFill>
              </a:rPr>
              <a:t> </a:t>
            </a:r>
            <a:r>
              <a:rPr lang="fr-FR" sz="2000" b="1" dirty="0">
                <a:solidFill>
                  <a:schemeClr val="tx2">
                    <a:lumMod val="75000"/>
                  </a:schemeClr>
                </a:solidFill>
              </a:rPr>
              <a:t>: </a:t>
            </a:r>
            <a:r>
              <a:rPr lang="fr-FR" sz="2000" dirty="0" smtClean="0"/>
              <a:t>message de succès ou d'erreur</a:t>
            </a:r>
          </a:p>
          <a:p>
            <a:pPr marL="0" indent="0">
              <a:buNone/>
            </a:pPr>
            <a:r>
              <a:rPr lang="fr-FR" sz="2000" b="1" dirty="0" smtClean="0">
                <a:solidFill>
                  <a:schemeClr val="tx2">
                    <a:lumMod val="75000"/>
                  </a:schemeClr>
                </a:solidFill>
              </a:rPr>
              <a:t>param2 :</a:t>
            </a:r>
            <a:r>
              <a:rPr lang="fr-FR" sz="2000" dirty="0" smtClean="0"/>
              <a:t> objet contenant tous les paramètres de la requête Ajax  (</a:t>
            </a:r>
            <a:r>
              <a:rPr lang="fr-FR" sz="2000" dirty="0" err="1" smtClean="0"/>
              <a:t>xhr</a:t>
            </a:r>
            <a:r>
              <a:rPr lang="fr-FR" sz="2000" dirty="0" smtClean="0"/>
              <a:t>) (.</a:t>
            </a:r>
            <a:r>
              <a:rPr lang="fr-FR" sz="2000" dirty="0" err="1" smtClean="0"/>
              <a:t>readyState</a:t>
            </a:r>
            <a:r>
              <a:rPr lang="fr-FR" sz="2000" dirty="0" smtClean="0"/>
              <a:t>,  .</a:t>
            </a:r>
            <a:r>
              <a:rPr lang="fr-FR" sz="2000" dirty="0" err="1" smtClean="0"/>
              <a:t>status</a:t>
            </a:r>
            <a:r>
              <a:rPr lang="fr-FR" sz="2000" dirty="0" smtClean="0"/>
              <a:t>, ...) </a:t>
            </a:r>
          </a:p>
          <a:p>
            <a:pPr marL="0" indent="0">
              <a:buNone/>
            </a:pPr>
            <a:r>
              <a:rPr lang="fr-FR" sz="2000" dirty="0" smtClean="0"/>
              <a:t>en cas d'échec :</a:t>
            </a:r>
          </a:p>
          <a:p>
            <a:pPr marL="0" indent="0">
              <a:buNone/>
            </a:pPr>
            <a:r>
              <a:rPr lang="fr-FR" sz="2000" b="1" dirty="0">
                <a:solidFill>
                  <a:schemeClr val="tx2">
                    <a:lumMod val="75000"/>
                  </a:schemeClr>
                </a:solidFill>
              </a:rPr>
              <a:t>param1</a:t>
            </a:r>
            <a:r>
              <a:rPr lang="fr-FR" sz="2000" b="1" dirty="0" smtClean="0">
                <a:solidFill>
                  <a:schemeClr val="tx2">
                    <a:lumMod val="75000"/>
                  </a:schemeClr>
                </a:solidFill>
              </a:rPr>
              <a:t> </a:t>
            </a:r>
            <a:r>
              <a:rPr lang="fr-FR" sz="2000" b="1" dirty="0">
                <a:solidFill>
                  <a:schemeClr val="tx2">
                    <a:lumMod val="75000"/>
                  </a:schemeClr>
                </a:solidFill>
              </a:rPr>
              <a:t>:</a:t>
            </a:r>
            <a:r>
              <a:rPr lang="fr-FR" sz="2000" dirty="0"/>
              <a:t> objet contenant tous les paramètres de la requête </a:t>
            </a:r>
            <a:r>
              <a:rPr lang="fr-FR" sz="2000" dirty="0" smtClean="0"/>
              <a:t>Ajax (</a:t>
            </a:r>
            <a:r>
              <a:rPr lang="fr-FR" sz="2000" dirty="0" err="1" smtClean="0"/>
              <a:t>xhr</a:t>
            </a:r>
            <a:r>
              <a:rPr lang="fr-FR" sz="2000" dirty="0" smtClean="0"/>
              <a:t>)</a:t>
            </a:r>
            <a:endParaRPr lang="fr-FR" sz="2000" dirty="0"/>
          </a:p>
          <a:p>
            <a:pPr marL="0" indent="0">
              <a:buNone/>
            </a:pPr>
            <a:r>
              <a:rPr lang="fr-FR" sz="2000" b="1" dirty="0" err="1">
                <a:solidFill>
                  <a:schemeClr val="tx2">
                    <a:lumMod val="75000"/>
                  </a:schemeClr>
                </a:solidFill>
              </a:rPr>
              <a:t>textstatus</a:t>
            </a:r>
            <a:r>
              <a:rPr lang="fr-FR" sz="2000" b="1" dirty="0">
                <a:solidFill>
                  <a:schemeClr val="tx2">
                    <a:lumMod val="75000"/>
                  </a:schemeClr>
                </a:solidFill>
              </a:rPr>
              <a:t> : </a:t>
            </a:r>
            <a:r>
              <a:rPr lang="fr-FR" sz="2000" dirty="0"/>
              <a:t>message de succès ou d'erreur</a:t>
            </a:r>
          </a:p>
          <a:p>
            <a:pPr marL="0" indent="0">
              <a:buNone/>
            </a:pPr>
            <a:r>
              <a:rPr lang="fr-FR" sz="2000" b="1" dirty="0" smtClean="0">
                <a:solidFill>
                  <a:schemeClr val="tx2">
                    <a:lumMod val="75000"/>
                  </a:schemeClr>
                </a:solidFill>
              </a:rPr>
              <a:t>param2 </a:t>
            </a:r>
            <a:r>
              <a:rPr lang="fr-FR" sz="2000" b="1" dirty="0">
                <a:solidFill>
                  <a:schemeClr val="tx2">
                    <a:lumMod val="75000"/>
                  </a:schemeClr>
                </a:solidFill>
              </a:rPr>
              <a:t>:</a:t>
            </a:r>
            <a:r>
              <a:rPr lang="fr-FR" sz="2000" dirty="0"/>
              <a:t> complément sur le type </a:t>
            </a:r>
            <a:r>
              <a:rPr lang="fr-FR" sz="2000" dirty="0" smtClean="0"/>
              <a:t>d'erreur (</a:t>
            </a:r>
            <a:r>
              <a:rPr lang="fr-FR" sz="2000" dirty="0" err="1" smtClean="0"/>
              <a:t>errorthrown</a:t>
            </a:r>
            <a:r>
              <a:rPr lang="fr-FR" sz="2000" dirty="0" smtClean="0"/>
              <a:t>)</a:t>
            </a:r>
            <a:endParaRPr lang="fr-FR" sz="2000" dirty="0"/>
          </a:p>
          <a:p>
            <a:pPr marL="0" indent="0">
              <a:buNone/>
            </a:pPr>
            <a:endParaRPr lang="fr-FR" sz="2000" dirty="0"/>
          </a:p>
          <a:p>
            <a:pPr marL="0" indent="0">
              <a:buNone/>
            </a:pPr>
            <a:endParaRPr lang="fr-FR" sz="2000" dirty="0"/>
          </a:p>
        </p:txBody>
      </p:sp>
    </p:spTree>
    <p:extLst>
      <p:ext uri="{BB962C8B-B14F-4D97-AF65-F5344CB8AC3E}">
        <p14:creationId xmlns:p14="http://schemas.microsoft.com/office/powerpoint/2010/main" val="3381470291"/>
      </p:ext>
    </p:extLst>
  </p:cSld>
  <p:clrMapOvr>
    <a:masterClrMapping/>
  </p:clrMapOvr>
  <p:transition spd="slow">
    <p:wipe dir="d"/>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t>les méthodes .</a:t>
            </a:r>
            <a:r>
              <a:rPr lang="fr-FR" sz="2800" b="1" i="1" dirty="0" err="1" smtClean="0">
                <a:solidFill>
                  <a:schemeClr val="accent2">
                    <a:lumMod val="75000"/>
                  </a:schemeClr>
                </a:solidFill>
              </a:rPr>
              <a:t>done</a:t>
            </a:r>
            <a:r>
              <a:rPr lang="fr-FR" sz="2800" b="1" i="1" dirty="0" smtClean="0">
                <a:solidFill>
                  <a:schemeClr val="accent2">
                    <a:lumMod val="75000"/>
                  </a:schemeClr>
                </a:solidFill>
              </a:rPr>
              <a:t>(), .</a:t>
            </a:r>
            <a:r>
              <a:rPr lang="fr-FR" sz="2800" b="1" i="1" dirty="0" err="1" smtClean="0">
                <a:solidFill>
                  <a:schemeClr val="accent2">
                    <a:lumMod val="75000"/>
                  </a:schemeClr>
                </a:solidFill>
              </a:rPr>
              <a:t>fail</a:t>
            </a:r>
            <a:r>
              <a:rPr lang="fr-FR" sz="2800" b="1" i="1" dirty="0" smtClean="0">
                <a:solidFill>
                  <a:schemeClr val="accent2">
                    <a:lumMod val="75000"/>
                  </a:schemeClr>
                </a:solidFill>
              </a:rPr>
              <a:t>(), .</a:t>
            </a:r>
            <a:r>
              <a:rPr lang="fr-FR" sz="2800" b="1" i="1" dirty="0" err="1" smtClean="0">
                <a:solidFill>
                  <a:schemeClr val="accent2">
                    <a:lumMod val="75000"/>
                  </a:schemeClr>
                </a:solidFill>
              </a:rPr>
              <a:t>always</a:t>
            </a:r>
            <a:r>
              <a:rPr lang="fr-FR" sz="2800" b="1" i="1" dirty="0" smtClean="0">
                <a:solidFill>
                  <a:schemeClr val="accent2">
                    <a:lumMod val="75000"/>
                  </a:schemeClr>
                </a:solidFill>
              </a:rPr>
              <a:t>() et </a:t>
            </a:r>
            <a:r>
              <a:rPr lang="fr-FR" sz="2800" b="1" i="1" dirty="0" err="1" smtClean="0">
                <a:solidFill>
                  <a:schemeClr val="accent2">
                    <a:lumMod val="75000"/>
                  </a:schemeClr>
                </a:solidFill>
              </a:rPr>
              <a:t>then</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382000" cy="5328592"/>
          </a:xfrm>
        </p:spPr>
        <p:txBody>
          <a:bodyPr numCol="1">
            <a:normAutofit/>
          </a:bodyPr>
          <a:lstStyle/>
          <a:p>
            <a:pPr marL="0" indent="0">
              <a:buNone/>
            </a:pPr>
            <a:r>
              <a:rPr lang="fr-FR" sz="2000" dirty="0" err="1" smtClean="0"/>
              <a:t>xhr</a:t>
            </a:r>
            <a:r>
              <a:rPr lang="fr-FR" sz="2000" b="1" dirty="0" err="1" smtClean="0">
                <a:solidFill>
                  <a:schemeClr val="accent2">
                    <a:lumMod val="75000"/>
                  </a:schemeClr>
                </a:solidFill>
              </a:rPr>
              <a:t>.then</a:t>
            </a:r>
            <a:r>
              <a:rPr lang="fr-FR" sz="2000" dirty="0" smtClean="0"/>
              <a:t>(</a:t>
            </a:r>
            <a:r>
              <a:rPr lang="fr-FR" sz="2000" dirty="0" err="1"/>
              <a:t>function</a:t>
            </a:r>
            <a:r>
              <a:rPr lang="fr-FR" sz="2000" dirty="0"/>
              <a:t>(</a:t>
            </a:r>
            <a:r>
              <a:rPr lang="fr-FR" sz="2000" b="1" dirty="0" err="1">
                <a:solidFill>
                  <a:schemeClr val="tx2">
                    <a:lumMod val="75000"/>
                  </a:schemeClr>
                </a:solidFill>
              </a:rPr>
              <a:t>data,textstatus,xhr</a:t>
            </a:r>
            <a:r>
              <a:rPr lang="fr-FR" sz="2000" b="1" dirty="0" smtClean="0">
                <a:solidFill>
                  <a:schemeClr val="tx2">
                    <a:lumMod val="75000"/>
                  </a:schemeClr>
                </a:solidFill>
              </a:rPr>
              <a:t>{}</a:t>
            </a:r>
            <a:r>
              <a:rPr lang="fr-FR" sz="2000" dirty="0" smtClean="0"/>
              <a:t>,</a:t>
            </a:r>
            <a:r>
              <a:rPr lang="fr-FR" sz="2000" dirty="0" err="1" smtClean="0"/>
              <a:t>function</a:t>
            </a:r>
            <a:r>
              <a:rPr lang="fr-FR" sz="2000" dirty="0" smtClean="0"/>
              <a:t>(</a:t>
            </a:r>
            <a:r>
              <a:rPr lang="fr-FR" sz="2000" b="1" dirty="0" err="1" smtClean="0">
                <a:solidFill>
                  <a:schemeClr val="tx2">
                    <a:lumMod val="75000"/>
                  </a:schemeClr>
                </a:solidFill>
              </a:rPr>
              <a:t>xhr,textstatus,errorthrown</a:t>
            </a:r>
            <a:r>
              <a:rPr lang="fr-FR" sz="2000" b="1" dirty="0">
                <a:solidFill>
                  <a:schemeClr val="tx2">
                    <a:lumMod val="75000"/>
                  </a:schemeClr>
                </a:solidFill>
              </a:rPr>
              <a:t>{}</a:t>
            </a:r>
            <a:r>
              <a:rPr lang="fr-FR" sz="2000" dirty="0" smtClean="0"/>
              <a:t>)</a:t>
            </a:r>
          </a:p>
          <a:p>
            <a:pPr marL="0" indent="0">
              <a:buNone/>
            </a:pPr>
            <a:r>
              <a:rPr lang="fr-FR" sz="2000" dirty="0" smtClean="0"/>
              <a:t>Cette méthode incorpore les deux fonctionnalités .</a:t>
            </a:r>
            <a:r>
              <a:rPr lang="fr-FR" sz="2000" dirty="0" err="1" smtClean="0"/>
              <a:t>done</a:t>
            </a:r>
            <a:r>
              <a:rPr lang="fr-FR" sz="2000" dirty="0" smtClean="0"/>
              <a:t> et .</a:t>
            </a:r>
            <a:r>
              <a:rPr lang="fr-FR" sz="2000" dirty="0" err="1" smtClean="0"/>
              <a:t>fail</a:t>
            </a:r>
            <a:r>
              <a:rPr lang="fr-FR" sz="2000" dirty="0" smtClean="0"/>
              <a:t>.</a:t>
            </a:r>
          </a:p>
          <a:p>
            <a:pPr marL="0" indent="0">
              <a:buNone/>
            </a:pPr>
            <a:r>
              <a:rPr lang="fr-FR" sz="2000" dirty="0" smtClean="0"/>
              <a:t>La première fonction  est exécutée en cas de succès, la seconde en cas d'échec.</a:t>
            </a:r>
            <a:endParaRPr lang="fr-FR" sz="2000" dirty="0"/>
          </a:p>
          <a:p>
            <a:pPr marL="0" indent="0">
              <a:buNone/>
            </a:pPr>
            <a:endParaRPr lang="fr-FR" sz="2000" dirty="0" smtClean="0"/>
          </a:p>
          <a:p>
            <a:pPr marL="0" indent="0">
              <a:buNone/>
            </a:pPr>
            <a:r>
              <a:rPr lang="fr-FR" sz="2000" dirty="0" smtClean="0"/>
              <a:t>paramètres optionnels :</a:t>
            </a:r>
          </a:p>
          <a:p>
            <a:pPr marL="0" indent="0">
              <a:buNone/>
            </a:pPr>
            <a:r>
              <a:rPr lang="fr-FR" sz="2000" b="1" dirty="0">
                <a:solidFill>
                  <a:schemeClr val="tx2">
                    <a:lumMod val="75000"/>
                  </a:schemeClr>
                </a:solidFill>
              </a:rPr>
              <a:t>data :</a:t>
            </a:r>
            <a:r>
              <a:rPr lang="fr-FR" sz="2000" dirty="0"/>
              <a:t> données renvoyées par le serveur,</a:t>
            </a:r>
          </a:p>
          <a:p>
            <a:pPr marL="0" indent="0">
              <a:buNone/>
            </a:pPr>
            <a:r>
              <a:rPr lang="fr-FR" sz="2000" b="1" dirty="0" err="1">
                <a:solidFill>
                  <a:schemeClr val="tx2">
                    <a:lumMod val="75000"/>
                  </a:schemeClr>
                </a:solidFill>
              </a:rPr>
              <a:t>textstatus</a:t>
            </a:r>
            <a:r>
              <a:rPr lang="fr-FR" sz="2000" b="1" dirty="0">
                <a:solidFill>
                  <a:schemeClr val="tx2">
                    <a:lumMod val="75000"/>
                  </a:schemeClr>
                </a:solidFill>
              </a:rPr>
              <a:t> : </a:t>
            </a:r>
            <a:r>
              <a:rPr lang="fr-FR" sz="2000" dirty="0"/>
              <a:t>message de succès ou d'erreur</a:t>
            </a:r>
          </a:p>
          <a:p>
            <a:pPr marL="0" indent="0">
              <a:buNone/>
            </a:pPr>
            <a:r>
              <a:rPr lang="fr-FR" sz="2000" b="1" dirty="0" err="1">
                <a:solidFill>
                  <a:schemeClr val="tx2">
                    <a:lumMod val="75000"/>
                  </a:schemeClr>
                </a:solidFill>
              </a:rPr>
              <a:t>xhr</a:t>
            </a:r>
            <a:r>
              <a:rPr lang="fr-FR" sz="2000" b="1" dirty="0">
                <a:solidFill>
                  <a:schemeClr val="tx2">
                    <a:lumMod val="75000"/>
                  </a:schemeClr>
                </a:solidFill>
              </a:rPr>
              <a:t> :</a:t>
            </a:r>
            <a:r>
              <a:rPr lang="fr-FR" sz="2000" dirty="0"/>
              <a:t> objet contenant tous les paramètres de la requête Ajax (,</a:t>
            </a:r>
            <a:r>
              <a:rPr lang="fr-FR" sz="2000" dirty="0" err="1"/>
              <a:t>readyState</a:t>
            </a:r>
            <a:r>
              <a:rPr lang="fr-FR" sz="2000" dirty="0"/>
              <a:t>, </a:t>
            </a:r>
            <a:r>
              <a:rPr lang="fr-FR" sz="2000" dirty="0" err="1"/>
              <a:t>status</a:t>
            </a:r>
            <a:r>
              <a:rPr lang="fr-FR" sz="2000" dirty="0"/>
              <a:t>, ...)</a:t>
            </a:r>
          </a:p>
          <a:p>
            <a:pPr marL="0" indent="0">
              <a:buNone/>
            </a:pPr>
            <a:r>
              <a:rPr lang="fr-FR" sz="2000" b="1" dirty="0" err="1" smtClean="0">
                <a:solidFill>
                  <a:schemeClr val="tx2">
                    <a:lumMod val="75000"/>
                  </a:schemeClr>
                </a:solidFill>
              </a:rPr>
              <a:t>errorthrown</a:t>
            </a:r>
            <a:r>
              <a:rPr lang="fr-FR" sz="2000" b="1" dirty="0" smtClean="0">
                <a:solidFill>
                  <a:schemeClr val="tx2">
                    <a:lumMod val="75000"/>
                  </a:schemeClr>
                </a:solidFill>
              </a:rPr>
              <a:t> </a:t>
            </a:r>
            <a:r>
              <a:rPr lang="fr-FR" sz="2000" b="1" dirty="0">
                <a:solidFill>
                  <a:schemeClr val="tx2">
                    <a:lumMod val="75000"/>
                  </a:schemeClr>
                </a:solidFill>
              </a:rPr>
              <a:t>:</a:t>
            </a:r>
            <a:r>
              <a:rPr lang="fr-FR" sz="2000" dirty="0"/>
              <a:t> complément sur le type d'erreur</a:t>
            </a:r>
          </a:p>
          <a:p>
            <a:pPr marL="0" indent="0">
              <a:buNone/>
            </a:pPr>
            <a:endParaRPr lang="fr-FR" sz="2000" dirty="0"/>
          </a:p>
        </p:txBody>
      </p:sp>
    </p:spTree>
    <p:extLst>
      <p:ext uri="{BB962C8B-B14F-4D97-AF65-F5344CB8AC3E}">
        <p14:creationId xmlns:p14="http://schemas.microsoft.com/office/powerpoint/2010/main" val="3007235656"/>
      </p:ext>
    </p:extLst>
  </p:cSld>
  <p:clrMapOvr>
    <a:masterClrMapping/>
  </p:clrMapOvr>
  <p:transition spd="slow">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boîtes de dialogue </a:t>
            </a:r>
            <a:r>
              <a:rPr lang="fr-FR" sz="3100" b="1" i="1" dirty="0" err="1" smtClean="0">
                <a:solidFill>
                  <a:schemeClr val="accent2">
                    <a:lumMod val="75000"/>
                  </a:schemeClr>
                </a:solidFill>
              </a:rPr>
              <a:t>alert</a:t>
            </a:r>
            <a:r>
              <a:rPr lang="fr-FR" sz="3100" b="1" i="1" dirty="0" smtClean="0">
                <a:solidFill>
                  <a:schemeClr val="accent2">
                    <a:lumMod val="75000"/>
                  </a:schemeClr>
                </a:solidFill>
              </a:rPr>
              <a:t>(), prompt() et </a:t>
            </a:r>
            <a:r>
              <a:rPr lang="fr-FR" sz="3100" b="1" i="1" dirty="0" err="1" smtClean="0">
                <a:solidFill>
                  <a:schemeClr val="accent2">
                    <a:lumMod val="75000"/>
                  </a:schemeClr>
                </a:solidFill>
              </a:rPr>
              <a:t>confirm</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5355312"/>
          </a:xfrm>
          <a:prstGeom prst="rect">
            <a:avLst/>
          </a:prstGeom>
          <a:noFill/>
        </p:spPr>
        <p:txBody>
          <a:bodyPr wrap="square" rtlCol="0">
            <a:spAutoFit/>
          </a:bodyPr>
          <a:lstStyle/>
          <a:p>
            <a:r>
              <a:rPr lang="fr-FR" b="1" dirty="0" err="1" smtClean="0"/>
              <a:t>rep</a:t>
            </a:r>
            <a:r>
              <a:rPr lang="fr-FR" b="1" dirty="0" smtClean="0"/>
              <a:t> = prompt(</a:t>
            </a:r>
            <a:r>
              <a:rPr lang="fr-FR" b="1" i="1" dirty="0" smtClean="0"/>
              <a:t>message,[ </a:t>
            </a:r>
            <a:r>
              <a:rPr lang="fr-FR" b="1" i="1" dirty="0" err="1" smtClean="0"/>
              <a:t>entree</a:t>
            </a:r>
            <a:r>
              <a:rPr lang="fr-FR" b="1" i="1" dirty="0" smtClean="0"/>
              <a:t>]</a:t>
            </a:r>
            <a:r>
              <a:rPr lang="fr-FR" b="1" dirty="0" smtClean="0"/>
              <a:t>)</a:t>
            </a:r>
          </a:p>
          <a:p>
            <a:r>
              <a:rPr lang="fr-FR" dirty="0"/>
              <a:t> </a:t>
            </a:r>
            <a:r>
              <a:rPr lang="fr-FR" dirty="0" smtClean="0"/>
              <a:t>       ouvre une fenêtre avec le texte indiqué dans le message et deux boutons OK et ANNULER. Cette fenêtre permet la saisie d'une donnée par l'utilisateur et reste ouverte jusqu'à ce que l'utilisateur clique sur OK ou sur ANNULER.</a:t>
            </a:r>
          </a:p>
          <a:p>
            <a:r>
              <a:rPr lang="fr-FR" dirty="0" smtClean="0"/>
              <a:t>        </a:t>
            </a:r>
            <a:r>
              <a:rPr lang="fr-FR" b="1" i="1" dirty="0"/>
              <a:t>message</a:t>
            </a:r>
            <a:r>
              <a:rPr lang="fr-FR" dirty="0" smtClean="0"/>
              <a:t> est une chaîne de caractères,</a:t>
            </a:r>
          </a:p>
          <a:p>
            <a:r>
              <a:rPr lang="fr-FR" dirty="0"/>
              <a:t> </a:t>
            </a:r>
            <a:r>
              <a:rPr lang="fr-FR" dirty="0" smtClean="0"/>
              <a:t>       </a:t>
            </a:r>
            <a:r>
              <a:rPr lang="fr-FR" b="1" i="1" dirty="0" err="1"/>
              <a:t>entree</a:t>
            </a:r>
            <a:r>
              <a:rPr lang="fr-FR" dirty="0" smtClean="0"/>
              <a:t> est le texte d'entrée par défaut (optionnel)</a:t>
            </a:r>
          </a:p>
          <a:p>
            <a:r>
              <a:rPr lang="fr-FR" dirty="0" smtClean="0"/>
              <a:t>exemple :</a:t>
            </a:r>
            <a:endParaRPr lang="fr-FR" dirty="0"/>
          </a:p>
          <a:p>
            <a:r>
              <a:rPr lang="pt-BR" dirty="0"/>
              <a:t>&lt;script type="text/javascript"&gt;</a:t>
            </a:r>
          </a:p>
          <a:p>
            <a:r>
              <a:rPr lang="pt-BR" dirty="0"/>
              <a:t>function saisie</a:t>
            </a:r>
            <a:r>
              <a:rPr lang="pt-BR" dirty="0" smtClean="0"/>
              <a:t>() {</a:t>
            </a:r>
            <a:endParaRPr lang="pt-BR" dirty="0"/>
          </a:p>
          <a:p>
            <a:r>
              <a:rPr lang="pt-BR" dirty="0"/>
              <a:t>	mess = 'Veuillez entrer la date';</a:t>
            </a:r>
          </a:p>
          <a:p>
            <a:r>
              <a:rPr lang="pt-BR" dirty="0"/>
              <a:t>	ladate = prompt(mess);</a:t>
            </a:r>
          </a:p>
          <a:p>
            <a:r>
              <a:rPr lang="pt-BR" dirty="0"/>
              <a:t>	if (ladate&gt;'') </a:t>
            </a:r>
            <a:r>
              <a:rPr lang="pt-BR" dirty="0" smtClean="0"/>
              <a:t> {</a:t>
            </a:r>
            <a:endParaRPr lang="pt-BR" dirty="0"/>
          </a:p>
          <a:p>
            <a:r>
              <a:rPr lang="pt-BR" dirty="0"/>
              <a:t>		alert("Nous sommes le "+ladate);</a:t>
            </a:r>
          </a:p>
          <a:p>
            <a:r>
              <a:rPr lang="pt-BR" dirty="0"/>
              <a:t>		}</a:t>
            </a:r>
          </a:p>
          <a:p>
            <a:r>
              <a:rPr lang="pt-BR" dirty="0"/>
              <a:t>}</a:t>
            </a:r>
          </a:p>
          <a:p>
            <a:r>
              <a:rPr lang="pt-BR" dirty="0"/>
              <a:t>&lt;/script&gt;</a:t>
            </a:r>
          </a:p>
          <a:p>
            <a:r>
              <a:rPr lang="pt-BR" dirty="0"/>
              <a:t>&lt;body&gt;</a:t>
            </a:r>
          </a:p>
          <a:p>
            <a:r>
              <a:rPr lang="pt-BR" dirty="0"/>
              <a:t>&lt;h4&gt;&lt;a href="#" onclick="saisie()"&gt;MDF 2013&lt;/a&gt;&lt;h4&gt;</a:t>
            </a:r>
          </a:p>
          <a:p>
            <a:r>
              <a:rPr lang="pt-BR" dirty="0" smtClean="0"/>
              <a:t>&lt;/</a:t>
            </a:r>
            <a:r>
              <a:rPr lang="pt-BR" dirty="0"/>
              <a:t>body&gt;</a:t>
            </a:r>
            <a:endParaRPr lang="fr-FR" dirty="0" smtClean="0"/>
          </a:p>
        </p:txBody>
      </p:sp>
    </p:spTree>
    <p:extLst>
      <p:ext uri="{BB962C8B-B14F-4D97-AF65-F5344CB8AC3E}">
        <p14:creationId xmlns:p14="http://schemas.microsoft.com/office/powerpoint/2010/main" val="207444332"/>
      </p:ext>
    </p:extLst>
  </p:cSld>
  <p:clrMapOvr>
    <a:masterClrMapping/>
  </p:clrMapOvr>
  <p:transition spd="slow">
    <p:wipe dir="d"/>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a:t>
            </a:r>
            <a:r>
              <a:rPr lang="fr-FR" sz="2800" b="1" i="1" dirty="0" smtClean="0">
                <a:solidFill>
                  <a:schemeClr val="accent2">
                    <a:lumMod val="75000"/>
                  </a:schemeClr>
                </a:solidFill>
              </a:rPr>
              <a:t>(</a:t>
            </a:r>
            <a:r>
              <a:rPr lang="fr-FR" sz="2800" b="1" i="1" dirty="0" smtClean="0">
                <a:solidFill>
                  <a:schemeClr val="tx2">
                    <a:lumMod val="75000"/>
                  </a:schemeClr>
                </a:solidFill>
              </a:rPr>
              <a:t>paramètres</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fontScale="92500" lnSpcReduction="20000"/>
          </a:bodyPr>
          <a:lstStyle/>
          <a:p>
            <a:pPr marL="0" indent="0">
              <a:buNone/>
            </a:pPr>
            <a:r>
              <a:rPr lang="fr-FR" sz="2000" dirty="0" smtClean="0"/>
              <a:t>Exemple :</a:t>
            </a:r>
          </a:p>
          <a:p>
            <a:pPr marL="0" indent="0">
              <a:buNone/>
            </a:pPr>
            <a:r>
              <a:rPr lang="fr-FR" sz="2000" dirty="0" smtClean="0"/>
              <a:t>var </a:t>
            </a:r>
            <a:r>
              <a:rPr lang="fr-FR" sz="2000" dirty="0" err="1" smtClean="0"/>
              <a:t>xhr</a:t>
            </a:r>
            <a:r>
              <a:rPr lang="fr-FR" sz="2000" dirty="0" smtClean="0">
                <a:solidFill>
                  <a:schemeClr val="accent2">
                    <a:lumMod val="75000"/>
                  </a:schemeClr>
                </a:solidFill>
              </a:rPr>
              <a:t>=$.</a:t>
            </a:r>
            <a:r>
              <a:rPr lang="fr-FR" sz="2000" dirty="0" err="1" smtClean="0">
                <a:solidFill>
                  <a:schemeClr val="accent2">
                    <a:lumMod val="75000"/>
                  </a:schemeClr>
                </a:solidFill>
              </a:rPr>
              <a:t>ajax</a:t>
            </a:r>
            <a:r>
              <a:rPr lang="fr-FR" sz="2000" dirty="0" smtClean="0">
                <a:solidFill>
                  <a:schemeClr val="accent2">
                    <a:lumMod val="75000"/>
                  </a:schemeClr>
                </a:solidFill>
              </a:rPr>
              <a:t>( </a:t>
            </a:r>
            <a:r>
              <a:rPr lang="fr-FR" sz="2000" dirty="0">
                <a:solidFill>
                  <a:schemeClr val="accent2">
                    <a:lumMod val="75000"/>
                  </a:schemeClr>
                </a:solidFill>
              </a:rPr>
              <a:t>{</a:t>
            </a:r>
          </a:p>
          <a:p>
            <a:pPr marL="0" indent="0">
              <a:buNone/>
            </a:pPr>
            <a:r>
              <a:rPr lang="fr-FR" sz="2000" dirty="0">
                <a:solidFill>
                  <a:schemeClr val="accent2">
                    <a:lumMod val="75000"/>
                  </a:schemeClr>
                </a:solidFill>
              </a:rPr>
              <a:t>	url : </a:t>
            </a:r>
            <a:r>
              <a:rPr lang="fr-FR" sz="2000" dirty="0"/>
              <a:t>"</a:t>
            </a:r>
            <a:r>
              <a:rPr lang="fr-FR" sz="2000" dirty="0" err="1"/>
              <a:t>exemple.php</a:t>
            </a:r>
            <a:r>
              <a:rPr lang="fr-FR" sz="2000" dirty="0"/>
              <a:t>", </a:t>
            </a:r>
          </a:p>
          <a:p>
            <a:pPr marL="0" indent="0">
              <a:buNone/>
            </a:pPr>
            <a:r>
              <a:rPr lang="fr-FR" sz="2000" dirty="0">
                <a:solidFill>
                  <a:schemeClr val="accent2">
                    <a:lumMod val="75000"/>
                  </a:schemeClr>
                </a:solidFill>
              </a:rPr>
              <a:t>	type : </a:t>
            </a:r>
            <a:r>
              <a:rPr lang="fr-FR" sz="2000" dirty="0"/>
              <a:t>'POST',</a:t>
            </a:r>
          </a:p>
          <a:p>
            <a:pPr marL="0" indent="0">
              <a:buNone/>
            </a:pPr>
            <a:r>
              <a:rPr lang="fr-FR" sz="2000" dirty="0">
                <a:solidFill>
                  <a:schemeClr val="accent2">
                    <a:lumMod val="75000"/>
                  </a:schemeClr>
                </a:solidFill>
              </a:rPr>
              <a:t>	data : </a:t>
            </a:r>
            <a:r>
              <a:rPr lang="fr-FR" sz="2000" dirty="0"/>
              <a:t>{ id: 'jules', mois: 'janvier'},</a:t>
            </a:r>
          </a:p>
          <a:p>
            <a:pPr marL="0" indent="0">
              <a:buNone/>
            </a:pPr>
            <a:r>
              <a:rPr lang="fr-FR" sz="2000" dirty="0"/>
              <a:t>	</a:t>
            </a:r>
            <a:r>
              <a:rPr lang="fr-FR" sz="2000" dirty="0" err="1">
                <a:solidFill>
                  <a:schemeClr val="accent2">
                    <a:lumMod val="75000"/>
                  </a:schemeClr>
                </a:solidFill>
              </a:rPr>
              <a:t>dataType</a:t>
            </a:r>
            <a:r>
              <a:rPr lang="fr-FR" sz="2000" dirty="0">
                <a:solidFill>
                  <a:schemeClr val="accent2">
                    <a:lumMod val="75000"/>
                  </a:schemeClr>
                </a:solidFill>
              </a:rPr>
              <a:t> :</a:t>
            </a:r>
            <a:r>
              <a:rPr lang="fr-FR" sz="2000" dirty="0"/>
              <a:t> 'html</a:t>
            </a:r>
            <a:r>
              <a:rPr lang="fr-FR" sz="2000" dirty="0" smtClean="0"/>
              <a:t>'</a:t>
            </a:r>
          </a:p>
          <a:p>
            <a:pPr marL="0" indent="0">
              <a:buNone/>
            </a:pPr>
            <a:r>
              <a:rPr lang="fr-FR" sz="2000" dirty="0" smtClean="0"/>
              <a:t>})</a:t>
            </a:r>
          </a:p>
          <a:p>
            <a:pPr marL="0" indent="0">
              <a:buNone/>
            </a:pPr>
            <a:r>
              <a:rPr lang="fr-FR" sz="2000" dirty="0"/>
              <a:t>	</a:t>
            </a:r>
            <a:r>
              <a:rPr lang="fr-FR" sz="2000" dirty="0" smtClean="0">
                <a:solidFill>
                  <a:schemeClr val="accent2">
                    <a:lumMod val="75000"/>
                  </a:schemeClr>
                </a:solidFill>
              </a:rPr>
              <a:t>.</a:t>
            </a:r>
            <a:r>
              <a:rPr lang="fr-FR" sz="2000" dirty="0" err="1" smtClean="0">
                <a:solidFill>
                  <a:schemeClr val="accent2">
                    <a:lumMod val="75000"/>
                  </a:schemeClr>
                </a:solidFill>
              </a:rPr>
              <a:t>done</a:t>
            </a:r>
            <a:r>
              <a:rPr lang="fr-FR" sz="2000" dirty="0" smtClean="0"/>
              <a:t>(</a:t>
            </a:r>
            <a:r>
              <a:rPr lang="fr-FR" sz="2000" dirty="0" err="1" smtClean="0"/>
              <a:t>function</a:t>
            </a:r>
            <a:r>
              <a:rPr lang="fr-FR" sz="2000" dirty="0" smtClean="0"/>
              <a:t>(</a:t>
            </a:r>
            <a:r>
              <a:rPr lang="fr-FR" sz="2000" dirty="0" smtClean="0">
                <a:solidFill>
                  <a:schemeClr val="accent2">
                    <a:lumMod val="75000"/>
                  </a:schemeClr>
                </a:solidFill>
              </a:rPr>
              <a:t>message</a:t>
            </a:r>
            <a:r>
              <a:rPr lang="fr-FR" sz="2000" dirty="0" smtClean="0"/>
              <a:t>) {</a:t>
            </a:r>
          </a:p>
          <a:p>
            <a:pPr marL="0" indent="0">
              <a:buNone/>
            </a:pPr>
            <a:r>
              <a:rPr lang="fr-FR" sz="2000" dirty="0" smtClean="0"/>
              <a:t>		</a:t>
            </a:r>
            <a:r>
              <a:rPr lang="fr-FR" sz="2000" dirty="0" err="1" smtClean="0"/>
              <a:t>alert</a:t>
            </a:r>
            <a:r>
              <a:rPr lang="fr-FR" sz="2000" dirty="0" smtClean="0"/>
              <a:t>('Réponse : '+</a:t>
            </a:r>
            <a:r>
              <a:rPr lang="fr-FR" sz="2000" dirty="0" smtClean="0">
                <a:solidFill>
                  <a:schemeClr val="accent2">
                    <a:lumMod val="75000"/>
                  </a:schemeClr>
                </a:solidFill>
              </a:rPr>
              <a:t>message</a:t>
            </a:r>
            <a:r>
              <a:rPr lang="fr-FR" sz="2000" dirty="0" smtClean="0"/>
              <a:t>);</a:t>
            </a:r>
            <a:endParaRPr lang="fr-FR" sz="2000" dirty="0"/>
          </a:p>
          <a:p>
            <a:pPr marL="0" indent="0">
              <a:buNone/>
            </a:pPr>
            <a:r>
              <a:rPr lang="fr-FR" sz="2000" dirty="0" smtClean="0"/>
              <a:t>	})</a:t>
            </a:r>
          </a:p>
          <a:p>
            <a:pPr marL="0" indent="0">
              <a:buNone/>
            </a:pPr>
            <a:r>
              <a:rPr lang="fr-FR" sz="2000" dirty="0" smtClean="0">
                <a:solidFill>
                  <a:schemeClr val="accent2">
                    <a:lumMod val="75000"/>
                  </a:schemeClr>
                </a:solidFill>
              </a:rPr>
              <a:t>	.</a:t>
            </a:r>
            <a:r>
              <a:rPr lang="fr-FR" sz="2000" dirty="0" err="1" smtClean="0">
                <a:solidFill>
                  <a:schemeClr val="accent2">
                    <a:lumMod val="75000"/>
                  </a:schemeClr>
                </a:solidFill>
              </a:rPr>
              <a:t>fail</a:t>
            </a:r>
            <a:r>
              <a:rPr lang="fr-FR" sz="2000" dirty="0" smtClean="0"/>
              <a:t>(</a:t>
            </a:r>
            <a:r>
              <a:rPr lang="fr-FR" sz="2000" dirty="0" err="1" smtClean="0"/>
              <a:t>function</a:t>
            </a:r>
            <a:r>
              <a:rPr lang="fr-FR" sz="2000" dirty="0" smtClean="0"/>
              <a:t>(</a:t>
            </a:r>
            <a:r>
              <a:rPr lang="fr-FR" sz="2000" dirty="0" err="1" smtClean="0">
                <a:solidFill>
                  <a:schemeClr val="accent2">
                    <a:lumMod val="75000"/>
                  </a:schemeClr>
                </a:solidFill>
              </a:rPr>
              <a:t>xhr,erreur</a:t>
            </a:r>
            <a:r>
              <a:rPr lang="fr-FR" sz="2000" dirty="0" smtClean="0"/>
              <a:t>) </a:t>
            </a:r>
            <a:r>
              <a:rPr lang="fr-FR" sz="2000" dirty="0"/>
              <a:t>{</a:t>
            </a:r>
          </a:p>
          <a:p>
            <a:pPr marL="0" indent="0">
              <a:buNone/>
            </a:pPr>
            <a:r>
              <a:rPr lang="fr-FR" sz="2000" dirty="0"/>
              <a:t>		</a:t>
            </a:r>
            <a:r>
              <a:rPr lang="fr-FR" sz="2000" dirty="0" err="1"/>
              <a:t>alert</a:t>
            </a:r>
            <a:r>
              <a:rPr lang="fr-FR" sz="2000" dirty="0"/>
              <a:t>(</a:t>
            </a:r>
            <a:r>
              <a:rPr lang="fr-FR" sz="2000" dirty="0" smtClean="0"/>
              <a:t>'Une erreur '+</a:t>
            </a:r>
            <a:r>
              <a:rPr lang="fr-FR" sz="2000" dirty="0" err="1" smtClean="0"/>
              <a:t>erreur+'s'est</a:t>
            </a:r>
            <a:r>
              <a:rPr lang="fr-FR" sz="2000" dirty="0" smtClean="0"/>
              <a:t> produite ');</a:t>
            </a:r>
            <a:endParaRPr lang="fr-FR" sz="2000" dirty="0"/>
          </a:p>
          <a:p>
            <a:pPr marL="0" indent="0">
              <a:buNone/>
            </a:pPr>
            <a:r>
              <a:rPr lang="fr-FR" sz="2000" dirty="0"/>
              <a:t>	})</a:t>
            </a:r>
          </a:p>
          <a:p>
            <a:pPr marL="0" indent="0">
              <a:buNone/>
            </a:pPr>
            <a:r>
              <a:rPr lang="fr-FR" sz="2000" dirty="0" smtClean="0">
                <a:solidFill>
                  <a:schemeClr val="accent2">
                    <a:lumMod val="75000"/>
                  </a:schemeClr>
                </a:solidFill>
              </a:rPr>
              <a:t>	.</a:t>
            </a:r>
            <a:r>
              <a:rPr lang="fr-FR" sz="2000" dirty="0" err="1" smtClean="0">
                <a:solidFill>
                  <a:schemeClr val="accent2">
                    <a:lumMod val="75000"/>
                  </a:schemeClr>
                </a:solidFill>
              </a:rPr>
              <a:t>always</a:t>
            </a:r>
            <a:r>
              <a:rPr lang="fr-FR" sz="2000" dirty="0" smtClean="0"/>
              <a:t>(</a:t>
            </a:r>
            <a:r>
              <a:rPr lang="fr-FR" sz="2000" dirty="0" err="1" smtClean="0"/>
              <a:t>function</a:t>
            </a:r>
            <a:r>
              <a:rPr lang="fr-FR" sz="2000" dirty="0" smtClean="0"/>
              <a:t>(</a:t>
            </a:r>
            <a:r>
              <a:rPr lang="fr-FR" sz="2000" dirty="0" smtClean="0">
                <a:solidFill>
                  <a:schemeClr val="accent2">
                    <a:lumMod val="75000"/>
                  </a:schemeClr>
                </a:solidFill>
              </a:rPr>
              <a:t>message</a:t>
            </a:r>
            <a:r>
              <a:rPr lang="fr-FR" sz="2000" dirty="0"/>
              <a:t>) {</a:t>
            </a:r>
          </a:p>
          <a:p>
            <a:pPr marL="0" indent="0">
              <a:buNone/>
            </a:pPr>
            <a:r>
              <a:rPr lang="fr-FR" sz="2000" dirty="0"/>
              <a:t>		</a:t>
            </a:r>
            <a:r>
              <a:rPr lang="fr-FR" sz="2000" dirty="0" err="1"/>
              <a:t>alert</a:t>
            </a:r>
            <a:r>
              <a:rPr lang="fr-FR" sz="2000" dirty="0"/>
              <a:t>(</a:t>
            </a:r>
            <a:r>
              <a:rPr lang="fr-FR" sz="2000" dirty="0" smtClean="0"/>
              <a:t>'Transaction terminée,');</a:t>
            </a:r>
            <a:endParaRPr lang="fr-FR" sz="2000" dirty="0"/>
          </a:p>
          <a:p>
            <a:pPr marL="0" indent="0">
              <a:buNone/>
            </a:pPr>
            <a:r>
              <a:rPr lang="fr-FR" sz="2000" dirty="0"/>
              <a:t>	})</a:t>
            </a:r>
          </a:p>
          <a:p>
            <a:pPr marL="0" indent="0">
              <a:buNone/>
            </a:pPr>
            <a:endParaRPr lang="fr-FR" sz="2000" dirty="0" smtClean="0"/>
          </a:p>
          <a:p>
            <a:pPr marL="0" indent="0">
              <a:buNone/>
            </a:pPr>
            <a:r>
              <a:rPr lang="fr-FR" sz="2000" dirty="0" smtClean="0">
                <a:solidFill>
                  <a:schemeClr val="accent2">
                    <a:lumMod val="75000"/>
                  </a:schemeClr>
                </a:solidFill>
              </a:rPr>
              <a:t>});</a:t>
            </a:r>
            <a:endParaRPr lang="fr-FR" sz="2000" dirty="0"/>
          </a:p>
          <a:p>
            <a:pPr marL="0" indent="0">
              <a:buNone/>
            </a:pPr>
            <a:endParaRPr lang="fr-FR" sz="2000" dirty="0"/>
          </a:p>
          <a:p>
            <a:pPr marL="0" indent="0">
              <a:buNone/>
            </a:pPr>
            <a:endParaRPr lang="fr-FR" sz="2000" dirty="0"/>
          </a:p>
        </p:txBody>
      </p:sp>
    </p:spTree>
    <p:extLst>
      <p:ext uri="{BB962C8B-B14F-4D97-AF65-F5344CB8AC3E}">
        <p14:creationId xmlns:p14="http://schemas.microsoft.com/office/powerpoint/2010/main" val="4178145691"/>
      </p:ext>
    </p:extLst>
  </p:cSld>
  <p:clrMapOvr>
    <a:masterClrMapping/>
  </p:clrMapOvr>
  <p:transition spd="slow">
    <p:wipe dir="d"/>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ajaxSetup</a:t>
            </a:r>
            <a:r>
              <a:rPr lang="fr-FR" sz="2800" b="1" i="1" dirty="0" smtClean="0">
                <a:solidFill>
                  <a:schemeClr val="accent2">
                    <a:lumMod val="75000"/>
                  </a:schemeClr>
                </a:solidFill>
              </a:rPr>
              <a:t>(</a:t>
            </a:r>
            <a:r>
              <a:rPr lang="fr-FR" sz="2800" b="1" i="1" dirty="0" smtClean="0">
                <a:solidFill>
                  <a:schemeClr val="tx2">
                    <a:lumMod val="75000"/>
                  </a:schemeClr>
                </a:solidFill>
              </a:rPr>
              <a:t>paramètres</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b="1" i="1" dirty="0">
                <a:solidFill>
                  <a:schemeClr val="accent2">
                    <a:lumMod val="75000"/>
                  </a:schemeClr>
                </a:solidFill>
              </a:rPr>
              <a:t>$.</a:t>
            </a:r>
            <a:r>
              <a:rPr lang="fr-FR" sz="2000" b="1" i="1" dirty="0" err="1">
                <a:solidFill>
                  <a:schemeClr val="accent2">
                    <a:lumMod val="75000"/>
                  </a:schemeClr>
                </a:solidFill>
              </a:rPr>
              <a:t>ajaxSetup</a:t>
            </a:r>
            <a:r>
              <a:rPr lang="fr-FR" sz="2000" b="1" i="1" dirty="0">
                <a:solidFill>
                  <a:schemeClr val="accent2">
                    <a:lumMod val="75000"/>
                  </a:schemeClr>
                </a:solidFill>
              </a:rPr>
              <a:t>(</a:t>
            </a:r>
            <a:r>
              <a:rPr lang="fr-FR" sz="2000" b="1" i="1" dirty="0">
                <a:solidFill>
                  <a:schemeClr val="tx2">
                    <a:lumMod val="75000"/>
                  </a:schemeClr>
                </a:solidFill>
              </a:rPr>
              <a:t>paramètres</a:t>
            </a:r>
            <a:r>
              <a:rPr lang="fr-FR" sz="2000" b="1" i="1" dirty="0">
                <a:solidFill>
                  <a:schemeClr val="accent2">
                    <a:lumMod val="75000"/>
                  </a:schemeClr>
                </a:solidFill>
              </a:rPr>
              <a:t>)</a:t>
            </a:r>
            <a:endParaRPr lang="fr-FR" sz="2000" dirty="0" smtClean="0"/>
          </a:p>
          <a:p>
            <a:pPr marL="0" indent="0">
              <a:buNone/>
            </a:pPr>
            <a:r>
              <a:rPr lang="fr-FR" sz="2000" dirty="0" smtClean="0"/>
              <a:t>Envoie </a:t>
            </a:r>
            <a:r>
              <a:rPr lang="fr-FR" sz="2000" dirty="0"/>
              <a:t>les paramètres globaux pour les </a:t>
            </a:r>
            <a:r>
              <a:rPr lang="fr-FR" sz="2000" dirty="0" smtClean="0"/>
              <a:t>requêtes. </a:t>
            </a:r>
            <a:r>
              <a:rPr lang="fr-FR" sz="2000" u="sng" dirty="0" smtClean="0"/>
              <a:t>Non recommandé.</a:t>
            </a:r>
          </a:p>
          <a:p>
            <a:pPr marL="0" indent="0">
              <a:buNone/>
            </a:pPr>
            <a:r>
              <a:rPr lang="fr-FR" sz="2000" dirty="0" smtClean="0"/>
              <a:t>Exemple :</a:t>
            </a:r>
          </a:p>
          <a:p>
            <a:pPr marL="0" indent="0">
              <a:buNone/>
            </a:pPr>
            <a:r>
              <a:rPr lang="fr-FR" sz="2000" dirty="0">
                <a:solidFill>
                  <a:schemeClr val="accent2">
                    <a:lumMod val="75000"/>
                  </a:schemeClr>
                </a:solidFill>
              </a:rPr>
              <a:t>$.</a:t>
            </a:r>
            <a:r>
              <a:rPr lang="fr-FR" sz="2000" dirty="0" err="1" smtClean="0">
                <a:solidFill>
                  <a:schemeClr val="accent2">
                    <a:lumMod val="75000"/>
                  </a:schemeClr>
                </a:solidFill>
              </a:rPr>
              <a:t>ajaxSetup</a:t>
            </a:r>
            <a:r>
              <a:rPr lang="fr-FR" sz="2000" dirty="0" smtClean="0">
                <a:solidFill>
                  <a:schemeClr val="accent2">
                    <a:lumMod val="75000"/>
                  </a:schemeClr>
                </a:solidFill>
              </a:rPr>
              <a:t>( </a:t>
            </a:r>
            <a:r>
              <a:rPr lang="fr-FR" sz="2000" dirty="0">
                <a:solidFill>
                  <a:schemeClr val="accent2">
                    <a:lumMod val="75000"/>
                  </a:schemeClr>
                </a:solidFill>
              </a:rPr>
              <a:t>{</a:t>
            </a:r>
          </a:p>
          <a:p>
            <a:pPr marL="0" indent="0">
              <a:buNone/>
            </a:pPr>
            <a:r>
              <a:rPr lang="fr-FR" sz="2000" dirty="0">
                <a:solidFill>
                  <a:schemeClr val="accent2">
                    <a:lumMod val="75000"/>
                  </a:schemeClr>
                </a:solidFill>
              </a:rPr>
              <a:t>	url : </a:t>
            </a:r>
            <a:r>
              <a:rPr lang="fr-FR" sz="2000" dirty="0"/>
              <a:t>"</a:t>
            </a:r>
            <a:r>
              <a:rPr lang="fr-FR" sz="2000" dirty="0" err="1"/>
              <a:t>exemple.php</a:t>
            </a:r>
            <a:r>
              <a:rPr lang="fr-FR" sz="2000" dirty="0"/>
              <a:t>", </a:t>
            </a:r>
          </a:p>
          <a:p>
            <a:pPr marL="0" indent="0">
              <a:buNone/>
            </a:pPr>
            <a:r>
              <a:rPr lang="fr-FR" sz="2000" dirty="0">
                <a:solidFill>
                  <a:schemeClr val="accent2">
                    <a:lumMod val="75000"/>
                  </a:schemeClr>
                </a:solidFill>
              </a:rPr>
              <a:t>	type : </a:t>
            </a:r>
            <a:r>
              <a:rPr lang="fr-FR" sz="2000" dirty="0"/>
              <a:t>'POST',</a:t>
            </a:r>
          </a:p>
          <a:p>
            <a:pPr marL="0" indent="0">
              <a:buNone/>
            </a:pPr>
            <a:r>
              <a:rPr lang="fr-FR" sz="2000" dirty="0">
                <a:solidFill>
                  <a:schemeClr val="accent2">
                    <a:lumMod val="75000"/>
                  </a:schemeClr>
                </a:solidFill>
              </a:rPr>
              <a:t>	data : </a:t>
            </a:r>
            <a:r>
              <a:rPr lang="fr-FR" sz="2000" dirty="0"/>
              <a:t>{ id: 'jules', mois: 'janvier'},</a:t>
            </a:r>
          </a:p>
          <a:p>
            <a:pPr marL="0" indent="0">
              <a:buNone/>
            </a:pPr>
            <a:r>
              <a:rPr lang="fr-FR" sz="2000" dirty="0"/>
              <a:t>	</a:t>
            </a:r>
            <a:r>
              <a:rPr lang="fr-FR" sz="2000" dirty="0" err="1">
                <a:solidFill>
                  <a:schemeClr val="accent2">
                    <a:lumMod val="75000"/>
                  </a:schemeClr>
                </a:solidFill>
              </a:rPr>
              <a:t>dataType</a:t>
            </a:r>
            <a:r>
              <a:rPr lang="fr-FR" sz="2000" dirty="0">
                <a:solidFill>
                  <a:schemeClr val="accent2">
                    <a:lumMod val="75000"/>
                  </a:schemeClr>
                </a:solidFill>
              </a:rPr>
              <a:t> :</a:t>
            </a:r>
            <a:r>
              <a:rPr lang="fr-FR" sz="2000" dirty="0"/>
              <a:t> 'html'</a:t>
            </a:r>
          </a:p>
          <a:p>
            <a:pPr marL="0" indent="0">
              <a:buNone/>
            </a:pPr>
            <a:r>
              <a:rPr lang="fr-FR" sz="2000" dirty="0">
                <a:solidFill>
                  <a:schemeClr val="accent2">
                    <a:lumMod val="75000"/>
                  </a:schemeClr>
                </a:solidFill>
              </a:rPr>
              <a:t>});</a:t>
            </a:r>
            <a:endParaRPr lang="fr-FR" sz="2000" dirty="0"/>
          </a:p>
          <a:p>
            <a:pPr marL="0" indent="0">
              <a:buNone/>
            </a:pPr>
            <a:r>
              <a:rPr lang="fr-FR" sz="2000" b="1" dirty="0" smtClean="0">
                <a:solidFill>
                  <a:schemeClr val="accent2">
                    <a:lumMod val="75000"/>
                  </a:schemeClr>
                </a:solidFill>
              </a:rPr>
              <a:t>$.</a:t>
            </a:r>
            <a:r>
              <a:rPr lang="fr-FR" sz="2000" b="1" dirty="0" err="1" smtClean="0">
                <a:solidFill>
                  <a:schemeClr val="accent2">
                    <a:lumMod val="75000"/>
                  </a:schemeClr>
                </a:solidFill>
              </a:rPr>
              <a:t>ajax</a:t>
            </a:r>
            <a:r>
              <a:rPr lang="fr-FR" sz="2000" b="1" dirty="0" smtClean="0">
                <a:solidFill>
                  <a:schemeClr val="accent2">
                    <a:lumMod val="75000"/>
                  </a:schemeClr>
                </a:solidFill>
              </a:rPr>
              <a:t>({</a:t>
            </a:r>
            <a:r>
              <a:rPr lang="fr-FR" sz="2000" b="1" dirty="0" err="1" smtClean="0">
                <a:solidFill>
                  <a:schemeClr val="accent2">
                    <a:lumMod val="75000"/>
                  </a:schemeClr>
                </a:solidFill>
              </a:rPr>
              <a:t>context</a:t>
            </a:r>
            <a:r>
              <a:rPr lang="fr-FR" sz="2000" b="1" dirty="0" smtClean="0">
                <a:solidFill>
                  <a:schemeClr val="accent2">
                    <a:lumMod val="75000"/>
                  </a:schemeClr>
                </a:solidFill>
              </a:rPr>
              <a:t>: </a:t>
            </a:r>
            <a:r>
              <a:rPr lang="fr-FR" sz="2000" b="1" dirty="0" err="1" smtClean="0">
                <a:solidFill>
                  <a:schemeClr val="accent2">
                    <a:lumMod val="75000"/>
                  </a:schemeClr>
                </a:solidFill>
              </a:rPr>
              <a:t>document.body</a:t>
            </a:r>
            <a:r>
              <a:rPr lang="fr-FR" sz="2000" b="1" dirty="0" smtClean="0">
                <a:solidFill>
                  <a:schemeClr val="accent2">
                    <a:lumMod val="75000"/>
                  </a:schemeClr>
                </a:solidFill>
              </a:rPr>
              <a:t>});</a:t>
            </a:r>
          </a:p>
          <a:p>
            <a:pPr marL="0" indent="0">
              <a:buNone/>
            </a:pPr>
            <a:endParaRPr lang="fr-FR" sz="2000" dirty="0"/>
          </a:p>
          <a:p>
            <a:pPr marL="0" indent="0">
              <a:buNone/>
            </a:pPr>
            <a:endParaRPr lang="fr-FR" sz="2000" dirty="0"/>
          </a:p>
        </p:txBody>
      </p:sp>
    </p:spTree>
    <p:extLst>
      <p:ext uri="{BB962C8B-B14F-4D97-AF65-F5344CB8AC3E}">
        <p14:creationId xmlns:p14="http://schemas.microsoft.com/office/powerpoint/2010/main" val="1102731545"/>
      </p:ext>
    </p:extLst>
  </p:cSld>
  <p:clrMapOvr>
    <a:masterClrMapping/>
  </p:clrMapOvr>
  <p:transition spd="slow">
    <p:wipe dir="d"/>
  </p:transition>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load</a:t>
            </a:r>
            <a:r>
              <a:rPr lang="fr-FR" sz="2800" b="1" i="1" dirty="0" smtClean="0">
                <a:solidFill>
                  <a:schemeClr val="accent2">
                    <a:lumMod val="75000"/>
                  </a:schemeClr>
                </a:solidFill>
              </a:rPr>
              <a:t>(</a:t>
            </a:r>
            <a:r>
              <a:rPr lang="fr-FR" sz="2800" b="1" i="1" dirty="0" smtClean="0">
                <a:solidFill>
                  <a:schemeClr val="tx2">
                    <a:lumMod val="75000"/>
                  </a:schemeClr>
                </a:solidFill>
              </a:rPr>
              <a:t>url[,data][,fonction()]</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a:t>L'AJAX est assez compliqué sans </a:t>
            </a:r>
            <a:r>
              <a:rPr lang="fr-FR" sz="2000" dirty="0" err="1"/>
              <a:t>jQuery</a:t>
            </a:r>
            <a:r>
              <a:rPr lang="fr-FR" sz="2000" dirty="0"/>
              <a:t> mais </a:t>
            </a:r>
            <a:r>
              <a:rPr lang="fr-FR" sz="2000" dirty="0" err="1"/>
              <a:t>jQuery</a:t>
            </a:r>
            <a:r>
              <a:rPr lang="fr-FR" sz="2000" dirty="0"/>
              <a:t> permet de rendre certaines </a:t>
            </a:r>
            <a:r>
              <a:rPr lang="fr-FR" sz="2000" dirty="0" smtClean="0"/>
              <a:t>fonctionnalités </a:t>
            </a:r>
            <a:r>
              <a:rPr lang="fr-FR" sz="2000" dirty="0"/>
              <a:t>de l'AJAX relativement simple</a:t>
            </a:r>
            <a:r>
              <a:rPr lang="fr-FR" sz="2000" dirty="0" smtClean="0"/>
              <a:t>.</a:t>
            </a:r>
          </a:p>
          <a:p>
            <a:pPr marL="0" indent="0">
              <a:buNone/>
            </a:pPr>
            <a:r>
              <a:rPr lang="fr-FR" sz="2000" dirty="0" smtClean="0"/>
              <a:t>La méthode </a:t>
            </a:r>
            <a:r>
              <a:rPr lang="fr-FR" sz="2000" b="1" dirty="0" err="1" smtClean="0">
                <a:solidFill>
                  <a:schemeClr val="accent2">
                    <a:lumMod val="75000"/>
                  </a:schemeClr>
                </a:solidFill>
              </a:rPr>
              <a:t>load</a:t>
            </a:r>
            <a:r>
              <a:rPr lang="fr-FR" sz="2000" b="1" dirty="0" smtClean="0">
                <a:solidFill>
                  <a:schemeClr val="accent2">
                    <a:lumMod val="75000"/>
                  </a:schemeClr>
                </a:solidFill>
              </a:rPr>
              <a:t>() </a:t>
            </a:r>
            <a:r>
              <a:rPr lang="fr-FR" sz="2000" dirty="0" smtClean="0"/>
              <a:t>permet de charger des données depuis le serveur et de le placer dans la page HTML dans l'élément voulu.</a:t>
            </a:r>
          </a:p>
          <a:p>
            <a:pPr marL="0" indent="0">
              <a:buNone/>
            </a:pPr>
            <a:endParaRPr lang="fr-FR" sz="2000" dirty="0"/>
          </a:p>
          <a:p>
            <a:pPr marL="0" indent="0">
              <a:buNone/>
            </a:pPr>
            <a:r>
              <a:rPr lang="fr-FR" sz="2000" b="1" dirty="0" smtClean="0">
                <a:solidFill>
                  <a:schemeClr val="tx2">
                    <a:lumMod val="75000"/>
                  </a:schemeClr>
                </a:solidFill>
              </a:rPr>
              <a:t>url :</a:t>
            </a:r>
          </a:p>
          <a:p>
            <a:pPr marL="0" indent="0">
              <a:buNone/>
            </a:pPr>
            <a:r>
              <a:rPr lang="fr-FR" sz="2000" dirty="0" smtClean="0"/>
              <a:t>Une chaîne de caractères contenant l'adresse URL du fichier recherché.</a:t>
            </a:r>
          </a:p>
          <a:p>
            <a:pPr marL="0" indent="0">
              <a:buNone/>
            </a:pPr>
            <a:r>
              <a:rPr lang="fr-FR" sz="2000" b="1" dirty="0" smtClean="0">
                <a:solidFill>
                  <a:schemeClr val="tx2">
                    <a:lumMod val="75000"/>
                  </a:schemeClr>
                </a:solidFill>
              </a:rPr>
              <a:t>data :</a:t>
            </a:r>
          </a:p>
          <a:p>
            <a:pPr marL="0" indent="0">
              <a:buNone/>
            </a:pPr>
            <a:r>
              <a:rPr lang="fr-FR" sz="2000" dirty="0" smtClean="0"/>
              <a:t>données sous la forme d'objets ou de chaînes de caractères à envoyer avec la requête.</a:t>
            </a:r>
          </a:p>
          <a:p>
            <a:pPr marL="0" indent="0">
              <a:buNone/>
            </a:pPr>
            <a:r>
              <a:rPr lang="fr-FR" sz="2000" b="1" dirty="0" err="1" smtClean="0">
                <a:solidFill>
                  <a:schemeClr val="tx2">
                    <a:lumMod val="75000"/>
                  </a:schemeClr>
                </a:solidFill>
              </a:rPr>
              <a:t>function</a:t>
            </a:r>
            <a:r>
              <a:rPr lang="fr-FR" sz="2000" b="1" dirty="0" smtClean="0">
                <a:solidFill>
                  <a:schemeClr val="tx2">
                    <a:lumMod val="75000"/>
                  </a:schemeClr>
                </a:solidFill>
              </a:rPr>
              <a:t>(</a:t>
            </a:r>
            <a:r>
              <a:rPr lang="fr-FR" sz="2000" b="1" dirty="0" err="1" smtClean="0">
                <a:solidFill>
                  <a:schemeClr val="tx2">
                    <a:lumMod val="75000"/>
                  </a:schemeClr>
                </a:solidFill>
              </a:rPr>
              <a:t>reponse</a:t>
            </a:r>
            <a:r>
              <a:rPr lang="fr-FR" sz="2000" b="1" dirty="0" smtClean="0">
                <a:solidFill>
                  <a:schemeClr val="tx2">
                    <a:lumMod val="75000"/>
                  </a:schemeClr>
                </a:solidFill>
              </a:rPr>
              <a:t>, </a:t>
            </a:r>
            <a:r>
              <a:rPr lang="fr-FR" sz="2000" b="1" dirty="0" err="1" smtClean="0">
                <a:solidFill>
                  <a:schemeClr val="tx2">
                    <a:lumMod val="75000"/>
                  </a:schemeClr>
                </a:solidFill>
              </a:rPr>
              <a:t>status</a:t>
            </a:r>
            <a:r>
              <a:rPr lang="fr-FR" sz="2000" b="1" dirty="0" smtClean="0">
                <a:solidFill>
                  <a:schemeClr val="tx2">
                    <a:lumMod val="75000"/>
                  </a:schemeClr>
                </a:solidFill>
              </a:rPr>
              <a:t>, </a:t>
            </a:r>
            <a:r>
              <a:rPr lang="fr-FR" sz="2000" b="1" dirty="0" err="1" smtClean="0">
                <a:solidFill>
                  <a:schemeClr val="tx2">
                    <a:lumMod val="75000"/>
                  </a:schemeClr>
                </a:solidFill>
              </a:rPr>
              <a:t>xhr</a:t>
            </a:r>
            <a:r>
              <a:rPr lang="fr-FR" sz="2000" b="1" dirty="0" smtClean="0">
                <a:solidFill>
                  <a:schemeClr val="tx2">
                    <a:lumMod val="75000"/>
                  </a:schemeClr>
                </a:solidFill>
              </a:rPr>
              <a:t>)</a:t>
            </a:r>
          </a:p>
          <a:p>
            <a:pPr marL="0" indent="0">
              <a:buNone/>
            </a:pPr>
            <a:r>
              <a:rPr lang="fr-FR" sz="2000" dirty="0" err="1" smtClean="0">
                <a:solidFill>
                  <a:schemeClr val="tx2">
                    <a:lumMod val="75000"/>
                  </a:schemeClr>
                </a:solidFill>
              </a:rPr>
              <a:t>reponse</a:t>
            </a:r>
            <a:r>
              <a:rPr lang="fr-FR" sz="2000" dirty="0" smtClean="0">
                <a:solidFill>
                  <a:schemeClr val="tx2">
                    <a:lumMod val="75000"/>
                  </a:schemeClr>
                </a:solidFill>
              </a:rPr>
              <a:t> : </a:t>
            </a:r>
            <a:r>
              <a:rPr lang="fr-FR" sz="2000" dirty="0" smtClean="0"/>
              <a:t>réponse du serveur (doit être vide si OK)</a:t>
            </a:r>
          </a:p>
          <a:p>
            <a:pPr marL="0" indent="0">
              <a:buNone/>
            </a:pPr>
            <a:r>
              <a:rPr lang="fr-FR" sz="2000" dirty="0" err="1" smtClean="0">
                <a:solidFill>
                  <a:schemeClr val="tx2">
                    <a:lumMod val="75000"/>
                  </a:schemeClr>
                </a:solidFill>
              </a:rPr>
              <a:t>status</a:t>
            </a:r>
            <a:r>
              <a:rPr lang="fr-FR" sz="2000" dirty="0" smtClean="0">
                <a:solidFill>
                  <a:schemeClr val="tx2">
                    <a:lumMod val="75000"/>
                  </a:schemeClr>
                </a:solidFill>
              </a:rPr>
              <a:t> : '</a:t>
            </a:r>
            <a:r>
              <a:rPr lang="fr-FR" sz="2000" dirty="0" err="1" smtClean="0">
                <a:solidFill>
                  <a:schemeClr val="tx2">
                    <a:lumMod val="75000"/>
                  </a:schemeClr>
                </a:solidFill>
              </a:rPr>
              <a:t>error</a:t>
            </a:r>
            <a:r>
              <a:rPr lang="fr-FR" sz="2000" dirty="0" smtClean="0">
                <a:solidFill>
                  <a:schemeClr val="tx2">
                    <a:lumMod val="75000"/>
                  </a:schemeClr>
                </a:solidFill>
              </a:rPr>
              <a:t>'</a:t>
            </a:r>
            <a:r>
              <a:rPr lang="fr-FR" sz="2000" dirty="0" smtClean="0"/>
              <a:t> si une anomalie est détectée.</a:t>
            </a:r>
          </a:p>
          <a:p>
            <a:pPr marL="0" indent="0">
              <a:buNone/>
            </a:pPr>
            <a:r>
              <a:rPr lang="fr-FR" sz="2000" dirty="0" err="1" smtClean="0">
                <a:solidFill>
                  <a:schemeClr val="tx2">
                    <a:lumMod val="75000"/>
                  </a:schemeClr>
                </a:solidFill>
              </a:rPr>
              <a:t>xhr</a:t>
            </a:r>
            <a:r>
              <a:rPr lang="fr-FR" sz="2000" dirty="0" smtClean="0">
                <a:solidFill>
                  <a:schemeClr val="tx2">
                    <a:lumMod val="75000"/>
                  </a:schemeClr>
                </a:solidFill>
              </a:rPr>
              <a:t> : </a:t>
            </a:r>
            <a:r>
              <a:rPr lang="fr-FR" sz="2000" dirty="0" smtClean="0"/>
              <a:t>objet </a:t>
            </a:r>
            <a:r>
              <a:rPr lang="fr-FR" sz="2000" dirty="0" err="1" smtClean="0"/>
              <a:t>ajax</a:t>
            </a:r>
            <a:r>
              <a:rPr lang="fr-FR" sz="2000" dirty="0" smtClean="0"/>
              <a:t> contenant les informations du résultat de la requête</a:t>
            </a:r>
            <a:endParaRPr lang="fr-FR" sz="2000" dirty="0"/>
          </a:p>
        </p:txBody>
      </p:sp>
    </p:spTree>
    <p:extLst>
      <p:ext uri="{BB962C8B-B14F-4D97-AF65-F5344CB8AC3E}">
        <p14:creationId xmlns:p14="http://schemas.microsoft.com/office/powerpoint/2010/main" val="1985327195"/>
      </p:ext>
    </p:extLst>
  </p:cSld>
  <p:clrMapOvr>
    <a:masterClrMapping/>
  </p:clrMapOvr>
  <p:transition spd="slow">
    <p:wipe dir="d"/>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load</a:t>
            </a:r>
            <a:r>
              <a:rPr lang="fr-FR" sz="2800" b="1" i="1" dirty="0" smtClean="0">
                <a:solidFill>
                  <a:schemeClr val="accent2">
                    <a:lumMod val="75000"/>
                  </a:schemeClr>
                </a:solidFill>
              </a:rPr>
              <a:t>(</a:t>
            </a:r>
            <a:r>
              <a:rPr lang="fr-FR" sz="2800" b="1" i="1" dirty="0" smtClean="0">
                <a:solidFill>
                  <a:schemeClr val="tx2">
                    <a:lumMod val="75000"/>
                  </a:schemeClr>
                </a:solidFill>
              </a:rPr>
              <a:t>url[,data][,fonction()]</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smtClean="0"/>
              <a:t>Exemple 1 :</a:t>
            </a:r>
          </a:p>
          <a:p>
            <a:pPr marL="0" indent="0">
              <a:buNone/>
            </a:pPr>
            <a:endParaRPr lang="fr-FR" sz="2000" dirty="0"/>
          </a:p>
          <a:p>
            <a:pPr marL="0" indent="0">
              <a:buNone/>
            </a:pPr>
            <a:r>
              <a:rPr lang="fr-FR" sz="2000" dirty="0"/>
              <a:t>&lt;body&gt;</a:t>
            </a:r>
          </a:p>
          <a:p>
            <a:pPr marL="0" indent="0">
              <a:buNone/>
            </a:pPr>
            <a:r>
              <a:rPr lang="fr-FR" sz="2000" dirty="0"/>
              <a:t>&lt;</a:t>
            </a:r>
            <a:r>
              <a:rPr lang="fr-FR" sz="2000" dirty="0" err="1"/>
              <a:t>button</a:t>
            </a:r>
            <a:r>
              <a:rPr lang="fr-FR" sz="2000" dirty="0"/>
              <a:t> id="connexion"&gt;Charger le code HTML&lt;/</a:t>
            </a:r>
            <a:r>
              <a:rPr lang="fr-FR" sz="2000" dirty="0" err="1"/>
              <a:t>button</a:t>
            </a:r>
            <a:r>
              <a:rPr lang="fr-FR" sz="2000" dirty="0"/>
              <a:t>&gt;&lt;/td&gt;&lt;td&gt;</a:t>
            </a:r>
          </a:p>
          <a:p>
            <a:pPr marL="0" indent="0">
              <a:buNone/>
            </a:pPr>
            <a:r>
              <a:rPr lang="fr-FR" sz="2000" dirty="0"/>
              <a:t>&lt;p&gt;Avant&lt;/p&gt;</a:t>
            </a:r>
          </a:p>
          <a:p>
            <a:pPr marL="0" indent="0">
              <a:buNone/>
            </a:pPr>
            <a:r>
              <a:rPr lang="fr-FR" sz="2000" dirty="0"/>
              <a:t>&lt;div id="log"&gt;Pas grand chose pour l'instant&lt;/div&gt;</a:t>
            </a:r>
          </a:p>
          <a:p>
            <a:pPr marL="0" indent="0">
              <a:buNone/>
            </a:pPr>
            <a:r>
              <a:rPr lang="fr-FR" sz="2000" dirty="0"/>
              <a:t>&lt;p&gt;Après&lt;/p&gt;</a:t>
            </a:r>
          </a:p>
          <a:p>
            <a:pPr marL="0" indent="0">
              <a:buNone/>
            </a:pPr>
            <a:r>
              <a:rPr lang="fr-FR" sz="2000" dirty="0"/>
              <a:t>&lt;script type="</a:t>
            </a:r>
            <a:r>
              <a:rPr lang="fr-FR" sz="2000" dirty="0" err="1"/>
              <a:t>text</a:t>
            </a:r>
            <a:r>
              <a:rPr lang="fr-FR" sz="2000" dirty="0"/>
              <a:t>/javascript"&gt;</a:t>
            </a:r>
          </a:p>
          <a:p>
            <a:pPr marL="0" indent="0">
              <a:buNone/>
            </a:pPr>
            <a:r>
              <a:rPr lang="fr-FR" sz="2000" b="1" dirty="0">
                <a:solidFill>
                  <a:schemeClr val="accent2">
                    <a:lumMod val="75000"/>
                  </a:schemeClr>
                </a:solidFill>
              </a:rPr>
              <a:t>$('#connexion').on('click', </a:t>
            </a:r>
            <a:r>
              <a:rPr lang="fr-FR" sz="2000" b="1" dirty="0" err="1">
                <a:solidFill>
                  <a:schemeClr val="accent2">
                    <a:lumMod val="75000"/>
                  </a:schemeClr>
                </a:solidFill>
              </a:rPr>
              <a:t>function</a:t>
            </a:r>
            <a:r>
              <a:rPr lang="fr-FR" sz="2000" b="1" dirty="0">
                <a:solidFill>
                  <a:schemeClr val="accent2">
                    <a:lumMod val="75000"/>
                  </a:schemeClr>
                </a:solidFill>
              </a:rPr>
              <a:t>() {</a:t>
            </a:r>
          </a:p>
          <a:p>
            <a:pPr marL="0" indent="0">
              <a:buNone/>
            </a:pPr>
            <a:r>
              <a:rPr lang="fr-FR" sz="2000" b="1" dirty="0">
                <a:solidFill>
                  <a:schemeClr val="accent2">
                    <a:lumMod val="75000"/>
                  </a:schemeClr>
                </a:solidFill>
              </a:rPr>
              <a:t>	$("#log").</a:t>
            </a:r>
            <a:r>
              <a:rPr lang="fr-FR" sz="2000" b="1" dirty="0" err="1">
                <a:solidFill>
                  <a:schemeClr val="accent2">
                    <a:lumMod val="75000"/>
                  </a:schemeClr>
                </a:solidFill>
              </a:rPr>
              <a:t>load</a:t>
            </a:r>
            <a:r>
              <a:rPr lang="fr-FR" sz="2000" b="1" dirty="0">
                <a:solidFill>
                  <a:schemeClr val="accent2">
                    <a:lumMod val="75000"/>
                  </a:schemeClr>
                </a:solidFill>
              </a:rPr>
              <a:t>("txt198.html");</a:t>
            </a:r>
          </a:p>
          <a:p>
            <a:pPr marL="0" indent="0">
              <a:buNone/>
            </a:pPr>
            <a:r>
              <a:rPr lang="fr-FR" sz="2000" b="1" dirty="0">
                <a:solidFill>
                  <a:schemeClr val="accent2">
                    <a:lumMod val="75000"/>
                  </a:schemeClr>
                </a:solidFill>
              </a:rPr>
              <a:t>});</a:t>
            </a:r>
          </a:p>
          <a:p>
            <a:pPr marL="0" indent="0">
              <a:buNone/>
            </a:pPr>
            <a:r>
              <a:rPr lang="fr-FR" sz="2000" dirty="0"/>
              <a:t>&lt;/script</a:t>
            </a:r>
            <a:r>
              <a:rPr lang="fr-FR" sz="2000" dirty="0" smtClean="0"/>
              <a:t>&gt;</a:t>
            </a:r>
          </a:p>
          <a:p>
            <a:pPr marL="0" indent="0">
              <a:buNone/>
            </a:pPr>
            <a:r>
              <a:rPr lang="fr-FR" sz="2000" dirty="0" smtClean="0"/>
              <a:t>&lt;/body&gt;</a:t>
            </a:r>
            <a:endParaRPr lang="fr-FR" sz="2000" dirty="0"/>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148064" y="3656286"/>
            <a:ext cx="3995936" cy="320171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03545508"/>
      </p:ext>
    </p:extLst>
  </p:cSld>
  <p:clrMapOvr>
    <a:masterClrMapping/>
  </p:clrMapOvr>
  <p:transition spd="slow">
    <p:wipe dir="d"/>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load</a:t>
            </a:r>
            <a:r>
              <a:rPr lang="fr-FR" sz="2800" b="1" i="1" dirty="0" smtClean="0">
                <a:solidFill>
                  <a:schemeClr val="accent2">
                    <a:lumMod val="75000"/>
                  </a:schemeClr>
                </a:solidFill>
              </a:rPr>
              <a:t>(</a:t>
            </a:r>
            <a:r>
              <a:rPr lang="fr-FR" sz="2800" b="1" i="1" dirty="0" smtClean="0">
                <a:solidFill>
                  <a:schemeClr val="tx2">
                    <a:lumMod val="75000"/>
                  </a:schemeClr>
                </a:solidFill>
              </a:rPr>
              <a:t>url[,data][,fonction()]</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smtClean="0"/>
              <a:t>Exemple 1 :</a:t>
            </a:r>
          </a:p>
          <a:p>
            <a:pPr marL="0" indent="0">
              <a:buNone/>
            </a:pPr>
            <a:endParaRPr lang="fr-FR" sz="2000" dirty="0"/>
          </a:p>
          <a:p>
            <a:pPr marL="0" indent="0">
              <a:buNone/>
            </a:pPr>
            <a:r>
              <a:rPr lang="fr-FR" sz="2000" dirty="0"/>
              <a:t>&lt;body&gt;</a:t>
            </a:r>
          </a:p>
          <a:p>
            <a:pPr marL="0" indent="0">
              <a:buNone/>
            </a:pPr>
            <a:r>
              <a:rPr lang="fr-FR" sz="2000" dirty="0"/>
              <a:t>&lt;</a:t>
            </a:r>
            <a:r>
              <a:rPr lang="fr-FR" sz="2000" dirty="0" err="1"/>
              <a:t>button</a:t>
            </a:r>
            <a:r>
              <a:rPr lang="fr-FR" sz="2000" dirty="0"/>
              <a:t> id="connexion"&gt;Charger le code HTML&lt;/</a:t>
            </a:r>
            <a:r>
              <a:rPr lang="fr-FR" sz="2000" dirty="0" err="1"/>
              <a:t>button</a:t>
            </a:r>
            <a:r>
              <a:rPr lang="fr-FR" sz="2000" dirty="0"/>
              <a:t>&gt;&lt;/td&gt;&lt;td&gt;</a:t>
            </a:r>
          </a:p>
          <a:p>
            <a:pPr marL="0" indent="0">
              <a:buNone/>
            </a:pPr>
            <a:r>
              <a:rPr lang="fr-FR" sz="2000" dirty="0"/>
              <a:t>&lt;p&gt;Avant&lt;/p&gt;</a:t>
            </a:r>
          </a:p>
          <a:p>
            <a:pPr marL="0" indent="0">
              <a:buNone/>
            </a:pPr>
            <a:r>
              <a:rPr lang="fr-FR" sz="2000" dirty="0"/>
              <a:t>&lt;div id="log"&gt;Pas grand chose pour l'instant&lt;/div&gt;</a:t>
            </a:r>
          </a:p>
          <a:p>
            <a:pPr marL="0" indent="0">
              <a:buNone/>
            </a:pPr>
            <a:r>
              <a:rPr lang="fr-FR" sz="2000" dirty="0"/>
              <a:t>&lt;p&gt;Après&lt;/p&gt;</a:t>
            </a:r>
          </a:p>
          <a:p>
            <a:pPr marL="0" indent="0">
              <a:buNone/>
            </a:pPr>
            <a:r>
              <a:rPr lang="fr-FR" sz="2000" dirty="0"/>
              <a:t>&lt;script type="</a:t>
            </a:r>
            <a:r>
              <a:rPr lang="fr-FR" sz="2000" dirty="0" err="1"/>
              <a:t>text</a:t>
            </a:r>
            <a:r>
              <a:rPr lang="fr-FR" sz="2000" dirty="0"/>
              <a:t>/javascript"&gt;</a:t>
            </a:r>
          </a:p>
          <a:p>
            <a:pPr marL="0" indent="0">
              <a:buNone/>
            </a:pPr>
            <a:r>
              <a:rPr lang="fr-FR" sz="2000" b="1" dirty="0">
                <a:solidFill>
                  <a:schemeClr val="accent2">
                    <a:lumMod val="75000"/>
                  </a:schemeClr>
                </a:solidFill>
              </a:rPr>
              <a:t>$('#connexion').on('click', </a:t>
            </a:r>
            <a:r>
              <a:rPr lang="fr-FR" sz="2000" b="1" dirty="0" err="1">
                <a:solidFill>
                  <a:schemeClr val="accent2">
                    <a:lumMod val="75000"/>
                  </a:schemeClr>
                </a:solidFill>
              </a:rPr>
              <a:t>function</a:t>
            </a:r>
            <a:r>
              <a:rPr lang="fr-FR" sz="2000" b="1" dirty="0">
                <a:solidFill>
                  <a:schemeClr val="accent2">
                    <a:lumMod val="75000"/>
                  </a:schemeClr>
                </a:solidFill>
              </a:rPr>
              <a:t>() {</a:t>
            </a:r>
          </a:p>
          <a:p>
            <a:pPr marL="0" indent="0">
              <a:buNone/>
            </a:pPr>
            <a:r>
              <a:rPr lang="fr-FR" sz="2000" b="1" dirty="0">
                <a:solidFill>
                  <a:schemeClr val="accent2">
                    <a:lumMod val="75000"/>
                  </a:schemeClr>
                </a:solidFill>
              </a:rPr>
              <a:t>	$("#log").</a:t>
            </a:r>
            <a:r>
              <a:rPr lang="fr-FR" sz="2000" b="1" dirty="0" err="1">
                <a:solidFill>
                  <a:schemeClr val="accent2">
                    <a:lumMod val="75000"/>
                  </a:schemeClr>
                </a:solidFill>
              </a:rPr>
              <a:t>load</a:t>
            </a:r>
            <a:r>
              <a:rPr lang="fr-FR" sz="2000" b="1" dirty="0">
                <a:solidFill>
                  <a:schemeClr val="accent2">
                    <a:lumMod val="75000"/>
                  </a:schemeClr>
                </a:solidFill>
              </a:rPr>
              <a:t>("txt198.html");</a:t>
            </a:r>
          </a:p>
          <a:p>
            <a:pPr marL="0" indent="0">
              <a:buNone/>
            </a:pPr>
            <a:r>
              <a:rPr lang="fr-FR" sz="2000" b="1" dirty="0">
                <a:solidFill>
                  <a:schemeClr val="accent2">
                    <a:lumMod val="75000"/>
                  </a:schemeClr>
                </a:solidFill>
              </a:rPr>
              <a:t>});</a:t>
            </a:r>
          </a:p>
          <a:p>
            <a:pPr marL="0" indent="0">
              <a:buNone/>
            </a:pPr>
            <a:r>
              <a:rPr lang="fr-FR" sz="2000" dirty="0"/>
              <a:t>&lt;/script</a:t>
            </a:r>
            <a:r>
              <a:rPr lang="fr-FR" sz="2000" dirty="0" smtClean="0"/>
              <a:t>&gt;</a:t>
            </a:r>
          </a:p>
          <a:p>
            <a:pPr marL="0" indent="0">
              <a:buNone/>
            </a:pPr>
            <a:r>
              <a:rPr lang="fr-FR" sz="2000" dirty="0" smtClean="0"/>
              <a:t>&lt;/body&gt;</a:t>
            </a:r>
            <a:endParaRPr lang="fr-FR" sz="2000" dirty="0"/>
          </a:p>
        </p:txBody>
      </p:sp>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177096" y="3717032"/>
            <a:ext cx="3935735" cy="3153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5230617"/>
      </p:ext>
    </p:extLst>
  </p:cSld>
  <p:clrMapOvr>
    <a:masterClrMapping/>
  </p:clrMapOvr>
  <p:transition spd="slow">
    <p:wipe dir="d"/>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endParaRPr lang="fr-FR" sz="2000" dirty="0"/>
          </a:p>
        </p:txBody>
      </p:sp>
      <p:pic>
        <p:nvPicPr>
          <p:cNvPr id="3074"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11560" y="4770"/>
            <a:ext cx="8515537" cy="6823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6162549"/>
      </p:ext>
    </p:extLst>
  </p:cSld>
  <p:clrMapOvr>
    <a:masterClrMapping/>
  </p:clrMapOvr>
  <p:transition spd="slow">
    <p:wipe dir="d"/>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load</a:t>
            </a:r>
            <a:r>
              <a:rPr lang="fr-FR" sz="2800" b="1" i="1" dirty="0" smtClean="0">
                <a:solidFill>
                  <a:schemeClr val="accent2">
                    <a:lumMod val="75000"/>
                  </a:schemeClr>
                </a:solidFill>
              </a:rPr>
              <a:t>(</a:t>
            </a:r>
            <a:r>
              <a:rPr lang="fr-FR" sz="2800" b="1" i="1" dirty="0" smtClean="0">
                <a:solidFill>
                  <a:schemeClr val="tx2">
                    <a:lumMod val="75000"/>
                  </a:schemeClr>
                </a:solidFill>
              </a:rPr>
              <a:t>url[,data][,fonction()]</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smtClean="0"/>
              <a:t>Il est possible de spécifier la partie de la page html à charger et d'ignorer les autres éléments de la page :</a:t>
            </a:r>
          </a:p>
          <a:p>
            <a:pPr marL="0" indent="0">
              <a:buNone/>
            </a:pPr>
            <a:r>
              <a:rPr lang="fr-FR" sz="2000" dirty="0" smtClean="0"/>
              <a:t>Exemple 2 :</a:t>
            </a:r>
          </a:p>
          <a:p>
            <a:pPr marL="0" indent="0">
              <a:buNone/>
            </a:pPr>
            <a:r>
              <a:rPr lang="fr-FR" sz="2000" dirty="0" smtClean="0"/>
              <a:t>&lt;</a:t>
            </a:r>
            <a:r>
              <a:rPr lang="fr-FR" sz="2000" dirty="0"/>
              <a:t>body&gt;</a:t>
            </a:r>
          </a:p>
          <a:p>
            <a:pPr marL="0" indent="0">
              <a:buNone/>
            </a:pPr>
            <a:r>
              <a:rPr lang="fr-FR" sz="2000" dirty="0"/>
              <a:t>&lt;</a:t>
            </a:r>
            <a:r>
              <a:rPr lang="fr-FR" sz="2000" dirty="0" err="1"/>
              <a:t>button</a:t>
            </a:r>
            <a:r>
              <a:rPr lang="fr-FR" sz="2000" dirty="0"/>
              <a:t> id="connexion"&gt;Charger le code HTML&lt;/</a:t>
            </a:r>
            <a:r>
              <a:rPr lang="fr-FR" sz="2000" dirty="0" err="1"/>
              <a:t>button</a:t>
            </a:r>
            <a:r>
              <a:rPr lang="fr-FR" sz="2000" dirty="0"/>
              <a:t>&gt;&lt;/td&gt;&lt;td&gt;</a:t>
            </a:r>
          </a:p>
          <a:p>
            <a:pPr marL="0" indent="0">
              <a:buNone/>
            </a:pPr>
            <a:r>
              <a:rPr lang="fr-FR" sz="2000" dirty="0"/>
              <a:t>&lt;p&gt;Avant&lt;/p&gt;</a:t>
            </a:r>
          </a:p>
          <a:p>
            <a:pPr marL="0" indent="0">
              <a:buNone/>
            </a:pPr>
            <a:r>
              <a:rPr lang="fr-FR" sz="2000" dirty="0"/>
              <a:t>&lt;div id="log"&gt;Pas grand chose pour l'instant&lt;/div&gt;</a:t>
            </a:r>
          </a:p>
          <a:p>
            <a:pPr marL="0" indent="0">
              <a:buNone/>
            </a:pPr>
            <a:r>
              <a:rPr lang="fr-FR" sz="2000" dirty="0"/>
              <a:t>&lt;p&gt;Après&lt;/p&gt;</a:t>
            </a:r>
          </a:p>
          <a:p>
            <a:pPr marL="0" indent="0">
              <a:buNone/>
            </a:pPr>
            <a:r>
              <a:rPr lang="fr-FR" sz="2000" dirty="0"/>
              <a:t>&lt;script type="</a:t>
            </a:r>
            <a:r>
              <a:rPr lang="fr-FR" sz="2000" dirty="0" err="1"/>
              <a:t>text</a:t>
            </a:r>
            <a:r>
              <a:rPr lang="fr-FR" sz="2000" dirty="0"/>
              <a:t>/javascript"&gt;</a:t>
            </a:r>
          </a:p>
          <a:p>
            <a:pPr marL="0" indent="0">
              <a:buNone/>
            </a:pPr>
            <a:r>
              <a:rPr lang="fr-FR" sz="2000" b="1" dirty="0">
                <a:solidFill>
                  <a:schemeClr val="accent2">
                    <a:lumMod val="75000"/>
                  </a:schemeClr>
                </a:solidFill>
              </a:rPr>
              <a:t>$('#connexion').on('click', </a:t>
            </a:r>
            <a:r>
              <a:rPr lang="fr-FR" sz="2000" b="1" dirty="0" err="1">
                <a:solidFill>
                  <a:schemeClr val="accent2">
                    <a:lumMod val="75000"/>
                  </a:schemeClr>
                </a:solidFill>
              </a:rPr>
              <a:t>function</a:t>
            </a:r>
            <a:r>
              <a:rPr lang="fr-FR" sz="2000" b="1" dirty="0">
                <a:solidFill>
                  <a:schemeClr val="accent2">
                    <a:lumMod val="75000"/>
                  </a:schemeClr>
                </a:solidFill>
              </a:rPr>
              <a:t>() {</a:t>
            </a:r>
          </a:p>
          <a:p>
            <a:pPr marL="0" indent="0">
              <a:buNone/>
            </a:pPr>
            <a:r>
              <a:rPr lang="fr-FR" sz="2000" b="1" dirty="0">
                <a:solidFill>
                  <a:schemeClr val="accent2">
                    <a:lumMod val="75000"/>
                  </a:schemeClr>
                </a:solidFill>
              </a:rPr>
              <a:t>	$("#log").</a:t>
            </a:r>
            <a:r>
              <a:rPr lang="fr-FR" sz="2000" b="1" dirty="0" err="1">
                <a:solidFill>
                  <a:schemeClr val="accent2">
                    <a:lumMod val="75000"/>
                  </a:schemeClr>
                </a:solidFill>
              </a:rPr>
              <a:t>load</a:t>
            </a:r>
            <a:r>
              <a:rPr lang="fr-FR" sz="2000" b="1" dirty="0">
                <a:solidFill>
                  <a:schemeClr val="accent2">
                    <a:lumMod val="75000"/>
                  </a:schemeClr>
                </a:solidFill>
              </a:rPr>
              <a:t>("</a:t>
            </a:r>
            <a:r>
              <a:rPr lang="fr-FR" sz="2000" b="1" dirty="0" smtClean="0">
                <a:solidFill>
                  <a:schemeClr val="accent2">
                    <a:lumMod val="75000"/>
                  </a:schemeClr>
                </a:solidFill>
              </a:rPr>
              <a:t>txt198.html </a:t>
            </a:r>
            <a:r>
              <a:rPr lang="fr-FR" sz="2000" b="1" dirty="0" smtClean="0">
                <a:solidFill>
                  <a:schemeClr val="tx2">
                    <a:lumMod val="75000"/>
                  </a:schemeClr>
                </a:solidFill>
              </a:rPr>
              <a:t>#</a:t>
            </a:r>
            <a:r>
              <a:rPr lang="fr-FR" sz="2000" b="1" dirty="0" err="1" smtClean="0">
                <a:solidFill>
                  <a:schemeClr val="tx2">
                    <a:lumMod val="75000"/>
                  </a:schemeClr>
                </a:solidFill>
              </a:rPr>
              <a:t>entete</a:t>
            </a:r>
            <a:r>
              <a:rPr lang="fr-FR" sz="2000" b="1" dirty="0" smtClean="0">
                <a:solidFill>
                  <a:schemeClr val="accent2">
                    <a:lumMod val="75000"/>
                  </a:schemeClr>
                </a:solidFill>
              </a:rPr>
              <a:t>");</a:t>
            </a:r>
            <a:endParaRPr lang="fr-FR" sz="2000" b="1" dirty="0">
              <a:solidFill>
                <a:schemeClr val="accent2">
                  <a:lumMod val="75000"/>
                </a:schemeClr>
              </a:solidFill>
            </a:endParaRPr>
          </a:p>
          <a:p>
            <a:pPr marL="0" indent="0">
              <a:buNone/>
            </a:pPr>
            <a:r>
              <a:rPr lang="fr-FR" sz="2000" b="1" dirty="0">
                <a:solidFill>
                  <a:schemeClr val="accent2">
                    <a:lumMod val="75000"/>
                  </a:schemeClr>
                </a:solidFill>
              </a:rPr>
              <a:t>});</a:t>
            </a:r>
          </a:p>
          <a:p>
            <a:pPr marL="0" indent="0">
              <a:buNone/>
            </a:pPr>
            <a:r>
              <a:rPr lang="fr-FR" sz="2000" dirty="0"/>
              <a:t>&lt;/script</a:t>
            </a:r>
            <a:r>
              <a:rPr lang="fr-FR" sz="2000" dirty="0" smtClean="0"/>
              <a:t>&gt;</a:t>
            </a:r>
          </a:p>
          <a:p>
            <a:pPr marL="0" indent="0">
              <a:buNone/>
            </a:pPr>
            <a:r>
              <a:rPr lang="fr-FR" sz="2000" dirty="0" smtClean="0"/>
              <a:t>&lt;/body&gt;</a:t>
            </a:r>
            <a:endParaRPr lang="fr-FR" sz="2000" dirty="0"/>
          </a:p>
        </p:txBody>
      </p:sp>
      <p:cxnSp>
        <p:nvCxnSpPr>
          <p:cNvPr id="5" name="Connecteur droit avec flèche 4"/>
          <p:cNvCxnSpPr/>
          <p:nvPr/>
        </p:nvCxnSpPr>
        <p:spPr>
          <a:xfrm flipH="1">
            <a:off x="5364088" y="1772816"/>
            <a:ext cx="72008" cy="324036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873311"/>
      </p:ext>
    </p:extLst>
  </p:cSld>
  <p:clrMapOvr>
    <a:masterClrMapping/>
  </p:clrMapOvr>
  <p:transition spd="slow">
    <p:wipe dir="d"/>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Exercice ex200.html</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382000" cy="5328592"/>
          </a:xfrm>
        </p:spPr>
        <p:txBody>
          <a:bodyPr numCol="1">
            <a:normAutofit lnSpcReduction="10000"/>
          </a:bodyPr>
          <a:lstStyle/>
          <a:p>
            <a:pPr marL="0" indent="0">
              <a:buNone/>
            </a:pPr>
            <a:r>
              <a:rPr lang="fr-FR" sz="2000" dirty="0" smtClean="0"/>
              <a:t>Contrôle d'un identifiant et d'un mot de passe.</a:t>
            </a:r>
          </a:p>
          <a:p>
            <a:pPr marL="0" indent="0">
              <a:buNone/>
            </a:pPr>
            <a:r>
              <a:rPr lang="fr-FR" sz="2000" dirty="0" smtClean="0"/>
              <a:t>1 - Télécharger EX200.HTML, la page demandant l'identifiant et le mot de passe.</a:t>
            </a:r>
          </a:p>
          <a:p>
            <a:pPr marL="0" indent="0">
              <a:buNone/>
            </a:pPr>
            <a:r>
              <a:rPr lang="fr-FR" sz="2000" dirty="0" smtClean="0"/>
              <a:t>2 - Télécharger CTRL200.PHP, le script PHP contrôlant l'existence du couple 'identifiant-mot de passe. </a:t>
            </a:r>
            <a:br>
              <a:rPr lang="fr-FR" sz="2000" dirty="0" smtClean="0"/>
            </a:br>
            <a:r>
              <a:rPr lang="fr-FR" sz="2000" dirty="0" smtClean="0"/>
              <a:t>Ce fichier contient un tableau ' $</a:t>
            </a:r>
            <a:r>
              <a:rPr lang="fr-FR" sz="2000" dirty="0" err="1" smtClean="0"/>
              <a:t>tb_users</a:t>
            </a:r>
            <a:r>
              <a:rPr lang="fr-FR" sz="2000" dirty="0" smtClean="0"/>
              <a:t>' (contenu dans </a:t>
            </a:r>
            <a:r>
              <a:rPr lang="fr-FR" sz="2000" dirty="0" err="1" smtClean="0"/>
              <a:t>psw.inc.php</a:t>
            </a:r>
            <a:r>
              <a:rPr lang="fr-FR" sz="2000" dirty="0" smtClean="0"/>
              <a:t>) contenant un certain nombre </a:t>
            </a:r>
            <a:r>
              <a:rPr lang="fr-FR" sz="2000" dirty="0"/>
              <a:t>de couples </a:t>
            </a:r>
            <a:r>
              <a:rPr lang="fr-FR" sz="2000" dirty="0" smtClean="0"/>
              <a:t>"identifiant" </a:t>
            </a:r>
            <a:r>
              <a:rPr lang="fr-FR" sz="2000" dirty="0"/>
              <a:t>=&gt; </a:t>
            </a:r>
            <a:r>
              <a:rPr lang="fr-FR" sz="2000" dirty="0" smtClean="0"/>
              <a:t>"mot de passe".</a:t>
            </a:r>
          </a:p>
          <a:p>
            <a:pPr marL="0" indent="0">
              <a:buNone/>
            </a:pPr>
            <a:r>
              <a:rPr lang="fr-FR" sz="2000" dirty="0" smtClean="0"/>
              <a:t>La page EX200.HTML demande à l'utilisateur un identifiant et un mot de passe.</a:t>
            </a:r>
            <a:endParaRPr lang="fr-FR" sz="2000" dirty="0"/>
          </a:p>
          <a:p>
            <a:pPr marL="0" indent="0">
              <a:buNone/>
            </a:pPr>
            <a:r>
              <a:rPr lang="fr-FR" sz="2000" dirty="0" smtClean="0"/>
              <a:t>Il faut compléter la page un script </a:t>
            </a:r>
            <a:r>
              <a:rPr lang="fr-FR" sz="2000" dirty="0" err="1" smtClean="0"/>
              <a:t>jQuery</a:t>
            </a:r>
            <a:r>
              <a:rPr lang="fr-FR" sz="2000" dirty="0" smtClean="0"/>
              <a:t>/AJAX qui va appeler CTRL200.PHP pour contrôler la validité du couple identifiant/mot de passe.</a:t>
            </a:r>
          </a:p>
          <a:p>
            <a:pPr marL="0" indent="0">
              <a:buNone/>
            </a:pPr>
            <a:r>
              <a:rPr lang="fr-FR" sz="2000" dirty="0" smtClean="0"/>
              <a:t>Le résultat sera affiché dans la &lt;div&gt; #log.</a:t>
            </a:r>
          </a:p>
          <a:p>
            <a:pPr marL="0" indent="0">
              <a:buNone/>
            </a:pPr>
            <a:r>
              <a:rPr lang="fr-FR" sz="2000" dirty="0" smtClean="0"/>
              <a:t>CTRL.PHP est le script PHP qui va contrôler l'identifiant et le mot de passe sur le serveur et retourner </a:t>
            </a:r>
          </a:p>
          <a:p>
            <a:pPr marL="0" indent="0">
              <a:buNone/>
            </a:pPr>
            <a:r>
              <a:rPr lang="fr-FR" sz="2000" dirty="0" smtClean="0"/>
              <a:t>soit un message d'erreur le couple identifiant mot de passe est incorrect,</a:t>
            </a:r>
          </a:p>
          <a:p>
            <a:pPr marL="0" indent="0">
              <a:buNone/>
            </a:pPr>
            <a:r>
              <a:rPr lang="fr-FR" sz="2000" dirty="0" smtClean="0"/>
              <a:t>soit 'Bonjour ' suivi du pseudo correspondant à l'identifiant (à rechercher dans le tableau $</a:t>
            </a:r>
            <a:r>
              <a:rPr lang="fr-FR" sz="2000" dirty="0" err="1" smtClean="0"/>
              <a:t>tb_pseudos</a:t>
            </a:r>
            <a:r>
              <a:rPr lang="fr-FR" sz="2000" dirty="0" smtClean="0"/>
              <a:t>)</a:t>
            </a:r>
            <a:endParaRPr lang="fr-FR" sz="2000" dirty="0"/>
          </a:p>
        </p:txBody>
      </p:sp>
    </p:spTree>
    <p:extLst>
      <p:ext uri="{BB962C8B-B14F-4D97-AF65-F5344CB8AC3E}">
        <p14:creationId xmlns:p14="http://schemas.microsoft.com/office/powerpoint/2010/main" val="2190303846"/>
      </p:ext>
    </p:extLst>
  </p:cSld>
  <p:clrMapOvr>
    <a:masterClrMapping/>
  </p:clrMapOvr>
  <p:transition spd="slow">
    <p:wipe dir="d"/>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Exercice ex200.html</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382000" cy="5328592"/>
          </a:xfrm>
        </p:spPr>
        <p:txBody>
          <a:bodyPr numCol="1">
            <a:normAutofit/>
          </a:bodyPr>
          <a:lstStyle/>
          <a:p>
            <a:pPr marL="0" indent="0">
              <a:buNone/>
            </a:pPr>
            <a:endParaRPr lang="fr-FR" sz="2000" dirty="0" smtClean="0"/>
          </a:p>
          <a:p>
            <a:pPr marL="0" indent="0">
              <a:buNone/>
            </a:pPr>
            <a:endParaRPr lang="fr-FR" sz="2000" dirty="0"/>
          </a:p>
          <a:p>
            <a:pPr marL="0" indent="0">
              <a:buNone/>
            </a:pPr>
            <a:endParaRPr lang="fr-FR" sz="2000" dirty="0" smtClean="0"/>
          </a:p>
          <a:p>
            <a:pPr marL="0" indent="0">
              <a:buNone/>
            </a:pPr>
            <a:endParaRPr lang="fr-FR" sz="2000" dirty="0"/>
          </a:p>
          <a:p>
            <a:pPr marL="0" indent="0">
              <a:buNone/>
            </a:pPr>
            <a:endParaRPr lang="fr-FR" sz="2000" dirty="0" smtClean="0"/>
          </a:p>
          <a:p>
            <a:pPr marL="0" indent="0">
              <a:buNone/>
            </a:pPr>
            <a:endParaRPr lang="fr-FR" sz="2000" dirty="0"/>
          </a:p>
          <a:p>
            <a:pPr marL="0" indent="0">
              <a:buNone/>
            </a:pPr>
            <a:endParaRPr lang="fr-FR" sz="2000"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628800"/>
            <a:ext cx="3538966" cy="20311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262" y="1628800"/>
            <a:ext cx="3528392" cy="20533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67344294"/>
      </p:ext>
    </p:extLst>
  </p:cSld>
  <p:clrMapOvr>
    <a:masterClrMapping/>
  </p:clrMapOvr>
  <p:transition spd="slow">
    <p:wipe dir="d"/>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Exercice ex200A.html</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382000" cy="5328592"/>
          </a:xfrm>
        </p:spPr>
        <p:txBody>
          <a:bodyPr numCol="1">
            <a:normAutofit/>
          </a:bodyPr>
          <a:lstStyle/>
          <a:p>
            <a:pPr marL="0" indent="0">
              <a:buNone/>
            </a:pPr>
            <a:r>
              <a:rPr lang="fr-FR" sz="2000" dirty="0" smtClean="0"/>
              <a:t>(suite)</a:t>
            </a:r>
          </a:p>
          <a:p>
            <a:pPr marL="0" indent="0">
              <a:buNone/>
            </a:pPr>
            <a:r>
              <a:rPr lang="fr-FR" sz="2000" dirty="0" smtClean="0"/>
              <a:t>une base de données </a:t>
            </a:r>
            <a:r>
              <a:rPr lang="fr-FR" sz="2000" dirty="0" err="1" smtClean="0"/>
              <a:t>regions.sql</a:t>
            </a:r>
            <a:r>
              <a:rPr lang="fr-FR" sz="2000" dirty="0" smtClean="0"/>
              <a:t> contient une table </a:t>
            </a:r>
            <a:r>
              <a:rPr lang="fr-FR" sz="2000" dirty="0" err="1" smtClean="0"/>
              <a:t>users</a:t>
            </a:r>
            <a:r>
              <a:rPr lang="fr-FR" sz="2000" dirty="0" smtClean="0"/>
              <a:t> avec les champs </a:t>
            </a:r>
            <a:r>
              <a:rPr lang="fr-FR" sz="2000" dirty="0" err="1" smtClean="0"/>
              <a:t>ident</a:t>
            </a:r>
            <a:r>
              <a:rPr lang="fr-FR" sz="2000" dirty="0" smtClean="0"/>
              <a:t>, </a:t>
            </a:r>
            <a:r>
              <a:rPr lang="fr-FR" sz="2000" dirty="0" err="1" smtClean="0"/>
              <a:t>mdp</a:t>
            </a:r>
            <a:r>
              <a:rPr lang="fr-FR" sz="2000" dirty="0" smtClean="0"/>
              <a:t>, pseudo, nom, </a:t>
            </a:r>
            <a:r>
              <a:rPr lang="fr-FR" sz="2000" dirty="0" err="1" smtClean="0"/>
              <a:t>prenom</a:t>
            </a:r>
            <a:r>
              <a:rPr lang="fr-FR" sz="2000" dirty="0" smtClean="0"/>
              <a:t> et email.</a:t>
            </a:r>
          </a:p>
          <a:p>
            <a:pPr marL="457200" indent="-457200">
              <a:buFont typeface="+mj-lt"/>
              <a:buAutoNum type="arabicPeriod"/>
            </a:pPr>
            <a:r>
              <a:rPr lang="fr-FR" sz="2000" dirty="0" smtClean="0"/>
              <a:t>Télécharger la base de données </a:t>
            </a:r>
            <a:r>
              <a:rPr lang="fr-FR" sz="2000" dirty="0" err="1" smtClean="0"/>
              <a:t>regions,sql</a:t>
            </a:r>
            <a:endParaRPr lang="fr-FR" sz="2000" dirty="0" smtClean="0"/>
          </a:p>
          <a:p>
            <a:pPr marL="457200" indent="-457200">
              <a:buFont typeface="+mj-lt"/>
              <a:buAutoNum type="arabicPeriod"/>
            </a:pPr>
            <a:r>
              <a:rPr lang="fr-FR" sz="2000" dirty="0" smtClean="0"/>
              <a:t>Faire le même exercice avec la base de données en BDO.</a:t>
            </a:r>
            <a:endParaRPr lang="fr-FR" sz="2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99" y="3717032"/>
            <a:ext cx="7460029" cy="194421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21010393"/>
      </p:ext>
    </p:extLst>
  </p:cSld>
  <p:clrMapOvr>
    <a:masterClrMapping/>
  </p:clrMapOvr>
  <p:transition spd="slow">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boîtes de dialogue </a:t>
            </a:r>
            <a:r>
              <a:rPr lang="fr-FR" sz="3100" b="1" i="1" dirty="0" err="1" smtClean="0">
                <a:solidFill>
                  <a:schemeClr val="accent2">
                    <a:lumMod val="75000"/>
                  </a:schemeClr>
                </a:solidFill>
              </a:rPr>
              <a:t>alert</a:t>
            </a:r>
            <a:r>
              <a:rPr lang="fr-FR" sz="3100" b="1" i="1" dirty="0" smtClean="0">
                <a:solidFill>
                  <a:schemeClr val="accent2">
                    <a:lumMod val="75000"/>
                  </a:schemeClr>
                </a:solidFill>
              </a:rPr>
              <a:t>(), prompt() et </a:t>
            </a:r>
            <a:r>
              <a:rPr lang="fr-FR" sz="3100" b="1" i="1" dirty="0" err="1" smtClean="0">
                <a:solidFill>
                  <a:schemeClr val="accent2">
                    <a:lumMod val="75000"/>
                  </a:schemeClr>
                </a:solidFill>
              </a:rPr>
              <a:t>confirm</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63" y="2081213"/>
            <a:ext cx="5476875" cy="269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ZoneTexte 5"/>
          <p:cNvSpPr txBox="1"/>
          <p:nvPr/>
        </p:nvSpPr>
        <p:spPr>
          <a:xfrm>
            <a:off x="971600" y="1484784"/>
            <a:ext cx="1656184" cy="369332"/>
          </a:xfrm>
          <a:prstGeom prst="rect">
            <a:avLst/>
          </a:prstGeom>
          <a:noFill/>
        </p:spPr>
        <p:txBody>
          <a:bodyPr wrap="square" rtlCol="0">
            <a:spAutoFit/>
          </a:bodyPr>
          <a:lstStyle/>
          <a:p>
            <a:r>
              <a:rPr lang="fr-FR" b="1" dirty="0" smtClean="0"/>
              <a:t>prompt()</a:t>
            </a:r>
            <a:endParaRPr lang="fr-FR" b="1" dirty="0"/>
          </a:p>
        </p:txBody>
      </p:sp>
    </p:spTree>
    <p:extLst>
      <p:ext uri="{BB962C8B-B14F-4D97-AF65-F5344CB8AC3E}">
        <p14:creationId xmlns:p14="http://schemas.microsoft.com/office/powerpoint/2010/main" val="2790180963"/>
      </p:ext>
    </p:extLst>
  </p:cSld>
  <p:clrMapOvr>
    <a:masterClrMapping/>
  </p:clrMapOvr>
  <p:transition spd="slow">
    <p:wipe dir="d"/>
  </p:transition>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Exercice ex200B.html</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382000" cy="5328592"/>
          </a:xfrm>
        </p:spPr>
        <p:txBody>
          <a:bodyPr numCol="1">
            <a:normAutofit/>
          </a:bodyPr>
          <a:lstStyle/>
          <a:p>
            <a:pPr marL="0" indent="0">
              <a:spcBef>
                <a:spcPts val="0"/>
              </a:spcBef>
              <a:buNone/>
            </a:pPr>
            <a:r>
              <a:rPr lang="fr-FR" sz="2000" dirty="0" smtClean="0"/>
              <a:t>(suite 2)</a:t>
            </a:r>
          </a:p>
          <a:p>
            <a:pPr marL="0" indent="0">
              <a:spcBef>
                <a:spcPts val="0"/>
              </a:spcBef>
              <a:buNone/>
            </a:pPr>
            <a:r>
              <a:rPr lang="fr-FR" sz="2000" dirty="0" smtClean="0"/>
              <a:t>1 - créer un bouton 'Inscription', qui va demander les 6 champs suivants :</a:t>
            </a:r>
          </a:p>
          <a:p>
            <a:pPr>
              <a:spcBef>
                <a:spcPts val="0"/>
              </a:spcBef>
            </a:pPr>
            <a:r>
              <a:rPr lang="fr-FR" sz="2000" dirty="0" smtClean="0"/>
              <a:t>identifiant,</a:t>
            </a:r>
          </a:p>
          <a:p>
            <a:pPr>
              <a:spcBef>
                <a:spcPts val="0"/>
              </a:spcBef>
            </a:pPr>
            <a:r>
              <a:rPr lang="fr-FR" sz="2000" dirty="0" smtClean="0"/>
              <a:t>mot de passe,</a:t>
            </a:r>
          </a:p>
          <a:p>
            <a:pPr>
              <a:spcBef>
                <a:spcPts val="0"/>
              </a:spcBef>
            </a:pPr>
            <a:r>
              <a:rPr lang="fr-FR" sz="2000" dirty="0" smtClean="0"/>
              <a:t>pseudo,</a:t>
            </a:r>
          </a:p>
          <a:p>
            <a:pPr>
              <a:spcBef>
                <a:spcPts val="0"/>
              </a:spcBef>
            </a:pPr>
            <a:r>
              <a:rPr lang="fr-FR" sz="2000" dirty="0" smtClean="0"/>
              <a:t>nom</a:t>
            </a:r>
          </a:p>
          <a:p>
            <a:pPr>
              <a:spcBef>
                <a:spcPts val="0"/>
              </a:spcBef>
            </a:pPr>
            <a:r>
              <a:rPr lang="fr-FR" sz="2000" dirty="0" smtClean="0"/>
              <a:t>prénom </a:t>
            </a:r>
          </a:p>
          <a:p>
            <a:pPr>
              <a:spcBef>
                <a:spcPts val="0"/>
              </a:spcBef>
            </a:pPr>
            <a:r>
              <a:rPr lang="fr-FR" sz="2000" dirty="0" smtClean="0"/>
              <a:t>et email.</a:t>
            </a:r>
          </a:p>
          <a:p>
            <a:pPr marL="0" indent="0">
              <a:spcBef>
                <a:spcPts val="0"/>
              </a:spcBef>
              <a:buNone/>
            </a:pPr>
            <a:r>
              <a:rPr lang="fr-FR" sz="2000" dirty="0" smtClean="0"/>
              <a:t> 2 -Contrôles à effectuer sur la base de données </a:t>
            </a:r>
            <a:r>
              <a:rPr lang="fr-FR" sz="2000" dirty="0" err="1" smtClean="0"/>
              <a:t>regions</a:t>
            </a:r>
            <a:r>
              <a:rPr lang="fr-FR" sz="2000" dirty="0" smtClean="0"/>
              <a:t> :</a:t>
            </a:r>
          </a:p>
          <a:p>
            <a:pPr marL="0" indent="0">
              <a:spcBef>
                <a:spcPts val="0"/>
              </a:spcBef>
              <a:buNone/>
            </a:pPr>
            <a:r>
              <a:rPr lang="fr-FR" sz="2000" dirty="0" smtClean="0"/>
              <a:t>le nouvel identifiant n'existe pas,</a:t>
            </a:r>
          </a:p>
          <a:p>
            <a:pPr marL="0" indent="0">
              <a:spcBef>
                <a:spcPts val="0"/>
              </a:spcBef>
              <a:buNone/>
            </a:pPr>
            <a:r>
              <a:rPr lang="fr-FR" sz="2000" dirty="0" smtClean="0"/>
              <a:t>le nouveau pseudo n'existe pas,</a:t>
            </a:r>
          </a:p>
          <a:p>
            <a:pPr marL="0" indent="0">
              <a:spcBef>
                <a:spcPts val="0"/>
              </a:spcBef>
              <a:buNone/>
            </a:pPr>
            <a:r>
              <a:rPr lang="fr-FR" sz="2000" dirty="0" smtClean="0"/>
              <a:t>le mot de passe fait au moins 6 caractères,</a:t>
            </a:r>
          </a:p>
          <a:p>
            <a:pPr marL="0" indent="0">
              <a:spcBef>
                <a:spcPts val="0"/>
              </a:spcBef>
              <a:buNone/>
            </a:pPr>
            <a:r>
              <a:rPr lang="fr-FR" sz="2000" dirty="0" smtClean="0"/>
              <a:t>l'email est correct</a:t>
            </a:r>
          </a:p>
          <a:p>
            <a:pPr marL="0" indent="0">
              <a:spcBef>
                <a:spcPts val="0"/>
              </a:spcBef>
              <a:buNone/>
            </a:pPr>
            <a:r>
              <a:rPr lang="fr-FR" sz="2000" dirty="0" smtClean="0"/>
              <a:t>le nom et le prénom font au moins 3 caractères</a:t>
            </a:r>
          </a:p>
          <a:p>
            <a:pPr marL="0" indent="0">
              <a:spcBef>
                <a:spcPts val="0"/>
              </a:spcBef>
              <a:buNone/>
            </a:pPr>
            <a:r>
              <a:rPr lang="fr-FR" sz="2000" dirty="0" smtClean="0"/>
              <a:t> 3 -Renvoyer une erreur dans ces cas sans valider l'inscription</a:t>
            </a:r>
          </a:p>
          <a:p>
            <a:pPr marL="0" indent="0">
              <a:spcBef>
                <a:spcPts val="0"/>
              </a:spcBef>
              <a:buNone/>
            </a:pPr>
            <a:r>
              <a:rPr lang="fr-FR" sz="2000" dirty="0" smtClean="0"/>
              <a:t>Si tout est OK, créer le nouvel identifiant dans la base de données et envoyer la confirmation de l'inscription.</a:t>
            </a:r>
          </a:p>
        </p:txBody>
      </p:sp>
    </p:spTree>
    <p:extLst>
      <p:ext uri="{BB962C8B-B14F-4D97-AF65-F5344CB8AC3E}">
        <p14:creationId xmlns:p14="http://schemas.microsoft.com/office/powerpoint/2010/main" val="1414341018"/>
      </p:ext>
    </p:extLst>
  </p:cSld>
  <p:clrMapOvr>
    <a:masterClrMapping/>
  </p:clrMapOvr>
  <p:transition spd="slow">
    <p:wipe dir="d"/>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serialize</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fontScale="85000" lnSpcReduction="20000"/>
          </a:bodyPr>
          <a:lstStyle/>
          <a:p>
            <a:pPr marL="0" indent="0">
              <a:buNone/>
            </a:pPr>
            <a:r>
              <a:rPr lang="fr-FR" sz="2000" b="1" i="1" dirty="0">
                <a:solidFill>
                  <a:schemeClr val="accent2">
                    <a:lumMod val="75000"/>
                  </a:schemeClr>
                </a:solidFill>
              </a:rPr>
              <a:t>$. </a:t>
            </a:r>
            <a:r>
              <a:rPr lang="fr-FR" sz="2000" b="1" i="1" dirty="0" err="1">
                <a:solidFill>
                  <a:schemeClr val="accent2">
                    <a:lumMod val="75000"/>
                  </a:schemeClr>
                </a:solidFill>
              </a:rPr>
              <a:t>serialize</a:t>
            </a:r>
            <a:r>
              <a:rPr lang="fr-FR" sz="2000" b="1" i="1" dirty="0">
                <a:solidFill>
                  <a:schemeClr val="accent2">
                    <a:lumMod val="75000"/>
                  </a:schemeClr>
                </a:solidFill>
              </a:rPr>
              <a:t>()</a:t>
            </a:r>
            <a:endParaRPr lang="fr-FR" sz="2000" dirty="0" smtClean="0"/>
          </a:p>
          <a:p>
            <a:pPr marL="0" indent="0">
              <a:buNone/>
            </a:pPr>
            <a:r>
              <a:rPr lang="fr-FR" sz="2000" dirty="0" smtClean="0"/>
              <a:t>Encode les éléments d'un formulaire.</a:t>
            </a:r>
          </a:p>
          <a:p>
            <a:pPr marL="0" indent="0">
              <a:buNone/>
            </a:pPr>
            <a:r>
              <a:rPr lang="fr-FR" sz="2000" dirty="0" smtClean="0"/>
              <a:t>Exemple :</a:t>
            </a:r>
          </a:p>
          <a:p>
            <a:pPr marL="0" indent="0">
              <a:buNone/>
            </a:pPr>
            <a:r>
              <a:rPr lang="en-US" sz="2000" dirty="0"/>
              <a:t>&lt;script&gt;</a:t>
            </a:r>
          </a:p>
          <a:p>
            <a:pPr marL="0" indent="0">
              <a:buNone/>
            </a:pPr>
            <a:r>
              <a:rPr lang="en-US" sz="2000" b="1" dirty="0">
                <a:solidFill>
                  <a:schemeClr val="accent2">
                    <a:lumMod val="75000"/>
                  </a:schemeClr>
                </a:solidFill>
              </a:rPr>
              <a:t>$(document).ready(function(){</a:t>
            </a:r>
          </a:p>
          <a:p>
            <a:pPr marL="0" indent="0">
              <a:buNone/>
            </a:pPr>
            <a:r>
              <a:rPr lang="en-US" sz="2000" b="1" dirty="0">
                <a:solidFill>
                  <a:schemeClr val="accent2">
                    <a:lumMod val="75000"/>
                  </a:schemeClr>
                </a:solidFill>
              </a:rPr>
              <a:t>  $("button").click(function(){</a:t>
            </a:r>
          </a:p>
          <a:p>
            <a:pPr marL="0" indent="0">
              <a:buNone/>
            </a:pPr>
            <a:r>
              <a:rPr lang="en-US" sz="2000" b="1" dirty="0">
                <a:solidFill>
                  <a:schemeClr val="accent2">
                    <a:lumMod val="75000"/>
                  </a:schemeClr>
                </a:solidFill>
              </a:rPr>
              <a:t>    $("div").text($("form").serialize());</a:t>
            </a:r>
          </a:p>
          <a:p>
            <a:pPr marL="0" indent="0">
              <a:buNone/>
            </a:pPr>
            <a:r>
              <a:rPr lang="en-US" sz="2000" b="1" dirty="0">
                <a:solidFill>
                  <a:schemeClr val="accent2">
                    <a:lumMod val="75000"/>
                  </a:schemeClr>
                </a:solidFill>
              </a:rPr>
              <a:t>  });</a:t>
            </a:r>
          </a:p>
          <a:p>
            <a:pPr marL="0" indent="0">
              <a:buNone/>
            </a:pPr>
            <a:r>
              <a:rPr lang="en-US" sz="2000" b="1" dirty="0">
                <a:solidFill>
                  <a:schemeClr val="accent2">
                    <a:lumMod val="75000"/>
                  </a:schemeClr>
                </a:solidFill>
              </a:rPr>
              <a:t>});</a:t>
            </a:r>
          </a:p>
          <a:p>
            <a:pPr marL="0" indent="0">
              <a:buNone/>
            </a:pPr>
            <a:r>
              <a:rPr lang="en-US" sz="2000" dirty="0"/>
              <a:t>&lt;/script&gt;</a:t>
            </a:r>
          </a:p>
          <a:p>
            <a:pPr marL="0" indent="0">
              <a:buNone/>
            </a:pPr>
            <a:r>
              <a:rPr lang="en-US" sz="2000" dirty="0"/>
              <a:t>&lt;/head&gt;</a:t>
            </a:r>
          </a:p>
          <a:p>
            <a:pPr marL="0" indent="0">
              <a:buNone/>
            </a:pPr>
            <a:r>
              <a:rPr lang="en-US" sz="2000" dirty="0"/>
              <a:t>&lt;body&gt;</a:t>
            </a:r>
          </a:p>
          <a:p>
            <a:pPr marL="0" indent="0">
              <a:buNone/>
            </a:pPr>
            <a:r>
              <a:rPr lang="en-US" sz="2000" dirty="0" smtClean="0"/>
              <a:t>&lt;</a:t>
            </a:r>
            <a:r>
              <a:rPr lang="en-US" sz="2000" dirty="0"/>
              <a:t>form action=""&gt;</a:t>
            </a:r>
          </a:p>
          <a:p>
            <a:pPr marL="0" indent="0">
              <a:buNone/>
            </a:pPr>
            <a:r>
              <a:rPr lang="en-US" sz="2000" dirty="0"/>
              <a:t>First name: &lt;input type="text" name="</a:t>
            </a:r>
            <a:r>
              <a:rPr lang="en-US" sz="2000" dirty="0" err="1"/>
              <a:t>FirstName</a:t>
            </a:r>
            <a:r>
              <a:rPr lang="en-US" sz="2000" dirty="0"/>
              <a:t>" value="Mickey" /&gt;&lt;</a:t>
            </a:r>
            <a:r>
              <a:rPr lang="en-US" sz="2000" dirty="0" err="1"/>
              <a:t>br</a:t>
            </a:r>
            <a:r>
              <a:rPr lang="en-US" sz="2000" dirty="0"/>
              <a:t>&gt;</a:t>
            </a:r>
          </a:p>
          <a:p>
            <a:pPr marL="0" indent="0">
              <a:buNone/>
            </a:pPr>
            <a:r>
              <a:rPr lang="en-US" sz="2000" dirty="0"/>
              <a:t>Last name: &lt;input type="text" name="</a:t>
            </a:r>
            <a:r>
              <a:rPr lang="en-US" sz="2000" dirty="0" err="1"/>
              <a:t>LastName</a:t>
            </a:r>
            <a:r>
              <a:rPr lang="en-US" sz="2000" dirty="0"/>
              <a:t>" value="Mouse" /&gt;&lt;</a:t>
            </a:r>
            <a:r>
              <a:rPr lang="en-US" sz="2000" dirty="0" err="1"/>
              <a:t>br</a:t>
            </a:r>
            <a:r>
              <a:rPr lang="en-US" sz="2000" dirty="0"/>
              <a:t>&gt;</a:t>
            </a:r>
          </a:p>
          <a:p>
            <a:pPr marL="0" indent="0">
              <a:buNone/>
            </a:pPr>
            <a:r>
              <a:rPr lang="en-US" sz="2000" dirty="0"/>
              <a:t>&lt;/form&gt;</a:t>
            </a:r>
          </a:p>
          <a:p>
            <a:pPr marL="0" indent="0">
              <a:buNone/>
            </a:pPr>
            <a:r>
              <a:rPr lang="en-US" sz="2000" dirty="0" smtClean="0"/>
              <a:t>&lt;</a:t>
            </a:r>
            <a:r>
              <a:rPr lang="en-US" sz="2000" dirty="0"/>
              <a:t>button&gt;Serialize form values&lt;/button&gt;</a:t>
            </a:r>
          </a:p>
          <a:p>
            <a:pPr marL="0" indent="0">
              <a:buNone/>
            </a:pPr>
            <a:r>
              <a:rPr lang="en-US" sz="2000" dirty="0"/>
              <a:t>&lt;div&gt;&lt;/div&gt;</a:t>
            </a:r>
          </a:p>
          <a:p>
            <a:pPr marL="0" indent="0">
              <a:buNone/>
            </a:pPr>
            <a:r>
              <a:rPr lang="en-US" sz="2000" dirty="0" smtClean="0"/>
              <a:t>&lt;/</a:t>
            </a:r>
            <a:r>
              <a:rPr lang="en-US" sz="2000" dirty="0"/>
              <a:t>body&gt;</a:t>
            </a:r>
            <a:endParaRPr lang="fr-FR"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772816"/>
            <a:ext cx="4278756" cy="158417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203216487"/>
      </p:ext>
    </p:extLst>
  </p:cSld>
  <p:clrMapOvr>
    <a:masterClrMapping/>
  </p:clrMapOvr>
  <p:transition spd="slow">
    <p:wipe dir="d"/>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serializeArray</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683568" y="1340768"/>
            <a:ext cx="8426896" cy="5517232"/>
          </a:xfrm>
        </p:spPr>
        <p:txBody>
          <a:bodyPr numCol="1">
            <a:normAutofit fontScale="55000" lnSpcReduction="20000"/>
          </a:bodyPr>
          <a:lstStyle/>
          <a:p>
            <a:pPr marL="0" indent="0">
              <a:buNone/>
            </a:pPr>
            <a:r>
              <a:rPr lang="fr-FR" sz="2900" b="1" i="1" dirty="0">
                <a:solidFill>
                  <a:schemeClr val="accent2">
                    <a:lumMod val="75000"/>
                  </a:schemeClr>
                </a:solidFill>
              </a:rPr>
              <a:t>$. </a:t>
            </a:r>
            <a:r>
              <a:rPr lang="fr-FR" sz="2900" b="1" i="1" dirty="0" err="1" smtClean="0">
                <a:solidFill>
                  <a:schemeClr val="accent2">
                    <a:lumMod val="75000"/>
                  </a:schemeClr>
                </a:solidFill>
              </a:rPr>
              <a:t>serializeArray</a:t>
            </a:r>
            <a:r>
              <a:rPr lang="fr-FR" sz="2900" b="1" i="1" dirty="0" smtClean="0">
                <a:solidFill>
                  <a:schemeClr val="accent2">
                    <a:lumMod val="75000"/>
                  </a:schemeClr>
                </a:solidFill>
              </a:rPr>
              <a:t>()</a:t>
            </a:r>
            <a:endParaRPr lang="fr-FR" sz="2900" dirty="0" smtClean="0"/>
          </a:p>
          <a:p>
            <a:pPr marL="0" indent="0">
              <a:buNone/>
            </a:pPr>
            <a:r>
              <a:rPr lang="fr-FR" sz="2900" dirty="0" smtClean="0"/>
              <a:t>Encode les éléments d'un formulaire sous la forme d'un tableau contenant  le nom de chaque champ (clé : </a:t>
            </a:r>
            <a:r>
              <a:rPr lang="fr-FR" sz="2900" dirty="0" err="1" smtClean="0"/>
              <a:t>name</a:t>
            </a:r>
            <a:r>
              <a:rPr lang="fr-FR" sz="2900" dirty="0" smtClean="0"/>
              <a:t>) et sa valeur (clé : value).</a:t>
            </a:r>
          </a:p>
          <a:p>
            <a:pPr marL="0" indent="0">
              <a:buNone/>
            </a:pPr>
            <a:r>
              <a:rPr lang="fr-FR" sz="2900" dirty="0" smtClean="0"/>
              <a:t>Exemple :</a:t>
            </a:r>
          </a:p>
          <a:p>
            <a:pPr marL="0" indent="0">
              <a:buNone/>
            </a:pPr>
            <a:r>
              <a:rPr lang="en-US" sz="2900" dirty="0"/>
              <a:t>&lt;script&gt;</a:t>
            </a:r>
          </a:p>
          <a:p>
            <a:pPr marL="0" indent="0">
              <a:buNone/>
            </a:pPr>
            <a:r>
              <a:rPr lang="en-US" sz="2900" b="1" dirty="0">
                <a:solidFill>
                  <a:schemeClr val="accent2">
                    <a:lumMod val="75000"/>
                  </a:schemeClr>
                </a:solidFill>
              </a:rPr>
              <a:t>$(document).ready(function(){</a:t>
            </a:r>
          </a:p>
          <a:p>
            <a:pPr marL="0" indent="0">
              <a:buNone/>
            </a:pPr>
            <a:r>
              <a:rPr lang="en-US" sz="2900" b="1" dirty="0">
                <a:solidFill>
                  <a:schemeClr val="accent2">
                    <a:lumMod val="75000"/>
                  </a:schemeClr>
                </a:solidFill>
              </a:rPr>
              <a:t>  $("button").click(function(){</a:t>
            </a:r>
          </a:p>
          <a:p>
            <a:pPr marL="0" indent="0">
              <a:buNone/>
            </a:pPr>
            <a:r>
              <a:rPr lang="en-US" sz="2900" b="1" dirty="0">
                <a:solidFill>
                  <a:schemeClr val="accent2">
                    <a:lumMod val="75000"/>
                  </a:schemeClr>
                </a:solidFill>
              </a:rPr>
              <a:t>  </a:t>
            </a:r>
            <a:r>
              <a:rPr lang="en-US" sz="2900" b="1" dirty="0" smtClean="0">
                <a:solidFill>
                  <a:schemeClr val="accent2">
                    <a:lumMod val="75000"/>
                  </a:schemeClr>
                </a:solidFill>
              </a:rPr>
              <a:t>    tab </a:t>
            </a:r>
            <a:r>
              <a:rPr lang="en-US" sz="2900" b="1" dirty="0">
                <a:solidFill>
                  <a:schemeClr val="accent2">
                    <a:lumMod val="75000"/>
                  </a:schemeClr>
                </a:solidFill>
              </a:rPr>
              <a:t>= $("form").</a:t>
            </a:r>
            <a:r>
              <a:rPr lang="en-US" sz="2900" b="1" dirty="0" err="1">
                <a:solidFill>
                  <a:schemeClr val="accent2">
                    <a:lumMod val="75000"/>
                  </a:schemeClr>
                </a:solidFill>
              </a:rPr>
              <a:t>serializeArray</a:t>
            </a:r>
            <a:r>
              <a:rPr lang="en-US" sz="2900" b="1" dirty="0">
                <a:solidFill>
                  <a:schemeClr val="accent2">
                    <a:lumMod val="75000"/>
                  </a:schemeClr>
                </a:solidFill>
              </a:rPr>
              <a:t>();</a:t>
            </a:r>
          </a:p>
          <a:p>
            <a:pPr marL="0" indent="0">
              <a:buNone/>
            </a:pPr>
            <a:r>
              <a:rPr lang="en-US" sz="2900" b="1" dirty="0">
                <a:solidFill>
                  <a:schemeClr val="accent2">
                    <a:lumMod val="75000"/>
                  </a:schemeClr>
                </a:solidFill>
              </a:rPr>
              <a:t>   </a:t>
            </a:r>
            <a:r>
              <a:rPr lang="en-US" sz="2900" b="1" dirty="0" smtClean="0">
                <a:solidFill>
                  <a:schemeClr val="accent2">
                    <a:lumMod val="75000"/>
                  </a:schemeClr>
                </a:solidFill>
              </a:rPr>
              <a:t>   </a:t>
            </a:r>
            <a:r>
              <a:rPr lang="en-US" sz="2900" b="1" dirty="0">
                <a:solidFill>
                  <a:schemeClr val="accent2">
                    <a:lumMod val="75000"/>
                  </a:schemeClr>
                </a:solidFill>
              </a:rPr>
              <a:t>$("div").html(tab[0].name + ' : ' + tab[0].value </a:t>
            </a:r>
            <a:endParaRPr lang="en-US" sz="2900" b="1" dirty="0" smtClean="0">
              <a:solidFill>
                <a:schemeClr val="accent2">
                  <a:lumMod val="75000"/>
                </a:schemeClr>
              </a:solidFill>
            </a:endParaRPr>
          </a:p>
          <a:p>
            <a:pPr marL="0" indent="0">
              <a:buNone/>
            </a:pPr>
            <a:r>
              <a:rPr lang="en-US" sz="2900" b="1" dirty="0">
                <a:solidFill>
                  <a:schemeClr val="accent2">
                    <a:lumMod val="75000"/>
                  </a:schemeClr>
                </a:solidFill>
              </a:rPr>
              <a:t> </a:t>
            </a:r>
            <a:r>
              <a:rPr lang="en-US" sz="2900" b="1" dirty="0" smtClean="0">
                <a:solidFill>
                  <a:schemeClr val="accent2">
                    <a:lumMod val="75000"/>
                  </a:schemeClr>
                </a:solidFill>
              </a:rPr>
              <a:t>          + </a:t>
            </a:r>
            <a:r>
              <a:rPr lang="en-US" sz="2900" b="1" dirty="0">
                <a:solidFill>
                  <a:schemeClr val="accent2">
                    <a:lumMod val="75000"/>
                  </a:schemeClr>
                </a:solidFill>
              </a:rPr>
              <a:t>'&lt;</a:t>
            </a:r>
            <a:r>
              <a:rPr lang="en-US" sz="2900" b="1" dirty="0" err="1">
                <a:solidFill>
                  <a:schemeClr val="accent2">
                    <a:lumMod val="75000"/>
                  </a:schemeClr>
                </a:solidFill>
              </a:rPr>
              <a:t>br</a:t>
            </a:r>
            <a:r>
              <a:rPr lang="en-US" sz="2900" b="1" dirty="0">
                <a:solidFill>
                  <a:schemeClr val="accent2">
                    <a:lumMod val="75000"/>
                  </a:schemeClr>
                </a:solidFill>
              </a:rPr>
              <a:t>/&gt;' + tab[1].name + ' : ' + tab[1].value);</a:t>
            </a:r>
          </a:p>
          <a:p>
            <a:pPr marL="0" indent="0">
              <a:buNone/>
            </a:pPr>
            <a:r>
              <a:rPr lang="en-US" sz="2900" b="1" dirty="0">
                <a:solidFill>
                  <a:schemeClr val="accent2">
                    <a:lumMod val="75000"/>
                  </a:schemeClr>
                </a:solidFill>
              </a:rPr>
              <a:t>  });</a:t>
            </a:r>
          </a:p>
          <a:p>
            <a:pPr marL="0" indent="0">
              <a:buNone/>
            </a:pPr>
            <a:r>
              <a:rPr lang="en-US" sz="2900" b="1" dirty="0">
                <a:solidFill>
                  <a:schemeClr val="accent2">
                    <a:lumMod val="75000"/>
                  </a:schemeClr>
                </a:solidFill>
              </a:rPr>
              <a:t>});</a:t>
            </a:r>
          </a:p>
          <a:p>
            <a:pPr marL="0" indent="0">
              <a:buNone/>
            </a:pPr>
            <a:r>
              <a:rPr lang="en-US" sz="2900" dirty="0"/>
              <a:t>&lt;/script&gt;</a:t>
            </a:r>
          </a:p>
          <a:p>
            <a:pPr marL="0" indent="0">
              <a:buNone/>
            </a:pPr>
            <a:r>
              <a:rPr lang="en-US" sz="2900" dirty="0"/>
              <a:t>&lt;/head&gt;</a:t>
            </a:r>
          </a:p>
          <a:p>
            <a:pPr marL="0" indent="0">
              <a:buNone/>
            </a:pPr>
            <a:r>
              <a:rPr lang="en-US" sz="2900" dirty="0"/>
              <a:t>&lt;body&gt;</a:t>
            </a:r>
          </a:p>
          <a:p>
            <a:pPr marL="0" indent="0">
              <a:buNone/>
            </a:pPr>
            <a:r>
              <a:rPr lang="en-US" sz="2900" dirty="0" smtClean="0"/>
              <a:t>&lt;</a:t>
            </a:r>
            <a:r>
              <a:rPr lang="en-US" sz="2900" dirty="0"/>
              <a:t>form action=""&gt;</a:t>
            </a:r>
          </a:p>
          <a:p>
            <a:pPr marL="0" indent="0">
              <a:buNone/>
            </a:pPr>
            <a:r>
              <a:rPr lang="en-US" sz="2900" dirty="0"/>
              <a:t>First name: &lt;input type="text" name="</a:t>
            </a:r>
            <a:r>
              <a:rPr lang="en-US" sz="2900" dirty="0" err="1"/>
              <a:t>FirstName</a:t>
            </a:r>
            <a:r>
              <a:rPr lang="en-US" sz="2900" dirty="0"/>
              <a:t>" value="Mickey" /&gt;&lt;</a:t>
            </a:r>
            <a:r>
              <a:rPr lang="en-US" sz="2900" dirty="0" err="1"/>
              <a:t>br</a:t>
            </a:r>
            <a:r>
              <a:rPr lang="en-US" sz="2900" dirty="0"/>
              <a:t>&gt;</a:t>
            </a:r>
          </a:p>
          <a:p>
            <a:pPr marL="0" indent="0">
              <a:buNone/>
            </a:pPr>
            <a:r>
              <a:rPr lang="en-US" sz="2900" dirty="0"/>
              <a:t>Last name: &lt;input type="text" name="</a:t>
            </a:r>
            <a:r>
              <a:rPr lang="en-US" sz="2900" dirty="0" err="1"/>
              <a:t>LastName</a:t>
            </a:r>
            <a:r>
              <a:rPr lang="en-US" sz="2900" dirty="0"/>
              <a:t>" value="Mouse" /&gt;&lt;</a:t>
            </a:r>
            <a:r>
              <a:rPr lang="en-US" sz="2900" dirty="0" err="1"/>
              <a:t>br</a:t>
            </a:r>
            <a:r>
              <a:rPr lang="en-US" sz="2900" dirty="0"/>
              <a:t>&gt;</a:t>
            </a:r>
          </a:p>
          <a:p>
            <a:pPr marL="0" indent="0">
              <a:buNone/>
            </a:pPr>
            <a:r>
              <a:rPr lang="en-US" sz="2900" dirty="0"/>
              <a:t>&lt;/form&gt;</a:t>
            </a:r>
          </a:p>
          <a:p>
            <a:pPr marL="0" indent="0">
              <a:buNone/>
            </a:pPr>
            <a:r>
              <a:rPr lang="en-US" sz="2900" dirty="0" smtClean="0"/>
              <a:t>&lt;</a:t>
            </a:r>
            <a:r>
              <a:rPr lang="en-US" sz="2900" dirty="0"/>
              <a:t>button&gt;Serialize form values&lt;/button&gt;</a:t>
            </a:r>
          </a:p>
          <a:p>
            <a:pPr marL="0" indent="0">
              <a:buNone/>
            </a:pPr>
            <a:r>
              <a:rPr lang="en-US" sz="2900" dirty="0"/>
              <a:t>&lt;div&gt;&lt;/div&gt;</a:t>
            </a:r>
          </a:p>
          <a:p>
            <a:pPr marL="0" indent="0">
              <a:buNone/>
            </a:pPr>
            <a:r>
              <a:rPr lang="en-US" sz="2900" dirty="0" smtClean="0"/>
              <a:t>&lt;/</a:t>
            </a:r>
            <a:r>
              <a:rPr lang="en-US" sz="2900" dirty="0"/>
              <a:t>body&gt;</a:t>
            </a:r>
            <a:endParaRPr lang="fr-FR" sz="29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2636912"/>
            <a:ext cx="3253862" cy="172819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09163571"/>
      </p:ext>
    </p:extLst>
  </p:cSld>
  <p:clrMapOvr>
    <a:masterClrMapping/>
  </p:clrMapOvr>
  <p:transition spd="slow">
    <p:wipe dir="d"/>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400" b="1" i="1" dirty="0">
                <a:solidFill>
                  <a:schemeClr val="accent2">
                    <a:lumMod val="75000"/>
                  </a:schemeClr>
                </a:solidFill>
              </a:rPr>
              <a:t>$.</a:t>
            </a:r>
            <a:r>
              <a:rPr lang="fr-FR" sz="2400" b="1" i="1" dirty="0" smtClean="0">
                <a:solidFill>
                  <a:schemeClr val="accent2">
                    <a:lumMod val="75000"/>
                  </a:schemeClr>
                </a:solidFill>
              </a:rPr>
              <a:t>post(</a:t>
            </a:r>
            <a:r>
              <a:rPr lang="fr-FR" sz="2400" b="1" i="1" dirty="0" smtClean="0">
                <a:solidFill>
                  <a:schemeClr val="tx2">
                    <a:lumMod val="75000"/>
                  </a:schemeClr>
                </a:solidFill>
              </a:rPr>
              <a:t>url[,data][,</a:t>
            </a:r>
            <a:r>
              <a:rPr lang="fr-FR" sz="2400" b="1" i="1" dirty="0" err="1" smtClean="0">
                <a:solidFill>
                  <a:schemeClr val="tx2">
                    <a:lumMod val="75000"/>
                  </a:schemeClr>
                </a:solidFill>
              </a:rPr>
              <a:t>success</a:t>
            </a:r>
            <a:r>
              <a:rPr lang="fr-FR" sz="2400" b="1" i="1" dirty="0" smtClean="0">
                <a:solidFill>
                  <a:schemeClr val="tx2">
                    <a:lumMod val="75000"/>
                  </a:schemeClr>
                </a:solidFill>
              </a:rPr>
              <a:t>(</a:t>
            </a:r>
            <a:r>
              <a:rPr lang="fr-FR" sz="2400" b="1" i="1" dirty="0" err="1" smtClean="0">
                <a:solidFill>
                  <a:schemeClr val="tx2">
                    <a:lumMod val="75000"/>
                  </a:schemeClr>
                </a:solidFill>
              </a:rPr>
              <a:t>data,textStatus,jqXHR</a:t>
            </a:r>
            <a:r>
              <a:rPr lang="fr-FR" sz="2400" b="1" i="1" dirty="0" smtClean="0">
                <a:solidFill>
                  <a:schemeClr val="tx2">
                    <a:lumMod val="75000"/>
                  </a:schemeClr>
                </a:solidFill>
              </a:rPr>
              <a:t>)][,</a:t>
            </a:r>
            <a:r>
              <a:rPr lang="fr-FR" sz="2400" b="1" i="1" dirty="0" err="1" smtClean="0">
                <a:solidFill>
                  <a:schemeClr val="tx2">
                    <a:lumMod val="75000"/>
                  </a:schemeClr>
                </a:solidFill>
              </a:rPr>
              <a:t>datatype</a:t>
            </a:r>
            <a:r>
              <a:rPr lang="fr-FR" sz="2400" b="1" i="1" dirty="0" smtClean="0">
                <a:solidFill>
                  <a:schemeClr val="tx2">
                    <a:lumMod val="75000"/>
                  </a:schemeClr>
                </a:solidFill>
              </a:rPr>
              <a:t>]</a:t>
            </a:r>
            <a:r>
              <a:rPr lang="fr-FR" sz="24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b="1" i="1" dirty="0">
                <a:solidFill>
                  <a:schemeClr val="accent2">
                    <a:lumMod val="75000"/>
                  </a:schemeClr>
                </a:solidFill>
              </a:rPr>
              <a:t>$.post(</a:t>
            </a:r>
            <a:r>
              <a:rPr lang="fr-FR" sz="2000" b="1" i="1" dirty="0">
                <a:solidFill>
                  <a:schemeClr val="tx2">
                    <a:lumMod val="75000"/>
                  </a:schemeClr>
                </a:solidFill>
              </a:rPr>
              <a:t>url[,data][,</a:t>
            </a:r>
            <a:r>
              <a:rPr lang="fr-FR" sz="2000" b="1" i="1" dirty="0" err="1">
                <a:solidFill>
                  <a:schemeClr val="tx2">
                    <a:lumMod val="75000"/>
                  </a:schemeClr>
                </a:solidFill>
              </a:rPr>
              <a:t>success</a:t>
            </a:r>
            <a:r>
              <a:rPr lang="fr-FR" sz="2000" b="1" i="1" dirty="0">
                <a:solidFill>
                  <a:schemeClr val="tx2">
                    <a:lumMod val="75000"/>
                  </a:schemeClr>
                </a:solidFill>
              </a:rPr>
              <a:t>(</a:t>
            </a:r>
            <a:r>
              <a:rPr lang="fr-FR" sz="2000" b="1" i="1" dirty="0" err="1">
                <a:solidFill>
                  <a:schemeClr val="tx2">
                    <a:lumMod val="75000"/>
                  </a:schemeClr>
                </a:solidFill>
              </a:rPr>
              <a:t>data,textStatus,jqXHR</a:t>
            </a:r>
            <a:r>
              <a:rPr lang="fr-FR" sz="2000" b="1" i="1" dirty="0">
                <a:solidFill>
                  <a:schemeClr val="tx2">
                    <a:lumMod val="75000"/>
                  </a:schemeClr>
                </a:solidFill>
              </a:rPr>
              <a:t>)][,</a:t>
            </a:r>
            <a:r>
              <a:rPr lang="fr-FR" sz="2000" b="1" i="1" dirty="0" err="1">
                <a:solidFill>
                  <a:schemeClr val="tx2">
                    <a:lumMod val="75000"/>
                  </a:schemeClr>
                </a:solidFill>
              </a:rPr>
              <a:t>datatype</a:t>
            </a:r>
            <a:r>
              <a:rPr lang="fr-FR" sz="2000" b="1" i="1" dirty="0">
                <a:solidFill>
                  <a:schemeClr val="tx2">
                    <a:lumMod val="75000"/>
                  </a:schemeClr>
                </a:solidFill>
              </a:rPr>
              <a:t>]</a:t>
            </a:r>
            <a:r>
              <a:rPr lang="fr-FR" sz="2000" b="1" i="1" dirty="0">
                <a:solidFill>
                  <a:schemeClr val="accent2">
                    <a:lumMod val="75000"/>
                  </a:schemeClr>
                </a:solidFill>
              </a:rPr>
              <a:t>) </a:t>
            </a:r>
            <a:endParaRPr lang="fr-FR" sz="2000" b="1" i="1" dirty="0" smtClean="0">
              <a:solidFill>
                <a:schemeClr val="accent2">
                  <a:lumMod val="75000"/>
                </a:schemeClr>
              </a:solidFill>
            </a:endParaRPr>
          </a:p>
          <a:p>
            <a:pPr marL="0" indent="0">
              <a:buNone/>
            </a:pPr>
            <a:r>
              <a:rPr lang="fr-FR" sz="2000" dirty="0" smtClean="0"/>
              <a:t>Charge des données à partir du serveur en utilisant la méthode POST.</a:t>
            </a:r>
          </a:p>
          <a:p>
            <a:pPr marL="0" indent="0">
              <a:buNone/>
            </a:pPr>
            <a:r>
              <a:rPr lang="fr-FR" sz="2000" b="1" dirty="0">
                <a:solidFill>
                  <a:schemeClr val="tx2">
                    <a:lumMod val="75000"/>
                  </a:schemeClr>
                </a:solidFill>
              </a:rPr>
              <a:t>url :</a:t>
            </a:r>
          </a:p>
          <a:p>
            <a:pPr marL="0" indent="0">
              <a:buNone/>
            </a:pPr>
            <a:r>
              <a:rPr lang="fr-FR" sz="2000" dirty="0"/>
              <a:t>Une chaîne de caractères contenant l'adresse URL du fichier recherché.</a:t>
            </a:r>
          </a:p>
          <a:p>
            <a:pPr marL="0" indent="0">
              <a:buNone/>
            </a:pPr>
            <a:r>
              <a:rPr lang="fr-FR" sz="2000" b="1" dirty="0">
                <a:solidFill>
                  <a:schemeClr val="tx2">
                    <a:lumMod val="75000"/>
                  </a:schemeClr>
                </a:solidFill>
              </a:rPr>
              <a:t>data :</a:t>
            </a:r>
          </a:p>
          <a:p>
            <a:pPr marL="0" indent="0">
              <a:buNone/>
            </a:pPr>
            <a:r>
              <a:rPr lang="fr-FR" sz="2000" dirty="0"/>
              <a:t>données sous la forme d'objets ou de chaînes de caractères à envoyer avec la requête.</a:t>
            </a:r>
          </a:p>
          <a:p>
            <a:pPr marL="0" indent="0">
              <a:buNone/>
            </a:pPr>
            <a:r>
              <a:rPr lang="fr-FR" sz="2000" b="1" dirty="0" err="1">
                <a:solidFill>
                  <a:schemeClr val="tx2">
                    <a:lumMod val="75000"/>
                  </a:schemeClr>
                </a:solidFill>
              </a:rPr>
              <a:t>success</a:t>
            </a:r>
            <a:r>
              <a:rPr lang="fr-FR" sz="2000" b="1" dirty="0">
                <a:solidFill>
                  <a:schemeClr val="tx2">
                    <a:lumMod val="75000"/>
                  </a:schemeClr>
                </a:solidFill>
              </a:rPr>
              <a:t>(data, </a:t>
            </a:r>
            <a:r>
              <a:rPr lang="fr-FR" sz="2000" b="1" dirty="0" err="1">
                <a:solidFill>
                  <a:schemeClr val="tx2">
                    <a:lumMod val="75000"/>
                  </a:schemeClr>
                </a:solidFill>
              </a:rPr>
              <a:t>textStatus</a:t>
            </a:r>
            <a:r>
              <a:rPr lang="fr-FR" sz="2000" b="1" dirty="0">
                <a:solidFill>
                  <a:schemeClr val="tx2">
                    <a:lumMod val="75000"/>
                  </a:schemeClr>
                </a:solidFill>
              </a:rPr>
              <a:t>, </a:t>
            </a:r>
            <a:r>
              <a:rPr lang="fr-FR" sz="2000" b="1" dirty="0" err="1">
                <a:solidFill>
                  <a:schemeClr val="tx2">
                    <a:lumMod val="75000"/>
                  </a:schemeClr>
                </a:solidFill>
              </a:rPr>
              <a:t>jqXHR</a:t>
            </a:r>
            <a:r>
              <a:rPr lang="fr-FR" sz="2000" b="1" dirty="0">
                <a:solidFill>
                  <a:schemeClr val="tx2">
                    <a:lumMod val="75000"/>
                  </a:schemeClr>
                </a:solidFill>
              </a:rPr>
              <a:t>) </a:t>
            </a:r>
            <a:endParaRPr lang="fr-FR" sz="2000" b="1" dirty="0" smtClean="0">
              <a:solidFill>
                <a:schemeClr val="tx2">
                  <a:lumMod val="75000"/>
                </a:schemeClr>
              </a:solidFill>
            </a:endParaRPr>
          </a:p>
          <a:p>
            <a:pPr marL="0" indent="0">
              <a:buNone/>
            </a:pPr>
            <a:r>
              <a:rPr lang="fr-FR" sz="2000" dirty="0" smtClean="0"/>
              <a:t>fonction à exécuter si la requête est un succès.</a:t>
            </a:r>
          </a:p>
          <a:p>
            <a:pPr marL="0" indent="0">
              <a:buNone/>
            </a:pPr>
            <a:r>
              <a:rPr lang="fr-FR" sz="2000" dirty="0" smtClean="0">
                <a:solidFill>
                  <a:schemeClr val="tx2">
                    <a:lumMod val="75000"/>
                  </a:schemeClr>
                </a:solidFill>
              </a:rPr>
              <a:t>   data </a:t>
            </a:r>
            <a:r>
              <a:rPr lang="fr-FR" sz="2000" dirty="0">
                <a:solidFill>
                  <a:schemeClr val="tx2">
                    <a:lumMod val="75000"/>
                  </a:schemeClr>
                </a:solidFill>
              </a:rPr>
              <a:t>: </a:t>
            </a:r>
            <a:r>
              <a:rPr lang="fr-FR" sz="2000" dirty="0"/>
              <a:t>réponse du serveur </a:t>
            </a:r>
            <a:endParaRPr lang="fr-FR" sz="2000" dirty="0" smtClean="0"/>
          </a:p>
          <a:p>
            <a:pPr marL="0" indent="0">
              <a:buNone/>
            </a:pPr>
            <a:r>
              <a:rPr lang="fr-FR" sz="2000" dirty="0" smtClean="0">
                <a:solidFill>
                  <a:schemeClr val="tx2">
                    <a:lumMod val="75000"/>
                  </a:schemeClr>
                </a:solidFill>
              </a:rPr>
              <a:t>   </a:t>
            </a:r>
            <a:r>
              <a:rPr lang="fr-FR" sz="2000" dirty="0" err="1" smtClean="0">
                <a:solidFill>
                  <a:schemeClr val="tx2">
                    <a:lumMod val="75000"/>
                  </a:schemeClr>
                </a:solidFill>
              </a:rPr>
              <a:t>textStatus</a:t>
            </a:r>
            <a:r>
              <a:rPr lang="fr-FR" sz="2000" dirty="0" smtClean="0">
                <a:solidFill>
                  <a:schemeClr val="tx2">
                    <a:lumMod val="75000"/>
                  </a:schemeClr>
                </a:solidFill>
              </a:rPr>
              <a:t> </a:t>
            </a:r>
            <a:r>
              <a:rPr lang="fr-FR" sz="2000" dirty="0">
                <a:solidFill>
                  <a:schemeClr val="tx2">
                    <a:lumMod val="75000"/>
                  </a:schemeClr>
                </a:solidFill>
              </a:rPr>
              <a:t>: '</a:t>
            </a:r>
            <a:r>
              <a:rPr lang="fr-FR" sz="2000" dirty="0" err="1">
                <a:solidFill>
                  <a:schemeClr val="tx2">
                    <a:lumMod val="75000"/>
                  </a:schemeClr>
                </a:solidFill>
              </a:rPr>
              <a:t>error</a:t>
            </a:r>
            <a:r>
              <a:rPr lang="fr-FR" sz="2000" dirty="0">
                <a:solidFill>
                  <a:schemeClr val="tx2">
                    <a:lumMod val="75000"/>
                  </a:schemeClr>
                </a:solidFill>
              </a:rPr>
              <a:t>'</a:t>
            </a:r>
            <a:r>
              <a:rPr lang="fr-FR" sz="2000" dirty="0"/>
              <a:t> si une anomalie est détectée.</a:t>
            </a:r>
          </a:p>
          <a:p>
            <a:pPr marL="0" indent="0">
              <a:buNone/>
            </a:pPr>
            <a:r>
              <a:rPr lang="fr-FR" sz="2000" dirty="0" smtClean="0">
                <a:solidFill>
                  <a:schemeClr val="tx2">
                    <a:lumMod val="75000"/>
                  </a:schemeClr>
                </a:solidFill>
              </a:rPr>
              <a:t>   </a:t>
            </a:r>
            <a:r>
              <a:rPr lang="fr-FR" sz="2000" dirty="0" err="1" smtClean="0">
                <a:solidFill>
                  <a:schemeClr val="tx2">
                    <a:lumMod val="75000"/>
                  </a:schemeClr>
                </a:solidFill>
              </a:rPr>
              <a:t>jqXHR</a:t>
            </a:r>
            <a:r>
              <a:rPr lang="fr-FR" sz="2000" dirty="0" smtClean="0">
                <a:solidFill>
                  <a:schemeClr val="tx2">
                    <a:lumMod val="75000"/>
                  </a:schemeClr>
                </a:solidFill>
              </a:rPr>
              <a:t> </a:t>
            </a:r>
            <a:r>
              <a:rPr lang="fr-FR" sz="2000" dirty="0">
                <a:solidFill>
                  <a:schemeClr val="tx2">
                    <a:lumMod val="75000"/>
                  </a:schemeClr>
                </a:solidFill>
              </a:rPr>
              <a:t>: </a:t>
            </a:r>
            <a:r>
              <a:rPr lang="fr-FR" sz="2000" dirty="0"/>
              <a:t>objet </a:t>
            </a:r>
            <a:r>
              <a:rPr lang="fr-FR" sz="2000" dirty="0" smtClean="0"/>
              <a:t>AJAX </a:t>
            </a:r>
            <a:r>
              <a:rPr lang="fr-FR" sz="2000" dirty="0"/>
              <a:t>contenant les informations du résultat de la requête</a:t>
            </a:r>
          </a:p>
          <a:p>
            <a:pPr marL="0" indent="0">
              <a:buNone/>
            </a:pPr>
            <a:r>
              <a:rPr lang="fr-FR" sz="2000" b="1" dirty="0" err="1" smtClean="0">
                <a:solidFill>
                  <a:schemeClr val="tx2">
                    <a:lumMod val="75000"/>
                  </a:schemeClr>
                </a:solidFill>
              </a:rPr>
              <a:t>dataType</a:t>
            </a:r>
            <a:r>
              <a:rPr lang="fr-FR" sz="2000" b="1" dirty="0" smtClean="0">
                <a:solidFill>
                  <a:schemeClr val="tx2">
                    <a:lumMod val="75000"/>
                  </a:schemeClr>
                </a:solidFill>
              </a:rPr>
              <a:t> </a:t>
            </a:r>
            <a:r>
              <a:rPr lang="fr-FR" sz="2000" b="1" dirty="0">
                <a:solidFill>
                  <a:schemeClr val="tx2">
                    <a:lumMod val="75000"/>
                  </a:schemeClr>
                </a:solidFill>
              </a:rPr>
              <a:t>:</a:t>
            </a:r>
          </a:p>
          <a:p>
            <a:pPr marL="0" indent="0">
              <a:buNone/>
            </a:pPr>
            <a:r>
              <a:rPr lang="fr-FR" sz="2000" dirty="0" smtClean="0"/>
              <a:t>Type de données attendues (</a:t>
            </a:r>
            <a:r>
              <a:rPr lang="en-US" sz="2000" b="1" dirty="0">
                <a:solidFill>
                  <a:schemeClr val="accent2">
                    <a:lumMod val="75000"/>
                  </a:schemeClr>
                </a:solidFill>
              </a:rPr>
              <a:t>xml, </a:t>
            </a:r>
            <a:r>
              <a:rPr lang="en-US" sz="2000" b="1" dirty="0" err="1">
                <a:solidFill>
                  <a:schemeClr val="accent2">
                    <a:lumMod val="75000"/>
                  </a:schemeClr>
                </a:solidFill>
              </a:rPr>
              <a:t>json</a:t>
            </a:r>
            <a:r>
              <a:rPr lang="en-US" sz="2000" b="1" dirty="0">
                <a:solidFill>
                  <a:schemeClr val="accent2">
                    <a:lumMod val="75000"/>
                  </a:schemeClr>
                </a:solidFill>
              </a:rPr>
              <a:t>, </a:t>
            </a:r>
            <a:r>
              <a:rPr lang="en-US" sz="2000" b="1" dirty="0" err="1">
                <a:solidFill>
                  <a:schemeClr val="accent2">
                    <a:lumMod val="75000"/>
                  </a:schemeClr>
                </a:solidFill>
              </a:rPr>
              <a:t>jsonp</a:t>
            </a:r>
            <a:r>
              <a:rPr lang="en-US" sz="2000" b="1" dirty="0">
                <a:solidFill>
                  <a:schemeClr val="accent2">
                    <a:lumMod val="75000"/>
                  </a:schemeClr>
                </a:solidFill>
              </a:rPr>
              <a:t>, script,  text</a:t>
            </a:r>
            <a:r>
              <a:rPr lang="en-US" sz="2000" dirty="0"/>
              <a:t> </a:t>
            </a:r>
            <a:r>
              <a:rPr lang="en-US" sz="2000" dirty="0" err="1"/>
              <a:t>ou</a:t>
            </a:r>
            <a:r>
              <a:rPr lang="en-US" sz="2000" dirty="0"/>
              <a:t> </a:t>
            </a:r>
            <a:r>
              <a:rPr lang="en-US" sz="2000" b="1" dirty="0" smtClean="0">
                <a:solidFill>
                  <a:schemeClr val="accent2">
                    <a:lumMod val="75000"/>
                  </a:schemeClr>
                </a:solidFill>
              </a:rPr>
              <a:t>html</a:t>
            </a:r>
            <a:r>
              <a:rPr lang="fr-FR" sz="2000" dirty="0" smtClean="0"/>
              <a:t>)</a:t>
            </a:r>
            <a:endParaRPr lang="fr-FR" sz="2000" dirty="0"/>
          </a:p>
        </p:txBody>
      </p:sp>
    </p:spTree>
    <p:extLst>
      <p:ext uri="{BB962C8B-B14F-4D97-AF65-F5344CB8AC3E}">
        <p14:creationId xmlns:p14="http://schemas.microsoft.com/office/powerpoint/2010/main" val="873619133"/>
      </p:ext>
    </p:extLst>
  </p:cSld>
  <p:clrMapOvr>
    <a:masterClrMapping/>
  </p:clrMapOvr>
  <p:transition spd="slow">
    <p:wipe dir="d"/>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400" b="1" i="1" dirty="0">
                <a:solidFill>
                  <a:schemeClr val="accent2">
                    <a:lumMod val="75000"/>
                  </a:schemeClr>
                </a:solidFill>
              </a:rPr>
              <a:t>$.</a:t>
            </a:r>
            <a:r>
              <a:rPr lang="fr-FR" sz="2400" b="1" i="1" dirty="0" smtClean="0">
                <a:solidFill>
                  <a:schemeClr val="accent2">
                    <a:lumMod val="75000"/>
                  </a:schemeClr>
                </a:solidFill>
              </a:rPr>
              <a:t>post(</a:t>
            </a:r>
            <a:r>
              <a:rPr lang="fr-FR" sz="2400" b="1" i="1" dirty="0" smtClean="0">
                <a:solidFill>
                  <a:schemeClr val="tx2">
                    <a:lumMod val="75000"/>
                  </a:schemeClr>
                </a:solidFill>
              </a:rPr>
              <a:t>url[,data][,</a:t>
            </a:r>
            <a:r>
              <a:rPr lang="fr-FR" sz="2400" b="1" i="1" dirty="0" err="1" smtClean="0">
                <a:solidFill>
                  <a:schemeClr val="tx2">
                    <a:lumMod val="75000"/>
                  </a:schemeClr>
                </a:solidFill>
              </a:rPr>
              <a:t>success</a:t>
            </a:r>
            <a:r>
              <a:rPr lang="fr-FR" sz="2400" b="1" i="1" dirty="0" smtClean="0">
                <a:solidFill>
                  <a:schemeClr val="tx2">
                    <a:lumMod val="75000"/>
                  </a:schemeClr>
                </a:solidFill>
              </a:rPr>
              <a:t>(</a:t>
            </a:r>
            <a:r>
              <a:rPr lang="fr-FR" sz="2400" b="1" i="1" dirty="0" err="1" smtClean="0">
                <a:solidFill>
                  <a:schemeClr val="tx2">
                    <a:lumMod val="75000"/>
                  </a:schemeClr>
                </a:solidFill>
              </a:rPr>
              <a:t>data,textStatus,jqXHR</a:t>
            </a:r>
            <a:r>
              <a:rPr lang="fr-FR" sz="2400" b="1" i="1" dirty="0" smtClean="0">
                <a:solidFill>
                  <a:schemeClr val="tx2">
                    <a:lumMod val="75000"/>
                  </a:schemeClr>
                </a:solidFill>
              </a:rPr>
              <a:t>)][,</a:t>
            </a:r>
            <a:r>
              <a:rPr lang="fr-FR" sz="2400" b="1" i="1" dirty="0" err="1" smtClean="0">
                <a:solidFill>
                  <a:schemeClr val="tx2">
                    <a:lumMod val="75000"/>
                  </a:schemeClr>
                </a:solidFill>
              </a:rPr>
              <a:t>datatype</a:t>
            </a:r>
            <a:r>
              <a:rPr lang="fr-FR" sz="2400" b="1" i="1" dirty="0" smtClean="0">
                <a:solidFill>
                  <a:schemeClr val="tx2">
                    <a:lumMod val="75000"/>
                  </a:schemeClr>
                </a:solidFill>
              </a:rPr>
              <a:t>]</a:t>
            </a:r>
            <a:r>
              <a:rPr lang="fr-FR" sz="24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b="1" i="1" dirty="0">
                <a:solidFill>
                  <a:schemeClr val="accent2">
                    <a:lumMod val="75000"/>
                  </a:schemeClr>
                </a:solidFill>
              </a:rPr>
              <a:t>$.post(</a:t>
            </a:r>
            <a:r>
              <a:rPr lang="fr-FR" sz="2000" b="1" i="1" dirty="0">
                <a:solidFill>
                  <a:schemeClr val="tx2">
                    <a:lumMod val="75000"/>
                  </a:schemeClr>
                </a:solidFill>
              </a:rPr>
              <a:t>url[,data][,</a:t>
            </a:r>
            <a:r>
              <a:rPr lang="fr-FR" sz="2000" b="1" i="1" dirty="0" err="1">
                <a:solidFill>
                  <a:schemeClr val="tx2">
                    <a:lumMod val="75000"/>
                  </a:schemeClr>
                </a:solidFill>
              </a:rPr>
              <a:t>success</a:t>
            </a:r>
            <a:r>
              <a:rPr lang="fr-FR" sz="2000" b="1" i="1" dirty="0">
                <a:solidFill>
                  <a:schemeClr val="tx2">
                    <a:lumMod val="75000"/>
                  </a:schemeClr>
                </a:solidFill>
              </a:rPr>
              <a:t>(</a:t>
            </a:r>
            <a:r>
              <a:rPr lang="fr-FR" sz="2000" b="1" i="1" dirty="0" err="1">
                <a:solidFill>
                  <a:schemeClr val="tx2">
                    <a:lumMod val="75000"/>
                  </a:schemeClr>
                </a:solidFill>
              </a:rPr>
              <a:t>data,textStatus,jqXHR</a:t>
            </a:r>
            <a:r>
              <a:rPr lang="fr-FR" sz="2000" b="1" i="1" dirty="0">
                <a:solidFill>
                  <a:schemeClr val="tx2">
                    <a:lumMod val="75000"/>
                  </a:schemeClr>
                </a:solidFill>
              </a:rPr>
              <a:t>)][,</a:t>
            </a:r>
            <a:r>
              <a:rPr lang="fr-FR" sz="2000" b="1" i="1" dirty="0" err="1">
                <a:solidFill>
                  <a:schemeClr val="tx2">
                    <a:lumMod val="75000"/>
                  </a:schemeClr>
                </a:solidFill>
              </a:rPr>
              <a:t>datatype</a:t>
            </a:r>
            <a:r>
              <a:rPr lang="fr-FR" sz="2000" b="1" i="1" dirty="0">
                <a:solidFill>
                  <a:schemeClr val="tx2">
                    <a:lumMod val="75000"/>
                  </a:schemeClr>
                </a:solidFill>
              </a:rPr>
              <a:t>]</a:t>
            </a:r>
            <a:r>
              <a:rPr lang="fr-FR" sz="2000" b="1" i="1" dirty="0">
                <a:solidFill>
                  <a:schemeClr val="accent2">
                    <a:lumMod val="75000"/>
                  </a:schemeClr>
                </a:solidFill>
              </a:rPr>
              <a:t>) </a:t>
            </a:r>
            <a:endParaRPr lang="fr-FR" sz="2000" b="1" i="1" dirty="0" smtClean="0">
              <a:solidFill>
                <a:schemeClr val="accent2">
                  <a:lumMod val="75000"/>
                </a:schemeClr>
              </a:solidFill>
            </a:endParaRPr>
          </a:p>
          <a:p>
            <a:pPr marL="0" indent="0">
              <a:buNone/>
            </a:pPr>
            <a:r>
              <a:rPr lang="fr-FR" sz="2000" dirty="0" smtClean="0"/>
              <a:t>Cette fonction est un raccourci de :</a:t>
            </a:r>
          </a:p>
          <a:p>
            <a:pPr marL="0" indent="0">
              <a:buNone/>
            </a:pPr>
            <a:r>
              <a:rPr lang="en-US" sz="2000" b="1" dirty="0">
                <a:solidFill>
                  <a:schemeClr val="accent2">
                    <a:lumMod val="75000"/>
                  </a:schemeClr>
                </a:solidFill>
              </a:rPr>
              <a:t>$.</a:t>
            </a:r>
            <a:r>
              <a:rPr lang="en-US" sz="2000" b="1" dirty="0" err="1">
                <a:solidFill>
                  <a:schemeClr val="accent2">
                    <a:lumMod val="75000"/>
                  </a:schemeClr>
                </a:solidFill>
              </a:rPr>
              <a:t>ajax</a:t>
            </a:r>
            <a:r>
              <a:rPr lang="en-US" sz="2000" b="1" dirty="0">
                <a:solidFill>
                  <a:schemeClr val="accent2">
                    <a:lumMod val="75000"/>
                  </a:schemeClr>
                </a:solidFill>
              </a:rPr>
              <a:t>({</a:t>
            </a:r>
          </a:p>
          <a:p>
            <a:pPr marL="0" indent="0">
              <a:buNone/>
            </a:pPr>
            <a:r>
              <a:rPr lang="en-US" sz="2000" b="1" dirty="0" smtClean="0">
                <a:solidFill>
                  <a:schemeClr val="accent2">
                    <a:lumMod val="75000"/>
                  </a:schemeClr>
                </a:solidFill>
              </a:rPr>
              <a:t>	type</a:t>
            </a:r>
            <a:r>
              <a:rPr lang="en-US" sz="2000" b="1" dirty="0">
                <a:solidFill>
                  <a:schemeClr val="accent2">
                    <a:lumMod val="75000"/>
                  </a:schemeClr>
                </a:solidFill>
              </a:rPr>
              <a:t>: </a:t>
            </a:r>
            <a:r>
              <a:rPr lang="en-US" sz="2000" b="1" dirty="0">
                <a:solidFill>
                  <a:schemeClr val="tx2">
                    <a:lumMod val="75000"/>
                  </a:schemeClr>
                </a:solidFill>
              </a:rPr>
              <a:t>"POST"</a:t>
            </a:r>
            <a:r>
              <a:rPr lang="en-US" sz="2000" b="1" dirty="0">
                <a:solidFill>
                  <a:schemeClr val="accent2">
                    <a:lumMod val="75000"/>
                  </a:schemeClr>
                </a:solidFill>
              </a:rPr>
              <a:t>,</a:t>
            </a:r>
          </a:p>
          <a:p>
            <a:pPr marL="0" indent="0">
              <a:buNone/>
            </a:pPr>
            <a:r>
              <a:rPr lang="en-US" sz="2000" b="1" dirty="0" smtClean="0">
                <a:solidFill>
                  <a:schemeClr val="accent2">
                    <a:lumMod val="75000"/>
                  </a:schemeClr>
                </a:solidFill>
              </a:rPr>
              <a:t>	url</a:t>
            </a:r>
            <a:r>
              <a:rPr lang="en-US" sz="2000" b="1" dirty="0">
                <a:solidFill>
                  <a:schemeClr val="accent2">
                    <a:lumMod val="75000"/>
                  </a:schemeClr>
                </a:solidFill>
              </a:rPr>
              <a:t>: </a:t>
            </a:r>
            <a:r>
              <a:rPr lang="en-US" sz="2000" b="1" dirty="0" err="1">
                <a:solidFill>
                  <a:schemeClr val="tx2">
                    <a:lumMod val="75000"/>
                  </a:schemeClr>
                </a:solidFill>
              </a:rPr>
              <a:t>url</a:t>
            </a:r>
            <a:r>
              <a:rPr lang="en-US" sz="2000" b="1" dirty="0">
                <a:solidFill>
                  <a:schemeClr val="accent2">
                    <a:lumMod val="75000"/>
                  </a:schemeClr>
                </a:solidFill>
              </a:rPr>
              <a:t>,</a:t>
            </a:r>
          </a:p>
          <a:p>
            <a:pPr marL="0" indent="0">
              <a:buNone/>
            </a:pPr>
            <a:r>
              <a:rPr lang="en-US" sz="2000" b="1" dirty="0" smtClean="0">
                <a:solidFill>
                  <a:schemeClr val="accent2">
                    <a:lumMod val="75000"/>
                  </a:schemeClr>
                </a:solidFill>
              </a:rPr>
              <a:t>	data</a:t>
            </a:r>
            <a:r>
              <a:rPr lang="en-US" sz="2000" b="1" dirty="0">
                <a:solidFill>
                  <a:schemeClr val="accent2">
                    <a:lumMod val="75000"/>
                  </a:schemeClr>
                </a:solidFill>
              </a:rPr>
              <a:t>: </a:t>
            </a:r>
            <a:r>
              <a:rPr lang="en-US" sz="2000" b="1" dirty="0">
                <a:solidFill>
                  <a:schemeClr val="tx2">
                    <a:lumMod val="75000"/>
                  </a:schemeClr>
                </a:solidFill>
              </a:rPr>
              <a:t>data</a:t>
            </a:r>
            <a:r>
              <a:rPr lang="en-US" sz="2000" b="1" dirty="0">
                <a:solidFill>
                  <a:schemeClr val="accent2">
                    <a:lumMod val="75000"/>
                  </a:schemeClr>
                </a:solidFill>
              </a:rPr>
              <a:t>,</a:t>
            </a:r>
          </a:p>
          <a:p>
            <a:pPr marL="0" indent="0">
              <a:buNone/>
            </a:pPr>
            <a:r>
              <a:rPr lang="en-US" sz="2000" b="1" dirty="0" smtClean="0">
                <a:solidFill>
                  <a:schemeClr val="accent2">
                    <a:lumMod val="75000"/>
                  </a:schemeClr>
                </a:solidFill>
              </a:rPr>
              <a:t>	success</a:t>
            </a:r>
            <a:r>
              <a:rPr lang="en-US" sz="2000" b="1" dirty="0">
                <a:solidFill>
                  <a:schemeClr val="accent2">
                    <a:lumMod val="75000"/>
                  </a:schemeClr>
                </a:solidFill>
              </a:rPr>
              <a:t>: </a:t>
            </a:r>
            <a:r>
              <a:rPr lang="en-US" sz="2000" b="1" dirty="0">
                <a:solidFill>
                  <a:schemeClr val="tx2">
                    <a:lumMod val="75000"/>
                  </a:schemeClr>
                </a:solidFill>
              </a:rPr>
              <a:t>success</a:t>
            </a:r>
            <a:r>
              <a:rPr lang="en-US" sz="2000" b="1" dirty="0">
                <a:solidFill>
                  <a:schemeClr val="accent2">
                    <a:lumMod val="75000"/>
                  </a:schemeClr>
                </a:solidFill>
              </a:rPr>
              <a:t>,</a:t>
            </a:r>
          </a:p>
          <a:p>
            <a:pPr marL="0" indent="0">
              <a:buNone/>
            </a:pPr>
            <a:r>
              <a:rPr lang="en-US" sz="2000" b="1" dirty="0" smtClean="0">
                <a:solidFill>
                  <a:schemeClr val="accent2">
                    <a:lumMod val="75000"/>
                  </a:schemeClr>
                </a:solidFill>
              </a:rPr>
              <a:t>	</a:t>
            </a:r>
            <a:r>
              <a:rPr lang="en-US" sz="2000" b="1" dirty="0" err="1" smtClean="0">
                <a:solidFill>
                  <a:schemeClr val="accent2">
                    <a:lumMod val="75000"/>
                  </a:schemeClr>
                </a:solidFill>
              </a:rPr>
              <a:t>dataType</a:t>
            </a:r>
            <a:r>
              <a:rPr lang="en-US" sz="2000" b="1" dirty="0">
                <a:solidFill>
                  <a:schemeClr val="accent2">
                    <a:lumMod val="75000"/>
                  </a:schemeClr>
                </a:solidFill>
              </a:rPr>
              <a:t>: </a:t>
            </a:r>
            <a:r>
              <a:rPr lang="en-US" sz="2000" b="1" dirty="0" err="1">
                <a:solidFill>
                  <a:schemeClr val="tx2">
                    <a:lumMod val="75000"/>
                  </a:schemeClr>
                </a:solidFill>
              </a:rPr>
              <a:t>dataType</a:t>
            </a:r>
            <a:endParaRPr lang="en-US" sz="2000" b="1" dirty="0">
              <a:solidFill>
                <a:schemeClr val="tx2">
                  <a:lumMod val="75000"/>
                </a:schemeClr>
              </a:solidFill>
            </a:endParaRPr>
          </a:p>
          <a:p>
            <a:pPr marL="0" indent="0">
              <a:buNone/>
            </a:pPr>
            <a:r>
              <a:rPr lang="en-US" sz="2000" b="1" dirty="0">
                <a:solidFill>
                  <a:schemeClr val="accent2">
                    <a:lumMod val="75000"/>
                  </a:schemeClr>
                </a:solidFill>
              </a:rPr>
              <a:t>});</a:t>
            </a:r>
          </a:p>
          <a:p>
            <a:pPr marL="0" indent="0">
              <a:buNone/>
            </a:pPr>
            <a:r>
              <a:rPr lang="fr-FR" sz="2000" dirty="0" smtClean="0"/>
              <a:t>La fonction '</a:t>
            </a:r>
            <a:r>
              <a:rPr lang="fr-FR" sz="2000" dirty="0" err="1" smtClean="0"/>
              <a:t>success</a:t>
            </a:r>
            <a:r>
              <a:rPr lang="fr-FR" sz="2000" dirty="0" smtClean="0"/>
              <a:t>' retourne les données et le '</a:t>
            </a:r>
            <a:r>
              <a:rPr lang="fr-FR" sz="2000" dirty="0" err="1" smtClean="0"/>
              <a:t>status</a:t>
            </a:r>
            <a:r>
              <a:rPr lang="fr-FR" sz="2000" dirty="0" smtClean="0"/>
              <a:t>' de la requête.</a:t>
            </a:r>
            <a:endParaRPr lang="fr-FR" sz="2000" dirty="0"/>
          </a:p>
        </p:txBody>
      </p:sp>
    </p:spTree>
    <p:extLst>
      <p:ext uri="{BB962C8B-B14F-4D97-AF65-F5344CB8AC3E}">
        <p14:creationId xmlns:p14="http://schemas.microsoft.com/office/powerpoint/2010/main" val="4051955954"/>
      </p:ext>
    </p:extLst>
  </p:cSld>
  <p:clrMapOvr>
    <a:masterClrMapping/>
  </p:clrMapOvr>
  <p:transition spd="slow">
    <p:wipe dir="d"/>
  </p:transition>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400" b="1" i="1" dirty="0">
                <a:solidFill>
                  <a:schemeClr val="accent2">
                    <a:lumMod val="75000"/>
                  </a:schemeClr>
                </a:solidFill>
              </a:rPr>
              <a:t>$.</a:t>
            </a:r>
            <a:r>
              <a:rPr lang="fr-FR" sz="2400" b="1" i="1" dirty="0" smtClean="0">
                <a:solidFill>
                  <a:schemeClr val="accent2">
                    <a:lumMod val="75000"/>
                  </a:schemeClr>
                </a:solidFill>
              </a:rPr>
              <a:t>post(</a:t>
            </a:r>
            <a:r>
              <a:rPr lang="fr-FR" sz="2400" b="1" i="1" dirty="0" smtClean="0">
                <a:solidFill>
                  <a:schemeClr val="tx2">
                    <a:lumMod val="75000"/>
                  </a:schemeClr>
                </a:solidFill>
              </a:rPr>
              <a:t>url[,data][,</a:t>
            </a:r>
            <a:r>
              <a:rPr lang="fr-FR" sz="2400" b="1" i="1" dirty="0" err="1" smtClean="0">
                <a:solidFill>
                  <a:schemeClr val="tx2">
                    <a:lumMod val="75000"/>
                  </a:schemeClr>
                </a:solidFill>
              </a:rPr>
              <a:t>success</a:t>
            </a:r>
            <a:r>
              <a:rPr lang="fr-FR" sz="2400" b="1" i="1" dirty="0" smtClean="0">
                <a:solidFill>
                  <a:schemeClr val="tx2">
                    <a:lumMod val="75000"/>
                  </a:schemeClr>
                </a:solidFill>
              </a:rPr>
              <a:t>(</a:t>
            </a:r>
            <a:r>
              <a:rPr lang="fr-FR" sz="2400" b="1" i="1" dirty="0" err="1" smtClean="0">
                <a:solidFill>
                  <a:schemeClr val="tx2">
                    <a:lumMod val="75000"/>
                  </a:schemeClr>
                </a:solidFill>
              </a:rPr>
              <a:t>data,textStatus,jqXHR</a:t>
            </a:r>
            <a:r>
              <a:rPr lang="fr-FR" sz="2400" b="1" i="1" dirty="0" smtClean="0">
                <a:solidFill>
                  <a:schemeClr val="tx2">
                    <a:lumMod val="75000"/>
                  </a:schemeClr>
                </a:solidFill>
              </a:rPr>
              <a:t>)][,</a:t>
            </a:r>
            <a:r>
              <a:rPr lang="fr-FR" sz="2400" b="1" i="1" dirty="0" err="1" smtClean="0">
                <a:solidFill>
                  <a:schemeClr val="tx2">
                    <a:lumMod val="75000"/>
                  </a:schemeClr>
                </a:solidFill>
              </a:rPr>
              <a:t>datatype</a:t>
            </a:r>
            <a:r>
              <a:rPr lang="fr-FR" sz="2400" b="1" i="1" dirty="0" smtClean="0">
                <a:solidFill>
                  <a:schemeClr val="tx2">
                    <a:lumMod val="75000"/>
                  </a:schemeClr>
                </a:solidFill>
              </a:rPr>
              <a:t>]</a:t>
            </a:r>
            <a:r>
              <a:rPr lang="fr-FR" sz="24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smtClean="0"/>
              <a:t>Exemple 1 : Charge 'test.html' dans la page</a:t>
            </a:r>
          </a:p>
          <a:p>
            <a:pPr marL="0" indent="0">
              <a:buNone/>
            </a:pPr>
            <a:r>
              <a:rPr lang="fr-FR" sz="2000" b="1" dirty="0" smtClean="0">
                <a:solidFill>
                  <a:schemeClr val="accent2">
                    <a:lumMod val="75000"/>
                  </a:schemeClr>
                </a:solidFill>
              </a:rPr>
              <a:t>$.</a:t>
            </a:r>
            <a:r>
              <a:rPr lang="fr-FR" sz="2000" b="1" dirty="0">
                <a:solidFill>
                  <a:schemeClr val="accent2">
                    <a:lumMod val="75000"/>
                  </a:schemeClr>
                </a:solidFill>
              </a:rPr>
              <a:t>post(</a:t>
            </a:r>
            <a:r>
              <a:rPr lang="fr-FR" sz="2000" b="1" dirty="0">
                <a:solidFill>
                  <a:schemeClr val="tx2">
                    <a:lumMod val="75000"/>
                  </a:schemeClr>
                </a:solidFill>
              </a:rPr>
              <a:t>'</a:t>
            </a:r>
            <a:r>
              <a:rPr lang="fr-FR" sz="2000" b="1" dirty="0" err="1">
                <a:solidFill>
                  <a:schemeClr val="tx2">
                    <a:lumMod val="75000"/>
                  </a:schemeClr>
                </a:solidFill>
              </a:rPr>
              <a:t>ajax</a:t>
            </a:r>
            <a:r>
              <a:rPr lang="fr-FR" sz="2000" b="1" dirty="0">
                <a:solidFill>
                  <a:schemeClr val="tx2">
                    <a:lumMod val="75000"/>
                  </a:schemeClr>
                </a:solidFill>
              </a:rPr>
              <a:t>/test.html', </a:t>
            </a:r>
            <a:r>
              <a:rPr lang="fr-FR" sz="2000" b="1" dirty="0" err="1">
                <a:solidFill>
                  <a:schemeClr val="tx2">
                    <a:lumMod val="75000"/>
                  </a:schemeClr>
                </a:solidFill>
              </a:rPr>
              <a:t>function</a:t>
            </a:r>
            <a:r>
              <a:rPr lang="fr-FR" sz="2000" b="1" dirty="0">
                <a:solidFill>
                  <a:schemeClr val="tx2">
                    <a:lumMod val="75000"/>
                  </a:schemeClr>
                </a:solidFill>
              </a:rPr>
              <a:t>(data)</a:t>
            </a:r>
            <a:r>
              <a:rPr lang="fr-FR" sz="2000" b="1" dirty="0">
                <a:solidFill>
                  <a:schemeClr val="accent2">
                    <a:lumMod val="75000"/>
                  </a:schemeClr>
                </a:solidFill>
              </a:rPr>
              <a:t> {</a:t>
            </a:r>
          </a:p>
          <a:p>
            <a:pPr marL="0" indent="0">
              <a:buNone/>
            </a:pPr>
            <a:r>
              <a:rPr lang="fr-FR" sz="2000" b="1" dirty="0" smtClean="0">
                <a:solidFill>
                  <a:schemeClr val="accent2">
                    <a:lumMod val="75000"/>
                  </a:schemeClr>
                </a:solidFill>
              </a:rPr>
              <a:t>    $('.</a:t>
            </a:r>
            <a:r>
              <a:rPr lang="fr-FR" sz="2000" b="1" dirty="0" err="1">
                <a:solidFill>
                  <a:schemeClr val="accent2">
                    <a:lumMod val="75000"/>
                  </a:schemeClr>
                </a:solidFill>
              </a:rPr>
              <a:t>result</a:t>
            </a:r>
            <a:r>
              <a:rPr lang="fr-FR" sz="2000" b="1" dirty="0">
                <a:solidFill>
                  <a:schemeClr val="accent2">
                    <a:lumMod val="75000"/>
                  </a:schemeClr>
                </a:solidFill>
              </a:rPr>
              <a:t>').html(data);</a:t>
            </a:r>
          </a:p>
          <a:p>
            <a:pPr marL="0" indent="0">
              <a:buNone/>
            </a:pPr>
            <a:r>
              <a:rPr lang="fr-FR" sz="2000" b="1" dirty="0" smtClean="0">
                <a:solidFill>
                  <a:schemeClr val="accent2">
                    <a:lumMod val="75000"/>
                  </a:schemeClr>
                </a:solidFill>
              </a:rPr>
              <a:t>});</a:t>
            </a:r>
          </a:p>
          <a:p>
            <a:pPr marL="0" indent="0">
              <a:buNone/>
            </a:pPr>
            <a:endParaRPr lang="fr-FR" sz="2000" b="1" dirty="0">
              <a:solidFill>
                <a:schemeClr val="accent2">
                  <a:lumMod val="75000"/>
                </a:schemeClr>
              </a:solidFill>
            </a:endParaRPr>
          </a:p>
          <a:p>
            <a:pPr marL="0" indent="0">
              <a:buNone/>
            </a:pPr>
            <a:r>
              <a:rPr lang="fr-FR" sz="2000" dirty="0"/>
              <a:t>Exemple 2 : appelle '</a:t>
            </a:r>
            <a:r>
              <a:rPr lang="fr-FR" sz="2000" dirty="0" err="1"/>
              <a:t>test.php</a:t>
            </a:r>
            <a:r>
              <a:rPr lang="fr-FR" sz="2000" dirty="0"/>
              <a:t>' avec deux données</a:t>
            </a:r>
          </a:p>
          <a:p>
            <a:pPr marL="0" indent="0">
              <a:buNone/>
            </a:pPr>
            <a:r>
              <a:rPr lang="en-US" sz="2000" b="1" dirty="0" smtClean="0">
                <a:solidFill>
                  <a:schemeClr val="accent2">
                    <a:lumMod val="75000"/>
                  </a:schemeClr>
                </a:solidFill>
              </a:rPr>
              <a:t>$.post("</a:t>
            </a:r>
            <a:r>
              <a:rPr lang="en-US" sz="2000" b="1" dirty="0" err="1">
                <a:solidFill>
                  <a:schemeClr val="accent2">
                    <a:lumMod val="75000"/>
                  </a:schemeClr>
                </a:solidFill>
              </a:rPr>
              <a:t>test.php</a:t>
            </a:r>
            <a:r>
              <a:rPr lang="en-US" sz="2000" b="1" dirty="0">
                <a:solidFill>
                  <a:schemeClr val="accent2">
                    <a:lumMod val="75000"/>
                  </a:schemeClr>
                </a:solidFill>
              </a:rPr>
              <a:t>", { name: "John", time: "2pm" } );</a:t>
            </a:r>
          </a:p>
          <a:p>
            <a:pPr marL="0" indent="0">
              <a:buNone/>
            </a:pPr>
            <a:endParaRPr lang="en-US" sz="2000" b="1" dirty="0">
              <a:solidFill>
                <a:schemeClr val="accent2">
                  <a:lumMod val="75000"/>
                </a:schemeClr>
              </a:solidFill>
            </a:endParaRPr>
          </a:p>
          <a:p>
            <a:pPr marL="0" indent="0">
              <a:buNone/>
            </a:pPr>
            <a:r>
              <a:rPr lang="fr-FR" sz="2000" dirty="0"/>
              <a:t>Exemple 3 : appelle '</a:t>
            </a:r>
            <a:r>
              <a:rPr lang="fr-FR" sz="2000" dirty="0" err="1"/>
              <a:t>test.php</a:t>
            </a:r>
            <a:r>
              <a:rPr lang="fr-FR" sz="2000" dirty="0"/>
              <a:t>' avec les données encodées</a:t>
            </a:r>
          </a:p>
          <a:p>
            <a:pPr marL="0" indent="0">
              <a:buNone/>
            </a:pPr>
            <a:r>
              <a:rPr lang="fr-FR" sz="2000" b="1" dirty="0" smtClean="0">
                <a:solidFill>
                  <a:schemeClr val="accent2">
                    <a:lumMod val="75000"/>
                  </a:schemeClr>
                </a:solidFill>
              </a:rPr>
              <a:t>$.post("</a:t>
            </a:r>
            <a:r>
              <a:rPr lang="fr-FR" sz="2000" b="1" dirty="0" err="1">
                <a:solidFill>
                  <a:schemeClr val="accent2">
                    <a:lumMod val="75000"/>
                  </a:schemeClr>
                </a:solidFill>
              </a:rPr>
              <a:t>test.php</a:t>
            </a:r>
            <a:r>
              <a:rPr lang="fr-FR" sz="2000" b="1" dirty="0">
                <a:solidFill>
                  <a:schemeClr val="accent2">
                    <a:lumMod val="75000"/>
                  </a:schemeClr>
                </a:solidFill>
              </a:rPr>
              <a:t>", $("#</a:t>
            </a:r>
            <a:r>
              <a:rPr lang="fr-FR" sz="2000" b="1" dirty="0" err="1">
                <a:solidFill>
                  <a:schemeClr val="accent2">
                    <a:lumMod val="75000"/>
                  </a:schemeClr>
                </a:solidFill>
              </a:rPr>
              <a:t>testform</a:t>
            </a:r>
            <a:r>
              <a:rPr lang="fr-FR" sz="2000" b="1" dirty="0">
                <a:solidFill>
                  <a:schemeClr val="accent2">
                    <a:lumMod val="75000"/>
                  </a:schemeClr>
                </a:solidFill>
              </a:rPr>
              <a:t>").</a:t>
            </a:r>
            <a:r>
              <a:rPr lang="fr-FR" sz="2000" b="1" dirty="0" err="1">
                <a:solidFill>
                  <a:schemeClr val="accent2">
                    <a:lumMod val="75000"/>
                  </a:schemeClr>
                </a:solidFill>
              </a:rPr>
              <a:t>serialize</a:t>
            </a:r>
            <a:r>
              <a:rPr lang="fr-FR" sz="2000" b="1" dirty="0">
                <a:solidFill>
                  <a:schemeClr val="accent2">
                    <a:lumMod val="75000"/>
                  </a:schemeClr>
                </a:solidFill>
              </a:rPr>
              <a:t>());</a:t>
            </a:r>
          </a:p>
          <a:p>
            <a:pPr marL="0" indent="0">
              <a:buNone/>
            </a:pPr>
            <a:endParaRPr lang="fr-FR" sz="2000" dirty="0"/>
          </a:p>
        </p:txBody>
      </p:sp>
    </p:spTree>
    <p:extLst>
      <p:ext uri="{BB962C8B-B14F-4D97-AF65-F5344CB8AC3E}">
        <p14:creationId xmlns:p14="http://schemas.microsoft.com/office/powerpoint/2010/main" val="2735998524"/>
      </p:ext>
    </p:extLst>
  </p:cSld>
  <p:clrMapOvr>
    <a:masterClrMapping/>
  </p:clrMapOvr>
  <p:transition spd="slow">
    <p:wipe dir="d"/>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400" b="1" i="1" dirty="0">
                <a:solidFill>
                  <a:schemeClr val="accent2">
                    <a:lumMod val="75000"/>
                  </a:schemeClr>
                </a:solidFill>
              </a:rPr>
              <a:t>$.</a:t>
            </a:r>
            <a:r>
              <a:rPr lang="fr-FR" sz="2400" b="1" i="1" dirty="0" smtClean="0">
                <a:solidFill>
                  <a:schemeClr val="accent2">
                    <a:lumMod val="75000"/>
                  </a:schemeClr>
                </a:solidFill>
              </a:rPr>
              <a:t>post(</a:t>
            </a:r>
            <a:r>
              <a:rPr lang="fr-FR" sz="2400" b="1" i="1" dirty="0" smtClean="0">
                <a:solidFill>
                  <a:schemeClr val="tx2">
                    <a:lumMod val="75000"/>
                  </a:schemeClr>
                </a:solidFill>
              </a:rPr>
              <a:t>url[,data][,</a:t>
            </a:r>
            <a:r>
              <a:rPr lang="fr-FR" sz="2400" b="1" i="1" dirty="0" err="1" smtClean="0">
                <a:solidFill>
                  <a:schemeClr val="tx2">
                    <a:lumMod val="75000"/>
                  </a:schemeClr>
                </a:solidFill>
              </a:rPr>
              <a:t>success</a:t>
            </a:r>
            <a:r>
              <a:rPr lang="fr-FR" sz="2400" b="1" i="1" dirty="0" smtClean="0">
                <a:solidFill>
                  <a:schemeClr val="tx2">
                    <a:lumMod val="75000"/>
                  </a:schemeClr>
                </a:solidFill>
              </a:rPr>
              <a:t>(</a:t>
            </a:r>
            <a:r>
              <a:rPr lang="fr-FR" sz="2400" b="1" i="1" dirty="0" err="1" smtClean="0">
                <a:solidFill>
                  <a:schemeClr val="tx2">
                    <a:lumMod val="75000"/>
                  </a:schemeClr>
                </a:solidFill>
              </a:rPr>
              <a:t>data,textStatus,jqXHR</a:t>
            </a:r>
            <a:r>
              <a:rPr lang="fr-FR" sz="2400" b="1" i="1" dirty="0" smtClean="0">
                <a:solidFill>
                  <a:schemeClr val="tx2">
                    <a:lumMod val="75000"/>
                  </a:schemeClr>
                </a:solidFill>
              </a:rPr>
              <a:t>)][,</a:t>
            </a:r>
            <a:r>
              <a:rPr lang="fr-FR" sz="2400" b="1" i="1" dirty="0" err="1" smtClean="0">
                <a:solidFill>
                  <a:schemeClr val="tx2">
                    <a:lumMod val="75000"/>
                  </a:schemeClr>
                </a:solidFill>
              </a:rPr>
              <a:t>datatype</a:t>
            </a:r>
            <a:r>
              <a:rPr lang="fr-FR" sz="2400" b="1" i="1" dirty="0" smtClean="0">
                <a:solidFill>
                  <a:schemeClr val="tx2">
                    <a:lumMod val="75000"/>
                  </a:schemeClr>
                </a:solidFill>
              </a:rPr>
              <a:t>]</a:t>
            </a:r>
            <a:r>
              <a:rPr lang="fr-FR" sz="24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smtClean="0"/>
              <a:t>Exemple 4 : appelle '</a:t>
            </a:r>
            <a:r>
              <a:rPr lang="fr-FR" sz="2000" dirty="0" err="1" smtClean="0"/>
              <a:t>test.php</a:t>
            </a:r>
            <a:r>
              <a:rPr lang="fr-FR" sz="2000" dirty="0" smtClean="0"/>
              <a:t>' et</a:t>
            </a:r>
          </a:p>
          <a:p>
            <a:pPr marL="457200" indent="-457200">
              <a:buFont typeface="+mj-lt"/>
              <a:buAutoNum type="arabicPeriod"/>
            </a:pPr>
            <a:r>
              <a:rPr lang="fr-FR" sz="2000" dirty="0"/>
              <a:t>Si tout s'est bien passé, </a:t>
            </a:r>
            <a:r>
              <a:rPr lang="fr-FR" sz="2000" dirty="0" smtClean="0"/>
              <a:t>affiche le message '</a:t>
            </a:r>
            <a:r>
              <a:rPr lang="fr-FR" sz="2000" dirty="0" err="1" smtClean="0"/>
              <a:t>success</a:t>
            </a:r>
            <a:r>
              <a:rPr lang="fr-FR" sz="2000" dirty="0" smtClean="0"/>
              <a:t>',</a:t>
            </a:r>
          </a:p>
          <a:p>
            <a:pPr marL="457200" indent="-457200">
              <a:buFont typeface="+mj-lt"/>
              <a:buAutoNum type="arabicPeriod"/>
            </a:pPr>
            <a:r>
              <a:rPr lang="fr-FR" sz="2000" dirty="0"/>
              <a:t>Si tout s'est bien passé, la fonction </a:t>
            </a:r>
            <a:r>
              <a:rPr lang="fr-FR" sz="2000" b="1" dirty="0">
                <a:solidFill>
                  <a:schemeClr val="accent2">
                    <a:lumMod val="75000"/>
                  </a:schemeClr>
                </a:solidFill>
              </a:rPr>
              <a:t>.</a:t>
            </a:r>
            <a:r>
              <a:rPr lang="fr-FR" sz="2000" b="1" dirty="0" err="1">
                <a:solidFill>
                  <a:schemeClr val="accent2">
                    <a:lumMod val="75000"/>
                  </a:schemeClr>
                </a:solidFill>
              </a:rPr>
              <a:t>done</a:t>
            </a:r>
            <a:r>
              <a:rPr lang="fr-FR" sz="2000" dirty="0"/>
              <a:t> est exécutée</a:t>
            </a:r>
            <a:r>
              <a:rPr lang="fr-FR" sz="2000" dirty="0" smtClean="0"/>
              <a:t>.</a:t>
            </a:r>
            <a:endParaRPr lang="fr-FR" sz="2000" dirty="0"/>
          </a:p>
          <a:p>
            <a:pPr marL="457200" indent="-457200">
              <a:buFont typeface="+mj-lt"/>
              <a:buAutoNum type="arabicPeriod"/>
            </a:pPr>
            <a:r>
              <a:rPr lang="fr-FR" sz="2000" dirty="0"/>
              <a:t>Si une erreur survient, la fonction </a:t>
            </a:r>
            <a:r>
              <a:rPr lang="fr-FR" sz="2000" b="1" dirty="0">
                <a:solidFill>
                  <a:schemeClr val="accent2">
                    <a:lumMod val="75000"/>
                  </a:schemeClr>
                </a:solidFill>
              </a:rPr>
              <a:t>.</a:t>
            </a:r>
            <a:r>
              <a:rPr lang="fr-FR" sz="2000" b="1" dirty="0" err="1">
                <a:solidFill>
                  <a:schemeClr val="accent2">
                    <a:lumMod val="75000"/>
                  </a:schemeClr>
                </a:solidFill>
              </a:rPr>
              <a:t>fail</a:t>
            </a:r>
            <a:r>
              <a:rPr lang="fr-FR" sz="2000" dirty="0"/>
              <a:t> est exécutée.</a:t>
            </a:r>
          </a:p>
          <a:p>
            <a:pPr marL="457200" indent="-457200">
              <a:buFont typeface="+mj-lt"/>
              <a:buAutoNum type="arabicPeriod"/>
            </a:pPr>
            <a:r>
              <a:rPr lang="fr-FR" sz="2000" dirty="0"/>
              <a:t>Dans tous les cas, la fonction </a:t>
            </a:r>
            <a:r>
              <a:rPr lang="fr-FR" sz="2000" b="1" dirty="0">
                <a:solidFill>
                  <a:schemeClr val="accent2">
                    <a:lumMod val="75000"/>
                  </a:schemeClr>
                </a:solidFill>
              </a:rPr>
              <a:t>.</a:t>
            </a:r>
            <a:r>
              <a:rPr lang="fr-FR" sz="2000" b="1" dirty="0" err="1">
                <a:solidFill>
                  <a:schemeClr val="accent2">
                    <a:lumMod val="75000"/>
                  </a:schemeClr>
                </a:solidFill>
              </a:rPr>
              <a:t>always</a:t>
            </a:r>
            <a:r>
              <a:rPr lang="fr-FR" sz="2000" dirty="0"/>
              <a:t> est exécutée.</a:t>
            </a:r>
          </a:p>
          <a:p>
            <a:pPr marL="0" indent="0">
              <a:buNone/>
            </a:pPr>
            <a:endParaRPr lang="fr-FR" sz="2000" dirty="0" smtClean="0"/>
          </a:p>
          <a:p>
            <a:pPr marL="0" indent="0">
              <a:buNone/>
            </a:pPr>
            <a:r>
              <a:rPr lang="fr-FR" sz="2000" dirty="0" smtClean="0"/>
              <a:t> </a:t>
            </a:r>
            <a:r>
              <a:rPr lang="fr-FR" sz="2000" dirty="0"/>
              <a:t>var </a:t>
            </a:r>
            <a:r>
              <a:rPr lang="fr-FR" sz="2000" dirty="0" err="1"/>
              <a:t>jqxhr</a:t>
            </a:r>
            <a:r>
              <a:rPr lang="fr-FR" sz="2000" dirty="0"/>
              <a:t> =</a:t>
            </a:r>
            <a:r>
              <a:rPr lang="fr-FR" sz="2000" dirty="0">
                <a:solidFill>
                  <a:schemeClr val="accent2">
                    <a:lumMod val="75000"/>
                  </a:schemeClr>
                </a:solidFill>
              </a:rPr>
              <a:t> </a:t>
            </a:r>
            <a:r>
              <a:rPr lang="fr-FR" sz="2000" dirty="0" smtClean="0">
                <a:solidFill>
                  <a:schemeClr val="accent2">
                    <a:lumMod val="75000"/>
                  </a:schemeClr>
                </a:solidFill>
              </a:rPr>
              <a:t>$.post( </a:t>
            </a:r>
            <a:r>
              <a:rPr lang="fr-FR" sz="2000" dirty="0"/>
              <a:t>"</a:t>
            </a:r>
            <a:r>
              <a:rPr lang="fr-FR" sz="2000" dirty="0" err="1"/>
              <a:t>exemple.php</a:t>
            </a:r>
            <a:r>
              <a:rPr lang="fr-FR" sz="2000" dirty="0" smtClean="0"/>
              <a:t>", </a:t>
            </a:r>
            <a:r>
              <a:rPr lang="fr-FR" sz="2000" dirty="0" err="1" smtClean="0"/>
              <a:t>function</a:t>
            </a:r>
            <a:r>
              <a:rPr lang="fr-FR" sz="2000" dirty="0" smtClean="0"/>
              <a:t>() {</a:t>
            </a:r>
          </a:p>
          <a:p>
            <a:pPr marL="0" indent="0">
              <a:buNone/>
            </a:pPr>
            <a:r>
              <a:rPr lang="fr-FR" sz="2000" dirty="0"/>
              <a:t>	</a:t>
            </a:r>
            <a:r>
              <a:rPr lang="fr-FR" sz="2000" dirty="0" err="1" smtClean="0"/>
              <a:t>alert</a:t>
            </a:r>
            <a:r>
              <a:rPr lang="fr-FR" sz="2000" dirty="0" smtClean="0"/>
              <a:t> ("</a:t>
            </a:r>
            <a:r>
              <a:rPr lang="fr-FR" sz="2000" dirty="0" err="1" smtClean="0"/>
              <a:t>success</a:t>
            </a:r>
            <a:r>
              <a:rPr lang="fr-FR" sz="2000" dirty="0" smtClean="0"/>
              <a:t>");</a:t>
            </a:r>
          </a:p>
          <a:p>
            <a:pPr marL="0" indent="0">
              <a:buNone/>
            </a:pPr>
            <a:r>
              <a:rPr lang="fr-FR" sz="2000" dirty="0"/>
              <a:t>}</a:t>
            </a:r>
            <a:r>
              <a:rPr lang="fr-FR" sz="2000" dirty="0" smtClean="0"/>
              <a:t> </a:t>
            </a:r>
            <a:r>
              <a:rPr lang="fr-FR" sz="2000" dirty="0">
                <a:solidFill>
                  <a:schemeClr val="accent2">
                    <a:lumMod val="75000"/>
                  </a:schemeClr>
                </a:solidFill>
              </a:rPr>
              <a:t>)</a:t>
            </a:r>
          </a:p>
          <a:p>
            <a:pPr marL="0" indent="0">
              <a:buNone/>
            </a:pPr>
            <a:r>
              <a:rPr lang="fr-FR" sz="2000" dirty="0"/>
              <a:t>	</a:t>
            </a:r>
            <a:r>
              <a:rPr lang="fr-FR" sz="2000" dirty="0">
                <a:solidFill>
                  <a:schemeClr val="accent2">
                    <a:lumMod val="75000"/>
                  </a:schemeClr>
                </a:solidFill>
              </a:rPr>
              <a:t>.</a:t>
            </a:r>
            <a:r>
              <a:rPr lang="fr-FR" sz="2000" dirty="0" err="1">
                <a:solidFill>
                  <a:schemeClr val="accent2">
                    <a:lumMod val="75000"/>
                  </a:schemeClr>
                </a:solidFill>
              </a:rPr>
              <a:t>done</a:t>
            </a:r>
            <a:r>
              <a:rPr lang="fr-FR" sz="2000" dirty="0">
                <a:solidFill>
                  <a:schemeClr val="accent2">
                    <a:lumMod val="75000"/>
                  </a:schemeClr>
                </a:solidFill>
              </a:rPr>
              <a:t>(</a:t>
            </a:r>
            <a:r>
              <a:rPr lang="fr-FR" sz="2000" dirty="0" err="1">
                <a:solidFill>
                  <a:schemeClr val="accent2">
                    <a:lumMod val="75000"/>
                  </a:schemeClr>
                </a:solidFill>
              </a:rPr>
              <a:t>function</a:t>
            </a:r>
            <a:r>
              <a:rPr lang="fr-FR" sz="2000" dirty="0">
                <a:solidFill>
                  <a:schemeClr val="accent2">
                    <a:lumMod val="75000"/>
                  </a:schemeClr>
                </a:solidFill>
              </a:rPr>
              <a:t>()</a:t>
            </a:r>
            <a:r>
              <a:rPr lang="fr-FR" sz="2000" dirty="0"/>
              <a:t> 	{ </a:t>
            </a:r>
            <a:r>
              <a:rPr lang="fr-FR" sz="2000" dirty="0" err="1"/>
              <a:t>alert</a:t>
            </a:r>
            <a:r>
              <a:rPr lang="fr-FR" sz="2000" dirty="0" smtClean="0"/>
              <a:t>("deuxième </a:t>
            </a:r>
            <a:r>
              <a:rPr lang="fr-FR" sz="2000" dirty="0" err="1" smtClean="0"/>
              <a:t>success</a:t>
            </a:r>
            <a:r>
              <a:rPr lang="fr-FR" sz="2000" dirty="0"/>
              <a:t>"); })</a:t>
            </a:r>
          </a:p>
          <a:p>
            <a:pPr marL="0" indent="0">
              <a:buNone/>
            </a:pPr>
            <a:r>
              <a:rPr lang="fr-FR" sz="2000" dirty="0"/>
              <a:t>	</a:t>
            </a:r>
            <a:r>
              <a:rPr lang="fr-FR" sz="2000" dirty="0">
                <a:solidFill>
                  <a:schemeClr val="accent2">
                    <a:lumMod val="75000"/>
                  </a:schemeClr>
                </a:solidFill>
              </a:rPr>
              <a:t>.</a:t>
            </a:r>
            <a:r>
              <a:rPr lang="fr-FR" sz="2000" dirty="0" err="1">
                <a:solidFill>
                  <a:schemeClr val="accent2">
                    <a:lumMod val="75000"/>
                  </a:schemeClr>
                </a:solidFill>
              </a:rPr>
              <a:t>fail</a:t>
            </a:r>
            <a:r>
              <a:rPr lang="fr-FR" sz="2000" dirty="0">
                <a:solidFill>
                  <a:schemeClr val="accent2">
                    <a:lumMod val="75000"/>
                  </a:schemeClr>
                </a:solidFill>
              </a:rPr>
              <a:t>(</a:t>
            </a:r>
            <a:r>
              <a:rPr lang="fr-FR" sz="2000" dirty="0" err="1">
                <a:solidFill>
                  <a:schemeClr val="accent2">
                    <a:lumMod val="75000"/>
                  </a:schemeClr>
                </a:solidFill>
              </a:rPr>
              <a:t>function</a:t>
            </a:r>
            <a:r>
              <a:rPr lang="fr-FR" sz="2000" dirty="0">
                <a:solidFill>
                  <a:schemeClr val="accent2">
                    <a:lumMod val="75000"/>
                  </a:schemeClr>
                </a:solidFill>
              </a:rPr>
              <a:t>()</a:t>
            </a:r>
            <a:r>
              <a:rPr lang="fr-FR" sz="2000" dirty="0"/>
              <a:t> 	 { </a:t>
            </a:r>
            <a:r>
              <a:rPr lang="fr-FR" sz="2000" dirty="0" err="1"/>
              <a:t>alert</a:t>
            </a:r>
            <a:r>
              <a:rPr lang="fr-FR" sz="2000" dirty="0"/>
              <a:t>("</a:t>
            </a:r>
            <a:r>
              <a:rPr lang="fr-FR" sz="2000" dirty="0" err="1"/>
              <a:t>error</a:t>
            </a:r>
            <a:r>
              <a:rPr lang="fr-FR" sz="2000" dirty="0"/>
              <a:t>"); })</a:t>
            </a:r>
          </a:p>
          <a:p>
            <a:pPr marL="0" indent="0">
              <a:buNone/>
            </a:pPr>
            <a:r>
              <a:rPr lang="fr-FR" sz="2000" dirty="0"/>
              <a:t>	</a:t>
            </a:r>
            <a:r>
              <a:rPr lang="fr-FR" sz="2000" dirty="0">
                <a:solidFill>
                  <a:schemeClr val="accent2">
                    <a:lumMod val="75000"/>
                  </a:schemeClr>
                </a:solidFill>
              </a:rPr>
              <a:t>.</a:t>
            </a:r>
            <a:r>
              <a:rPr lang="fr-FR" sz="2000" dirty="0" err="1">
                <a:solidFill>
                  <a:schemeClr val="accent2">
                    <a:lumMod val="75000"/>
                  </a:schemeClr>
                </a:solidFill>
              </a:rPr>
              <a:t>always</a:t>
            </a:r>
            <a:r>
              <a:rPr lang="fr-FR" sz="2000" dirty="0">
                <a:solidFill>
                  <a:schemeClr val="accent2">
                    <a:lumMod val="75000"/>
                  </a:schemeClr>
                </a:solidFill>
              </a:rPr>
              <a:t>(</a:t>
            </a:r>
            <a:r>
              <a:rPr lang="fr-FR" sz="2000" dirty="0" err="1">
                <a:solidFill>
                  <a:schemeClr val="accent2">
                    <a:lumMod val="75000"/>
                  </a:schemeClr>
                </a:solidFill>
              </a:rPr>
              <a:t>function</a:t>
            </a:r>
            <a:r>
              <a:rPr lang="fr-FR" sz="2000" dirty="0">
                <a:solidFill>
                  <a:schemeClr val="accent2">
                    <a:lumMod val="75000"/>
                  </a:schemeClr>
                </a:solidFill>
              </a:rPr>
              <a:t>()</a:t>
            </a:r>
            <a:r>
              <a:rPr lang="fr-FR" sz="2000" dirty="0"/>
              <a:t> { </a:t>
            </a:r>
            <a:r>
              <a:rPr lang="fr-FR" sz="2000" dirty="0" err="1"/>
              <a:t>alert</a:t>
            </a:r>
            <a:r>
              <a:rPr lang="fr-FR" sz="2000" dirty="0"/>
              <a:t>("</a:t>
            </a:r>
            <a:r>
              <a:rPr lang="fr-FR" sz="2000" dirty="0" err="1"/>
              <a:t>complete</a:t>
            </a:r>
            <a:r>
              <a:rPr lang="fr-FR" sz="2000" dirty="0"/>
              <a:t>"); });</a:t>
            </a:r>
          </a:p>
          <a:p>
            <a:pPr marL="0" indent="0">
              <a:buNone/>
            </a:pPr>
            <a:endParaRPr lang="fr-FR" sz="2000" dirty="0"/>
          </a:p>
        </p:txBody>
      </p:sp>
    </p:spTree>
    <p:extLst>
      <p:ext uri="{BB962C8B-B14F-4D97-AF65-F5344CB8AC3E}">
        <p14:creationId xmlns:p14="http://schemas.microsoft.com/office/powerpoint/2010/main" val="2637458952"/>
      </p:ext>
    </p:extLst>
  </p:cSld>
  <p:clrMapOvr>
    <a:masterClrMapping/>
  </p:clrMapOvr>
  <p:transition spd="slow">
    <p:wipe dir="d"/>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400" b="1" i="1" dirty="0" smtClean="0">
                <a:solidFill>
                  <a:schemeClr val="accent2">
                    <a:lumMod val="75000"/>
                  </a:schemeClr>
                </a:solidFill>
              </a:rPr>
              <a:t>$.</a:t>
            </a:r>
            <a:r>
              <a:rPr lang="fr-FR" sz="2400" b="1" i="1" dirty="0" err="1" smtClean="0">
                <a:solidFill>
                  <a:schemeClr val="accent2">
                    <a:lumMod val="75000"/>
                  </a:schemeClr>
                </a:solidFill>
              </a:rPr>
              <a:t>get</a:t>
            </a:r>
            <a:r>
              <a:rPr lang="fr-FR" sz="2400" b="1" i="1" dirty="0" smtClean="0">
                <a:solidFill>
                  <a:schemeClr val="accent2">
                    <a:lumMod val="75000"/>
                  </a:schemeClr>
                </a:solidFill>
              </a:rPr>
              <a:t>(</a:t>
            </a:r>
            <a:r>
              <a:rPr lang="fr-FR" sz="2400" b="1" i="1" dirty="0" smtClean="0">
                <a:solidFill>
                  <a:schemeClr val="tx2">
                    <a:lumMod val="75000"/>
                  </a:schemeClr>
                </a:solidFill>
              </a:rPr>
              <a:t>url[,data][,</a:t>
            </a:r>
            <a:r>
              <a:rPr lang="fr-FR" sz="2400" b="1" i="1" dirty="0" err="1" smtClean="0">
                <a:solidFill>
                  <a:schemeClr val="tx2">
                    <a:lumMod val="75000"/>
                  </a:schemeClr>
                </a:solidFill>
              </a:rPr>
              <a:t>success</a:t>
            </a:r>
            <a:r>
              <a:rPr lang="fr-FR" sz="2400" b="1" i="1" dirty="0" smtClean="0">
                <a:solidFill>
                  <a:schemeClr val="tx2">
                    <a:lumMod val="75000"/>
                  </a:schemeClr>
                </a:solidFill>
              </a:rPr>
              <a:t>(</a:t>
            </a:r>
            <a:r>
              <a:rPr lang="fr-FR" sz="2400" b="1" i="1" dirty="0" err="1" smtClean="0">
                <a:solidFill>
                  <a:schemeClr val="tx2">
                    <a:lumMod val="75000"/>
                  </a:schemeClr>
                </a:solidFill>
              </a:rPr>
              <a:t>data,textStatus,jqXHR</a:t>
            </a:r>
            <a:r>
              <a:rPr lang="fr-FR" sz="2400" b="1" i="1" dirty="0" smtClean="0">
                <a:solidFill>
                  <a:schemeClr val="tx2">
                    <a:lumMod val="75000"/>
                  </a:schemeClr>
                </a:solidFill>
              </a:rPr>
              <a:t>)][,</a:t>
            </a:r>
            <a:r>
              <a:rPr lang="fr-FR" sz="2400" b="1" i="1" dirty="0" err="1" smtClean="0">
                <a:solidFill>
                  <a:schemeClr val="tx2">
                    <a:lumMod val="75000"/>
                  </a:schemeClr>
                </a:solidFill>
              </a:rPr>
              <a:t>datatype</a:t>
            </a:r>
            <a:r>
              <a:rPr lang="fr-FR" sz="2400" b="1" i="1" dirty="0" smtClean="0">
                <a:solidFill>
                  <a:schemeClr val="tx2">
                    <a:lumMod val="75000"/>
                  </a:schemeClr>
                </a:solidFill>
              </a:rPr>
              <a:t>]</a:t>
            </a:r>
            <a:r>
              <a:rPr lang="fr-FR" sz="24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b="1" i="1" dirty="0" smtClean="0">
                <a:solidFill>
                  <a:schemeClr val="accent2">
                    <a:lumMod val="75000"/>
                  </a:schemeClr>
                </a:solidFill>
              </a:rPr>
              <a:t>$.</a:t>
            </a:r>
            <a:r>
              <a:rPr lang="fr-FR" sz="2000" b="1" i="1" dirty="0" err="1" smtClean="0">
                <a:solidFill>
                  <a:schemeClr val="accent2">
                    <a:lumMod val="75000"/>
                  </a:schemeClr>
                </a:solidFill>
              </a:rPr>
              <a:t>get</a:t>
            </a:r>
            <a:r>
              <a:rPr lang="fr-FR" sz="2000" b="1" i="1" dirty="0" smtClean="0">
                <a:solidFill>
                  <a:schemeClr val="accent2">
                    <a:lumMod val="75000"/>
                  </a:schemeClr>
                </a:solidFill>
              </a:rPr>
              <a:t>(</a:t>
            </a:r>
            <a:r>
              <a:rPr lang="fr-FR" sz="2000" b="1" i="1" dirty="0" smtClean="0">
                <a:solidFill>
                  <a:schemeClr val="tx2">
                    <a:lumMod val="75000"/>
                  </a:schemeClr>
                </a:solidFill>
              </a:rPr>
              <a:t>url</a:t>
            </a:r>
            <a:r>
              <a:rPr lang="fr-FR" sz="2000" b="1" i="1" dirty="0">
                <a:solidFill>
                  <a:schemeClr val="tx2">
                    <a:lumMod val="75000"/>
                  </a:schemeClr>
                </a:solidFill>
              </a:rPr>
              <a:t>[,data][,</a:t>
            </a:r>
            <a:r>
              <a:rPr lang="fr-FR" sz="2000" b="1" i="1" dirty="0" err="1">
                <a:solidFill>
                  <a:schemeClr val="tx2">
                    <a:lumMod val="75000"/>
                  </a:schemeClr>
                </a:solidFill>
              </a:rPr>
              <a:t>success</a:t>
            </a:r>
            <a:r>
              <a:rPr lang="fr-FR" sz="2000" b="1" i="1" dirty="0">
                <a:solidFill>
                  <a:schemeClr val="tx2">
                    <a:lumMod val="75000"/>
                  </a:schemeClr>
                </a:solidFill>
              </a:rPr>
              <a:t>(</a:t>
            </a:r>
            <a:r>
              <a:rPr lang="fr-FR" sz="2000" b="1" i="1" dirty="0" err="1">
                <a:solidFill>
                  <a:schemeClr val="tx2">
                    <a:lumMod val="75000"/>
                  </a:schemeClr>
                </a:solidFill>
              </a:rPr>
              <a:t>data,textStatus,jqXHR</a:t>
            </a:r>
            <a:r>
              <a:rPr lang="fr-FR" sz="2000" b="1" i="1" dirty="0">
                <a:solidFill>
                  <a:schemeClr val="tx2">
                    <a:lumMod val="75000"/>
                  </a:schemeClr>
                </a:solidFill>
              </a:rPr>
              <a:t>)][,</a:t>
            </a:r>
            <a:r>
              <a:rPr lang="fr-FR" sz="2000" b="1" i="1" dirty="0" err="1">
                <a:solidFill>
                  <a:schemeClr val="tx2">
                    <a:lumMod val="75000"/>
                  </a:schemeClr>
                </a:solidFill>
              </a:rPr>
              <a:t>datatype</a:t>
            </a:r>
            <a:r>
              <a:rPr lang="fr-FR" sz="2000" b="1" i="1" dirty="0">
                <a:solidFill>
                  <a:schemeClr val="tx2">
                    <a:lumMod val="75000"/>
                  </a:schemeClr>
                </a:solidFill>
              </a:rPr>
              <a:t>]</a:t>
            </a:r>
            <a:r>
              <a:rPr lang="fr-FR" sz="2000" b="1" i="1" dirty="0">
                <a:solidFill>
                  <a:schemeClr val="accent2">
                    <a:lumMod val="75000"/>
                  </a:schemeClr>
                </a:solidFill>
              </a:rPr>
              <a:t>) </a:t>
            </a:r>
            <a:endParaRPr lang="fr-FR" sz="2000" b="1" i="1" dirty="0" smtClean="0">
              <a:solidFill>
                <a:schemeClr val="accent2">
                  <a:lumMod val="75000"/>
                </a:schemeClr>
              </a:solidFill>
            </a:endParaRPr>
          </a:p>
          <a:p>
            <a:pPr marL="0" indent="0">
              <a:buNone/>
            </a:pPr>
            <a:r>
              <a:rPr lang="fr-FR" sz="2000" dirty="0" smtClean="0"/>
              <a:t>Charge des données à partir du serveur en utilisant la méthode GET.</a:t>
            </a:r>
          </a:p>
          <a:p>
            <a:pPr marL="0" indent="0">
              <a:buNone/>
            </a:pPr>
            <a:r>
              <a:rPr lang="fr-FR" sz="2000" b="1" dirty="0">
                <a:solidFill>
                  <a:schemeClr val="tx2">
                    <a:lumMod val="75000"/>
                  </a:schemeClr>
                </a:solidFill>
              </a:rPr>
              <a:t>url :</a:t>
            </a:r>
          </a:p>
          <a:p>
            <a:pPr marL="0" indent="0">
              <a:buNone/>
            </a:pPr>
            <a:r>
              <a:rPr lang="fr-FR" sz="2000" dirty="0"/>
              <a:t>Une chaîne de caractères contenant l'adresse URL du fichier recherché.</a:t>
            </a:r>
          </a:p>
          <a:p>
            <a:pPr marL="0" indent="0">
              <a:buNone/>
            </a:pPr>
            <a:r>
              <a:rPr lang="fr-FR" sz="2000" b="1" dirty="0">
                <a:solidFill>
                  <a:schemeClr val="tx2">
                    <a:lumMod val="75000"/>
                  </a:schemeClr>
                </a:solidFill>
              </a:rPr>
              <a:t>data :</a:t>
            </a:r>
          </a:p>
          <a:p>
            <a:pPr marL="0" indent="0">
              <a:buNone/>
            </a:pPr>
            <a:r>
              <a:rPr lang="fr-FR" sz="2000" dirty="0"/>
              <a:t>données sous la forme d'objets ou de chaînes de caractères à envoyer avec la requête.</a:t>
            </a:r>
          </a:p>
          <a:p>
            <a:pPr marL="0" indent="0">
              <a:buNone/>
            </a:pPr>
            <a:r>
              <a:rPr lang="fr-FR" sz="2000" b="1" dirty="0" err="1">
                <a:solidFill>
                  <a:schemeClr val="tx2">
                    <a:lumMod val="75000"/>
                  </a:schemeClr>
                </a:solidFill>
              </a:rPr>
              <a:t>success</a:t>
            </a:r>
            <a:r>
              <a:rPr lang="fr-FR" sz="2000" b="1" dirty="0">
                <a:solidFill>
                  <a:schemeClr val="tx2">
                    <a:lumMod val="75000"/>
                  </a:schemeClr>
                </a:solidFill>
              </a:rPr>
              <a:t>(data, </a:t>
            </a:r>
            <a:r>
              <a:rPr lang="fr-FR" sz="2000" b="1" dirty="0" err="1">
                <a:solidFill>
                  <a:schemeClr val="tx2">
                    <a:lumMod val="75000"/>
                  </a:schemeClr>
                </a:solidFill>
              </a:rPr>
              <a:t>textStatus</a:t>
            </a:r>
            <a:r>
              <a:rPr lang="fr-FR" sz="2000" b="1" dirty="0">
                <a:solidFill>
                  <a:schemeClr val="tx2">
                    <a:lumMod val="75000"/>
                  </a:schemeClr>
                </a:solidFill>
              </a:rPr>
              <a:t>, </a:t>
            </a:r>
            <a:r>
              <a:rPr lang="fr-FR" sz="2000" b="1" dirty="0" err="1">
                <a:solidFill>
                  <a:schemeClr val="tx2">
                    <a:lumMod val="75000"/>
                  </a:schemeClr>
                </a:solidFill>
              </a:rPr>
              <a:t>jqXHR</a:t>
            </a:r>
            <a:r>
              <a:rPr lang="fr-FR" sz="2000" b="1" dirty="0">
                <a:solidFill>
                  <a:schemeClr val="tx2">
                    <a:lumMod val="75000"/>
                  </a:schemeClr>
                </a:solidFill>
              </a:rPr>
              <a:t>) </a:t>
            </a:r>
            <a:endParaRPr lang="fr-FR" sz="2000" b="1" dirty="0" smtClean="0">
              <a:solidFill>
                <a:schemeClr val="tx2">
                  <a:lumMod val="75000"/>
                </a:schemeClr>
              </a:solidFill>
            </a:endParaRPr>
          </a:p>
          <a:p>
            <a:pPr marL="0" indent="0">
              <a:buNone/>
            </a:pPr>
            <a:r>
              <a:rPr lang="fr-FR" sz="2000" dirty="0" smtClean="0"/>
              <a:t>fonction à exécuter si la requête est un succès.</a:t>
            </a:r>
          </a:p>
          <a:p>
            <a:pPr marL="0" indent="0">
              <a:buNone/>
            </a:pPr>
            <a:r>
              <a:rPr lang="fr-FR" sz="2000" dirty="0" smtClean="0">
                <a:solidFill>
                  <a:schemeClr val="tx2">
                    <a:lumMod val="75000"/>
                  </a:schemeClr>
                </a:solidFill>
              </a:rPr>
              <a:t>   data </a:t>
            </a:r>
            <a:r>
              <a:rPr lang="fr-FR" sz="2000" dirty="0">
                <a:solidFill>
                  <a:schemeClr val="tx2">
                    <a:lumMod val="75000"/>
                  </a:schemeClr>
                </a:solidFill>
              </a:rPr>
              <a:t>: </a:t>
            </a:r>
            <a:r>
              <a:rPr lang="fr-FR" sz="2000" dirty="0"/>
              <a:t>réponse du serveur </a:t>
            </a:r>
            <a:endParaRPr lang="fr-FR" sz="2000" dirty="0" smtClean="0"/>
          </a:p>
          <a:p>
            <a:pPr marL="0" indent="0">
              <a:buNone/>
            </a:pPr>
            <a:r>
              <a:rPr lang="fr-FR" sz="2000" dirty="0" smtClean="0">
                <a:solidFill>
                  <a:schemeClr val="tx2">
                    <a:lumMod val="75000"/>
                  </a:schemeClr>
                </a:solidFill>
              </a:rPr>
              <a:t>   </a:t>
            </a:r>
            <a:r>
              <a:rPr lang="fr-FR" sz="2000" dirty="0" err="1" smtClean="0">
                <a:solidFill>
                  <a:schemeClr val="tx2">
                    <a:lumMod val="75000"/>
                  </a:schemeClr>
                </a:solidFill>
              </a:rPr>
              <a:t>textStatus</a:t>
            </a:r>
            <a:r>
              <a:rPr lang="fr-FR" sz="2000" dirty="0" smtClean="0">
                <a:solidFill>
                  <a:schemeClr val="tx2">
                    <a:lumMod val="75000"/>
                  </a:schemeClr>
                </a:solidFill>
              </a:rPr>
              <a:t> </a:t>
            </a:r>
            <a:r>
              <a:rPr lang="fr-FR" sz="2000" dirty="0">
                <a:solidFill>
                  <a:schemeClr val="tx2">
                    <a:lumMod val="75000"/>
                  </a:schemeClr>
                </a:solidFill>
              </a:rPr>
              <a:t>: '</a:t>
            </a:r>
            <a:r>
              <a:rPr lang="fr-FR" sz="2000" dirty="0" err="1">
                <a:solidFill>
                  <a:schemeClr val="tx2">
                    <a:lumMod val="75000"/>
                  </a:schemeClr>
                </a:solidFill>
              </a:rPr>
              <a:t>error</a:t>
            </a:r>
            <a:r>
              <a:rPr lang="fr-FR" sz="2000" dirty="0">
                <a:solidFill>
                  <a:schemeClr val="tx2">
                    <a:lumMod val="75000"/>
                  </a:schemeClr>
                </a:solidFill>
              </a:rPr>
              <a:t>'</a:t>
            </a:r>
            <a:r>
              <a:rPr lang="fr-FR" sz="2000" dirty="0"/>
              <a:t> si une anomalie est détectée.</a:t>
            </a:r>
          </a:p>
          <a:p>
            <a:pPr marL="0" indent="0">
              <a:buNone/>
            </a:pPr>
            <a:r>
              <a:rPr lang="fr-FR" sz="2000" dirty="0" smtClean="0">
                <a:solidFill>
                  <a:schemeClr val="tx2">
                    <a:lumMod val="75000"/>
                  </a:schemeClr>
                </a:solidFill>
              </a:rPr>
              <a:t>   </a:t>
            </a:r>
            <a:r>
              <a:rPr lang="fr-FR" sz="2000" dirty="0" err="1" smtClean="0">
                <a:solidFill>
                  <a:schemeClr val="tx2">
                    <a:lumMod val="75000"/>
                  </a:schemeClr>
                </a:solidFill>
              </a:rPr>
              <a:t>jqXHR</a:t>
            </a:r>
            <a:r>
              <a:rPr lang="fr-FR" sz="2000" dirty="0" smtClean="0">
                <a:solidFill>
                  <a:schemeClr val="tx2">
                    <a:lumMod val="75000"/>
                  </a:schemeClr>
                </a:solidFill>
              </a:rPr>
              <a:t> </a:t>
            </a:r>
            <a:r>
              <a:rPr lang="fr-FR" sz="2000" dirty="0">
                <a:solidFill>
                  <a:schemeClr val="tx2">
                    <a:lumMod val="75000"/>
                  </a:schemeClr>
                </a:solidFill>
              </a:rPr>
              <a:t>: </a:t>
            </a:r>
            <a:r>
              <a:rPr lang="fr-FR" sz="2000" dirty="0"/>
              <a:t>objet </a:t>
            </a:r>
            <a:r>
              <a:rPr lang="fr-FR" sz="2000" dirty="0" smtClean="0"/>
              <a:t>AJAX </a:t>
            </a:r>
            <a:r>
              <a:rPr lang="fr-FR" sz="2000" dirty="0"/>
              <a:t>contenant les informations du résultat de la requête</a:t>
            </a:r>
          </a:p>
          <a:p>
            <a:pPr marL="0" indent="0">
              <a:buNone/>
            </a:pPr>
            <a:r>
              <a:rPr lang="fr-FR" sz="2000" b="1" dirty="0" err="1" smtClean="0">
                <a:solidFill>
                  <a:schemeClr val="tx2">
                    <a:lumMod val="75000"/>
                  </a:schemeClr>
                </a:solidFill>
              </a:rPr>
              <a:t>dataType</a:t>
            </a:r>
            <a:r>
              <a:rPr lang="fr-FR" sz="2000" b="1" dirty="0" smtClean="0">
                <a:solidFill>
                  <a:schemeClr val="tx2">
                    <a:lumMod val="75000"/>
                  </a:schemeClr>
                </a:solidFill>
              </a:rPr>
              <a:t> </a:t>
            </a:r>
            <a:r>
              <a:rPr lang="fr-FR" sz="2000" b="1" dirty="0">
                <a:solidFill>
                  <a:schemeClr val="tx2">
                    <a:lumMod val="75000"/>
                  </a:schemeClr>
                </a:solidFill>
              </a:rPr>
              <a:t>:</a:t>
            </a:r>
          </a:p>
          <a:p>
            <a:pPr marL="0" indent="0">
              <a:buNone/>
            </a:pPr>
            <a:r>
              <a:rPr lang="fr-FR" sz="2000" dirty="0" smtClean="0"/>
              <a:t>Type de données attendues (</a:t>
            </a:r>
            <a:r>
              <a:rPr lang="en-US" sz="2000" b="1" dirty="0">
                <a:solidFill>
                  <a:schemeClr val="accent2">
                    <a:lumMod val="75000"/>
                  </a:schemeClr>
                </a:solidFill>
              </a:rPr>
              <a:t>xml, </a:t>
            </a:r>
            <a:r>
              <a:rPr lang="en-US" sz="2000" b="1" dirty="0" err="1">
                <a:solidFill>
                  <a:schemeClr val="accent2">
                    <a:lumMod val="75000"/>
                  </a:schemeClr>
                </a:solidFill>
              </a:rPr>
              <a:t>json</a:t>
            </a:r>
            <a:r>
              <a:rPr lang="en-US" sz="2000" b="1" dirty="0">
                <a:solidFill>
                  <a:schemeClr val="accent2">
                    <a:lumMod val="75000"/>
                  </a:schemeClr>
                </a:solidFill>
              </a:rPr>
              <a:t>, </a:t>
            </a:r>
            <a:r>
              <a:rPr lang="en-US" sz="2000" b="1" dirty="0" err="1">
                <a:solidFill>
                  <a:schemeClr val="accent2">
                    <a:lumMod val="75000"/>
                  </a:schemeClr>
                </a:solidFill>
              </a:rPr>
              <a:t>jsonp</a:t>
            </a:r>
            <a:r>
              <a:rPr lang="en-US" sz="2000" b="1" dirty="0">
                <a:solidFill>
                  <a:schemeClr val="accent2">
                    <a:lumMod val="75000"/>
                  </a:schemeClr>
                </a:solidFill>
              </a:rPr>
              <a:t>, script,  text</a:t>
            </a:r>
            <a:r>
              <a:rPr lang="en-US" sz="2000" dirty="0"/>
              <a:t> </a:t>
            </a:r>
            <a:r>
              <a:rPr lang="en-US" sz="2000" dirty="0" err="1"/>
              <a:t>ou</a:t>
            </a:r>
            <a:r>
              <a:rPr lang="en-US" sz="2000" dirty="0"/>
              <a:t> </a:t>
            </a:r>
            <a:r>
              <a:rPr lang="en-US" sz="2000" b="1" dirty="0" smtClean="0">
                <a:solidFill>
                  <a:schemeClr val="accent2">
                    <a:lumMod val="75000"/>
                  </a:schemeClr>
                </a:solidFill>
              </a:rPr>
              <a:t>html</a:t>
            </a:r>
            <a:r>
              <a:rPr lang="fr-FR" sz="2000" dirty="0" smtClean="0"/>
              <a:t>)</a:t>
            </a:r>
            <a:endParaRPr lang="fr-FR" sz="2000" dirty="0"/>
          </a:p>
        </p:txBody>
      </p:sp>
    </p:spTree>
    <p:extLst>
      <p:ext uri="{BB962C8B-B14F-4D97-AF65-F5344CB8AC3E}">
        <p14:creationId xmlns:p14="http://schemas.microsoft.com/office/powerpoint/2010/main" val="585420058"/>
      </p:ext>
    </p:extLst>
  </p:cSld>
  <p:clrMapOvr>
    <a:masterClrMapping/>
  </p:clrMapOvr>
  <p:transition spd="slow">
    <p:wipe dir="d"/>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400" b="1" i="1" dirty="0" smtClean="0">
                <a:solidFill>
                  <a:schemeClr val="accent2">
                    <a:lumMod val="75000"/>
                  </a:schemeClr>
                </a:solidFill>
              </a:rPr>
              <a:t>$.</a:t>
            </a:r>
            <a:r>
              <a:rPr lang="fr-FR" sz="2400" b="1" i="1" dirty="0" err="1" smtClean="0">
                <a:solidFill>
                  <a:schemeClr val="accent2">
                    <a:lumMod val="75000"/>
                  </a:schemeClr>
                </a:solidFill>
              </a:rPr>
              <a:t>get</a:t>
            </a:r>
            <a:r>
              <a:rPr lang="fr-FR" sz="2400" b="1" i="1" dirty="0" smtClean="0">
                <a:solidFill>
                  <a:schemeClr val="accent2">
                    <a:lumMod val="75000"/>
                  </a:schemeClr>
                </a:solidFill>
              </a:rPr>
              <a:t>(</a:t>
            </a:r>
            <a:r>
              <a:rPr lang="fr-FR" sz="2400" b="1" i="1" dirty="0" smtClean="0">
                <a:solidFill>
                  <a:schemeClr val="tx2">
                    <a:lumMod val="75000"/>
                  </a:schemeClr>
                </a:solidFill>
              </a:rPr>
              <a:t>url[,data][,</a:t>
            </a:r>
            <a:r>
              <a:rPr lang="fr-FR" sz="2400" b="1" i="1" dirty="0" err="1" smtClean="0">
                <a:solidFill>
                  <a:schemeClr val="tx2">
                    <a:lumMod val="75000"/>
                  </a:schemeClr>
                </a:solidFill>
              </a:rPr>
              <a:t>success</a:t>
            </a:r>
            <a:r>
              <a:rPr lang="fr-FR" sz="2400" b="1" i="1" dirty="0" smtClean="0">
                <a:solidFill>
                  <a:schemeClr val="tx2">
                    <a:lumMod val="75000"/>
                  </a:schemeClr>
                </a:solidFill>
              </a:rPr>
              <a:t>(</a:t>
            </a:r>
            <a:r>
              <a:rPr lang="fr-FR" sz="2400" b="1" i="1" dirty="0" err="1" smtClean="0">
                <a:solidFill>
                  <a:schemeClr val="tx2">
                    <a:lumMod val="75000"/>
                  </a:schemeClr>
                </a:solidFill>
              </a:rPr>
              <a:t>data,textStatus,jqXHR</a:t>
            </a:r>
            <a:r>
              <a:rPr lang="fr-FR" sz="2400" b="1" i="1" dirty="0" smtClean="0">
                <a:solidFill>
                  <a:schemeClr val="tx2">
                    <a:lumMod val="75000"/>
                  </a:schemeClr>
                </a:solidFill>
              </a:rPr>
              <a:t>)][,</a:t>
            </a:r>
            <a:r>
              <a:rPr lang="fr-FR" sz="2400" b="1" i="1" dirty="0" err="1" smtClean="0">
                <a:solidFill>
                  <a:schemeClr val="tx2">
                    <a:lumMod val="75000"/>
                  </a:schemeClr>
                </a:solidFill>
              </a:rPr>
              <a:t>datatype</a:t>
            </a:r>
            <a:r>
              <a:rPr lang="fr-FR" sz="2400" b="1" i="1" dirty="0" smtClean="0">
                <a:solidFill>
                  <a:schemeClr val="tx2">
                    <a:lumMod val="75000"/>
                  </a:schemeClr>
                </a:solidFill>
              </a:rPr>
              <a:t>]</a:t>
            </a:r>
            <a:r>
              <a:rPr lang="fr-FR" sz="24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b="1" i="1" dirty="0" smtClean="0">
                <a:solidFill>
                  <a:schemeClr val="accent2">
                    <a:lumMod val="75000"/>
                  </a:schemeClr>
                </a:solidFill>
              </a:rPr>
              <a:t>$.</a:t>
            </a:r>
            <a:r>
              <a:rPr lang="fr-FR" sz="2000" b="1" i="1" dirty="0" err="1" smtClean="0">
                <a:solidFill>
                  <a:schemeClr val="accent2">
                    <a:lumMod val="75000"/>
                  </a:schemeClr>
                </a:solidFill>
              </a:rPr>
              <a:t>get</a:t>
            </a:r>
            <a:r>
              <a:rPr lang="fr-FR" sz="2000" b="1" i="1" dirty="0" smtClean="0">
                <a:solidFill>
                  <a:schemeClr val="accent2">
                    <a:lumMod val="75000"/>
                  </a:schemeClr>
                </a:solidFill>
              </a:rPr>
              <a:t>(</a:t>
            </a:r>
            <a:r>
              <a:rPr lang="fr-FR" sz="2000" b="1" i="1" dirty="0" smtClean="0">
                <a:solidFill>
                  <a:schemeClr val="tx2">
                    <a:lumMod val="75000"/>
                  </a:schemeClr>
                </a:solidFill>
              </a:rPr>
              <a:t>url</a:t>
            </a:r>
            <a:r>
              <a:rPr lang="fr-FR" sz="2000" b="1" i="1" dirty="0">
                <a:solidFill>
                  <a:schemeClr val="tx2">
                    <a:lumMod val="75000"/>
                  </a:schemeClr>
                </a:solidFill>
              </a:rPr>
              <a:t>[,data][,</a:t>
            </a:r>
            <a:r>
              <a:rPr lang="fr-FR" sz="2000" b="1" i="1" dirty="0" err="1">
                <a:solidFill>
                  <a:schemeClr val="tx2">
                    <a:lumMod val="75000"/>
                  </a:schemeClr>
                </a:solidFill>
              </a:rPr>
              <a:t>success</a:t>
            </a:r>
            <a:r>
              <a:rPr lang="fr-FR" sz="2000" b="1" i="1" dirty="0">
                <a:solidFill>
                  <a:schemeClr val="tx2">
                    <a:lumMod val="75000"/>
                  </a:schemeClr>
                </a:solidFill>
              </a:rPr>
              <a:t>(</a:t>
            </a:r>
            <a:r>
              <a:rPr lang="fr-FR" sz="2000" b="1" i="1" dirty="0" err="1">
                <a:solidFill>
                  <a:schemeClr val="tx2">
                    <a:lumMod val="75000"/>
                  </a:schemeClr>
                </a:solidFill>
              </a:rPr>
              <a:t>data,textStatus,jqXHR</a:t>
            </a:r>
            <a:r>
              <a:rPr lang="fr-FR" sz="2000" b="1" i="1" dirty="0">
                <a:solidFill>
                  <a:schemeClr val="tx2">
                    <a:lumMod val="75000"/>
                  </a:schemeClr>
                </a:solidFill>
              </a:rPr>
              <a:t>)][,</a:t>
            </a:r>
            <a:r>
              <a:rPr lang="fr-FR" sz="2000" b="1" i="1" dirty="0" err="1">
                <a:solidFill>
                  <a:schemeClr val="tx2">
                    <a:lumMod val="75000"/>
                  </a:schemeClr>
                </a:solidFill>
              </a:rPr>
              <a:t>datatype</a:t>
            </a:r>
            <a:r>
              <a:rPr lang="fr-FR" sz="2000" b="1" i="1" dirty="0">
                <a:solidFill>
                  <a:schemeClr val="tx2">
                    <a:lumMod val="75000"/>
                  </a:schemeClr>
                </a:solidFill>
              </a:rPr>
              <a:t>]</a:t>
            </a:r>
            <a:r>
              <a:rPr lang="fr-FR" sz="2000" b="1" i="1" dirty="0">
                <a:solidFill>
                  <a:schemeClr val="accent2">
                    <a:lumMod val="75000"/>
                  </a:schemeClr>
                </a:solidFill>
              </a:rPr>
              <a:t>) </a:t>
            </a:r>
            <a:endParaRPr lang="fr-FR" sz="2000" b="1" i="1" dirty="0" smtClean="0">
              <a:solidFill>
                <a:schemeClr val="accent2">
                  <a:lumMod val="75000"/>
                </a:schemeClr>
              </a:solidFill>
            </a:endParaRPr>
          </a:p>
          <a:p>
            <a:pPr marL="0" indent="0">
              <a:buNone/>
            </a:pPr>
            <a:r>
              <a:rPr lang="fr-FR" sz="2000" dirty="0" smtClean="0"/>
              <a:t>Cette fonction est un raccourci de :</a:t>
            </a:r>
          </a:p>
          <a:p>
            <a:pPr marL="0" indent="0">
              <a:buNone/>
            </a:pPr>
            <a:r>
              <a:rPr lang="en-US" sz="2000" b="1" dirty="0">
                <a:solidFill>
                  <a:schemeClr val="accent2">
                    <a:lumMod val="75000"/>
                  </a:schemeClr>
                </a:solidFill>
              </a:rPr>
              <a:t>$.</a:t>
            </a:r>
            <a:r>
              <a:rPr lang="en-US" sz="2000" b="1" dirty="0" err="1">
                <a:solidFill>
                  <a:schemeClr val="accent2">
                    <a:lumMod val="75000"/>
                  </a:schemeClr>
                </a:solidFill>
              </a:rPr>
              <a:t>ajax</a:t>
            </a:r>
            <a:r>
              <a:rPr lang="en-US" sz="2000" b="1" dirty="0">
                <a:solidFill>
                  <a:schemeClr val="accent2">
                    <a:lumMod val="75000"/>
                  </a:schemeClr>
                </a:solidFill>
              </a:rPr>
              <a:t>({</a:t>
            </a:r>
          </a:p>
          <a:p>
            <a:pPr marL="0" indent="0">
              <a:buNone/>
            </a:pPr>
            <a:r>
              <a:rPr lang="en-US" sz="2000" b="1" dirty="0" smtClean="0">
                <a:solidFill>
                  <a:schemeClr val="accent2">
                    <a:lumMod val="75000"/>
                  </a:schemeClr>
                </a:solidFill>
              </a:rPr>
              <a:t>	type</a:t>
            </a:r>
            <a:r>
              <a:rPr lang="en-US" sz="2000" b="1" dirty="0">
                <a:solidFill>
                  <a:schemeClr val="accent2">
                    <a:lumMod val="75000"/>
                  </a:schemeClr>
                </a:solidFill>
              </a:rPr>
              <a:t>: </a:t>
            </a:r>
            <a:r>
              <a:rPr lang="en-US" sz="2000" b="1" dirty="0" smtClean="0">
                <a:solidFill>
                  <a:schemeClr val="tx2">
                    <a:lumMod val="75000"/>
                  </a:schemeClr>
                </a:solidFill>
              </a:rPr>
              <a:t>"GET"</a:t>
            </a:r>
            <a:r>
              <a:rPr lang="en-US" sz="2000" b="1" dirty="0" smtClean="0">
                <a:solidFill>
                  <a:schemeClr val="accent2">
                    <a:lumMod val="75000"/>
                  </a:schemeClr>
                </a:solidFill>
              </a:rPr>
              <a:t>,</a:t>
            </a:r>
            <a:endParaRPr lang="en-US" sz="2000" b="1" dirty="0">
              <a:solidFill>
                <a:schemeClr val="accent2">
                  <a:lumMod val="75000"/>
                </a:schemeClr>
              </a:solidFill>
            </a:endParaRPr>
          </a:p>
          <a:p>
            <a:pPr marL="0" indent="0">
              <a:buNone/>
            </a:pPr>
            <a:r>
              <a:rPr lang="en-US" sz="2000" b="1" dirty="0" smtClean="0">
                <a:solidFill>
                  <a:schemeClr val="accent2">
                    <a:lumMod val="75000"/>
                  </a:schemeClr>
                </a:solidFill>
              </a:rPr>
              <a:t>	url</a:t>
            </a:r>
            <a:r>
              <a:rPr lang="en-US" sz="2000" b="1" dirty="0">
                <a:solidFill>
                  <a:schemeClr val="accent2">
                    <a:lumMod val="75000"/>
                  </a:schemeClr>
                </a:solidFill>
              </a:rPr>
              <a:t>: </a:t>
            </a:r>
            <a:r>
              <a:rPr lang="en-US" sz="2000" b="1" dirty="0" err="1">
                <a:solidFill>
                  <a:schemeClr val="tx2">
                    <a:lumMod val="75000"/>
                  </a:schemeClr>
                </a:solidFill>
              </a:rPr>
              <a:t>url</a:t>
            </a:r>
            <a:r>
              <a:rPr lang="en-US" sz="2000" b="1" dirty="0">
                <a:solidFill>
                  <a:schemeClr val="accent2">
                    <a:lumMod val="75000"/>
                  </a:schemeClr>
                </a:solidFill>
              </a:rPr>
              <a:t>,</a:t>
            </a:r>
          </a:p>
          <a:p>
            <a:pPr marL="0" indent="0">
              <a:buNone/>
            </a:pPr>
            <a:r>
              <a:rPr lang="en-US" sz="2000" b="1" dirty="0" smtClean="0">
                <a:solidFill>
                  <a:schemeClr val="accent2">
                    <a:lumMod val="75000"/>
                  </a:schemeClr>
                </a:solidFill>
              </a:rPr>
              <a:t>	data</a:t>
            </a:r>
            <a:r>
              <a:rPr lang="en-US" sz="2000" b="1" dirty="0">
                <a:solidFill>
                  <a:schemeClr val="accent2">
                    <a:lumMod val="75000"/>
                  </a:schemeClr>
                </a:solidFill>
              </a:rPr>
              <a:t>: </a:t>
            </a:r>
            <a:r>
              <a:rPr lang="en-US" sz="2000" b="1" dirty="0">
                <a:solidFill>
                  <a:schemeClr val="tx2">
                    <a:lumMod val="75000"/>
                  </a:schemeClr>
                </a:solidFill>
              </a:rPr>
              <a:t>data</a:t>
            </a:r>
            <a:r>
              <a:rPr lang="en-US" sz="2000" b="1" dirty="0">
                <a:solidFill>
                  <a:schemeClr val="accent2">
                    <a:lumMod val="75000"/>
                  </a:schemeClr>
                </a:solidFill>
              </a:rPr>
              <a:t>,</a:t>
            </a:r>
          </a:p>
          <a:p>
            <a:pPr marL="0" indent="0">
              <a:buNone/>
            </a:pPr>
            <a:r>
              <a:rPr lang="en-US" sz="2000" b="1" dirty="0" smtClean="0">
                <a:solidFill>
                  <a:schemeClr val="accent2">
                    <a:lumMod val="75000"/>
                  </a:schemeClr>
                </a:solidFill>
              </a:rPr>
              <a:t>	success</a:t>
            </a:r>
            <a:r>
              <a:rPr lang="en-US" sz="2000" b="1" dirty="0">
                <a:solidFill>
                  <a:schemeClr val="accent2">
                    <a:lumMod val="75000"/>
                  </a:schemeClr>
                </a:solidFill>
              </a:rPr>
              <a:t>: </a:t>
            </a:r>
            <a:r>
              <a:rPr lang="en-US" sz="2000" b="1" dirty="0">
                <a:solidFill>
                  <a:schemeClr val="tx2">
                    <a:lumMod val="75000"/>
                  </a:schemeClr>
                </a:solidFill>
              </a:rPr>
              <a:t>success</a:t>
            </a:r>
            <a:r>
              <a:rPr lang="en-US" sz="2000" b="1" dirty="0">
                <a:solidFill>
                  <a:schemeClr val="accent2">
                    <a:lumMod val="75000"/>
                  </a:schemeClr>
                </a:solidFill>
              </a:rPr>
              <a:t>,</a:t>
            </a:r>
          </a:p>
          <a:p>
            <a:pPr marL="0" indent="0">
              <a:buNone/>
            </a:pPr>
            <a:r>
              <a:rPr lang="en-US" sz="2000" b="1" dirty="0" smtClean="0">
                <a:solidFill>
                  <a:schemeClr val="accent2">
                    <a:lumMod val="75000"/>
                  </a:schemeClr>
                </a:solidFill>
              </a:rPr>
              <a:t>	</a:t>
            </a:r>
            <a:r>
              <a:rPr lang="en-US" sz="2000" b="1" dirty="0" err="1" smtClean="0">
                <a:solidFill>
                  <a:schemeClr val="accent2">
                    <a:lumMod val="75000"/>
                  </a:schemeClr>
                </a:solidFill>
              </a:rPr>
              <a:t>dataType</a:t>
            </a:r>
            <a:r>
              <a:rPr lang="en-US" sz="2000" b="1" dirty="0">
                <a:solidFill>
                  <a:schemeClr val="accent2">
                    <a:lumMod val="75000"/>
                  </a:schemeClr>
                </a:solidFill>
              </a:rPr>
              <a:t>: </a:t>
            </a:r>
            <a:r>
              <a:rPr lang="en-US" sz="2000" b="1" dirty="0" err="1">
                <a:solidFill>
                  <a:schemeClr val="tx2">
                    <a:lumMod val="75000"/>
                  </a:schemeClr>
                </a:solidFill>
              </a:rPr>
              <a:t>dataType</a:t>
            </a:r>
            <a:endParaRPr lang="en-US" sz="2000" b="1" dirty="0">
              <a:solidFill>
                <a:schemeClr val="tx2">
                  <a:lumMod val="75000"/>
                </a:schemeClr>
              </a:solidFill>
            </a:endParaRPr>
          </a:p>
          <a:p>
            <a:pPr marL="0" indent="0">
              <a:buNone/>
            </a:pPr>
            <a:r>
              <a:rPr lang="en-US" sz="2000" b="1" dirty="0">
                <a:solidFill>
                  <a:schemeClr val="accent2">
                    <a:lumMod val="75000"/>
                  </a:schemeClr>
                </a:solidFill>
              </a:rPr>
              <a:t>});</a:t>
            </a:r>
          </a:p>
          <a:p>
            <a:pPr marL="0" indent="0">
              <a:buNone/>
            </a:pPr>
            <a:r>
              <a:rPr lang="fr-FR" sz="2000" dirty="0" smtClean="0"/>
              <a:t>La fonction '</a:t>
            </a:r>
            <a:r>
              <a:rPr lang="fr-FR" sz="2000" dirty="0" err="1" smtClean="0"/>
              <a:t>success</a:t>
            </a:r>
            <a:r>
              <a:rPr lang="fr-FR" sz="2000" dirty="0" smtClean="0"/>
              <a:t>' retourne les données et le '</a:t>
            </a:r>
            <a:r>
              <a:rPr lang="fr-FR" sz="2000" dirty="0" err="1" smtClean="0"/>
              <a:t>status</a:t>
            </a:r>
            <a:r>
              <a:rPr lang="fr-FR" sz="2000" dirty="0" smtClean="0"/>
              <a:t>' de la requête.</a:t>
            </a:r>
            <a:endParaRPr lang="fr-FR" sz="2000" dirty="0"/>
          </a:p>
        </p:txBody>
      </p:sp>
    </p:spTree>
    <p:extLst>
      <p:ext uri="{BB962C8B-B14F-4D97-AF65-F5344CB8AC3E}">
        <p14:creationId xmlns:p14="http://schemas.microsoft.com/office/powerpoint/2010/main" val="2325946147"/>
      </p:ext>
    </p:extLst>
  </p:cSld>
  <p:clrMapOvr>
    <a:masterClrMapping/>
  </p:clrMapOvr>
  <p:transition spd="slow">
    <p:wipe dir="d"/>
  </p:transition>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400" b="1" i="1" dirty="0" smtClean="0">
                <a:solidFill>
                  <a:schemeClr val="accent2">
                    <a:lumMod val="75000"/>
                  </a:schemeClr>
                </a:solidFill>
              </a:rPr>
              <a:t>$.</a:t>
            </a:r>
            <a:r>
              <a:rPr lang="fr-FR" sz="2400" b="1" i="1" dirty="0" err="1" smtClean="0">
                <a:solidFill>
                  <a:schemeClr val="accent2">
                    <a:lumMod val="75000"/>
                  </a:schemeClr>
                </a:solidFill>
              </a:rPr>
              <a:t>get</a:t>
            </a:r>
            <a:r>
              <a:rPr lang="fr-FR" sz="2400" b="1" i="1" dirty="0" smtClean="0">
                <a:solidFill>
                  <a:schemeClr val="accent2">
                    <a:lumMod val="75000"/>
                  </a:schemeClr>
                </a:solidFill>
              </a:rPr>
              <a:t>(</a:t>
            </a:r>
            <a:r>
              <a:rPr lang="fr-FR" sz="2400" b="1" i="1" dirty="0" smtClean="0">
                <a:solidFill>
                  <a:schemeClr val="tx2">
                    <a:lumMod val="75000"/>
                  </a:schemeClr>
                </a:solidFill>
              </a:rPr>
              <a:t>url[,data][,</a:t>
            </a:r>
            <a:r>
              <a:rPr lang="fr-FR" sz="2400" b="1" i="1" dirty="0" err="1" smtClean="0">
                <a:solidFill>
                  <a:schemeClr val="tx2">
                    <a:lumMod val="75000"/>
                  </a:schemeClr>
                </a:solidFill>
              </a:rPr>
              <a:t>success</a:t>
            </a:r>
            <a:r>
              <a:rPr lang="fr-FR" sz="2400" b="1" i="1" dirty="0" smtClean="0">
                <a:solidFill>
                  <a:schemeClr val="tx2">
                    <a:lumMod val="75000"/>
                  </a:schemeClr>
                </a:solidFill>
              </a:rPr>
              <a:t>(</a:t>
            </a:r>
            <a:r>
              <a:rPr lang="fr-FR" sz="2400" b="1" i="1" dirty="0" err="1" smtClean="0">
                <a:solidFill>
                  <a:schemeClr val="tx2">
                    <a:lumMod val="75000"/>
                  </a:schemeClr>
                </a:solidFill>
              </a:rPr>
              <a:t>data,textStatus,jqXHR</a:t>
            </a:r>
            <a:r>
              <a:rPr lang="fr-FR" sz="2400" b="1" i="1" dirty="0" smtClean="0">
                <a:solidFill>
                  <a:schemeClr val="tx2">
                    <a:lumMod val="75000"/>
                  </a:schemeClr>
                </a:solidFill>
              </a:rPr>
              <a:t>)][,</a:t>
            </a:r>
            <a:r>
              <a:rPr lang="fr-FR" sz="2400" b="1" i="1" dirty="0" err="1" smtClean="0">
                <a:solidFill>
                  <a:schemeClr val="tx2">
                    <a:lumMod val="75000"/>
                  </a:schemeClr>
                </a:solidFill>
              </a:rPr>
              <a:t>datatype</a:t>
            </a:r>
            <a:r>
              <a:rPr lang="fr-FR" sz="2400" b="1" i="1" dirty="0" smtClean="0">
                <a:solidFill>
                  <a:schemeClr val="tx2">
                    <a:lumMod val="75000"/>
                  </a:schemeClr>
                </a:solidFill>
              </a:rPr>
              <a:t>]</a:t>
            </a:r>
            <a:r>
              <a:rPr lang="fr-FR" sz="24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smtClean="0"/>
              <a:t>Exemple 1 : appelle '</a:t>
            </a:r>
            <a:r>
              <a:rPr lang="fr-FR" sz="2000" dirty="0" err="1" smtClean="0"/>
              <a:t>test,html</a:t>
            </a:r>
            <a:r>
              <a:rPr lang="fr-FR" sz="2000" dirty="0" smtClean="0"/>
              <a:t>' et récupère 'data' dans la page</a:t>
            </a:r>
          </a:p>
          <a:p>
            <a:pPr marL="0" indent="0">
              <a:buNone/>
            </a:pPr>
            <a:r>
              <a:rPr lang="fr-FR" sz="2000" b="1" dirty="0" smtClean="0">
                <a:solidFill>
                  <a:schemeClr val="accent2">
                    <a:lumMod val="75000"/>
                  </a:schemeClr>
                </a:solidFill>
              </a:rPr>
              <a:t>$.</a:t>
            </a:r>
            <a:r>
              <a:rPr lang="fr-FR" sz="2000" b="1" dirty="0" err="1" smtClean="0">
                <a:solidFill>
                  <a:schemeClr val="accent2">
                    <a:lumMod val="75000"/>
                  </a:schemeClr>
                </a:solidFill>
              </a:rPr>
              <a:t>get</a:t>
            </a:r>
            <a:r>
              <a:rPr lang="fr-FR" sz="2000" b="1" dirty="0" smtClean="0">
                <a:solidFill>
                  <a:schemeClr val="accent2">
                    <a:lumMod val="75000"/>
                  </a:schemeClr>
                </a:solidFill>
              </a:rPr>
              <a:t>(</a:t>
            </a:r>
            <a:r>
              <a:rPr lang="fr-FR" sz="2000" b="1" dirty="0">
                <a:solidFill>
                  <a:schemeClr val="tx2">
                    <a:lumMod val="75000"/>
                  </a:schemeClr>
                </a:solidFill>
              </a:rPr>
              <a:t>'</a:t>
            </a:r>
            <a:r>
              <a:rPr lang="fr-FR" sz="2000" b="1" dirty="0" err="1">
                <a:solidFill>
                  <a:schemeClr val="tx2">
                    <a:lumMod val="75000"/>
                  </a:schemeClr>
                </a:solidFill>
              </a:rPr>
              <a:t>ajax</a:t>
            </a:r>
            <a:r>
              <a:rPr lang="fr-FR" sz="2000" b="1" dirty="0">
                <a:solidFill>
                  <a:schemeClr val="tx2">
                    <a:lumMod val="75000"/>
                  </a:schemeClr>
                </a:solidFill>
              </a:rPr>
              <a:t>/test.html', </a:t>
            </a:r>
            <a:r>
              <a:rPr lang="fr-FR" sz="2000" b="1" dirty="0" err="1">
                <a:solidFill>
                  <a:schemeClr val="tx2">
                    <a:lumMod val="75000"/>
                  </a:schemeClr>
                </a:solidFill>
              </a:rPr>
              <a:t>function</a:t>
            </a:r>
            <a:r>
              <a:rPr lang="fr-FR" sz="2000" b="1" dirty="0">
                <a:solidFill>
                  <a:schemeClr val="tx2">
                    <a:lumMod val="75000"/>
                  </a:schemeClr>
                </a:solidFill>
              </a:rPr>
              <a:t>(data)</a:t>
            </a:r>
            <a:r>
              <a:rPr lang="fr-FR" sz="2000" b="1" dirty="0">
                <a:solidFill>
                  <a:schemeClr val="accent2">
                    <a:lumMod val="75000"/>
                  </a:schemeClr>
                </a:solidFill>
              </a:rPr>
              <a:t> {</a:t>
            </a:r>
          </a:p>
          <a:p>
            <a:pPr marL="0" indent="0">
              <a:buNone/>
            </a:pPr>
            <a:r>
              <a:rPr lang="fr-FR" sz="2000" b="1" dirty="0" smtClean="0">
                <a:solidFill>
                  <a:schemeClr val="accent2">
                    <a:lumMod val="75000"/>
                  </a:schemeClr>
                </a:solidFill>
              </a:rPr>
              <a:t>    $('.</a:t>
            </a:r>
            <a:r>
              <a:rPr lang="fr-FR" sz="2000" b="1" dirty="0" err="1">
                <a:solidFill>
                  <a:schemeClr val="accent2">
                    <a:lumMod val="75000"/>
                  </a:schemeClr>
                </a:solidFill>
              </a:rPr>
              <a:t>result</a:t>
            </a:r>
            <a:r>
              <a:rPr lang="fr-FR" sz="2000" b="1" dirty="0">
                <a:solidFill>
                  <a:schemeClr val="accent2">
                    <a:lumMod val="75000"/>
                  </a:schemeClr>
                </a:solidFill>
              </a:rPr>
              <a:t>').html(data</a:t>
            </a:r>
            <a:r>
              <a:rPr lang="fr-FR" sz="2000" b="1" dirty="0" smtClean="0">
                <a:solidFill>
                  <a:schemeClr val="accent2">
                    <a:lumMod val="75000"/>
                  </a:schemeClr>
                </a:solidFill>
              </a:rPr>
              <a:t>);</a:t>
            </a:r>
          </a:p>
          <a:p>
            <a:pPr marL="0" indent="0">
              <a:buNone/>
            </a:pPr>
            <a:r>
              <a:rPr lang="fr-FR" sz="2000" b="1" dirty="0">
                <a:solidFill>
                  <a:schemeClr val="accent2">
                    <a:lumMod val="75000"/>
                  </a:schemeClr>
                </a:solidFill>
              </a:rPr>
              <a:t> </a:t>
            </a:r>
            <a:r>
              <a:rPr lang="fr-FR" sz="2000" b="1" dirty="0" smtClean="0">
                <a:solidFill>
                  <a:schemeClr val="accent2">
                    <a:lumMod val="75000"/>
                  </a:schemeClr>
                </a:solidFill>
              </a:rPr>
              <a:t>   </a:t>
            </a:r>
            <a:r>
              <a:rPr lang="fr-FR" sz="2000" dirty="0" err="1" smtClean="0"/>
              <a:t>alert</a:t>
            </a:r>
            <a:r>
              <a:rPr lang="fr-FR" sz="2000" dirty="0" smtClean="0"/>
              <a:t>('Chargement terminé');</a:t>
            </a:r>
            <a:endParaRPr lang="fr-FR" sz="2000" dirty="0"/>
          </a:p>
          <a:p>
            <a:pPr marL="0" indent="0">
              <a:buNone/>
            </a:pPr>
            <a:r>
              <a:rPr lang="fr-FR" sz="2000" b="1" dirty="0" smtClean="0">
                <a:solidFill>
                  <a:schemeClr val="accent2">
                    <a:lumMod val="75000"/>
                  </a:schemeClr>
                </a:solidFill>
              </a:rPr>
              <a:t>});</a:t>
            </a:r>
          </a:p>
          <a:p>
            <a:pPr marL="0" indent="0">
              <a:buNone/>
            </a:pPr>
            <a:endParaRPr lang="fr-FR" sz="2000" b="1" dirty="0">
              <a:solidFill>
                <a:schemeClr val="accent2">
                  <a:lumMod val="75000"/>
                </a:schemeClr>
              </a:solidFill>
            </a:endParaRPr>
          </a:p>
          <a:p>
            <a:pPr marL="0" indent="0">
              <a:buNone/>
            </a:pPr>
            <a:r>
              <a:rPr lang="fr-FR" sz="2000" dirty="0"/>
              <a:t>Exemple </a:t>
            </a:r>
            <a:r>
              <a:rPr lang="fr-FR" sz="2000" dirty="0" smtClean="0"/>
              <a:t>2 : appelle '</a:t>
            </a:r>
            <a:r>
              <a:rPr lang="fr-FR" sz="2000" dirty="0" err="1" smtClean="0"/>
              <a:t>test.php</a:t>
            </a:r>
            <a:r>
              <a:rPr lang="fr-FR" sz="2000" dirty="0" smtClean="0"/>
              <a:t>' avec deux données</a:t>
            </a:r>
          </a:p>
          <a:p>
            <a:pPr marL="0" indent="0">
              <a:buNone/>
            </a:pPr>
            <a:r>
              <a:rPr lang="en-US" sz="2000" b="1" dirty="0" smtClean="0">
                <a:solidFill>
                  <a:schemeClr val="accent2">
                    <a:lumMod val="75000"/>
                  </a:schemeClr>
                </a:solidFill>
              </a:rPr>
              <a:t>$.get("</a:t>
            </a:r>
            <a:r>
              <a:rPr lang="en-US" sz="2000" b="1" dirty="0" err="1">
                <a:solidFill>
                  <a:schemeClr val="accent2">
                    <a:lumMod val="75000"/>
                  </a:schemeClr>
                </a:solidFill>
              </a:rPr>
              <a:t>test.php</a:t>
            </a:r>
            <a:r>
              <a:rPr lang="en-US" sz="2000" b="1" dirty="0">
                <a:solidFill>
                  <a:schemeClr val="accent2">
                    <a:lumMod val="75000"/>
                  </a:schemeClr>
                </a:solidFill>
              </a:rPr>
              <a:t>", { name: "John", time: "2pm" } </a:t>
            </a:r>
            <a:r>
              <a:rPr lang="en-US" sz="2000" b="1" dirty="0" smtClean="0">
                <a:solidFill>
                  <a:schemeClr val="accent2">
                    <a:lumMod val="75000"/>
                  </a:schemeClr>
                </a:solidFill>
              </a:rPr>
              <a:t>);</a:t>
            </a:r>
          </a:p>
          <a:p>
            <a:pPr marL="0" indent="0">
              <a:buNone/>
            </a:pPr>
            <a:endParaRPr lang="en-US" sz="2000" b="1" dirty="0" smtClean="0">
              <a:solidFill>
                <a:schemeClr val="accent2">
                  <a:lumMod val="75000"/>
                </a:schemeClr>
              </a:solidFill>
            </a:endParaRPr>
          </a:p>
          <a:p>
            <a:pPr marL="0" indent="0">
              <a:buNone/>
            </a:pPr>
            <a:r>
              <a:rPr lang="fr-FR" sz="2000" dirty="0"/>
              <a:t>Exemple </a:t>
            </a:r>
            <a:r>
              <a:rPr lang="fr-FR" sz="2000" dirty="0" smtClean="0"/>
              <a:t>3 :</a:t>
            </a:r>
            <a:r>
              <a:rPr lang="fr-FR" sz="2000" dirty="0"/>
              <a:t> appelle </a:t>
            </a:r>
            <a:r>
              <a:rPr lang="fr-FR" sz="2000" dirty="0" smtClean="0"/>
              <a:t>'</a:t>
            </a:r>
            <a:r>
              <a:rPr lang="fr-FR" sz="2000" dirty="0" err="1" smtClean="0"/>
              <a:t>test.php</a:t>
            </a:r>
            <a:r>
              <a:rPr lang="fr-FR" sz="2000" dirty="0" smtClean="0"/>
              <a:t>' </a:t>
            </a:r>
            <a:r>
              <a:rPr lang="fr-FR" sz="2000" dirty="0"/>
              <a:t>avec </a:t>
            </a:r>
            <a:r>
              <a:rPr lang="fr-FR" sz="2000" dirty="0" smtClean="0"/>
              <a:t>les données encodées</a:t>
            </a:r>
            <a:endParaRPr lang="fr-FR" sz="2000" dirty="0"/>
          </a:p>
          <a:p>
            <a:pPr marL="0" indent="0">
              <a:buNone/>
            </a:pPr>
            <a:r>
              <a:rPr lang="fr-FR" sz="2000" b="1" dirty="0" smtClean="0">
                <a:solidFill>
                  <a:schemeClr val="accent2">
                    <a:lumMod val="75000"/>
                  </a:schemeClr>
                </a:solidFill>
              </a:rPr>
              <a:t>$.</a:t>
            </a:r>
            <a:r>
              <a:rPr lang="fr-FR" sz="2000" b="1" dirty="0" err="1" smtClean="0">
                <a:solidFill>
                  <a:schemeClr val="accent2">
                    <a:lumMod val="75000"/>
                  </a:schemeClr>
                </a:solidFill>
              </a:rPr>
              <a:t>get</a:t>
            </a:r>
            <a:r>
              <a:rPr lang="fr-FR" sz="2000" b="1" dirty="0" smtClean="0">
                <a:solidFill>
                  <a:schemeClr val="accent2">
                    <a:lumMod val="75000"/>
                  </a:schemeClr>
                </a:solidFill>
              </a:rPr>
              <a:t>("</a:t>
            </a:r>
            <a:r>
              <a:rPr lang="fr-FR" sz="2000" b="1" dirty="0" err="1">
                <a:solidFill>
                  <a:schemeClr val="accent2">
                    <a:lumMod val="75000"/>
                  </a:schemeClr>
                </a:solidFill>
              </a:rPr>
              <a:t>test.php</a:t>
            </a:r>
            <a:r>
              <a:rPr lang="fr-FR" sz="2000" b="1" dirty="0">
                <a:solidFill>
                  <a:schemeClr val="accent2">
                    <a:lumMod val="75000"/>
                  </a:schemeClr>
                </a:solidFill>
              </a:rPr>
              <a:t>", $("#</a:t>
            </a:r>
            <a:r>
              <a:rPr lang="fr-FR" sz="2000" b="1" dirty="0" err="1">
                <a:solidFill>
                  <a:schemeClr val="accent2">
                    <a:lumMod val="75000"/>
                  </a:schemeClr>
                </a:solidFill>
              </a:rPr>
              <a:t>testform</a:t>
            </a:r>
            <a:r>
              <a:rPr lang="fr-FR" sz="2000" b="1" dirty="0">
                <a:solidFill>
                  <a:schemeClr val="accent2">
                    <a:lumMod val="75000"/>
                  </a:schemeClr>
                </a:solidFill>
              </a:rPr>
              <a:t>").</a:t>
            </a:r>
            <a:r>
              <a:rPr lang="fr-FR" sz="2000" b="1" dirty="0" err="1">
                <a:solidFill>
                  <a:schemeClr val="accent2">
                    <a:lumMod val="75000"/>
                  </a:schemeClr>
                </a:solidFill>
              </a:rPr>
              <a:t>serialize</a:t>
            </a:r>
            <a:r>
              <a:rPr lang="fr-FR" sz="2000" b="1" dirty="0">
                <a:solidFill>
                  <a:schemeClr val="accent2">
                    <a:lumMod val="75000"/>
                  </a:schemeClr>
                </a:solidFill>
              </a:rPr>
              <a:t>());</a:t>
            </a:r>
          </a:p>
        </p:txBody>
      </p:sp>
    </p:spTree>
    <p:extLst>
      <p:ext uri="{BB962C8B-B14F-4D97-AF65-F5344CB8AC3E}">
        <p14:creationId xmlns:p14="http://schemas.microsoft.com/office/powerpoint/2010/main" val="2244937686"/>
      </p:ext>
    </p:extLst>
  </p:cSld>
  <p:clrMapOvr>
    <a:masterClrMapping/>
  </p:clrMapOvr>
  <p:transition spd="slow">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boîtes de dialogue </a:t>
            </a:r>
            <a:r>
              <a:rPr lang="fr-FR" sz="3100" b="1" i="1" dirty="0" err="1" smtClean="0">
                <a:solidFill>
                  <a:schemeClr val="accent2">
                    <a:lumMod val="75000"/>
                  </a:schemeClr>
                </a:solidFill>
              </a:rPr>
              <a:t>alert</a:t>
            </a:r>
            <a:r>
              <a:rPr lang="fr-FR" sz="3100" b="1" i="1" dirty="0" smtClean="0">
                <a:solidFill>
                  <a:schemeClr val="accent2">
                    <a:lumMod val="75000"/>
                  </a:schemeClr>
                </a:solidFill>
              </a:rPr>
              <a:t>(), prompt() et </a:t>
            </a:r>
            <a:r>
              <a:rPr lang="fr-FR" sz="3100" b="1" i="1" dirty="0" err="1" smtClean="0">
                <a:solidFill>
                  <a:schemeClr val="accent2">
                    <a:lumMod val="75000"/>
                  </a:schemeClr>
                </a:solidFill>
              </a:rPr>
              <a:t>confirm</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5355312"/>
          </a:xfrm>
          <a:prstGeom prst="rect">
            <a:avLst/>
          </a:prstGeom>
          <a:noFill/>
        </p:spPr>
        <p:txBody>
          <a:bodyPr wrap="square" rtlCol="0">
            <a:spAutoFit/>
          </a:bodyPr>
          <a:lstStyle/>
          <a:p>
            <a:r>
              <a:rPr lang="fr-FR" b="1" dirty="0" err="1" smtClean="0"/>
              <a:t>rep</a:t>
            </a:r>
            <a:r>
              <a:rPr lang="fr-FR" b="1" dirty="0" smtClean="0"/>
              <a:t> = </a:t>
            </a:r>
            <a:r>
              <a:rPr lang="fr-FR" b="1" dirty="0" err="1" smtClean="0"/>
              <a:t>confirm</a:t>
            </a:r>
            <a:r>
              <a:rPr lang="fr-FR" b="1" dirty="0" smtClean="0"/>
              <a:t>(</a:t>
            </a:r>
            <a:r>
              <a:rPr lang="fr-FR" b="1" i="1" dirty="0" smtClean="0"/>
              <a:t>message</a:t>
            </a:r>
            <a:r>
              <a:rPr lang="fr-FR" b="1" dirty="0" smtClean="0"/>
              <a:t>)</a:t>
            </a:r>
          </a:p>
          <a:p>
            <a:r>
              <a:rPr lang="fr-FR" dirty="0"/>
              <a:t> </a:t>
            </a:r>
            <a:r>
              <a:rPr lang="fr-FR" dirty="0" smtClean="0"/>
              <a:t>       ouvre une fenêtre avec le texte indiqué dans le message et deux boutons OK et ANNULER. Cette fenêtre permet de confirmer une action et reste ouverte jusqu'à ce que l'utilisateur clique sur OK ou sur ANNULER.</a:t>
            </a:r>
          </a:p>
          <a:p>
            <a:r>
              <a:rPr lang="fr-FR" dirty="0" smtClean="0"/>
              <a:t>        </a:t>
            </a:r>
            <a:r>
              <a:rPr lang="fr-FR" b="1" i="1" dirty="0"/>
              <a:t>message</a:t>
            </a:r>
            <a:r>
              <a:rPr lang="fr-FR" dirty="0" smtClean="0"/>
              <a:t> est une chaîne de caractères,</a:t>
            </a:r>
          </a:p>
          <a:p>
            <a:r>
              <a:rPr lang="fr-FR" dirty="0"/>
              <a:t> </a:t>
            </a:r>
            <a:r>
              <a:rPr lang="fr-FR" dirty="0" smtClean="0"/>
              <a:t>       </a:t>
            </a:r>
            <a:r>
              <a:rPr lang="fr-FR" b="1" dirty="0" smtClean="0"/>
              <a:t>valeur de retour</a:t>
            </a:r>
            <a:r>
              <a:rPr lang="fr-FR" dirty="0" smtClean="0"/>
              <a:t> : OK renvoie </a:t>
            </a:r>
            <a:r>
              <a:rPr lang="fr-FR" b="1" dirty="0" err="1">
                <a:solidFill>
                  <a:schemeClr val="accent2">
                    <a:lumMod val="75000"/>
                  </a:schemeClr>
                </a:solidFill>
              </a:rPr>
              <a:t>true</a:t>
            </a:r>
            <a:r>
              <a:rPr lang="fr-FR" dirty="0" smtClean="0"/>
              <a:t>, ANNULER renvoie </a:t>
            </a:r>
            <a:r>
              <a:rPr lang="fr-FR" b="1" dirty="0" smtClean="0">
                <a:solidFill>
                  <a:schemeClr val="accent2">
                    <a:lumMod val="75000"/>
                  </a:schemeClr>
                </a:solidFill>
              </a:rPr>
              <a:t>false</a:t>
            </a:r>
          </a:p>
          <a:p>
            <a:r>
              <a:rPr lang="fr-FR" dirty="0" smtClean="0"/>
              <a:t>exemple :</a:t>
            </a:r>
            <a:endParaRPr lang="fr-FR" dirty="0"/>
          </a:p>
          <a:p>
            <a:r>
              <a:rPr lang="pt-BR" dirty="0"/>
              <a:t>&lt;script type="text/javascript"&gt;</a:t>
            </a:r>
          </a:p>
          <a:p>
            <a:r>
              <a:rPr lang="pt-BR" dirty="0"/>
              <a:t>function confirmation</a:t>
            </a:r>
            <a:r>
              <a:rPr lang="pt-BR" dirty="0" smtClean="0"/>
              <a:t>() {</a:t>
            </a:r>
            <a:endParaRPr lang="pt-BR" dirty="0"/>
          </a:p>
          <a:p>
            <a:r>
              <a:rPr lang="pt-BR" dirty="0"/>
              <a:t>	mess = 'Êtes-vous sû de vouloir supprimer cet élément ?';</a:t>
            </a:r>
          </a:p>
          <a:p>
            <a:r>
              <a:rPr lang="pt-BR" dirty="0"/>
              <a:t>	rep = confirm(mess);</a:t>
            </a:r>
          </a:p>
          <a:p>
            <a:r>
              <a:rPr lang="pt-BR" dirty="0"/>
              <a:t>	if (rep==true) </a:t>
            </a:r>
            <a:r>
              <a:rPr lang="pt-BR" dirty="0" smtClean="0"/>
              <a:t> {</a:t>
            </a:r>
            <a:endParaRPr lang="pt-BR" dirty="0"/>
          </a:p>
          <a:p>
            <a:r>
              <a:rPr lang="pt-BR" dirty="0"/>
              <a:t>		alert("Element supprimé.");</a:t>
            </a:r>
          </a:p>
          <a:p>
            <a:r>
              <a:rPr lang="pt-BR" dirty="0"/>
              <a:t>		}</a:t>
            </a:r>
          </a:p>
          <a:p>
            <a:r>
              <a:rPr lang="pt-BR" dirty="0"/>
              <a:t>}</a:t>
            </a:r>
          </a:p>
          <a:p>
            <a:r>
              <a:rPr lang="pt-BR" dirty="0"/>
              <a:t>&lt;/script&gt;</a:t>
            </a:r>
          </a:p>
          <a:p>
            <a:r>
              <a:rPr lang="pt-BR" dirty="0"/>
              <a:t>&lt;body&gt;</a:t>
            </a:r>
          </a:p>
          <a:p>
            <a:r>
              <a:rPr lang="pt-BR" dirty="0"/>
              <a:t>&lt;h4&gt;&lt;a href="#" onclick="confirmation()"&gt;MDF 2013&lt;/a&gt;&lt;h4&gt;</a:t>
            </a:r>
          </a:p>
          <a:p>
            <a:r>
              <a:rPr lang="pt-BR" dirty="0" smtClean="0"/>
              <a:t>&lt;/</a:t>
            </a:r>
            <a:r>
              <a:rPr lang="pt-BR" dirty="0"/>
              <a:t>body&gt;</a:t>
            </a:r>
            <a:endParaRPr lang="fr-FR" dirty="0" smtClean="0"/>
          </a:p>
        </p:txBody>
      </p:sp>
    </p:spTree>
    <p:extLst>
      <p:ext uri="{BB962C8B-B14F-4D97-AF65-F5344CB8AC3E}">
        <p14:creationId xmlns:p14="http://schemas.microsoft.com/office/powerpoint/2010/main" val="1159979401"/>
      </p:ext>
    </p:extLst>
  </p:cSld>
  <p:clrMapOvr>
    <a:masterClrMapping/>
  </p:clrMapOvr>
  <p:transition spd="slow">
    <p:wipe dir="d"/>
  </p:transition>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400" b="1" i="1" dirty="0" smtClean="0">
                <a:solidFill>
                  <a:schemeClr val="accent2">
                    <a:lumMod val="75000"/>
                  </a:schemeClr>
                </a:solidFill>
              </a:rPr>
              <a:t>$.</a:t>
            </a:r>
            <a:r>
              <a:rPr lang="fr-FR" sz="2400" b="1" i="1" dirty="0" err="1" smtClean="0">
                <a:solidFill>
                  <a:schemeClr val="accent2">
                    <a:lumMod val="75000"/>
                  </a:schemeClr>
                </a:solidFill>
              </a:rPr>
              <a:t>get</a:t>
            </a:r>
            <a:r>
              <a:rPr lang="fr-FR" sz="2400" b="1" i="1" dirty="0" smtClean="0">
                <a:solidFill>
                  <a:schemeClr val="accent2">
                    <a:lumMod val="75000"/>
                  </a:schemeClr>
                </a:solidFill>
              </a:rPr>
              <a:t>(</a:t>
            </a:r>
            <a:r>
              <a:rPr lang="fr-FR" sz="2400" b="1" i="1" dirty="0" smtClean="0">
                <a:solidFill>
                  <a:schemeClr val="tx2">
                    <a:lumMod val="75000"/>
                  </a:schemeClr>
                </a:solidFill>
              </a:rPr>
              <a:t>url[,data][,</a:t>
            </a:r>
            <a:r>
              <a:rPr lang="fr-FR" sz="2400" b="1" i="1" dirty="0" err="1" smtClean="0">
                <a:solidFill>
                  <a:schemeClr val="tx2">
                    <a:lumMod val="75000"/>
                  </a:schemeClr>
                </a:solidFill>
              </a:rPr>
              <a:t>success</a:t>
            </a:r>
            <a:r>
              <a:rPr lang="fr-FR" sz="2400" b="1" i="1" dirty="0" smtClean="0">
                <a:solidFill>
                  <a:schemeClr val="tx2">
                    <a:lumMod val="75000"/>
                  </a:schemeClr>
                </a:solidFill>
              </a:rPr>
              <a:t>(</a:t>
            </a:r>
            <a:r>
              <a:rPr lang="fr-FR" sz="2400" b="1" i="1" dirty="0" err="1" smtClean="0">
                <a:solidFill>
                  <a:schemeClr val="tx2">
                    <a:lumMod val="75000"/>
                  </a:schemeClr>
                </a:solidFill>
              </a:rPr>
              <a:t>data,textStatus,jqXHR</a:t>
            </a:r>
            <a:r>
              <a:rPr lang="fr-FR" sz="2400" b="1" i="1" dirty="0" smtClean="0">
                <a:solidFill>
                  <a:schemeClr val="tx2">
                    <a:lumMod val="75000"/>
                  </a:schemeClr>
                </a:solidFill>
              </a:rPr>
              <a:t>)][,</a:t>
            </a:r>
            <a:r>
              <a:rPr lang="fr-FR" sz="2400" b="1" i="1" dirty="0" err="1" smtClean="0">
                <a:solidFill>
                  <a:schemeClr val="tx2">
                    <a:lumMod val="75000"/>
                  </a:schemeClr>
                </a:solidFill>
              </a:rPr>
              <a:t>datatype</a:t>
            </a:r>
            <a:r>
              <a:rPr lang="fr-FR" sz="2400" b="1" i="1" dirty="0" smtClean="0">
                <a:solidFill>
                  <a:schemeClr val="tx2">
                    <a:lumMod val="75000"/>
                  </a:schemeClr>
                </a:solidFill>
              </a:rPr>
              <a:t>]</a:t>
            </a:r>
            <a:r>
              <a:rPr lang="fr-FR" sz="24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a:t>Exemple 4 : appelle '</a:t>
            </a:r>
            <a:r>
              <a:rPr lang="fr-FR" sz="2000" dirty="0" err="1"/>
              <a:t>test.php</a:t>
            </a:r>
            <a:r>
              <a:rPr lang="fr-FR" sz="2000" dirty="0"/>
              <a:t>' et</a:t>
            </a:r>
          </a:p>
          <a:p>
            <a:pPr marL="457200" indent="-457200">
              <a:buFont typeface="+mj-lt"/>
              <a:buAutoNum type="arabicPeriod"/>
            </a:pPr>
            <a:r>
              <a:rPr lang="fr-FR" sz="2000" dirty="0"/>
              <a:t>Si tout s'est bien passé, affiche le message '</a:t>
            </a:r>
            <a:r>
              <a:rPr lang="fr-FR" sz="2000" dirty="0" err="1"/>
              <a:t>success</a:t>
            </a:r>
            <a:r>
              <a:rPr lang="fr-FR" sz="2000" dirty="0"/>
              <a:t>',</a:t>
            </a:r>
          </a:p>
          <a:p>
            <a:pPr marL="457200" indent="-457200">
              <a:buFont typeface="+mj-lt"/>
              <a:buAutoNum type="arabicPeriod"/>
            </a:pPr>
            <a:r>
              <a:rPr lang="fr-FR" sz="2000" dirty="0"/>
              <a:t>Si tout s'est bien passé, la fonction </a:t>
            </a:r>
            <a:r>
              <a:rPr lang="fr-FR" sz="2000" b="1" dirty="0">
                <a:solidFill>
                  <a:schemeClr val="accent2">
                    <a:lumMod val="75000"/>
                  </a:schemeClr>
                </a:solidFill>
              </a:rPr>
              <a:t>.</a:t>
            </a:r>
            <a:r>
              <a:rPr lang="fr-FR" sz="2000" b="1" dirty="0" err="1">
                <a:solidFill>
                  <a:schemeClr val="accent2">
                    <a:lumMod val="75000"/>
                  </a:schemeClr>
                </a:solidFill>
              </a:rPr>
              <a:t>done</a:t>
            </a:r>
            <a:r>
              <a:rPr lang="fr-FR" sz="2000" dirty="0"/>
              <a:t> est exécutée.</a:t>
            </a:r>
          </a:p>
          <a:p>
            <a:pPr marL="457200" indent="-457200">
              <a:buFont typeface="+mj-lt"/>
              <a:buAutoNum type="arabicPeriod"/>
            </a:pPr>
            <a:r>
              <a:rPr lang="fr-FR" sz="2000" dirty="0"/>
              <a:t>Si une erreur survient, la fonction </a:t>
            </a:r>
            <a:r>
              <a:rPr lang="fr-FR" sz="2000" b="1" dirty="0">
                <a:solidFill>
                  <a:schemeClr val="accent2">
                    <a:lumMod val="75000"/>
                  </a:schemeClr>
                </a:solidFill>
              </a:rPr>
              <a:t>.</a:t>
            </a:r>
            <a:r>
              <a:rPr lang="fr-FR" sz="2000" b="1" dirty="0" err="1">
                <a:solidFill>
                  <a:schemeClr val="accent2">
                    <a:lumMod val="75000"/>
                  </a:schemeClr>
                </a:solidFill>
              </a:rPr>
              <a:t>fail</a:t>
            </a:r>
            <a:r>
              <a:rPr lang="fr-FR" sz="2000" dirty="0"/>
              <a:t> est exécutée.</a:t>
            </a:r>
          </a:p>
          <a:p>
            <a:pPr marL="457200" indent="-457200">
              <a:buFont typeface="+mj-lt"/>
              <a:buAutoNum type="arabicPeriod"/>
            </a:pPr>
            <a:r>
              <a:rPr lang="fr-FR" sz="2000" dirty="0"/>
              <a:t>Dans tous les cas, la fonction </a:t>
            </a:r>
            <a:r>
              <a:rPr lang="fr-FR" sz="2000" b="1" dirty="0">
                <a:solidFill>
                  <a:schemeClr val="accent2">
                    <a:lumMod val="75000"/>
                  </a:schemeClr>
                </a:solidFill>
              </a:rPr>
              <a:t>.</a:t>
            </a:r>
            <a:r>
              <a:rPr lang="fr-FR" sz="2000" b="1" dirty="0" err="1">
                <a:solidFill>
                  <a:schemeClr val="accent2">
                    <a:lumMod val="75000"/>
                  </a:schemeClr>
                </a:solidFill>
              </a:rPr>
              <a:t>always</a:t>
            </a:r>
            <a:r>
              <a:rPr lang="fr-FR" sz="2000" dirty="0"/>
              <a:t> est exécutée.</a:t>
            </a:r>
          </a:p>
          <a:p>
            <a:pPr marL="0" indent="0">
              <a:buNone/>
            </a:pPr>
            <a:endParaRPr lang="fr-FR" sz="2000" dirty="0"/>
          </a:p>
          <a:p>
            <a:pPr marL="0" indent="0">
              <a:buNone/>
            </a:pPr>
            <a:r>
              <a:rPr lang="fr-FR" sz="2000" dirty="0"/>
              <a:t> var </a:t>
            </a:r>
            <a:r>
              <a:rPr lang="fr-FR" sz="2000" dirty="0" err="1"/>
              <a:t>jqxhr</a:t>
            </a:r>
            <a:r>
              <a:rPr lang="fr-FR" sz="2000" dirty="0"/>
              <a:t> =</a:t>
            </a:r>
            <a:r>
              <a:rPr lang="fr-FR" sz="2000" dirty="0">
                <a:solidFill>
                  <a:schemeClr val="accent2">
                    <a:lumMod val="75000"/>
                  </a:schemeClr>
                </a:solidFill>
              </a:rPr>
              <a:t> </a:t>
            </a:r>
            <a:r>
              <a:rPr lang="fr-FR" sz="2000" dirty="0" smtClean="0">
                <a:solidFill>
                  <a:schemeClr val="accent2">
                    <a:lumMod val="75000"/>
                  </a:schemeClr>
                </a:solidFill>
              </a:rPr>
              <a:t>$.</a:t>
            </a:r>
            <a:r>
              <a:rPr lang="fr-FR" sz="2000" dirty="0" err="1" smtClean="0">
                <a:solidFill>
                  <a:schemeClr val="accent2">
                    <a:lumMod val="75000"/>
                  </a:schemeClr>
                </a:solidFill>
              </a:rPr>
              <a:t>get</a:t>
            </a:r>
            <a:r>
              <a:rPr lang="fr-FR" sz="2000" dirty="0" smtClean="0">
                <a:solidFill>
                  <a:schemeClr val="accent2">
                    <a:lumMod val="75000"/>
                  </a:schemeClr>
                </a:solidFill>
              </a:rPr>
              <a:t>( </a:t>
            </a:r>
            <a:r>
              <a:rPr lang="fr-FR" sz="2000" dirty="0"/>
              <a:t>"</a:t>
            </a:r>
            <a:r>
              <a:rPr lang="fr-FR" sz="2000" dirty="0" err="1"/>
              <a:t>exemple.php</a:t>
            </a:r>
            <a:r>
              <a:rPr lang="fr-FR" sz="2000" dirty="0"/>
              <a:t>", </a:t>
            </a:r>
            <a:r>
              <a:rPr lang="fr-FR" sz="2000" dirty="0" err="1"/>
              <a:t>function</a:t>
            </a:r>
            <a:r>
              <a:rPr lang="fr-FR" sz="2000" dirty="0"/>
              <a:t>() {</a:t>
            </a:r>
          </a:p>
          <a:p>
            <a:pPr marL="0" indent="0">
              <a:buNone/>
            </a:pPr>
            <a:r>
              <a:rPr lang="fr-FR" sz="2000" dirty="0"/>
              <a:t>	</a:t>
            </a:r>
            <a:r>
              <a:rPr lang="fr-FR" sz="2000" dirty="0" err="1"/>
              <a:t>alert</a:t>
            </a:r>
            <a:r>
              <a:rPr lang="fr-FR" sz="2000" dirty="0"/>
              <a:t> ("</a:t>
            </a:r>
            <a:r>
              <a:rPr lang="fr-FR" sz="2000" dirty="0" err="1"/>
              <a:t>success</a:t>
            </a:r>
            <a:r>
              <a:rPr lang="fr-FR" sz="2000" dirty="0"/>
              <a:t>");</a:t>
            </a:r>
          </a:p>
          <a:p>
            <a:pPr marL="0" indent="0">
              <a:buNone/>
            </a:pPr>
            <a:r>
              <a:rPr lang="fr-FR" sz="2000" dirty="0"/>
              <a:t>} </a:t>
            </a:r>
            <a:r>
              <a:rPr lang="fr-FR" sz="2000" dirty="0">
                <a:solidFill>
                  <a:schemeClr val="accent2">
                    <a:lumMod val="75000"/>
                  </a:schemeClr>
                </a:solidFill>
              </a:rPr>
              <a:t>)</a:t>
            </a:r>
          </a:p>
          <a:p>
            <a:pPr marL="0" indent="0">
              <a:buNone/>
            </a:pPr>
            <a:r>
              <a:rPr lang="fr-FR" sz="2000" dirty="0"/>
              <a:t>	</a:t>
            </a:r>
            <a:r>
              <a:rPr lang="fr-FR" sz="2000" dirty="0">
                <a:solidFill>
                  <a:schemeClr val="accent2">
                    <a:lumMod val="75000"/>
                  </a:schemeClr>
                </a:solidFill>
              </a:rPr>
              <a:t>.</a:t>
            </a:r>
            <a:r>
              <a:rPr lang="fr-FR" sz="2000" dirty="0" err="1">
                <a:solidFill>
                  <a:schemeClr val="accent2">
                    <a:lumMod val="75000"/>
                  </a:schemeClr>
                </a:solidFill>
              </a:rPr>
              <a:t>done</a:t>
            </a:r>
            <a:r>
              <a:rPr lang="fr-FR" sz="2000" dirty="0">
                <a:solidFill>
                  <a:schemeClr val="accent2">
                    <a:lumMod val="75000"/>
                  </a:schemeClr>
                </a:solidFill>
              </a:rPr>
              <a:t>(</a:t>
            </a:r>
            <a:r>
              <a:rPr lang="fr-FR" sz="2000" dirty="0" err="1">
                <a:solidFill>
                  <a:schemeClr val="accent2">
                    <a:lumMod val="75000"/>
                  </a:schemeClr>
                </a:solidFill>
              </a:rPr>
              <a:t>function</a:t>
            </a:r>
            <a:r>
              <a:rPr lang="fr-FR" sz="2000" dirty="0">
                <a:solidFill>
                  <a:schemeClr val="accent2">
                    <a:lumMod val="75000"/>
                  </a:schemeClr>
                </a:solidFill>
              </a:rPr>
              <a:t>()</a:t>
            </a:r>
            <a:r>
              <a:rPr lang="fr-FR" sz="2000" dirty="0"/>
              <a:t> 	{ </a:t>
            </a:r>
            <a:r>
              <a:rPr lang="fr-FR" sz="2000" dirty="0" err="1"/>
              <a:t>alert</a:t>
            </a:r>
            <a:r>
              <a:rPr lang="fr-FR" sz="2000" dirty="0"/>
              <a:t>("deuxième </a:t>
            </a:r>
            <a:r>
              <a:rPr lang="fr-FR" sz="2000" dirty="0" err="1"/>
              <a:t>success</a:t>
            </a:r>
            <a:r>
              <a:rPr lang="fr-FR" sz="2000" dirty="0"/>
              <a:t>"); })</a:t>
            </a:r>
          </a:p>
          <a:p>
            <a:pPr marL="0" indent="0">
              <a:buNone/>
            </a:pPr>
            <a:r>
              <a:rPr lang="fr-FR" sz="2000" dirty="0"/>
              <a:t>	</a:t>
            </a:r>
            <a:r>
              <a:rPr lang="fr-FR" sz="2000" dirty="0">
                <a:solidFill>
                  <a:schemeClr val="accent2">
                    <a:lumMod val="75000"/>
                  </a:schemeClr>
                </a:solidFill>
              </a:rPr>
              <a:t>.</a:t>
            </a:r>
            <a:r>
              <a:rPr lang="fr-FR" sz="2000" dirty="0" err="1">
                <a:solidFill>
                  <a:schemeClr val="accent2">
                    <a:lumMod val="75000"/>
                  </a:schemeClr>
                </a:solidFill>
              </a:rPr>
              <a:t>fail</a:t>
            </a:r>
            <a:r>
              <a:rPr lang="fr-FR" sz="2000" dirty="0">
                <a:solidFill>
                  <a:schemeClr val="accent2">
                    <a:lumMod val="75000"/>
                  </a:schemeClr>
                </a:solidFill>
              </a:rPr>
              <a:t>(</a:t>
            </a:r>
            <a:r>
              <a:rPr lang="fr-FR" sz="2000" dirty="0" err="1">
                <a:solidFill>
                  <a:schemeClr val="accent2">
                    <a:lumMod val="75000"/>
                  </a:schemeClr>
                </a:solidFill>
              </a:rPr>
              <a:t>function</a:t>
            </a:r>
            <a:r>
              <a:rPr lang="fr-FR" sz="2000" dirty="0">
                <a:solidFill>
                  <a:schemeClr val="accent2">
                    <a:lumMod val="75000"/>
                  </a:schemeClr>
                </a:solidFill>
              </a:rPr>
              <a:t>()</a:t>
            </a:r>
            <a:r>
              <a:rPr lang="fr-FR" sz="2000" dirty="0"/>
              <a:t> 	 { </a:t>
            </a:r>
            <a:r>
              <a:rPr lang="fr-FR" sz="2000" dirty="0" err="1"/>
              <a:t>alert</a:t>
            </a:r>
            <a:r>
              <a:rPr lang="fr-FR" sz="2000" dirty="0"/>
              <a:t>("</a:t>
            </a:r>
            <a:r>
              <a:rPr lang="fr-FR" sz="2000" dirty="0" err="1"/>
              <a:t>error</a:t>
            </a:r>
            <a:r>
              <a:rPr lang="fr-FR" sz="2000" dirty="0"/>
              <a:t>"); })</a:t>
            </a:r>
          </a:p>
          <a:p>
            <a:pPr marL="0" indent="0">
              <a:buNone/>
            </a:pPr>
            <a:r>
              <a:rPr lang="fr-FR" sz="2000" dirty="0"/>
              <a:t>	</a:t>
            </a:r>
            <a:r>
              <a:rPr lang="fr-FR" sz="2000" dirty="0">
                <a:solidFill>
                  <a:schemeClr val="accent2">
                    <a:lumMod val="75000"/>
                  </a:schemeClr>
                </a:solidFill>
              </a:rPr>
              <a:t>.</a:t>
            </a:r>
            <a:r>
              <a:rPr lang="fr-FR" sz="2000" dirty="0" err="1">
                <a:solidFill>
                  <a:schemeClr val="accent2">
                    <a:lumMod val="75000"/>
                  </a:schemeClr>
                </a:solidFill>
              </a:rPr>
              <a:t>always</a:t>
            </a:r>
            <a:r>
              <a:rPr lang="fr-FR" sz="2000" dirty="0">
                <a:solidFill>
                  <a:schemeClr val="accent2">
                    <a:lumMod val="75000"/>
                  </a:schemeClr>
                </a:solidFill>
              </a:rPr>
              <a:t>(</a:t>
            </a:r>
            <a:r>
              <a:rPr lang="fr-FR" sz="2000" dirty="0" err="1">
                <a:solidFill>
                  <a:schemeClr val="accent2">
                    <a:lumMod val="75000"/>
                  </a:schemeClr>
                </a:solidFill>
              </a:rPr>
              <a:t>function</a:t>
            </a:r>
            <a:r>
              <a:rPr lang="fr-FR" sz="2000" dirty="0">
                <a:solidFill>
                  <a:schemeClr val="accent2">
                    <a:lumMod val="75000"/>
                  </a:schemeClr>
                </a:solidFill>
              </a:rPr>
              <a:t>()</a:t>
            </a:r>
            <a:r>
              <a:rPr lang="fr-FR" sz="2000" dirty="0"/>
              <a:t> { </a:t>
            </a:r>
            <a:r>
              <a:rPr lang="fr-FR" sz="2000" dirty="0" err="1"/>
              <a:t>alert</a:t>
            </a:r>
            <a:r>
              <a:rPr lang="fr-FR" sz="2000" dirty="0"/>
              <a:t>("</a:t>
            </a:r>
            <a:r>
              <a:rPr lang="fr-FR" sz="2000" dirty="0" err="1"/>
              <a:t>complete</a:t>
            </a:r>
            <a:r>
              <a:rPr lang="fr-FR" sz="2000" dirty="0"/>
              <a:t>"); });</a:t>
            </a:r>
          </a:p>
          <a:p>
            <a:pPr marL="0" indent="0">
              <a:buNone/>
            </a:pPr>
            <a:endParaRPr lang="fr-FR" sz="2000" dirty="0"/>
          </a:p>
        </p:txBody>
      </p:sp>
    </p:spTree>
    <p:extLst>
      <p:ext uri="{BB962C8B-B14F-4D97-AF65-F5344CB8AC3E}">
        <p14:creationId xmlns:p14="http://schemas.microsoft.com/office/powerpoint/2010/main" val="2363005398"/>
      </p:ext>
    </p:extLst>
  </p:cSld>
  <p:clrMapOvr>
    <a:masterClrMapping/>
  </p:clrMapOvr>
  <p:transition spd="slow">
    <p:wipe dir="d"/>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400" b="1" i="1" dirty="0" smtClean="0">
                <a:solidFill>
                  <a:schemeClr val="accent2">
                    <a:lumMod val="75000"/>
                  </a:schemeClr>
                </a:solidFill>
              </a:rPr>
              <a:t>$.</a:t>
            </a:r>
            <a:r>
              <a:rPr lang="fr-FR" sz="2400" b="1" i="1" dirty="0" err="1" smtClean="0">
                <a:solidFill>
                  <a:schemeClr val="accent2">
                    <a:lumMod val="75000"/>
                  </a:schemeClr>
                </a:solidFill>
              </a:rPr>
              <a:t>getScript</a:t>
            </a:r>
            <a:r>
              <a:rPr lang="fr-FR" sz="2400" b="1" i="1" dirty="0" smtClean="0">
                <a:solidFill>
                  <a:schemeClr val="accent2">
                    <a:lumMod val="75000"/>
                  </a:schemeClr>
                </a:solidFill>
              </a:rPr>
              <a:t>(</a:t>
            </a:r>
            <a:r>
              <a:rPr lang="fr-FR" sz="2400" b="1" i="1" dirty="0" smtClean="0">
                <a:solidFill>
                  <a:schemeClr val="tx2">
                    <a:lumMod val="75000"/>
                  </a:schemeClr>
                </a:solidFill>
              </a:rPr>
              <a:t>url[,</a:t>
            </a:r>
            <a:r>
              <a:rPr lang="fr-FR" sz="2400" b="1" i="1" dirty="0" err="1" smtClean="0">
                <a:solidFill>
                  <a:schemeClr val="tx2">
                    <a:lumMod val="75000"/>
                  </a:schemeClr>
                </a:solidFill>
              </a:rPr>
              <a:t>success</a:t>
            </a:r>
            <a:r>
              <a:rPr lang="fr-FR" sz="2400" b="1" i="1" dirty="0" smtClean="0">
                <a:solidFill>
                  <a:schemeClr val="tx2">
                    <a:lumMod val="75000"/>
                  </a:schemeClr>
                </a:solidFill>
              </a:rPr>
              <a:t>(</a:t>
            </a:r>
            <a:r>
              <a:rPr lang="fr-FR" sz="2400" b="1" i="1" dirty="0" err="1" smtClean="0">
                <a:solidFill>
                  <a:schemeClr val="tx2">
                    <a:lumMod val="75000"/>
                  </a:schemeClr>
                </a:solidFill>
              </a:rPr>
              <a:t>data,textStatus,jqXHR</a:t>
            </a:r>
            <a:r>
              <a:rPr lang="fr-FR" sz="2400" b="1" i="1" dirty="0" smtClean="0">
                <a:solidFill>
                  <a:schemeClr val="tx2">
                    <a:lumMod val="75000"/>
                  </a:schemeClr>
                </a:solidFill>
              </a:rPr>
              <a:t>)]</a:t>
            </a:r>
            <a:r>
              <a:rPr lang="fr-FR" sz="24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b="1" i="1" dirty="0">
                <a:solidFill>
                  <a:schemeClr val="accent2">
                    <a:lumMod val="75000"/>
                  </a:schemeClr>
                </a:solidFill>
              </a:rPr>
              <a:t>$.</a:t>
            </a:r>
            <a:r>
              <a:rPr lang="fr-FR" sz="2000" b="1" i="1" dirty="0" err="1" smtClean="0">
                <a:solidFill>
                  <a:schemeClr val="accent2">
                    <a:lumMod val="75000"/>
                  </a:schemeClr>
                </a:solidFill>
              </a:rPr>
              <a:t>getScript</a:t>
            </a:r>
            <a:r>
              <a:rPr lang="fr-FR" sz="2000" b="1" i="1" dirty="0" smtClean="0">
                <a:solidFill>
                  <a:schemeClr val="accent2">
                    <a:lumMod val="75000"/>
                  </a:schemeClr>
                </a:solidFill>
              </a:rPr>
              <a:t>(</a:t>
            </a:r>
            <a:r>
              <a:rPr lang="fr-FR" sz="2000" b="1" i="1" dirty="0" smtClean="0">
                <a:solidFill>
                  <a:schemeClr val="tx2">
                    <a:lumMod val="75000"/>
                  </a:schemeClr>
                </a:solidFill>
              </a:rPr>
              <a:t>url[,</a:t>
            </a:r>
            <a:r>
              <a:rPr lang="fr-FR" sz="2000" b="1" i="1" dirty="0" err="1">
                <a:solidFill>
                  <a:schemeClr val="tx2">
                    <a:lumMod val="75000"/>
                  </a:schemeClr>
                </a:solidFill>
              </a:rPr>
              <a:t>success</a:t>
            </a:r>
            <a:r>
              <a:rPr lang="fr-FR" sz="2000" b="1" i="1" dirty="0">
                <a:solidFill>
                  <a:schemeClr val="tx2">
                    <a:lumMod val="75000"/>
                  </a:schemeClr>
                </a:solidFill>
              </a:rPr>
              <a:t>(</a:t>
            </a:r>
            <a:r>
              <a:rPr lang="fr-FR" sz="2000" b="1" i="1" dirty="0" err="1">
                <a:solidFill>
                  <a:schemeClr val="tx2">
                    <a:lumMod val="75000"/>
                  </a:schemeClr>
                </a:solidFill>
              </a:rPr>
              <a:t>data,textStatus,jqXHR</a:t>
            </a:r>
            <a:r>
              <a:rPr lang="fr-FR" sz="2000" b="1" i="1" dirty="0">
                <a:solidFill>
                  <a:schemeClr val="tx2">
                    <a:lumMod val="75000"/>
                  </a:schemeClr>
                </a:solidFill>
              </a:rPr>
              <a:t>)]</a:t>
            </a:r>
            <a:r>
              <a:rPr lang="fr-FR" sz="2000" b="1" i="1" dirty="0">
                <a:solidFill>
                  <a:schemeClr val="accent2">
                    <a:lumMod val="75000"/>
                  </a:schemeClr>
                </a:solidFill>
              </a:rPr>
              <a:t>)</a:t>
            </a:r>
            <a:endParaRPr lang="fr-FR" sz="2000" b="1" i="1" dirty="0" smtClean="0">
              <a:solidFill>
                <a:schemeClr val="accent2">
                  <a:lumMod val="75000"/>
                </a:schemeClr>
              </a:solidFill>
            </a:endParaRPr>
          </a:p>
          <a:p>
            <a:pPr marL="0" indent="0">
              <a:buNone/>
            </a:pPr>
            <a:r>
              <a:rPr lang="fr-FR" sz="2000" dirty="0" smtClean="0"/>
              <a:t>Charge un fichier JavaScript à partir du serveur en utilisant la méthode GET et </a:t>
            </a:r>
            <a:r>
              <a:rPr lang="fr-FR" sz="2000" u="sng" dirty="0" smtClean="0"/>
              <a:t>exécute celui-ci.</a:t>
            </a:r>
          </a:p>
          <a:p>
            <a:pPr marL="0" indent="0">
              <a:buNone/>
            </a:pPr>
            <a:r>
              <a:rPr lang="fr-FR" sz="2000" b="1" dirty="0">
                <a:solidFill>
                  <a:schemeClr val="tx2">
                    <a:lumMod val="75000"/>
                  </a:schemeClr>
                </a:solidFill>
              </a:rPr>
              <a:t>url :</a:t>
            </a:r>
          </a:p>
          <a:p>
            <a:pPr marL="0" indent="0">
              <a:buNone/>
            </a:pPr>
            <a:r>
              <a:rPr lang="fr-FR" sz="2000" dirty="0"/>
              <a:t>Une chaîne de caractères contenant l'adresse URL du fichier recherché.</a:t>
            </a:r>
          </a:p>
          <a:p>
            <a:pPr marL="0" indent="0">
              <a:buNone/>
            </a:pPr>
            <a:endParaRPr lang="fr-FR" sz="2000" b="1" dirty="0" smtClean="0">
              <a:solidFill>
                <a:schemeClr val="tx2">
                  <a:lumMod val="75000"/>
                </a:schemeClr>
              </a:solidFill>
            </a:endParaRPr>
          </a:p>
          <a:p>
            <a:pPr marL="0" indent="0">
              <a:buNone/>
            </a:pPr>
            <a:r>
              <a:rPr lang="fr-FR" sz="2000" b="1" dirty="0" err="1" smtClean="0">
                <a:solidFill>
                  <a:schemeClr val="tx2">
                    <a:lumMod val="75000"/>
                  </a:schemeClr>
                </a:solidFill>
              </a:rPr>
              <a:t>success</a:t>
            </a:r>
            <a:r>
              <a:rPr lang="fr-FR" sz="2000" b="1" dirty="0" smtClean="0">
                <a:solidFill>
                  <a:schemeClr val="tx2">
                    <a:lumMod val="75000"/>
                  </a:schemeClr>
                </a:solidFill>
              </a:rPr>
              <a:t>(data, </a:t>
            </a:r>
            <a:r>
              <a:rPr lang="fr-FR" sz="2000" b="1" dirty="0" err="1" smtClean="0">
                <a:solidFill>
                  <a:schemeClr val="tx2">
                    <a:lumMod val="75000"/>
                  </a:schemeClr>
                </a:solidFill>
              </a:rPr>
              <a:t>textStatus</a:t>
            </a:r>
            <a:r>
              <a:rPr lang="fr-FR" sz="2000" b="1" dirty="0">
                <a:solidFill>
                  <a:schemeClr val="tx2">
                    <a:lumMod val="75000"/>
                  </a:schemeClr>
                </a:solidFill>
              </a:rPr>
              <a:t>, </a:t>
            </a:r>
            <a:r>
              <a:rPr lang="fr-FR" sz="2000" b="1" dirty="0" err="1" smtClean="0">
                <a:solidFill>
                  <a:schemeClr val="tx2">
                    <a:lumMod val="75000"/>
                  </a:schemeClr>
                </a:solidFill>
              </a:rPr>
              <a:t>jqXHR</a:t>
            </a:r>
            <a:r>
              <a:rPr lang="fr-FR" sz="2000" b="1" dirty="0" smtClean="0">
                <a:solidFill>
                  <a:schemeClr val="tx2">
                    <a:lumMod val="75000"/>
                  </a:schemeClr>
                </a:solidFill>
              </a:rPr>
              <a:t>)</a:t>
            </a:r>
            <a:endParaRPr lang="fr-FR" sz="2000" b="1" dirty="0">
              <a:solidFill>
                <a:schemeClr val="tx2">
                  <a:lumMod val="75000"/>
                </a:schemeClr>
              </a:solidFill>
            </a:endParaRPr>
          </a:p>
          <a:p>
            <a:pPr marL="0" indent="0">
              <a:buNone/>
            </a:pPr>
            <a:r>
              <a:rPr lang="fr-FR" sz="2000" dirty="0" smtClean="0"/>
              <a:t>fonction à exécuter si la requête est un succès.</a:t>
            </a:r>
          </a:p>
          <a:p>
            <a:pPr marL="0" indent="0">
              <a:buNone/>
            </a:pPr>
            <a:r>
              <a:rPr lang="fr-FR" sz="2000" dirty="0" smtClean="0">
                <a:solidFill>
                  <a:schemeClr val="tx2">
                    <a:lumMod val="75000"/>
                  </a:schemeClr>
                </a:solidFill>
              </a:rPr>
              <a:t>   data </a:t>
            </a:r>
            <a:r>
              <a:rPr lang="fr-FR" sz="2000" dirty="0">
                <a:solidFill>
                  <a:schemeClr val="tx2">
                    <a:lumMod val="75000"/>
                  </a:schemeClr>
                </a:solidFill>
              </a:rPr>
              <a:t>: </a:t>
            </a:r>
            <a:r>
              <a:rPr lang="fr-FR" sz="2000" dirty="0"/>
              <a:t>réponse du serveur </a:t>
            </a:r>
            <a:endParaRPr lang="fr-FR" sz="2000" dirty="0" smtClean="0"/>
          </a:p>
          <a:p>
            <a:pPr marL="0" indent="0">
              <a:buNone/>
            </a:pPr>
            <a:r>
              <a:rPr lang="fr-FR" sz="2000" dirty="0" smtClean="0">
                <a:solidFill>
                  <a:schemeClr val="tx2">
                    <a:lumMod val="75000"/>
                  </a:schemeClr>
                </a:solidFill>
              </a:rPr>
              <a:t>   </a:t>
            </a:r>
            <a:r>
              <a:rPr lang="fr-FR" sz="2000" dirty="0" err="1" smtClean="0">
                <a:solidFill>
                  <a:schemeClr val="tx2">
                    <a:lumMod val="75000"/>
                  </a:schemeClr>
                </a:solidFill>
              </a:rPr>
              <a:t>textStatus</a:t>
            </a:r>
            <a:r>
              <a:rPr lang="fr-FR" sz="2000" dirty="0" smtClean="0">
                <a:solidFill>
                  <a:schemeClr val="tx2">
                    <a:lumMod val="75000"/>
                  </a:schemeClr>
                </a:solidFill>
              </a:rPr>
              <a:t> </a:t>
            </a:r>
            <a:r>
              <a:rPr lang="fr-FR" sz="2000" dirty="0">
                <a:solidFill>
                  <a:schemeClr val="tx2">
                    <a:lumMod val="75000"/>
                  </a:schemeClr>
                </a:solidFill>
              </a:rPr>
              <a:t>: '</a:t>
            </a:r>
            <a:r>
              <a:rPr lang="fr-FR" sz="2000" dirty="0" err="1">
                <a:solidFill>
                  <a:schemeClr val="tx2">
                    <a:lumMod val="75000"/>
                  </a:schemeClr>
                </a:solidFill>
              </a:rPr>
              <a:t>error</a:t>
            </a:r>
            <a:r>
              <a:rPr lang="fr-FR" sz="2000" dirty="0">
                <a:solidFill>
                  <a:schemeClr val="tx2">
                    <a:lumMod val="75000"/>
                  </a:schemeClr>
                </a:solidFill>
              </a:rPr>
              <a:t>'</a:t>
            </a:r>
            <a:r>
              <a:rPr lang="fr-FR" sz="2000" dirty="0"/>
              <a:t> si une anomalie est détectée.</a:t>
            </a:r>
          </a:p>
          <a:p>
            <a:pPr marL="0" indent="0">
              <a:buNone/>
            </a:pPr>
            <a:r>
              <a:rPr lang="fr-FR" sz="2000" dirty="0" smtClean="0">
                <a:solidFill>
                  <a:schemeClr val="tx2">
                    <a:lumMod val="75000"/>
                  </a:schemeClr>
                </a:solidFill>
              </a:rPr>
              <a:t>   </a:t>
            </a:r>
            <a:r>
              <a:rPr lang="fr-FR" sz="2000" dirty="0" err="1" smtClean="0">
                <a:solidFill>
                  <a:schemeClr val="tx2">
                    <a:lumMod val="75000"/>
                  </a:schemeClr>
                </a:solidFill>
              </a:rPr>
              <a:t>jqXHR</a:t>
            </a:r>
            <a:r>
              <a:rPr lang="fr-FR" sz="2000" dirty="0" smtClean="0">
                <a:solidFill>
                  <a:schemeClr val="tx2">
                    <a:lumMod val="75000"/>
                  </a:schemeClr>
                </a:solidFill>
              </a:rPr>
              <a:t> </a:t>
            </a:r>
            <a:r>
              <a:rPr lang="fr-FR" sz="2000" dirty="0">
                <a:solidFill>
                  <a:schemeClr val="tx2">
                    <a:lumMod val="75000"/>
                  </a:schemeClr>
                </a:solidFill>
              </a:rPr>
              <a:t>: </a:t>
            </a:r>
            <a:r>
              <a:rPr lang="fr-FR" sz="2000" dirty="0"/>
              <a:t>objet </a:t>
            </a:r>
            <a:r>
              <a:rPr lang="fr-FR" sz="2000" dirty="0" smtClean="0"/>
              <a:t>AJAX </a:t>
            </a:r>
            <a:r>
              <a:rPr lang="fr-FR" sz="2000" dirty="0"/>
              <a:t>contenant les informations du résultat de la </a:t>
            </a:r>
            <a:r>
              <a:rPr lang="fr-FR" sz="2000" dirty="0" smtClean="0"/>
              <a:t>requête</a:t>
            </a:r>
            <a:endParaRPr lang="fr-FR" sz="2000" dirty="0"/>
          </a:p>
        </p:txBody>
      </p:sp>
    </p:spTree>
    <p:extLst>
      <p:ext uri="{BB962C8B-B14F-4D97-AF65-F5344CB8AC3E}">
        <p14:creationId xmlns:p14="http://schemas.microsoft.com/office/powerpoint/2010/main" val="661642437"/>
      </p:ext>
    </p:extLst>
  </p:cSld>
  <p:clrMapOvr>
    <a:masterClrMapping/>
  </p:clrMapOvr>
  <p:transition spd="slow">
    <p:wipe dir="d"/>
  </p:transition>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200" b="1" i="1" dirty="0" smtClean="0">
                <a:solidFill>
                  <a:schemeClr val="accent2">
                    <a:lumMod val="75000"/>
                  </a:schemeClr>
                </a:solidFill>
              </a:rPr>
              <a:t>$.</a:t>
            </a:r>
            <a:r>
              <a:rPr lang="fr-FR" sz="2200" b="1" i="1" dirty="0" err="1" smtClean="0">
                <a:solidFill>
                  <a:schemeClr val="accent2">
                    <a:lumMod val="75000"/>
                  </a:schemeClr>
                </a:solidFill>
              </a:rPr>
              <a:t>getScript</a:t>
            </a:r>
            <a:r>
              <a:rPr lang="fr-FR" sz="2200" b="1" i="1" dirty="0" smtClean="0">
                <a:solidFill>
                  <a:schemeClr val="accent2">
                    <a:lumMod val="75000"/>
                  </a:schemeClr>
                </a:solidFill>
              </a:rPr>
              <a:t>(</a:t>
            </a:r>
            <a:r>
              <a:rPr lang="fr-FR" sz="2200" b="1" i="1" dirty="0" smtClean="0">
                <a:solidFill>
                  <a:schemeClr val="tx2">
                    <a:lumMod val="75000"/>
                  </a:schemeClr>
                </a:solidFill>
              </a:rPr>
              <a:t>url[,data][,</a:t>
            </a:r>
            <a:r>
              <a:rPr lang="fr-FR" sz="2200" b="1" i="1" dirty="0" err="1" smtClean="0">
                <a:solidFill>
                  <a:schemeClr val="tx2">
                    <a:lumMod val="75000"/>
                  </a:schemeClr>
                </a:solidFill>
              </a:rPr>
              <a:t>success</a:t>
            </a:r>
            <a:r>
              <a:rPr lang="fr-FR" sz="2200" b="1" i="1" dirty="0" smtClean="0">
                <a:solidFill>
                  <a:schemeClr val="tx2">
                    <a:lumMod val="75000"/>
                  </a:schemeClr>
                </a:solidFill>
              </a:rPr>
              <a:t>(</a:t>
            </a:r>
            <a:r>
              <a:rPr lang="fr-FR" sz="2200" b="1" i="1" dirty="0" err="1" smtClean="0">
                <a:solidFill>
                  <a:schemeClr val="tx2">
                    <a:lumMod val="75000"/>
                  </a:schemeClr>
                </a:solidFill>
              </a:rPr>
              <a:t>data,textStatus,jqXHR</a:t>
            </a:r>
            <a:r>
              <a:rPr lang="fr-FR" sz="2200" b="1" i="1" dirty="0" smtClean="0">
                <a:solidFill>
                  <a:schemeClr val="tx2">
                    <a:lumMod val="75000"/>
                  </a:schemeClr>
                </a:solidFill>
              </a:rPr>
              <a:t>)][,</a:t>
            </a:r>
            <a:r>
              <a:rPr lang="fr-FR" sz="2200" b="1" i="1" dirty="0" err="1" smtClean="0">
                <a:solidFill>
                  <a:schemeClr val="tx2">
                    <a:lumMod val="75000"/>
                  </a:schemeClr>
                </a:solidFill>
              </a:rPr>
              <a:t>datatype</a:t>
            </a:r>
            <a:r>
              <a:rPr lang="fr-FR" sz="2200" b="1" i="1" dirty="0" smtClean="0">
                <a:solidFill>
                  <a:schemeClr val="tx2">
                    <a:lumMod val="75000"/>
                  </a:schemeClr>
                </a:solidFill>
              </a:rPr>
              <a:t>]</a:t>
            </a:r>
            <a:r>
              <a:rPr lang="fr-FR" sz="2200" b="1" i="1" dirty="0" smtClean="0">
                <a:solidFill>
                  <a:schemeClr val="accent2">
                    <a:lumMod val="75000"/>
                  </a:schemeClr>
                </a:solidFill>
              </a:rPr>
              <a:t>)</a:t>
            </a:r>
            <a:endParaRPr lang="fr-FR" sz="22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b="1" i="1" dirty="0" smtClean="0">
                <a:solidFill>
                  <a:schemeClr val="accent2">
                    <a:lumMod val="75000"/>
                  </a:schemeClr>
                </a:solidFill>
              </a:rPr>
              <a:t>$.</a:t>
            </a:r>
            <a:r>
              <a:rPr lang="fr-FR" sz="2000" b="1" i="1" dirty="0" err="1" smtClean="0">
                <a:solidFill>
                  <a:schemeClr val="accent2">
                    <a:lumMod val="75000"/>
                  </a:schemeClr>
                </a:solidFill>
              </a:rPr>
              <a:t>getScript</a:t>
            </a:r>
            <a:r>
              <a:rPr lang="fr-FR" sz="2000" b="1" i="1" dirty="0" smtClean="0">
                <a:solidFill>
                  <a:schemeClr val="accent2">
                    <a:lumMod val="75000"/>
                  </a:schemeClr>
                </a:solidFill>
              </a:rPr>
              <a:t>(</a:t>
            </a:r>
            <a:r>
              <a:rPr lang="fr-FR" sz="2000" b="1" i="1" dirty="0" smtClean="0">
                <a:solidFill>
                  <a:schemeClr val="tx2">
                    <a:lumMod val="75000"/>
                  </a:schemeClr>
                </a:solidFill>
              </a:rPr>
              <a:t>url</a:t>
            </a:r>
            <a:r>
              <a:rPr lang="fr-FR" sz="2000" b="1" i="1" dirty="0">
                <a:solidFill>
                  <a:schemeClr val="tx2">
                    <a:lumMod val="75000"/>
                  </a:schemeClr>
                </a:solidFill>
              </a:rPr>
              <a:t>[,data][,</a:t>
            </a:r>
            <a:r>
              <a:rPr lang="fr-FR" sz="2000" b="1" i="1" dirty="0" err="1">
                <a:solidFill>
                  <a:schemeClr val="tx2">
                    <a:lumMod val="75000"/>
                  </a:schemeClr>
                </a:solidFill>
              </a:rPr>
              <a:t>success</a:t>
            </a:r>
            <a:r>
              <a:rPr lang="fr-FR" sz="2000" b="1" i="1" dirty="0">
                <a:solidFill>
                  <a:schemeClr val="tx2">
                    <a:lumMod val="75000"/>
                  </a:schemeClr>
                </a:solidFill>
              </a:rPr>
              <a:t>(</a:t>
            </a:r>
            <a:r>
              <a:rPr lang="fr-FR" sz="2000" b="1" i="1" dirty="0" err="1">
                <a:solidFill>
                  <a:schemeClr val="tx2">
                    <a:lumMod val="75000"/>
                  </a:schemeClr>
                </a:solidFill>
              </a:rPr>
              <a:t>data,textStatus,jqXHR</a:t>
            </a:r>
            <a:r>
              <a:rPr lang="fr-FR" sz="2000" b="1" i="1" dirty="0">
                <a:solidFill>
                  <a:schemeClr val="tx2">
                    <a:lumMod val="75000"/>
                  </a:schemeClr>
                </a:solidFill>
              </a:rPr>
              <a:t>)][,</a:t>
            </a:r>
            <a:r>
              <a:rPr lang="fr-FR" sz="2000" b="1" i="1" dirty="0" err="1">
                <a:solidFill>
                  <a:schemeClr val="tx2">
                    <a:lumMod val="75000"/>
                  </a:schemeClr>
                </a:solidFill>
              </a:rPr>
              <a:t>datatype</a:t>
            </a:r>
            <a:r>
              <a:rPr lang="fr-FR" sz="2000" b="1" i="1" dirty="0">
                <a:solidFill>
                  <a:schemeClr val="tx2">
                    <a:lumMod val="75000"/>
                  </a:schemeClr>
                </a:solidFill>
              </a:rPr>
              <a:t>]</a:t>
            </a:r>
            <a:r>
              <a:rPr lang="fr-FR" sz="2000" b="1" i="1" dirty="0">
                <a:solidFill>
                  <a:schemeClr val="accent2">
                    <a:lumMod val="75000"/>
                  </a:schemeClr>
                </a:solidFill>
              </a:rPr>
              <a:t>) </a:t>
            </a:r>
            <a:endParaRPr lang="fr-FR" sz="2000" b="1" i="1" dirty="0" smtClean="0">
              <a:solidFill>
                <a:schemeClr val="accent2">
                  <a:lumMod val="75000"/>
                </a:schemeClr>
              </a:solidFill>
            </a:endParaRPr>
          </a:p>
          <a:p>
            <a:pPr marL="0" indent="0">
              <a:buNone/>
            </a:pPr>
            <a:r>
              <a:rPr lang="fr-FR" sz="2000" dirty="0" smtClean="0"/>
              <a:t>Cette fonction est un raccourci de :</a:t>
            </a:r>
          </a:p>
          <a:p>
            <a:pPr marL="0" indent="0">
              <a:buNone/>
            </a:pPr>
            <a:r>
              <a:rPr lang="en-US" sz="2000" b="1" dirty="0">
                <a:solidFill>
                  <a:schemeClr val="accent2">
                    <a:lumMod val="75000"/>
                  </a:schemeClr>
                </a:solidFill>
              </a:rPr>
              <a:t>$.</a:t>
            </a:r>
            <a:r>
              <a:rPr lang="en-US" sz="2000" b="1" dirty="0" err="1">
                <a:solidFill>
                  <a:schemeClr val="accent2">
                    <a:lumMod val="75000"/>
                  </a:schemeClr>
                </a:solidFill>
              </a:rPr>
              <a:t>ajax</a:t>
            </a:r>
            <a:r>
              <a:rPr lang="en-US" sz="2000" b="1" dirty="0">
                <a:solidFill>
                  <a:schemeClr val="accent2">
                    <a:lumMod val="75000"/>
                  </a:schemeClr>
                </a:solidFill>
              </a:rPr>
              <a:t>({</a:t>
            </a:r>
          </a:p>
          <a:p>
            <a:pPr marL="0" indent="0">
              <a:buNone/>
            </a:pPr>
            <a:r>
              <a:rPr lang="en-US" sz="2000" b="1" dirty="0" smtClean="0">
                <a:solidFill>
                  <a:schemeClr val="accent2">
                    <a:lumMod val="75000"/>
                  </a:schemeClr>
                </a:solidFill>
              </a:rPr>
              <a:t>	type</a:t>
            </a:r>
            <a:r>
              <a:rPr lang="en-US" sz="2000" b="1" dirty="0">
                <a:solidFill>
                  <a:schemeClr val="accent2">
                    <a:lumMod val="75000"/>
                  </a:schemeClr>
                </a:solidFill>
              </a:rPr>
              <a:t>: </a:t>
            </a:r>
            <a:r>
              <a:rPr lang="en-US" sz="2000" b="1" dirty="0" smtClean="0">
                <a:solidFill>
                  <a:schemeClr val="tx2">
                    <a:lumMod val="75000"/>
                  </a:schemeClr>
                </a:solidFill>
              </a:rPr>
              <a:t>"GET"</a:t>
            </a:r>
            <a:r>
              <a:rPr lang="en-US" sz="2000" b="1" dirty="0" smtClean="0">
                <a:solidFill>
                  <a:schemeClr val="accent2">
                    <a:lumMod val="75000"/>
                  </a:schemeClr>
                </a:solidFill>
              </a:rPr>
              <a:t>,</a:t>
            </a:r>
            <a:endParaRPr lang="en-US" sz="2000" b="1" dirty="0">
              <a:solidFill>
                <a:schemeClr val="accent2">
                  <a:lumMod val="75000"/>
                </a:schemeClr>
              </a:solidFill>
            </a:endParaRPr>
          </a:p>
          <a:p>
            <a:pPr marL="0" indent="0">
              <a:buNone/>
            </a:pPr>
            <a:r>
              <a:rPr lang="en-US" sz="2000" b="1" dirty="0" smtClean="0">
                <a:solidFill>
                  <a:schemeClr val="accent2">
                    <a:lumMod val="75000"/>
                  </a:schemeClr>
                </a:solidFill>
              </a:rPr>
              <a:t>	url</a:t>
            </a:r>
            <a:r>
              <a:rPr lang="en-US" sz="2000" b="1" dirty="0">
                <a:solidFill>
                  <a:schemeClr val="accent2">
                    <a:lumMod val="75000"/>
                  </a:schemeClr>
                </a:solidFill>
              </a:rPr>
              <a:t>: </a:t>
            </a:r>
            <a:r>
              <a:rPr lang="en-US" sz="2000" b="1" dirty="0" err="1">
                <a:solidFill>
                  <a:schemeClr val="tx2">
                    <a:lumMod val="75000"/>
                  </a:schemeClr>
                </a:solidFill>
              </a:rPr>
              <a:t>url</a:t>
            </a:r>
            <a:r>
              <a:rPr lang="en-US" sz="2000" b="1" dirty="0">
                <a:solidFill>
                  <a:schemeClr val="accent2">
                    <a:lumMod val="75000"/>
                  </a:schemeClr>
                </a:solidFill>
              </a:rPr>
              <a:t>,</a:t>
            </a:r>
          </a:p>
          <a:p>
            <a:pPr marL="0" indent="0">
              <a:buNone/>
            </a:pPr>
            <a:r>
              <a:rPr lang="en-US" sz="2000" b="1" dirty="0" smtClean="0">
                <a:solidFill>
                  <a:schemeClr val="accent2">
                    <a:lumMod val="75000"/>
                  </a:schemeClr>
                </a:solidFill>
              </a:rPr>
              <a:t>	success</a:t>
            </a:r>
            <a:r>
              <a:rPr lang="en-US" sz="2000" b="1" dirty="0">
                <a:solidFill>
                  <a:schemeClr val="accent2">
                    <a:lumMod val="75000"/>
                  </a:schemeClr>
                </a:solidFill>
              </a:rPr>
              <a:t>: </a:t>
            </a:r>
            <a:r>
              <a:rPr lang="en-US" sz="2000" b="1" dirty="0">
                <a:solidFill>
                  <a:schemeClr val="tx2">
                    <a:lumMod val="75000"/>
                  </a:schemeClr>
                </a:solidFill>
              </a:rPr>
              <a:t>success</a:t>
            </a:r>
            <a:r>
              <a:rPr lang="en-US" sz="2000" b="1" dirty="0">
                <a:solidFill>
                  <a:schemeClr val="accent2">
                    <a:lumMod val="75000"/>
                  </a:schemeClr>
                </a:solidFill>
              </a:rPr>
              <a:t>,</a:t>
            </a:r>
          </a:p>
          <a:p>
            <a:pPr marL="0" indent="0">
              <a:buNone/>
            </a:pPr>
            <a:r>
              <a:rPr lang="en-US" sz="2000" b="1" dirty="0" smtClean="0">
                <a:solidFill>
                  <a:schemeClr val="accent2">
                    <a:lumMod val="75000"/>
                  </a:schemeClr>
                </a:solidFill>
              </a:rPr>
              <a:t>	</a:t>
            </a:r>
            <a:r>
              <a:rPr lang="en-US" sz="2000" b="1" dirty="0" err="1" smtClean="0">
                <a:solidFill>
                  <a:schemeClr val="accent2">
                    <a:lumMod val="75000"/>
                  </a:schemeClr>
                </a:solidFill>
              </a:rPr>
              <a:t>dataType</a:t>
            </a:r>
            <a:r>
              <a:rPr lang="en-US" sz="2000" b="1" dirty="0">
                <a:solidFill>
                  <a:schemeClr val="accent2">
                    <a:lumMod val="75000"/>
                  </a:schemeClr>
                </a:solidFill>
              </a:rPr>
              <a:t>: </a:t>
            </a:r>
            <a:r>
              <a:rPr lang="en-US" sz="2000" b="1" dirty="0" smtClean="0">
                <a:solidFill>
                  <a:schemeClr val="tx2">
                    <a:lumMod val="75000"/>
                  </a:schemeClr>
                </a:solidFill>
              </a:rPr>
              <a:t>'script'</a:t>
            </a:r>
            <a:endParaRPr lang="en-US" sz="2000" b="1" dirty="0">
              <a:solidFill>
                <a:schemeClr val="tx2">
                  <a:lumMod val="75000"/>
                </a:schemeClr>
              </a:solidFill>
            </a:endParaRPr>
          </a:p>
          <a:p>
            <a:pPr marL="0" indent="0">
              <a:buNone/>
            </a:pPr>
            <a:r>
              <a:rPr lang="en-US" sz="2000" b="1" dirty="0">
                <a:solidFill>
                  <a:schemeClr val="accent2">
                    <a:lumMod val="75000"/>
                  </a:schemeClr>
                </a:solidFill>
              </a:rPr>
              <a:t>});</a:t>
            </a:r>
          </a:p>
          <a:p>
            <a:pPr marL="0" indent="0">
              <a:buNone/>
            </a:pPr>
            <a:r>
              <a:rPr lang="fr-FR" sz="2000" dirty="0" smtClean="0"/>
              <a:t>La fonction '</a:t>
            </a:r>
            <a:r>
              <a:rPr lang="fr-FR" sz="2000" dirty="0" err="1" smtClean="0"/>
              <a:t>success</a:t>
            </a:r>
            <a:r>
              <a:rPr lang="fr-FR" sz="2000" dirty="0" smtClean="0"/>
              <a:t>' retourne les données et le '</a:t>
            </a:r>
            <a:r>
              <a:rPr lang="fr-FR" sz="2000" dirty="0" err="1" smtClean="0"/>
              <a:t>status</a:t>
            </a:r>
            <a:r>
              <a:rPr lang="fr-FR" sz="2000" dirty="0" smtClean="0"/>
              <a:t>' de la requête alors que le script a été chargé mais pas encore nécessairement exécuté.</a:t>
            </a:r>
            <a:endParaRPr lang="fr-FR" sz="2000" dirty="0"/>
          </a:p>
        </p:txBody>
      </p:sp>
    </p:spTree>
    <p:extLst>
      <p:ext uri="{BB962C8B-B14F-4D97-AF65-F5344CB8AC3E}">
        <p14:creationId xmlns:p14="http://schemas.microsoft.com/office/powerpoint/2010/main" val="2025777056"/>
      </p:ext>
    </p:extLst>
  </p:cSld>
  <p:clrMapOvr>
    <a:masterClrMapping/>
  </p:clrMapOvr>
  <p:transition spd="slow">
    <p:wipe dir="d"/>
  </p:transition>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200" b="1" i="1" dirty="0">
                <a:solidFill>
                  <a:schemeClr val="accent2">
                    <a:lumMod val="75000"/>
                  </a:schemeClr>
                </a:solidFill>
              </a:rPr>
              <a:t>$.</a:t>
            </a:r>
            <a:r>
              <a:rPr lang="fr-FR" sz="2200" b="1" i="1" dirty="0" err="1">
                <a:solidFill>
                  <a:schemeClr val="accent2">
                    <a:lumMod val="75000"/>
                  </a:schemeClr>
                </a:solidFill>
              </a:rPr>
              <a:t>getScript</a:t>
            </a:r>
            <a:r>
              <a:rPr lang="fr-FR" sz="2200" b="1" i="1" dirty="0">
                <a:solidFill>
                  <a:schemeClr val="accent2">
                    <a:lumMod val="75000"/>
                  </a:schemeClr>
                </a:solidFill>
              </a:rPr>
              <a:t>(</a:t>
            </a:r>
            <a:r>
              <a:rPr lang="fr-FR" sz="2200" b="1" i="1" dirty="0">
                <a:solidFill>
                  <a:schemeClr val="tx2">
                    <a:lumMod val="75000"/>
                  </a:schemeClr>
                </a:solidFill>
              </a:rPr>
              <a:t>url[,data][,</a:t>
            </a:r>
            <a:r>
              <a:rPr lang="fr-FR" sz="2200" b="1" i="1" dirty="0" err="1">
                <a:solidFill>
                  <a:schemeClr val="tx2">
                    <a:lumMod val="75000"/>
                  </a:schemeClr>
                </a:solidFill>
              </a:rPr>
              <a:t>success</a:t>
            </a:r>
            <a:r>
              <a:rPr lang="fr-FR" sz="2200" b="1" i="1" dirty="0">
                <a:solidFill>
                  <a:schemeClr val="tx2">
                    <a:lumMod val="75000"/>
                  </a:schemeClr>
                </a:solidFill>
              </a:rPr>
              <a:t>(</a:t>
            </a:r>
            <a:r>
              <a:rPr lang="fr-FR" sz="2200" b="1" i="1" dirty="0" err="1">
                <a:solidFill>
                  <a:schemeClr val="tx2">
                    <a:lumMod val="75000"/>
                  </a:schemeClr>
                </a:solidFill>
              </a:rPr>
              <a:t>data,textStatus,jqXHR</a:t>
            </a:r>
            <a:r>
              <a:rPr lang="fr-FR" sz="2200" b="1" i="1" dirty="0">
                <a:solidFill>
                  <a:schemeClr val="tx2">
                    <a:lumMod val="75000"/>
                  </a:schemeClr>
                </a:solidFill>
              </a:rPr>
              <a:t>)][,</a:t>
            </a:r>
            <a:r>
              <a:rPr lang="fr-FR" sz="2200" b="1" i="1" dirty="0" err="1">
                <a:solidFill>
                  <a:schemeClr val="tx2">
                    <a:lumMod val="75000"/>
                  </a:schemeClr>
                </a:solidFill>
              </a:rPr>
              <a:t>datatype</a:t>
            </a:r>
            <a:r>
              <a:rPr lang="fr-FR" sz="2200" b="1" i="1" dirty="0">
                <a:solidFill>
                  <a:schemeClr val="tx2">
                    <a:lumMod val="75000"/>
                  </a:schemeClr>
                </a:solidFill>
              </a:rPr>
              <a:t>]</a:t>
            </a:r>
            <a:r>
              <a:rPr lang="fr-FR" sz="2200" b="1" i="1" dirty="0">
                <a:solidFill>
                  <a:schemeClr val="accent2">
                    <a:lumMod val="75000"/>
                  </a:schemeClr>
                </a:solidFill>
              </a:rPr>
              <a:t>)</a:t>
            </a:r>
            <a:endParaRPr lang="fr-FR" sz="22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fontScale="92500" lnSpcReduction="20000"/>
          </a:bodyPr>
          <a:lstStyle/>
          <a:p>
            <a:pPr marL="0" indent="0">
              <a:buNone/>
            </a:pPr>
            <a:r>
              <a:rPr lang="fr-FR" sz="2000" dirty="0" smtClean="0"/>
              <a:t>Exemple: </a:t>
            </a:r>
          </a:p>
          <a:p>
            <a:pPr marL="0" indent="0">
              <a:buNone/>
            </a:pPr>
            <a:r>
              <a:rPr lang="fr-FR" sz="2000" dirty="0"/>
              <a:t>&lt;script&gt;</a:t>
            </a:r>
          </a:p>
          <a:p>
            <a:pPr marL="0" indent="0">
              <a:buNone/>
            </a:pPr>
            <a:r>
              <a:rPr lang="fr-FR" sz="2000" b="1" dirty="0">
                <a:solidFill>
                  <a:schemeClr val="accent2">
                    <a:lumMod val="75000"/>
                  </a:schemeClr>
                </a:solidFill>
              </a:rPr>
              <a:t>$(document).</a:t>
            </a:r>
            <a:r>
              <a:rPr lang="fr-FR" sz="2000" b="1" dirty="0" err="1">
                <a:solidFill>
                  <a:schemeClr val="accent2">
                    <a:lumMod val="75000"/>
                  </a:schemeClr>
                </a:solidFill>
              </a:rPr>
              <a:t>ready</a:t>
            </a:r>
            <a:r>
              <a:rPr lang="fr-FR" sz="2000" b="1" dirty="0">
                <a:solidFill>
                  <a:schemeClr val="accent2">
                    <a:lumMod val="75000"/>
                  </a:schemeClr>
                </a:solidFill>
              </a:rPr>
              <a:t>(</a:t>
            </a:r>
            <a:r>
              <a:rPr lang="fr-FR" sz="2000" b="1" dirty="0" err="1">
                <a:solidFill>
                  <a:schemeClr val="accent2">
                    <a:lumMod val="75000"/>
                  </a:schemeClr>
                </a:solidFill>
              </a:rPr>
              <a:t>function</a:t>
            </a:r>
            <a:r>
              <a:rPr lang="fr-FR" sz="2000" b="1" dirty="0">
                <a:solidFill>
                  <a:schemeClr val="accent2">
                    <a:lumMod val="75000"/>
                  </a:schemeClr>
                </a:solidFill>
              </a:rPr>
              <a:t>(){</a:t>
            </a:r>
          </a:p>
          <a:p>
            <a:pPr marL="0" indent="0">
              <a:buNone/>
            </a:pPr>
            <a:r>
              <a:rPr lang="fr-FR" sz="2000" b="1" dirty="0">
                <a:solidFill>
                  <a:schemeClr val="accent2">
                    <a:lumMod val="75000"/>
                  </a:schemeClr>
                </a:solidFill>
              </a:rPr>
              <a:t>  </a:t>
            </a:r>
            <a:r>
              <a:rPr lang="fr-FR" sz="2000" b="1" dirty="0" smtClean="0">
                <a:solidFill>
                  <a:schemeClr val="accent2">
                    <a:lumMod val="75000"/>
                  </a:schemeClr>
                </a:solidFill>
              </a:rPr>
              <a:t> $("</a:t>
            </a:r>
            <a:r>
              <a:rPr lang="fr-FR" sz="2000" b="1" dirty="0" err="1">
                <a:solidFill>
                  <a:schemeClr val="accent2">
                    <a:lumMod val="75000"/>
                  </a:schemeClr>
                </a:solidFill>
              </a:rPr>
              <a:t>button</a:t>
            </a:r>
            <a:r>
              <a:rPr lang="fr-FR" sz="2000" b="1" dirty="0">
                <a:solidFill>
                  <a:schemeClr val="accent2">
                    <a:lumMod val="75000"/>
                  </a:schemeClr>
                </a:solidFill>
              </a:rPr>
              <a:t>").one('click',</a:t>
            </a:r>
            <a:r>
              <a:rPr lang="fr-FR" sz="2000" b="1" dirty="0" err="1">
                <a:solidFill>
                  <a:schemeClr val="accent2">
                    <a:lumMod val="75000"/>
                  </a:schemeClr>
                </a:solidFill>
              </a:rPr>
              <a:t>function</a:t>
            </a:r>
            <a:r>
              <a:rPr lang="fr-FR" sz="2000" b="1" dirty="0">
                <a:solidFill>
                  <a:schemeClr val="accent2">
                    <a:lumMod val="75000"/>
                  </a:schemeClr>
                </a:solidFill>
              </a:rPr>
              <a:t>(){</a:t>
            </a:r>
          </a:p>
          <a:p>
            <a:pPr marL="0" indent="0">
              <a:buNone/>
            </a:pPr>
            <a:r>
              <a:rPr lang="fr-FR" sz="2000" b="1" dirty="0">
                <a:solidFill>
                  <a:schemeClr val="accent2">
                    <a:lumMod val="75000"/>
                  </a:schemeClr>
                </a:solidFill>
              </a:rPr>
              <a:t>   </a:t>
            </a:r>
            <a:r>
              <a:rPr lang="fr-FR" sz="2000" b="1" dirty="0" smtClean="0">
                <a:solidFill>
                  <a:schemeClr val="accent2">
                    <a:lumMod val="75000"/>
                  </a:schemeClr>
                </a:solidFill>
              </a:rPr>
              <a:t>   $.</a:t>
            </a:r>
            <a:r>
              <a:rPr lang="fr-FR" sz="2000" b="1" dirty="0" err="1">
                <a:solidFill>
                  <a:schemeClr val="accent2">
                    <a:lumMod val="75000"/>
                  </a:schemeClr>
                </a:solidFill>
              </a:rPr>
              <a:t>getScript</a:t>
            </a:r>
            <a:r>
              <a:rPr lang="fr-FR" sz="2000" b="1" dirty="0">
                <a:solidFill>
                  <a:schemeClr val="accent2">
                    <a:lumMod val="75000"/>
                  </a:schemeClr>
                </a:solidFill>
              </a:rPr>
              <a:t>('test.js', </a:t>
            </a:r>
            <a:r>
              <a:rPr lang="fr-FR" sz="2000" b="1" dirty="0" err="1">
                <a:solidFill>
                  <a:schemeClr val="accent2">
                    <a:lumMod val="75000"/>
                  </a:schemeClr>
                </a:solidFill>
              </a:rPr>
              <a:t>function</a:t>
            </a:r>
            <a:r>
              <a:rPr lang="fr-FR" sz="2000" b="1" dirty="0">
                <a:solidFill>
                  <a:schemeClr val="accent2">
                    <a:lumMod val="75000"/>
                  </a:schemeClr>
                </a:solidFill>
              </a:rPr>
              <a:t>(data) {</a:t>
            </a:r>
          </a:p>
          <a:p>
            <a:pPr marL="0" indent="0">
              <a:buNone/>
            </a:pPr>
            <a:r>
              <a:rPr lang="fr-FR" sz="2000" b="1" dirty="0">
                <a:solidFill>
                  <a:schemeClr val="accent2">
                    <a:lumMod val="75000"/>
                  </a:schemeClr>
                </a:solidFill>
              </a:rPr>
              <a:t>    </a:t>
            </a:r>
            <a:r>
              <a:rPr lang="fr-FR" sz="2000" b="1" dirty="0" smtClean="0">
                <a:solidFill>
                  <a:schemeClr val="accent2">
                    <a:lumMod val="75000"/>
                  </a:schemeClr>
                </a:solidFill>
              </a:rPr>
              <a:t>      $('#</a:t>
            </a:r>
            <a:r>
              <a:rPr lang="fr-FR" sz="2000" b="1" dirty="0" err="1">
                <a:solidFill>
                  <a:schemeClr val="accent2">
                    <a:lumMod val="75000"/>
                  </a:schemeClr>
                </a:solidFill>
              </a:rPr>
              <a:t>result</a:t>
            </a:r>
            <a:r>
              <a:rPr lang="fr-FR" sz="2000" b="1" dirty="0">
                <a:solidFill>
                  <a:schemeClr val="accent2">
                    <a:lumMod val="75000"/>
                  </a:schemeClr>
                </a:solidFill>
              </a:rPr>
              <a:t>').</a:t>
            </a:r>
            <a:r>
              <a:rPr lang="fr-FR" sz="2000" b="1" dirty="0" err="1">
                <a:solidFill>
                  <a:schemeClr val="accent2">
                    <a:lumMod val="75000"/>
                  </a:schemeClr>
                </a:solidFill>
              </a:rPr>
              <a:t>text</a:t>
            </a:r>
            <a:r>
              <a:rPr lang="fr-FR" sz="2000" b="1" dirty="0">
                <a:solidFill>
                  <a:schemeClr val="accent2">
                    <a:lumMod val="75000"/>
                  </a:schemeClr>
                </a:solidFill>
              </a:rPr>
              <a:t>(data);</a:t>
            </a:r>
          </a:p>
          <a:p>
            <a:pPr marL="0" indent="0">
              <a:buNone/>
            </a:pPr>
            <a:r>
              <a:rPr lang="fr-FR" sz="2000" b="1" dirty="0" smtClean="0">
                <a:solidFill>
                  <a:schemeClr val="accent2">
                    <a:lumMod val="75000"/>
                  </a:schemeClr>
                </a:solidFill>
              </a:rPr>
              <a:t>          $('#</a:t>
            </a:r>
            <a:r>
              <a:rPr lang="fr-FR" sz="2000" b="1" dirty="0" err="1">
                <a:solidFill>
                  <a:schemeClr val="accent2">
                    <a:lumMod val="75000"/>
                  </a:schemeClr>
                </a:solidFill>
              </a:rPr>
              <a:t>result</a:t>
            </a:r>
            <a:r>
              <a:rPr lang="fr-FR" sz="2000" b="1" dirty="0">
                <a:solidFill>
                  <a:schemeClr val="accent2">
                    <a:lumMod val="75000"/>
                  </a:schemeClr>
                </a:solidFill>
              </a:rPr>
              <a:t>').</a:t>
            </a:r>
            <a:r>
              <a:rPr lang="fr-FR" sz="2000" b="1" dirty="0" err="1">
                <a:solidFill>
                  <a:schemeClr val="accent2">
                    <a:lumMod val="75000"/>
                  </a:schemeClr>
                </a:solidFill>
              </a:rPr>
              <a:t>wrapInner</a:t>
            </a:r>
            <a:r>
              <a:rPr lang="fr-FR" sz="2000" b="1" dirty="0">
                <a:solidFill>
                  <a:schemeClr val="accent2">
                    <a:lumMod val="75000"/>
                  </a:schemeClr>
                </a:solidFill>
              </a:rPr>
              <a:t>("&lt;script /&gt;");</a:t>
            </a:r>
          </a:p>
          <a:p>
            <a:pPr marL="0" indent="0">
              <a:buNone/>
            </a:pPr>
            <a:r>
              <a:rPr lang="fr-FR" sz="2000" b="1" dirty="0">
                <a:solidFill>
                  <a:schemeClr val="accent2">
                    <a:lumMod val="75000"/>
                  </a:schemeClr>
                </a:solidFill>
              </a:rPr>
              <a:t>    </a:t>
            </a:r>
            <a:r>
              <a:rPr lang="fr-FR" sz="2000" b="1" dirty="0" smtClean="0">
                <a:solidFill>
                  <a:schemeClr val="accent2">
                    <a:lumMod val="75000"/>
                  </a:schemeClr>
                </a:solidFill>
              </a:rPr>
              <a:t>      $('#</a:t>
            </a:r>
            <a:r>
              <a:rPr lang="fr-FR" sz="2000" b="1" dirty="0">
                <a:solidFill>
                  <a:schemeClr val="accent2">
                    <a:lumMod val="75000"/>
                  </a:schemeClr>
                </a:solidFill>
              </a:rPr>
              <a:t>mes').append('Chargement du script terminé');</a:t>
            </a:r>
          </a:p>
          <a:p>
            <a:pPr marL="0" indent="0">
              <a:buNone/>
            </a:pPr>
            <a:r>
              <a:rPr lang="fr-FR" sz="2000" b="1" dirty="0" smtClean="0">
                <a:solidFill>
                  <a:schemeClr val="accent2">
                    <a:lumMod val="75000"/>
                  </a:schemeClr>
                </a:solidFill>
              </a:rPr>
              <a:t>          });</a:t>
            </a:r>
            <a:endParaRPr lang="fr-FR" sz="2000" b="1" dirty="0">
              <a:solidFill>
                <a:schemeClr val="accent2">
                  <a:lumMod val="75000"/>
                </a:schemeClr>
              </a:solidFill>
            </a:endParaRPr>
          </a:p>
          <a:p>
            <a:pPr marL="0" indent="0">
              <a:buNone/>
            </a:pPr>
            <a:r>
              <a:rPr lang="fr-FR" sz="2000" b="1" dirty="0">
                <a:solidFill>
                  <a:schemeClr val="accent2">
                    <a:lumMod val="75000"/>
                  </a:schemeClr>
                </a:solidFill>
              </a:rPr>
              <a:t> </a:t>
            </a:r>
            <a:r>
              <a:rPr lang="fr-FR" sz="2000" b="1" dirty="0" smtClean="0">
                <a:solidFill>
                  <a:schemeClr val="accent2">
                    <a:lumMod val="75000"/>
                  </a:schemeClr>
                </a:solidFill>
              </a:rPr>
              <a:t>    </a:t>
            </a:r>
            <a:r>
              <a:rPr lang="fr-FR" sz="2000" b="1" dirty="0">
                <a:solidFill>
                  <a:schemeClr val="accent2">
                    <a:lumMod val="75000"/>
                  </a:schemeClr>
                </a:solidFill>
              </a:rPr>
              <a:t>});</a:t>
            </a:r>
          </a:p>
          <a:p>
            <a:pPr marL="0" indent="0">
              <a:buNone/>
            </a:pPr>
            <a:r>
              <a:rPr lang="fr-FR" sz="2000" b="1" dirty="0">
                <a:solidFill>
                  <a:schemeClr val="accent2">
                    <a:lumMod val="75000"/>
                  </a:schemeClr>
                </a:solidFill>
              </a:rPr>
              <a:t>});</a:t>
            </a:r>
          </a:p>
          <a:p>
            <a:pPr marL="0" indent="0">
              <a:buNone/>
            </a:pPr>
            <a:r>
              <a:rPr lang="fr-FR" sz="2000" dirty="0"/>
              <a:t>&lt;/script&gt;</a:t>
            </a:r>
          </a:p>
          <a:p>
            <a:pPr marL="0" indent="0">
              <a:buNone/>
            </a:pPr>
            <a:r>
              <a:rPr lang="fr-FR" sz="2000" dirty="0"/>
              <a:t>&lt;/</a:t>
            </a:r>
            <a:r>
              <a:rPr lang="fr-FR" sz="2000" dirty="0" err="1"/>
              <a:t>head</a:t>
            </a:r>
            <a:r>
              <a:rPr lang="fr-FR" sz="2000" dirty="0"/>
              <a:t>&gt;</a:t>
            </a:r>
          </a:p>
          <a:p>
            <a:pPr marL="0" indent="0">
              <a:buNone/>
            </a:pPr>
            <a:r>
              <a:rPr lang="fr-FR" sz="2000" dirty="0"/>
              <a:t>&lt;body&gt;</a:t>
            </a:r>
          </a:p>
          <a:p>
            <a:pPr marL="0" indent="0">
              <a:buNone/>
            </a:pPr>
            <a:r>
              <a:rPr lang="fr-FR" sz="2000" dirty="0"/>
              <a:t>&lt;</a:t>
            </a:r>
            <a:r>
              <a:rPr lang="fr-FR" sz="2000" dirty="0" err="1"/>
              <a:t>button</a:t>
            </a:r>
            <a:r>
              <a:rPr lang="fr-FR" sz="2000" dirty="0"/>
              <a:t>&gt;Charger test.js&lt;/</a:t>
            </a:r>
            <a:r>
              <a:rPr lang="fr-FR" sz="2000" dirty="0" err="1"/>
              <a:t>button</a:t>
            </a:r>
            <a:r>
              <a:rPr lang="fr-FR" sz="2000" dirty="0"/>
              <a:t>&gt;</a:t>
            </a:r>
          </a:p>
          <a:p>
            <a:pPr marL="0" indent="0">
              <a:buNone/>
            </a:pPr>
            <a:r>
              <a:rPr lang="fr-FR" sz="2000" dirty="0"/>
              <a:t>&lt;div id="</a:t>
            </a:r>
            <a:r>
              <a:rPr lang="fr-FR" sz="2000" dirty="0" err="1"/>
              <a:t>result</a:t>
            </a:r>
            <a:r>
              <a:rPr lang="fr-FR" sz="2000" dirty="0"/>
              <a:t>"&gt;&lt;/div&gt;</a:t>
            </a:r>
          </a:p>
          <a:p>
            <a:pPr marL="0" indent="0">
              <a:buNone/>
            </a:pPr>
            <a:r>
              <a:rPr lang="fr-FR" sz="2000" dirty="0"/>
              <a:t>&lt;div id="mes"&gt;&lt;/div&gt;</a:t>
            </a:r>
          </a:p>
          <a:p>
            <a:pPr marL="0" indent="0">
              <a:buNone/>
            </a:pPr>
            <a:r>
              <a:rPr lang="fr-FR" sz="2000" dirty="0"/>
              <a:t>&lt;/body&gt;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1757363"/>
            <a:ext cx="2600325" cy="11144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80554075"/>
      </p:ext>
    </p:extLst>
  </p:cSld>
  <p:clrMapOvr>
    <a:masterClrMapping/>
  </p:clrMapOvr>
  <p:transition spd="slow">
    <p:wipe dir="d"/>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200" b="1" i="1" dirty="0">
                <a:solidFill>
                  <a:schemeClr val="accent2">
                    <a:lumMod val="75000"/>
                  </a:schemeClr>
                </a:solidFill>
              </a:rPr>
              <a:t>$.</a:t>
            </a:r>
            <a:r>
              <a:rPr lang="fr-FR" sz="2200" b="1" i="1" dirty="0" err="1">
                <a:solidFill>
                  <a:schemeClr val="accent2">
                    <a:lumMod val="75000"/>
                  </a:schemeClr>
                </a:solidFill>
              </a:rPr>
              <a:t>getScript</a:t>
            </a:r>
            <a:r>
              <a:rPr lang="fr-FR" sz="2200" b="1" i="1" dirty="0">
                <a:solidFill>
                  <a:schemeClr val="accent2">
                    <a:lumMod val="75000"/>
                  </a:schemeClr>
                </a:solidFill>
              </a:rPr>
              <a:t>(</a:t>
            </a:r>
            <a:r>
              <a:rPr lang="fr-FR" sz="2200" b="1" i="1" dirty="0">
                <a:solidFill>
                  <a:schemeClr val="tx2">
                    <a:lumMod val="75000"/>
                  </a:schemeClr>
                </a:solidFill>
              </a:rPr>
              <a:t>url[,data][,</a:t>
            </a:r>
            <a:r>
              <a:rPr lang="fr-FR" sz="2200" b="1" i="1" dirty="0" err="1">
                <a:solidFill>
                  <a:schemeClr val="tx2">
                    <a:lumMod val="75000"/>
                  </a:schemeClr>
                </a:solidFill>
              </a:rPr>
              <a:t>success</a:t>
            </a:r>
            <a:r>
              <a:rPr lang="fr-FR" sz="2200" b="1" i="1" dirty="0">
                <a:solidFill>
                  <a:schemeClr val="tx2">
                    <a:lumMod val="75000"/>
                  </a:schemeClr>
                </a:solidFill>
              </a:rPr>
              <a:t>(</a:t>
            </a:r>
            <a:r>
              <a:rPr lang="fr-FR" sz="2200" b="1" i="1" dirty="0" err="1">
                <a:solidFill>
                  <a:schemeClr val="tx2">
                    <a:lumMod val="75000"/>
                  </a:schemeClr>
                </a:solidFill>
              </a:rPr>
              <a:t>data,textStatus,jqXHR</a:t>
            </a:r>
            <a:r>
              <a:rPr lang="fr-FR" sz="2200" b="1" i="1" dirty="0">
                <a:solidFill>
                  <a:schemeClr val="tx2">
                    <a:lumMod val="75000"/>
                  </a:schemeClr>
                </a:solidFill>
              </a:rPr>
              <a:t>)][,</a:t>
            </a:r>
            <a:r>
              <a:rPr lang="fr-FR" sz="2200" b="1" i="1" dirty="0" err="1">
                <a:solidFill>
                  <a:schemeClr val="tx2">
                    <a:lumMod val="75000"/>
                  </a:schemeClr>
                </a:solidFill>
              </a:rPr>
              <a:t>datatype</a:t>
            </a:r>
            <a:r>
              <a:rPr lang="fr-FR" sz="2200" b="1" i="1" dirty="0">
                <a:solidFill>
                  <a:schemeClr val="tx2">
                    <a:lumMod val="75000"/>
                  </a:schemeClr>
                </a:solidFill>
              </a:rPr>
              <a:t>]</a:t>
            </a:r>
            <a:r>
              <a:rPr lang="fr-FR" sz="2200" b="1" i="1" dirty="0">
                <a:solidFill>
                  <a:schemeClr val="accent2">
                    <a:lumMod val="75000"/>
                  </a:schemeClr>
                </a:solidFill>
              </a:rPr>
              <a:t>)</a:t>
            </a:r>
            <a:endParaRPr lang="fr-FR" sz="22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smtClean="0"/>
              <a:t>Exemple (suite) : </a:t>
            </a:r>
          </a:p>
          <a:p>
            <a:pPr marL="0" indent="0">
              <a:buNone/>
            </a:pPr>
            <a:r>
              <a:rPr lang="fr-FR" sz="1800" dirty="0" smtClean="0">
                <a:solidFill>
                  <a:schemeClr val="tx2"/>
                </a:solidFill>
              </a:rPr>
              <a:t>&lt;</a:t>
            </a:r>
            <a:r>
              <a:rPr lang="fr-FR" sz="1800" dirty="0">
                <a:solidFill>
                  <a:schemeClr val="tx2"/>
                </a:solidFill>
              </a:rPr>
              <a:t>body&gt;</a:t>
            </a:r>
          </a:p>
          <a:p>
            <a:pPr marL="0" indent="0">
              <a:buNone/>
            </a:pPr>
            <a:r>
              <a:rPr lang="fr-FR" sz="1800" dirty="0">
                <a:solidFill>
                  <a:schemeClr val="tx2"/>
                </a:solidFill>
              </a:rPr>
              <a:t>&lt;</a:t>
            </a:r>
            <a:r>
              <a:rPr lang="fr-FR" sz="1800" dirty="0" err="1">
                <a:solidFill>
                  <a:schemeClr val="tx2"/>
                </a:solidFill>
              </a:rPr>
              <a:t>button</a:t>
            </a:r>
            <a:r>
              <a:rPr lang="fr-FR" sz="1800" dirty="0">
                <a:solidFill>
                  <a:schemeClr val="tx2"/>
                </a:solidFill>
              </a:rPr>
              <a:t>&gt;Charger test.js&lt;/</a:t>
            </a:r>
            <a:r>
              <a:rPr lang="fr-FR" sz="1800" dirty="0" err="1">
                <a:solidFill>
                  <a:schemeClr val="tx2"/>
                </a:solidFill>
              </a:rPr>
              <a:t>button</a:t>
            </a:r>
            <a:r>
              <a:rPr lang="fr-FR" sz="1800" dirty="0">
                <a:solidFill>
                  <a:schemeClr val="tx2"/>
                </a:solidFill>
              </a:rPr>
              <a:t>&gt;</a:t>
            </a:r>
          </a:p>
          <a:p>
            <a:pPr marL="0" indent="0">
              <a:buNone/>
            </a:pPr>
            <a:r>
              <a:rPr lang="fr-FR" sz="1800" dirty="0">
                <a:solidFill>
                  <a:schemeClr val="tx2"/>
                </a:solidFill>
              </a:rPr>
              <a:t>&lt;div id="</a:t>
            </a:r>
            <a:r>
              <a:rPr lang="fr-FR" sz="1800" dirty="0" err="1">
                <a:solidFill>
                  <a:schemeClr val="tx2"/>
                </a:solidFill>
              </a:rPr>
              <a:t>result</a:t>
            </a:r>
            <a:r>
              <a:rPr lang="fr-FR" sz="1800" dirty="0">
                <a:solidFill>
                  <a:schemeClr val="tx2"/>
                </a:solidFill>
              </a:rPr>
              <a:t>"&gt;&lt;script&gt;</a:t>
            </a:r>
            <a:r>
              <a:rPr lang="fr-FR" sz="1800" b="1" dirty="0" err="1">
                <a:latin typeface="Courier New" panose="02070309020205020404" pitchFamily="49" charset="0"/>
                <a:cs typeface="Courier New" panose="02070309020205020404" pitchFamily="49" charset="0"/>
              </a:rPr>
              <a:t>function</a:t>
            </a:r>
            <a:r>
              <a:rPr lang="fr-FR" sz="1800" b="1" dirty="0">
                <a:latin typeface="Courier New" panose="02070309020205020404" pitchFamily="49" charset="0"/>
                <a:cs typeface="Courier New" panose="02070309020205020404" pitchFamily="49" charset="0"/>
              </a:rPr>
              <a:t> test2() { </a:t>
            </a:r>
            <a:endParaRPr lang="fr-FR" sz="1800" b="1" dirty="0" smtClean="0">
              <a:latin typeface="Courier New" panose="02070309020205020404" pitchFamily="49" charset="0"/>
              <a:cs typeface="Courier New" panose="02070309020205020404" pitchFamily="49" charset="0"/>
            </a:endParaRPr>
          </a:p>
          <a:p>
            <a:pPr marL="0" indent="0">
              <a:buNone/>
            </a:pPr>
            <a:r>
              <a:rPr lang="fr-FR" sz="1800" b="1" dirty="0" smtClean="0">
                <a:latin typeface="Courier New" panose="02070309020205020404" pitchFamily="49" charset="0"/>
                <a:cs typeface="Courier New" panose="02070309020205020404" pitchFamily="49" charset="0"/>
              </a:rPr>
              <a:t>var </a:t>
            </a:r>
            <a:r>
              <a:rPr lang="fr-FR" sz="1800" b="1" dirty="0">
                <a:latin typeface="Courier New" panose="02070309020205020404" pitchFamily="49" charset="0"/>
                <a:cs typeface="Courier New" panose="02070309020205020404" pitchFamily="49" charset="0"/>
              </a:rPr>
              <a:t>par = </a:t>
            </a:r>
            <a:r>
              <a:rPr lang="fr-FR" sz="1800" b="1" dirty="0" err="1">
                <a:latin typeface="Courier New" panose="02070309020205020404" pitchFamily="49" charset="0"/>
                <a:cs typeface="Courier New" panose="02070309020205020404" pitchFamily="49" charset="0"/>
              </a:rPr>
              <a:t>document.createElement</a:t>
            </a:r>
            <a:r>
              <a:rPr lang="fr-FR" sz="1800" b="1" dirty="0">
                <a:latin typeface="Courier New" panose="02070309020205020404" pitchFamily="49" charset="0"/>
                <a:cs typeface="Courier New" panose="02070309020205020404" pitchFamily="49" charset="0"/>
              </a:rPr>
              <a:t>("</a:t>
            </a:r>
            <a:r>
              <a:rPr lang="fr-FR" sz="1800" b="1" dirty="0" err="1">
                <a:latin typeface="Courier New" panose="02070309020205020404" pitchFamily="49" charset="0"/>
                <a:cs typeface="Courier New" panose="02070309020205020404" pitchFamily="49" charset="0"/>
              </a:rPr>
              <a:t>span</a:t>
            </a:r>
            <a:r>
              <a:rPr lang="fr-FR" sz="1800" b="1" dirty="0">
                <a:latin typeface="Courier New" panose="02070309020205020404" pitchFamily="49" charset="0"/>
                <a:cs typeface="Courier New" panose="02070309020205020404" pitchFamily="49" charset="0"/>
              </a:rPr>
              <a:t>"); // crée un paragraphe </a:t>
            </a:r>
            <a:endParaRPr lang="fr-FR" sz="1800" b="1" dirty="0" smtClean="0">
              <a:latin typeface="Courier New" panose="02070309020205020404" pitchFamily="49" charset="0"/>
              <a:cs typeface="Courier New" panose="02070309020205020404" pitchFamily="49" charset="0"/>
            </a:endParaRPr>
          </a:p>
          <a:p>
            <a:pPr marL="0" indent="0">
              <a:buNone/>
            </a:pPr>
            <a:r>
              <a:rPr lang="fr-FR" sz="1800" b="1" dirty="0" smtClean="0">
                <a:latin typeface="Courier New" panose="02070309020205020404" pitchFamily="49" charset="0"/>
                <a:cs typeface="Courier New" panose="02070309020205020404" pitchFamily="49" charset="0"/>
              </a:rPr>
              <a:t>var </a:t>
            </a:r>
            <a:r>
              <a:rPr lang="fr-FR" sz="1800" b="1" dirty="0">
                <a:latin typeface="Courier New" panose="02070309020205020404" pitchFamily="49" charset="0"/>
                <a:cs typeface="Courier New" panose="02070309020205020404" pitchFamily="49" charset="0"/>
              </a:rPr>
              <a:t>texte = </a:t>
            </a:r>
            <a:r>
              <a:rPr lang="fr-FR" sz="1800" b="1" dirty="0" err="1">
                <a:latin typeface="Courier New" panose="02070309020205020404" pitchFamily="49" charset="0"/>
                <a:cs typeface="Courier New" panose="02070309020205020404" pitchFamily="49" charset="0"/>
              </a:rPr>
              <a:t>document.getElementById</a:t>
            </a:r>
            <a:r>
              <a:rPr lang="fr-FR" sz="1800" b="1" dirty="0">
                <a:latin typeface="Courier New" panose="02070309020205020404" pitchFamily="49" charset="0"/>
                <a:cs typeface="Courier New" panose="02070309020205020404" pitchFamily="49" charset="0"/>
              </a:rPr>
              <a:t>("saisie").value; </a:t>
            </a:r>
            <a:endParaRPr lang="fr-FR" sz="1800" b="1" dirty="0" smtClean="0">
              <a:latin typeface="Courier New" panose="02070309020205020404" pitchFamily="49" charset="0"/>
              <a:cs typeface="Courier New" panose="02070309020205020404" pitchFamily="49" charset="0"/>
            </a:endParaRPr>
          </a:p>
          <a:p>
            <a:pPr marL="0" indent="0">
              <a:buNone/>
            </a:pPr>
            <a:r>
              <a:rPr lang="fr-FR" sz="1800" b="1" dirty="0" smtClean="0">
                <a:latin typeface="Courier New" panose="02070309020205020404" pitchFamily="49" charset="0"/>
                <a:cs typeface="Courier New" panose="02070309020205020404" pitchFamily="49" charset="0"/>
              </a:rPr>
              <a:t>var </a:t>
            </a:r>
            <a:r>
              <a:rPr lang="fr-FR" sz="1800" b="1" dirty="0" err="1">
                <a:latin typeface="Courier New" panose="02070309020205020404" pitchFamily="49" charset="0"/>
                <a:cs typeface="Courier New" panose="02070309020205020404" pitchFamily="49" charset="0"/>
              </a:rPr>
              <a:t>txnode</a:t>
            </a:r>
            <a:r>
              <a:rPr lang="fr-FR" sz="1800" b="1" dirty="0">
                <a:latin typeface="Courier New" panose="02070309020205020404" pitchFamily="49" charset="0"/>
                <a:cs typeface="Courier New" panose="02070309020205020404" pitchFamily="49" charset="0"/>
              </a:rPr>
              <a:t> = </a:t>
            </a:r>
            <a:r>
              <a:rPr lang="fr-FR" sz="1800" b="1" dirty="0" err="1">
                <a:latin typeface="Courier New" panose="02070309020205020404" pitchFamily="49" charset="0"/>
                <a:cs typeface="Courier New" panose="02070309020205020404" pitchFamily="49" charset="0"/>
              </a:rPr>
              <a:t>document.createTextNode</a:t>
            </a:r>
            <a:r>
              <a:rPr lang="fr-FR" sz="1800" b="1" dirty="0">
                <a:latin typeface="Courier New" panose="02070309020205020404" pitchFamily="49" charset="0"/>
                <a:cs typeface="Courier New" panose="02070309020205020404" pitchFamily="49" charset="0"/>
              </a:rPr>
              <a:t>(texte); //contenu du </a:t>
            </a:r>
            <a:r>
              <a:rPr lang="fr-FR" sz="1800" b="1" dirty="0" smtClean="0">
                <a:latin typeface="Courier New" panose="02070309020205020404" pitchFamily="49" charset="0"/>
                <a:cs typeface="Courier New" panose="02070309020205020404" pitchFamily="49" charset="0"/>
              </a:rPr>
              <a:t>paragraphe</a:t>
            </a:r>
          </a:p>
          <a:p>
            <a:pPr marL="0" indent="0">
              <a:buNone/>
            </a:pPr>
            <a:r>
              <a:rPr lang="fr-FR" sz="1800" b="1" dirty="0" err="1" smtClean="0">
                <a:latin typeface="Courier New" panose="02070309020205020404" pitchFamily="49" charset="0"/>
                <a:cs typeface="Courier New" panose="02070309020205020404" pitchFamily="49" charset="0"/>
              </a:rPr>
              <a:t>par.appendChild</a:t>
            </a:r>
            <a:r>
              <a:rPr lang="fr-FR" sz="1800" b="1" dirty="0" smtClean="0">
                <a:latin typeface="Courier New" panose="02070309020205020404" pitchFamily="49" charset="0"/>
                <a:cs typeface="Courier New" panose="02070309020205020404" pitchFamily="49" charset="0"/>
              </a:rPr>
              <a:t>(</a:t>
            </a:r>
            <a:r>
              <a:rPr lang="fr-FR" sz="1800" b="1" dirty="0" err="1" smtClean="0">
                <a:latin typeface="Courier New" panose="02070309020205020404" pitchFamily="49" charset="0"/>
                <a:cs typeface="Courier New" panose="02070309020205020404" pitchFamily="49" charset="0"/>
              </a:rPr>
              <a:t>txnode</a:t>
            </a:r>
            <a:r>
              <a:rPr lang="fr-FR" sz="1800" b="1" dirty="0">
                <a:latin typeface="Courier New" panose="02070309020205020404" pitchFamily="49" charset="0"/>
                <a:cs typeface="Courier New" panose="02070309020205020404" pitchFamily="49" charset="0"/>
              </a:rPr>
              <a:t>); </a:t>
            </a:r>
            <a:endParaRPr lang="fr-FR" sz="1800" b="1" dirty="0" smtClean="0">
              <a:latin typeface="Courier New" panose="02070309020205020404" pitchFamily="49" charset="0"/>
              <a:cs typeface="Courier New" panose="02070309020205020404" pitchFamily="49" charset="0"/>
            </a:endParaRPr>
          </a:p>
          <a:p>
            <a:pPr marL="0" indent="0">
              <a:buNone/>
            </a:pPr>
            <a:r>
              <a:rPr lang="fr-FR" sz="1800" b="1" dirty="0" smtClean="0">
                <a:latin typeface="Courier New" panose="02070309020205020404" pitchFamily="49" charset="0"/>
                <a:cs typeface="Courier New" panose="02070309020205020404" pitchFamily="49" charset="0"/>
              </a:rPr>
              <a:t>var </a:t>
            </a:r>
            <a:r>
              <a:rPr lang="fr-FR" sz="1800" b="1" dirty="0">
                <a:latin typeface="Courier New" panose="02070309020205020404" pitchFamily="49" charset="0"/>
                <a:cs typeface="Courier New" panose="02070309020205020404" pitchFamily="49" charset="0"/>
              </a:rPr>
              <a:t>place = </a:t>
            </a:r>
            <a:r>
              <a:rPr lang="fr-FR" sz="1800" b="1" dirty="0" err="1">
                <a:latin typeface="Courier New" panose="02070309020205020404" pitchFamily="49" charset="0"/>
                <a:cs typeface="Courier New" panose="02070309020205020404" pitchFamily="49" charset="0"/>
              </a:rPr>
              <a:t>document.getElementById</a:t>
            </a:r>
            <a:r>
              <a:rPr lang="fr-FR" sz="1800" b="1" dirty="0">
                <a:latin typeface="Courier New" panose="02070309020205020404" pitchFamily="49" charset="0"/>
                <a:cs typeface="Courier New" panose="02070309020205020404" pitchFamily="49" charset="0"/>
              </a:rPr>
              <a:t>("Parent</a:t>
            </a:r>
            <a:r>
              <a:rPr lang="fr-FR" sz="1800" b="1" dirty="0" smtClean="0">
                <a:latin typeface="Courier New" panose="02070309020205020404" pitchFamily="49" charset="0"/>
                <a:cs typeface="Courier New" panose="02070309020205020404" pitchFamily="49" charset="0"/>
              </a:rPr>
              <a:t>");</a:t>
            </a:r>
          </a:p>
          <a:p>
            <a:pPr marL="0" indent="0">
              <a:buNone/>
            </a:pPr>
            <a:r>
              <a:rPr lang="fr-FR" sz="1800" b="1" dirty="0" err="1" smtClean="0">
                <a:latin typeface="Courier New" panose="02070309020205020404" pitchFamily="49" charset="0"/>
                <a:cs typeface="Courier New" panose="02070309020205020404" pitchFamily="49" charset="0"/>
              </a:rPr>
              <a:t>place.appendChild</a:t>
            </a:r>
            <a:r>
              <a:rPr lang="fr-FR" sz="1800" b="1" dirty="0" smtClean="0">
                <a:latin typeface="Courier New" panose="02070309020205020404" pitchFamily="49" charset="0"/>
                <a:cs typeface="Courier New" panose="02070309020205020404" pitchFamily="49" charset="0"/>
              </a:rPr>
              <a:t>(par</a:t>
            </a:r>
            <a:r>
              <a:rPr lang="fr-FR" sz="1800" b="1" dirty="0">
                <a:latin typeface="Courier New" panose="02070309020205020404" pitchFamily="49" charset="0"/>
                <a:cs typeface="Courier New" panose="02070309020205020404" pitchFamily="49" charset="0"/>
              </a:rPr>
              <a:t>);}</a:t>
            </a:r>
            <a:r>
              <a:rPr lang="fr-FR" sz="1800" dirty="0"/>
              <a:t>&lt;/script&gt;</a:t>
            </a:r>
            <a:r>
              <a:rPr lang="fr-FR" sz="1800" dirty="0">
                <a:solidFill>
                  <a:schemeClr val="tx2"/>
                </a:solidFill>
              </a:rPr>
              <a:t>&lt;/div&gt; </a:t>
            </a:r>
            <a:endParaRPr lang="fr-FR" sz="1800" dirty="0" smtClean="0">
              <a:solidFill>
                <a:schemeClr val="tx2"/>
              </a:solidFill>
            </a:endParaRPr>
          </a:p>
          <a:p>
            <a:pPr marL="0" indent="0">
              <a:buNone/>
            </a:pPr>
            <a:r>
              <a:rPr lang="fr-FR" sz="1800" dirty="0" smtClean="0">
                <a:solidFill>
                  <a:schemeClr val="tx2"/>
                </a:solidFill>
              </a:rPr>
              <a:t>&lt;</a:t>
            </a:r>
            <a:r>
              <a:rPr lang="fr-FR" sz="1800" dirty="0">
                <a:solidFill>
                  <a:schemeClr val="tx2"/>
                </a:solidFill>
              </a:rPr>
              <a:t>div id="mes"&gt;</a:t>
            </a:r>
            <a:r>
              <a:rPr lang="fr-FR" sz="1800" dirty="0"/>
              <a:t>Chargement du script terminé&lt;</a:t>
            </a:r>
            <a:r>
              <a:rPr lang="fr-FR" sz="1800" dirty="0">
                <a:solidFill>
                  <a:schemeClr val="tx2"/>
                </a:solidFill>
              </a:rPr>
              <a:t>/div</a:t>
            </a:r>
            <a:r>
              <a:rPr lang="fr-FR" sz="1800" dirty="0" smtClean="0">
                <a:solidFill>
                  <a:schemeClr val="tx2"/>
                </a:solidFill>
              </a:rPr>
              <a:t>&gt;</a:t>
            </a:r>
          </a:p>
          <a:p>
            <a:pPr marL="0" indent="0">
              <a:buNone/>
            </a:pPr>
            <a:r>
              <a:rPr lang="fr-FR" sz="1800" dirty="0" smtClean="0">
                <a:solidFill>
                  <a:schemeClr val="tx2"/>
                </a:solidFill>
              </a:rPr>
              <a:t>&lt;/</a:t>
            </a:r>
            <a:r>
              <a:rPr lang="fr-FR" sz="1800" dirty="0">
                <a:solidFill>
                  <a:schemeClr val="tx2"/>
                </a:solidFill>
              </a:rPr>
              <a:t>body&gt;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1628800"/>
            <a:ext cx="2514600" cy="10953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14152456"/>
      </p:ext>
    </p:extLst>
  </p:cSld>
  <p:clrMapOvr>
    <a:masterClrMapping/>
  </p:clrMapOvr>
  <p:transition spd="slow">
    <p:wipe dir="d"/>
  </p:transition>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ajaxSend</a:t>
            </a:r>
            <a:r>
              <a:rPr lang="fr-FR" sz="2800" b="1" i="1" dirty="0" smtClean="0">
                <a:solidFill>
                  <a:schemeClr val="accent2">
                    <a:lumMod val="75000"/>
                  </a:schemeClr>
                </a:solidFill>
              </a:rPr>
              <a:t>(</a:t>
            </a:r>
            <a:r>
              <a:rPr lang="fr-FR" sz="2800" b="1" i="1" dirty="0" err="1" smtClean="0">
                <a:solidFill>
                  <a:schemeClr val="tx2">
                    <a:lumMod val="75000"/>
                  </a:schemeClr>
                </a:solidFill>
              </a:rPr>
              <a:t>function</a:t>
            </a:r>
            <a:r>
              <a:rPr lang="fr-FR" sz="2800" b="1" i="1" dirty="0" smtClean="0">
                <a:solidFill>
                  <a:schemeClr val="tx2">
                    <a:lumMod val="75000"/>
                  </a:schemeClr>
                </a:solidFill>
              </a:rPr>
              <a:t>(</a:t>
            </a:r>
            <a:r>
              <a:rPr lang="fr-FR" sz="2800" b="1" i="1" dirty="0" err="1" smtClean="0">
                <a:solidFill>
                  <a:schemeClr val="tx2">
                    <a:lumMod val="75000"/>
                  </a:schemeClr>
                </a:solidFill>
              </a:rPr>
              <a:t>event,jqXHR,options</a:t>
            </a:r>
            <a:r>
              <a:rPr lang="fr-FR" sz="2800" b="1" i="1" dirty="0" smtClean="0">
                <a:solidFill>
                  <a:schemeClr val="tx2">
                    <a:lumMod val="75000"/>
                  </a:schemeClr>
                </a:solidFill>
              </a:rPr>
              <a:t>)</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lnSpcReduction="10000"/>
          </a:bodyPr>
          <a:lstStyle/>
          <a:p>
            <a:pPr marL="0" indent="0">
              <a:buNone/>
            </a:pPr>
            <a:r>
              <a:rPr lang="fr-FR" sz="2000" b="1" i="1" dirty="0">
                <a:solidFill>
                  <a:schemeClr val="accent2">
                    <a:lumMod val="75000"/>
                  </a:schemeClr>
                </a:solidFill>
              </a:rPr>
              <a:t>$.</a:t>
            </a:r>
            <a:r>
              <a:rPr lang="fr-FR" sz="2000" b="1" i="1" dirty="0" err="1">
                <a:solidFill>
                  <a:schemeClr val="accent2">
                    <a:lumMod val="75000"/>
                  </a:schemeClr>
                </a:solidFill>
              </a:rPr>
              <a:t>ajaxSend</a:t>
            </a:r>
            <a:r>
              <a:rPr lang="fr-FR" sz="2000" b="1" i="1" dirty="0">
                <a:solidFill>
                  <a:schemeClr val="accent2">
                    <a:lumMod val="75000"/>
                  </a:schemeClr>
                </a:solidFill>
              </a:rPr>
              <a:t>(</a:t>
            </a:r>
            <a:r>
              <a:rPr lang="fr-FR" sz="2000" b="1" i="1" dirty="0" err="1">
                <a:solidFill>
                  <a:schemeClr val="tx2">
                    <a:lumMod val="75000"/>
                  </a:schemeClr>
                </a:solidFill>
              </a:rPr>
              <a:t>function</a:t>
            </a:r>
            <a:r>
              <a:rPr lang="fr-FR" sz="2000" b="1" i="1" dirty="0">
                <a:solidFill>
                  <a:schemeClr val="tx2">
                    <a:lumMod val="75000"/>
                  </a:schemeClr>
                </a:solidFill>
              </a:rPr>
              <a:t>(</a:t>
            </a:r>
            <a:r>
              <a:rPr lang="fr-FR" sz="2000" b="1" i="1" dirty="0" err="1">
                <a:solidFill>
                  <a:schemeClr val="tx2">
                    <a:lumMod val="75000"/>
                  </a:schemeClr>
                </a:solidFill>
              </a:rPr>
              <a:t>event,jqXHR,options</a:t>
            </a:r>
            <a:r>
              <a:rPr lang="fr-FR" sz="2000" b="1" i="1" dirty="0">
                <a:solidFill>
                  <a:schemeClr val="tx2">
                    <a:lumMod val="75000"/>
                  </a:schemeClr>
                </a:solidFill>
              </a:rPr>
              <a:t>)</a:t>
            </a:r>
            <a:r>
              <a:rPr lang="fr-FR" sz="2000" b="1" i="1" dirty="0">
                <a:solidFill>
                  <a:schemeClr val="accent2">
                    <a:lumMod val="75000"/>
                  </a:schemeClr>
                </a:solidFill>
              </a:rPr>
              <a:t>)</a:t>
            </a:r>
            <a:endParaRPr lang="fr-FR" sz="2000" dirty="0" smtClean="0"/>
          </a:p>
          <a:p>
            <a:pPr marL="0" indent="0">
              <a:buNone/>
            </a:pPr>
            <a:r>
              <a:rPr lang="fr-FR" sz="2000" dirty="0" smtClean="0"/>
              <a:t>Evènement AJAX.</a:t>
            </a:r>
          </a:p>
          <a:p>
            <a:pPr marL="0" indent="0">
              <a:buNone/>
            </a:pPr>
            <a:r>
              <a:rPr lang="fr-FR" sz="2000" dirty="0" smtClean="0"/>
              <a:t>Attache une fonction qui sera exécutée avant l'envoi de la requête AJAX.</a:t>
            </a:r>
          </a:p>
          <a:p>
            <a:pPr marL="0" indent="0">
              <a:buNone/>
            </a:pPr>
            <a:r>
              <a:rPr lang="fr-FR" sz="2000" dirty="0" smtClean="0"/>
              <a:t>Exemple :</a:t>
            </a:r>
          </a:p>
          <a:p>
            <a:pPr marL="0" indent="0">
              <a:buNone/>
            </a:pPr>
            <a:r>
              <a:rPr lang="en-US" sz="2000" dirty="0"/>
              <a:t>&lt;div class="trigger"&gt;Trigger&lt;/div&gt;</a:t>
            </a:r>
          </a:p>
          <a:p>
            <a:pPr marL="0" indent="0">
              <a:buNone/>
            </a:pPr>
            <a:r>
              <a:rPr lang="en-US" sz="2000" dirty="0"/>
              <a:t>&lt;div class="result"&gt;&lt;/div&gt;</a:t>
            </a:r>
          </a:p>
          <a:p>
            <a:pPr marL="0" indent="0">
              <a:buNone/>
            </a:pPr>
            <a:r>
              <a:rPr lang="en-US" sz="2000" dirty="0"/>
              <a:t>&lt;div class="log"&gt;&lt;/div&gt;</a:t>
            </a:r>
          </a:p>
          <a:p>
            <a:pPr marL="0" indent="0">
              <a:buNone/>
            </a:pPr>
            <a:r>
              <a:rPr lang="fr-FR" sz="2000" dirty="0"/>
              <a:t>$(document).</a:t>
            </a:r>
            <a:r>
              <a:rPr lang="fr-FR" sz="2000" dirty="0" err="1"/>
              <a:t>ajaxSend</a:t>
            </a:r>
            <a:r>
              <a:rPr lang="fr-FR" sz="2000" dirty="0"/>
              <a:t>(</a:t>
            </a:r>
            <a:r>
              <a:rPr lang="fr-FR" sz="2000" dirty="0" err="1"/>
              <a:t>function</a:t>
            </a:r>
            <a:r>
              <a:rPr lang="fr-FR" sz="2000" dirty="0"/>
              <a:t>() {</a:t>
            </a:r>
          </a:p>
          <a:p>
            <a:pPr marL="0" indent="0">
              <a:buNone/>
            </a:pPr>
            <a:r>
              <a:rPr lang="fr-FR" sz="2000" dirty="0" smtClean="0"/>
              <a:t>     $( </a:t>
            </a:r>
            <a:r>
              <a:rPr lang="fr-FR" sz="2000" dirty="0"/>
              <a:t>".log" ).</a:t>
            </a:r>
            <a:r>
              <a:rPr lang="fr-FR" sz="2000" dirty="0" err="1"/>
              <a:t>text</a:t>
            </a:r>
            <a:r>
              <a:rPr lang="fr-FR" sz="2000" dirty="0"/>
              <a:t>( </a:t>
            </a:r>
            <a:r>
              <a:rPr lang="fr-FR" sz="2000" dirty="0" smtClean="0"/>
              <a:t>"Déclenchement de la requête." </a:t>
            </a:r>
            <a:r>
              <a:rPr lang="fr-FR" sz="2000" dirty="0"/>
              <a:t>);</a:t>
            </a:r>
          </a:p>
          <a:p>
            <a:pPr marL="0" indent="0">
              <a:buNone/>
            </a:pPr>
            <a:r>
              <a:rPr lang="fr-FR" sz="2000" dirty="0"/>
              <a:t>});</a:t>
            </a:r>
          </a:p>
          <a:p>
            <a:pPr marL="0" indent="0">
              <a:buNone/>
            </a:pPr>
            <a:r>
              <a:rPr lang="en-US" sz="2000" dirty="0"/>
              <a:t>$( ".trigger" ).click(function() {</a:t>
            </a:r>
          </a:p>
          <a:p>
            <a:pPr marL="0" indent="0">
              <a:buNone/>
            </a:pPr>
            <a:r>
              <a:rPr lang="en-US" sz="2000" dirty="0" smtClean="0"/>
              <a:t>     $( </a:t>
            </a:r>
            <a:r>
              <a:rPr lang="en-US" sz="2000" dirty="0"/>
              <a:t>".result" ).load( "</a:t>
            </a:r>
            <a:r>
              <a:rPr lang="en-US" sz="2000" dirty="0" err="1"/>
              <a:t>ajax</a:t>
            </a:r>
            <a:r>
              <a:rPr lang="en-US" sz="2000" dirty="0"/>
              <a:t>/test.html" );</a:t>
            </a:r>
          </a:p>
          <a:p>
            <a:pPr marL="0" indent="0">
              <a:buNone/>
            </a:pPr>
            <a:r>
              <a:rPr lang="en-US" sz="2000" dirty="0"/>
              <a:t>});</a:t>
            </a:r>
          </a:p>
          <a:p>
            <a:pPr marL="0" indent="0">
              <a:buNone/>
            </a:pPr>
            <a:r>
              <a:rPr lang="fr-FR" sz="2000" dirty="0" smtClean="0"/>
              <a:t>Lorsque l'utilisateur clique sur 'trigger', la requête est lancée et le </a:t>
            </a:r>
            <a:r>
              <a:rPr lang="fr-FR" sz="2000" smtClean="0"/>
              <a:t>message affiché.</a:t>
            </a:r>
            <a:endParaRPr lang="fr-FR" sz="2000" dirty="0"/>
          </a:p>
          <a:p>
            <a:pPr marL="0" indent="0">
              <a:buNone/>
            </a:pPr>
            <a:endParaRPr lang="fr-FR" sz="2000" dirty="0"/>
          </a:p>
        </p:txBody>
      </p:sp>
    </p:spTree>
    <p:extLst>
      <p:ext uri="{BB962C8B-B14F-4D97-AF65-F5344CB8AC3E}">
        <p14:creationId xmlns:p14="http://schemas.microsoft.com/office/powerpoint/2010/main" val="4221809535"/>
      </p:ext>
    </p:extLst>
  </p:cSld>
  <p:clrMapOvr>
    <a:masterClrMapping/>
  </p:clrMapOvr>
  <p:transition spd="slow">
    <p:wipe dir="d"/>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ajaxSuccess</a:t>
            </a:r>
            <a:r>
              <a:rPr lang="fr-FR" sz="2800" b="1" i="1" dirty="0" smtClean="0">
                <a:solidFill>
                  <a:schemeClr val="accent2">
                    <a:lumMod val="75000"/>
                  </a:schemeClr>
                </a:solidFill>
              </a:rPr>
              <a:t>(</a:t>
            </a:r>
            <a:r>
              <a:rPr lang="fr-FR" sz="2800" b="1" i="1" dirty="0" err="1" smtClean="0">
                <a:solidFill>
                  <a:schemeClr val="tx2">
                    <a:lumMod val="75000"/>
                  </a:schemeClr>
                </a:solidFill>
              </a:rPr>
              <a:t>function</a:t>
            </a:r>
            <a:r>
              <a:rPr lang="fr-FR" sz="2800" b="1" i="1" dirty="0" smtClean="0">
                <a:solidFill>
                  <a:schemeClr val="tx2">
                    <a:lumMod val="75000"/>
                  </a:schemeClr>
                </a:solidFill>
              </a:rPr>
              <a:t>(</a:t>
            </a:r>
            <a:r>
              <a:rPr lang="fr-FR" sz="2800" b="1" i="1" dirty="0" err="1" smtClean="0">
                <a:solidFill>
                  <a:schemeClr val="tx2">
                    <a:lumMod val="75000"/>
                  </a:schemeClr>
                </a:solidFill>
              </a:rPr>
              <a:t>event,jqXHR,options</a:t>
            </a:r>
            <a:r>
              <a:rPr lang="fr-FR" sz="2800" b="1" i="1" dirty="0" smtClean="0">
                <a:solidFill>
                  <a:schemeClr val="tx2">
                    <a:lumMod val="75000"/>
                  </a:schemeClr>
                </a:solidFill>
              </a:rPr>
              <a:t>)</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lnSpcReduction="10000"/>
          </a:bodyPr>
          <a:lstStyle/>
          <a:p>
            <a:pPr marL="0" indent="0">
              <a:buNone/>
            </a:pPr>
            <a:r>
              <a:rPr lang="fr-FR" sz="2000" b="1" i="1" dirty="0">
                <a:solidFill>
                  <a:schemeClr val="accent2">
                    <a:lumMod val="75000"/>
                  </a:schemeClr>
                </a:solidFill>
              </a:rPr>
              <a:t>$.</a:t>
            </a:r>
            <a:r>
              <a:rPr lang="fr-FR" sz="2000" b="1" i="1" dirty="0" err="1" smtClean="0">
                <a:solidFill>
                  <a:schemeClr val="accent2">
                    <a:lumMod val="75000"/>
                  </a:schemeClr>
                </a:solidFill>
              </a:rPr>
              <a:t>ajaxSuccess</a:t>
            </a:r>
            <a:r>
              <a:rPr lang="fr-FR" sz="2000" b="1" i="1" dirty="0" smtClean="0">
                <a:solidFill>
                  <a:schemeClr val="accent2">
                    <a:lumMod val="75000"/>
                  </a:schemeClr>
                </a:solidFill>
              </a:rPr>
              <a:t>(</a:t>
            </a:r>
            <a:r>
              <a:rPr lang="fr-FR" sz="2000" b="1" i="1" dirty="0" err="1" smtClean="0">
                <a:solidFill>
                  <a:schemeClr val="tx2">
                    <a:lumMod val="75000"/>
                  </a:schemeClr>
                </a:solidFill>
              </a:rPr>
              <a:t>function</a:t>
            </a:r>
            <a:r>
              <a:rPr lang="fr-FR" sz="2000" b="1" i="1" dirty="0" smtClean="0">
                <a:solidFill>
                  <a:schemeClr val="tx2">
                    <a:lumMod val="75000"/>
                  </a:schemeClr>
                </a:solidFill>
              </a:rPr>
              <a:t>(</a:t>
            </a:r>
            <a:r>
              <a:rPr lang="fr-FR" sz="2000" b="1" i="1" dirty="0" err="1" smtClean="0">
                <a:solidFill>
                  <a:schemeClr val="tx2">
                    <a:lumMod val="75000"/>
                  </a:schemeClr>
                </a:solidFill>
              </a:rPr>
              <a:t>event,jqXHR,options</a:t>
            </a:r>
            <a:r>
              <a:rPr lang="fr-FR" sz="2000" b="1" i="1" dirty="0">
                <a:solidFill>
                  <a:schemeClr val="tx2">
                    <a:lumMod val="75000"/>
                  </a:schemeClr>
                </a:solidFill>
              </a:rPr>
              <a:t>)</a:t>
            </a:r>
            <a:r>
              <a:rPr lang="fr-FR" sz="2000" b="1" i="1" dirty="0">
                <a:solidFill>
                  <a:schemeClr val="accent2">
                    <a:lumMod val="75000"/>
                  </a:schemeClr>
                </a:solidFill>
              </a:rPr>
              <a:t>)</a:t>
            </a:r>
            <a:endParaRPr lang="fr-FR" sz="2000" dirty="0" smtClean="0"/>
          </a:p>
          <a:p>
            <a:pPr marL="0" indent="0">
              <a:buNone/>
            </a:pPr>
            <a:r>
              <a:rPr lang="fr-FR" sz="2000" dirty="0" smtClean="0"/>
              <a:t>Evènement AJAX.</a:t>
            </a:r>
          </a:p>
          <a:p>
            <a:pPr marL="0" indent="0">
              <a:buNone/>
            </a:pPr>
            <a:r>
              <a:rPr lang="fr-FR" sz="2000" dirty="0" smtClean="0"/>
              <a:t>Attache une fonction qui sera exécutée lorsque la requête AJAX sera terminée avec succès.</a:t>
            </a:r>
          </a:p>
          <a:p>
            <a:pPr marL="0" indent="0">
              <a:buNone/>
            </a:pPr>
            <a:r>
              <a:rPr lang="fr-FR" sz="2000" dirty="0" smtClean="0"/>
              <a:t>Exemple :</a:t>
            </a:r>
          </a:p>
          <a:p>
            <a:pPr marL="0" indent="0">
              <a:buNone/>
            </a:pPr>
            <a:r>
              <a:rPr lang="en-US" sz="2000" dirty="0"/>
              <a:t>&lt;div class="trigger"&gt;Trigger&lt;/div&gt;</a:t>
            </a:r>
          </a:p>
          <a:p>
            <a:pPr marL="0" indent="0">
              <a:buNone/>
            </a:pPr>
            <a:r>
              <a:rPr lang="en-US" sz="2000" dirty="0"/>
              <a:t>&lt;div class="result"&gt;&lt;/div&gt;</a:t>
            </a:r>
          </a:p>
          <a:p>
            <a:pPr marL="0" indent="0">
              <a:buNone/>
            </a:pPr>
            <a:r>
              <a:rPr lang="en-US" sz="2000" dirty="0"/>
              <a:t>&lt;div class="log"&gt;&lt;/div&gt;</a:t>
            </a:r>
          </a:p>
          <a:p>
            <a:pPr marL="0" indent="0">
              <a:buNone/>
            </a:pPr>
            <a:r>
              <a:rPr lang="fr-FR" sz="2000" dirty="0"/>
              <a:t>$(document).</a:t>
            </a:r>
            <a:r>
              <a:rPr lang="fr-FR" sz="2000" dirty="0" err="1" smtClean="0"/>
              <a:t>ajaxSuccess</a:t>
            </a:r>
            <a:r>
              <a:rPr lang="fr-FR" sz="2000" dirty="0" smtClean="0"/>
              <a:t>(</a:t>
            </a:r>
            <a:r>
              <a:rPr lang="fr-FR" sz="2000" dirty="0" err="1" smtClean="0"/>
              <a:t>function</a:t>
            </a:r>
            <a:r>
              <a:rPr lang="fr-FR" sz="2000" dirty="0"/>
              <a:t>() {</a:t>
            </a:r>
          </a:p>
          <a:p>
            <a:pPr marL="0" indent="0">
              <a:buNone/>
            </a:pPr>
            <a:r>
              <a:rPr lang="fr-FR" sz="2000" dirty="0" smtClean="0"/>
              <a:t>     $( </a:t>
            </a:r>
            <a:r>
              <a:rPr lang="fr-FR" sz="2000" dirty="0"/>
              <a:t>".log" ).</a:t>
            </a:r>
            <a:r>
              <a:rPr lang="fr-FR" sz="2000" dirty="0" err="1"/>
              <a:t>text</a:t>
            </a:r>
            <a:r>
              <a:rPr lang="fr-FR" sz="2000" dirty="0"/>
              <a:t>( </a:t>
            </a:r>
            <a:r>
              <a:rPr lang="fr-FR" sz="2000" dirty="0" smtClean="0"/>
              <a:t>"Requête terminée avec succès." </a:t>
            </a:r>
            <a:r>
              <a:rPr lang="fr-FR" sz="2000" dirty="0"/>
              <a:t>);</a:t>
            </a:r>
          </a:p>
          <a:p>
            <a:pPr marL="0" indent="0">
              <a:buNone/>
            </a:pPr>
            <a:r>
              <a:rPr lang="fr-FR" sz="2000" dirty="0"/>
              <a:t>});</a:t>
            </a:r>
          </a:p>
          <a:p>
            <a:pPr marL="0" indent="0">
              <a:buNone/>
            </a:pPr>
            <a:r>
              <a:rPr lang="en-US" sz="2000" dirty="0"/>
              <a:t>$( ".trigger" ).click(function() {</a:t>
            </a:r>
          </a:p>
          <a:p>
            <a:pPr marL="0" indent="0">
              <a:buNone/>
            </a:pPr>
            <a:r>
              <a:rPr lang="en-US" sz="2000" dirty="0" smtClean="0"/>
              <a:t>     $( </a:t>
            </a:r>
            <a:r>
              <a:rPr lang="en-US" sz="2000" dirty="0"/>
              <a:t>".result" ).load( "</a:t>
            </a:r>
            <a:r>
              <a:rPr lang="en-US" sz="2000" dirty="0" err="1"/>
              <a:t>ajax</a:t>
            </a:r>
            <a:r>
              <a:rPr lang="en-US" sz="2000" dirty="0"/>
              <a:t>/test.html" );</a:t>
            </a:r>
          </a:p>
          <a:p>
            <a:pPr marL="0" indent="0">
              <a:buNone/>
            </a:pPr>
            <a:r>
              <a:rPr lang="en-US" sz="2000" dirty="0"/>
              <a:t>});</a:t>
            </a:r>
          </a:p>
          <a:p>
            <a:pPr marL="0" indent="0">
              <a:buNone/>
            </a:pPr>
            <a:r>
              <a:rPr lang="fr-FR" sz="2000" dirty="0" smtClean="0"/>
              <a:t>Lorsque l'utilisateur clique sur 'trigger', la requête est lancée et le message apparaît dès que la requête est terminée avec succès.</a:t>
            </a:r>
            <a:endParaRPr lang="fr-FR" sz="2000" dirty="0"/>
          </a:p>
          <a:p>
            <a:pPr marL="0" indent="0">
              <a:buNone/>
            </a:pPr>
            <a:endParaRPr lang="fr-FR" sz="2000" dirty="0"/>
          </a:p>
        </p:txBody>
      </p:sp>
    </p:spTree>
    <p:extLst>
      <p:ext uri="{BB962C8B-B14F-4D97-AF65-F5344CB8AC3E}">
        <p14:creationId xmlns:p14="http://schemas.microsoft.com/office/powerpoint/2010/main" val="3663636545"/>
      </p:ext>
    </p:extLst>
  </p:cSld>
  <p:clrMapOvr>
    <a:masterClrMapping/>
  </p:clrMapOvr>
  <p:transition spd="slow">
    <p:wipe dir="d"/>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ajaxComplete</a:t>
            </a:r>
            <a:r>
              <a:rPr lang="fr-FR" sz="2800" b="1" i="1" dirty="0" smtClean="0">
                <a:solidFill>
                  <a:schemeClr val="accent2">
                    <a:lumMod val="75000"/>
                  </a:schemeClr>
                </a:solidFill>
              </a:rPr>
              <a:t>(</a:t>
            </a:r>
            <a:r>
              <a:rPr lang="fr-FR" sz="2800" b="1" i="1" dirty="0" err="1" smtClean="0">
                <a:solidFill>
                  <a:schemeClr val="tx2">
                    <a:lumMod val="75000"/>
                  </a:schemeClr>
                </a:solidFill>
              </a:rPr>
              <a:t>function</a:t>
            </a:r>
            <a:r>
              <a:rPr lang="fr-FR" sz="2800" b="1" i="1" dirty="0" smtClean="0">
                <a:solidFill>
                  <a:schemeClr val="tx2">
                    <a:lumMod val="75000"/>
                  </a:schemeClr>
                </a:solidFill>
              </a:rPr>
              <a:t>(</a:t>
            </a:r>
            <a:r>
              <a:rPr lang="fr-FR" sz="2800" b="1" i="1" dirty="0" err="1" smtClean="0">
                <a:solidFill>
                  <a:schemeClr val="tx2">
                    <a:lumMod val="75000"/>
                  </a:schemeClr>
                </a:solidFill>
              </a:rPr>
              <a:t>event,jqXHR,options</a:t>
            </a:r>
            <a:r>
              <a:rPr lang="fr-FR" sz="2800" b="1" i="1" dirty="0" smtClean="0">
                <a:solidFill>
                  <a:schemeClr val="tx2">
                    <a:lumMod val="75000"/>
                  </a:schemeClr>
                </a:solidFill>
              </a:rPr>
              <a:t>)</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lnSpcReduction="10000"/>
          </a:bodyPr>
          <a:lstStyle/>
          <a:p>
            <a:pPr marL="0" indent="0">
              <a:buNone/>
            </a:pPr>
            <a:r>
              <a:rPr lang="fr-FR" sz="2000" b="1" i="1" dirty="0">
                <a:solidFill>
                  <a:schemeClr val="accent2">
                    <a:lumMod val="75000"/>
                  </a:schemeClr>
                </a:solidFill>
              </a:rPr>
              <a:t>$.</a:t>
            </a:r>
            <a:r>
              <a:rPr lang="fr-FR" sz="2000" b="1" i="1" dirty="0" err="1" smtClean="0">
                <a:solidFill>
                  <a:schemeClr val="accent2">
                    <a:lumMod val="75000"/>
                  </a:schemeClr>
                </a:solidFill>
              </a:rPr>
              <a:t>ajaxComplete</a:t>
            </a:r>
            <a:r>
              <a:rPr lang="fr-FR" sz="2000" b="1" i="1" dirty="0" smtClean="0">
                <a:solidFill>
                  <a:schemeClr val="accent2">
                    <a:lumMod val="75000"/>
                  </a:schemeClr>
                </a:solidFill>
              </a:rPr>
              <a:t>(</a:t>
            </a:r>
            <a:r>
              <a:rPr lang="fr-FR" sz="2000" b="1" i="1" dirty="0" err="1" smtClean="0">
                <a:solidFill>
                  <a:schemeClr val="tx2">
                    <a:lumMod val="75000"/>
                  </a:schemeClr>
                </a:solidFill>
              </a:rPr>
              <a:t>function</a:t>
            </a:r>
            <a:r>
              <a:rPr lang="fr-FR" sz="2000" b="1" i="1" dirty="0" smtClean="0">
                <a:solidFill>
                  <a:schemeClr val="tx2">
                    <a:lumMod val="75000"/>
                  </a:schemeClr>
                </a:solidFill>
              </a:rPr>
              <a:t>(</a:t>
            </a:r>
            <a:r>
              <a:rPr lang="fr-FR" sz="2000" b="1" i="1" dirty="0" err="1" smtClean="0">
                <a:solidFill>
                  <a:schemeClr val="tx2">
                    <a:lumMod val="75000"/>
                  </a:schemeClr>
                </a:solidFill>
              </a:rPr>
              <a:t>event,jqXHR,options</a:t>
            </a:r>
            <a:r>
              <a:rPr lang="fr-FR" sz="2000" b="1" i="1" dirty="0">
                <a:solidFill>
                  <a:schemeClr val="tx2">
                    <a:lumMod val="75000"/>
                  </a:schemeClr>
                </a:solidFill>
              </a:rPr>
              <a:t>)</a:t>
            </a:r>
            <a:r>
              <a:rPr lang="fr-FR" sz="2000" b="1" i="1" dirty="0">
                <a:solidFill>
                  <a:schemeClr val="accent2">
                    <a:lumMod val="75000"/>
                  </a:schemeClr>
                </a:solidFill>
              </a:rPr>
              <a:t>)</a:t>
            </a:r>
            <a:endParaRPr lang="fr-FR" sz="2000" dirty="0" smtClean="0"/>
          </a:p>
          <a:p>
            <a:pPr marL="0" indent="0">
              <a:buNone/>
            </a:pPr>
            <a:r>
              <a:rPr lang="fr-FR" sz="2000" dirty="0" smtClean="0"/>
              <a:t>Evènement AJAX.</a:t>
            </a:r>
          </a:p>
          <a:p>
            <a:pPr marL="0" indent="0">
              <a:buNone/>
            </a:pPr>
            <a:r>
              <a:rPr lang="fr-FR" sz="2000" dirty="0" smtClean="0"/>
              <a:t>Attache une fonction qui sera exécutée lorsque la requête AJAX sera terminée.</a:t>
            </a:r>
          </a:p>
          <a:p>
            <a:pPr marL="0" indent="0">
              <a:buNone/>
            </a:pPr>
            <a:r>
              <a:rPr lang="fr-FR" sz="2000" dirty="0" smtClean="0"/>
              <a:t>Exemple :</a:t>
            </a:r>
          </a:p>
          <a:p>
            <a:pPr marL="0" indent="0">
              <a:buNone/>
            </a:pPr>
            <a:r>
              <a:rPr lang="en-US" sz="2000" dirty="0"/>
              <a:t>&lt;div class="trigger"&gt;Trigger&lt;/div&gt;</a:t>
            </a:r>
          </a:p>
          <a:p>
            <a:pPr marL="0" indent="0">
              <a:buNone/>
            </a:pPr>
            <a:r>
              <a:rPr lang="en-US" sz="2000" dirty="0"/>
              <a:t>&lt;div class="result"&gt;&lt;/div&gt;</a:t>
            </a:r>
          </a:p>
          <a:p>
            <a:pPr marL="0" indent="0">
              <a:buNone/>
            </a:pPr>
            <a:r>
              <a:rPr lang="en-US" sz="2000" dirty="0"/>
              <a:t>&lt;div class="log"&gt;&lt;/div&gt;</a:t>
            </a:r>
          </a:p>
          <a:p>
            <a:pPr marL="0" indent="0">
              <a:buNone/>
            </a:pPr>
            <a:r>
              <a:rPr lang="fr-FR" sz="2000" dirty="0"/>
              <a:t>$(document).</a:t>
            </a:r>
            <a:r>
              <a:rPr lang="fr-FR" sz="2000" dirty="0" err="1" smtClean="0"/>
              <a:t>ajaxComplete</a:t>
            </a:r>
            <a:r>
              <a:rPr lang="fr-FR" sz="2000" dirty="0" smtClean="0"/>
              <a:t>(</a:t>
            </a:r>
            <a:r>
              <a:rPr lang="fr-FR" sz="2000" dirty="0" err="1" smtClean="0"/>
              <a:t>function</a:t>
            </a:r>
            <a:r>
              <a:rPr lang="fr-FR" sz="2000" dirty="0"/>
              <a:t>() {</a:t>
            </a:r>
          </a:p>
          <a:p>
            <a:pPr marL="0" indent="0">
              <a:buNone/>
            </a:pPr>
            <a:r>
              <a:rPr lang="fr-FR" sz="2000" dirty="0" smtClean="0"/>
              <a:t>     $( </a:t>
            </a:r>
            <a:r>
              <a:rPr lang="fr-FR" sz="2000" dirty="0"/>
              <a:t>".log" ).</a:t>
            </a:r>
            <a:r>
              <a:rPr lang="fr-FR" sz="2000" dirty="0" err="1"/>
              <a:t>text</a:t>
            </a:r>
            <a:r>
              <a:rPr lang="fr-FR" sz="2000" dirty="0"/>
              <a:t>( </a:t>
            </a:r>
            <a:r>
              <a:rPr lang="fr-FR" sz="2000" dirty="0" smtClean="0"/>
              <a:t>"Requête terminée." </a:t>
            </a:r>
            <a:r>
              <a:rPr lang="fr-FR" sz="2000" dirty="0"/>
              <a:t>);</a:t>
            </a:r>
          </a:p>
          <a:p>
            <a:pPr marL="0" indent="0">
              <a:buNone/>
            </a:pPr>
            <a:r>
              <a:rPr lang="fr-FR" sz="2000" dirty="0"/>
              <a:t>});</a:t>
            </a:r>
          </a:p>
          <a:p>
            <a:pPr marL="0" indent="0">
              <a:buNone/>
            </a:pPr>
            <a:r>
              <a:rPr lang="en-US" sz="2000" dirty="0"/>
              <a:t>$( ".trigger" ).click(function() {</a:t>
            </a:r>
          </a:p>
          <a:p>
            <a:pPr marL="0" indent="0">
              <a:buNone/>
            </a:pPr>
            <a:r>
              <a:rPr lang="en-US" sz="2000" dirty="0" smtClean="0"/>
              <a:t>     $( </a:t>
            </a:r>
            <a:r>
              <a:rPr lang="en-US" sz="2000" dirty="0"/>
              <a:t>".result" ).load( "</a:t>
            </a:r>
            <a:r>
              <a:rPr lang="en-US" sz="2000" dirty="0" err="1"/>
              <a:t>ajax</a:t>
            </a:r>
            <a:r>
              <a:rPr lang="en-US" sz="2000" dirty="0"/>
              <a:t>/test.html" );</a:t>
            </a:r>
          </a:p>
          <a:p>
            <a:pPr marL="0" indent="0">
              <a:buNone/>
            </a:pPr>
            <a:r>
              <a:rPr lang="en-US" sz="2000" dirty="0"/>
              <a:t>});</a:t>
            </a:r>
          </a:p>
          <a:p>
            <a:pPr marL="0" indent="0">
              <a:buNone/>
            </a:pPr>
            <a:r>
              <a:rPr lang="fr-FR" sz="2000" dirty="0" smtClean="0"/>
              <a:t>Lorsque l'utilisateur clique sur 'trigger', la requête est lancée et le message apparaît dès que la requête est terminée.</a:t>
            </a:r>
            <a:endParaRPr lang="fr-FR" sz="2000" dirty="0"/>
          </a:p>
          <a:p>
            <a:pPr marL="0" indent="0">
              <a:buNone/>
            </a:pPr>
            <a:endParaRPr lang="fr-FR" sz="2000" dirty="0"/>
          </a:p>
        </p:txBody>
      </p:sp>
    </p:spTree>
    <p:extLst>
      <p:ext uri="{BB962C8B-B14F-4D97-AF65-F5344CB8AC3E}">
        <p14:creationId xmlns:p14="http://schemas.microsoft.com/office/powerpoint/2010/main" val="1809516287"/>
      </p:ext>
    </p:extLst>
  </p:cSld>
  <p:clrMapOvr>
    <a:masterClrMapping/>
  </p:clrMapOvr>
  <p:transition spd="slow">
    <p:wipe dir="d"/>
  </p:transition>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ajaxError</a:t>
            </a:r>
            <a:r>
              <a:rPr lang="fr-FR" sz="2800" b="1" i="1" dirty="0" smtClean="0">
                <a:solidFill>
                  <a:schemeClr val="accent2">
                    <a:lumMod val="75000"/>
                  </a:schemeClr>
                </a:solidFill>
              </a:rPr>
              <a:t>(</a:t>
            </a:r>
            <a:r>
              <a:rPr lang="fr-FR" sz="2800" b="1" i="1" dirty="0" err="1" smtClean="0">
                <a:solidFill>
                  <a:schemeClr val="tx2">
                    <a:lumMod val="75000"/>
                  </a:schemeClr>
                </a:solidFill>
              </a:rPr>
              <a:t>function</a:t>
            </a:r>
            <a:r>
              <a:rPr lang="fr-FR" sz="2800" b="1" i="1" dirty="0" smtClean="0">
                <a:solidFill>
                  <a:schemeClr val="tx2">
                    <a:lumMod val="75000"/>
                  </a:schemeClr>
                </a:solidFill>
              </a:rPr>
              <a:t>(</a:t>
            </a:r>
            <a:r>
              <a:rPr lang="fr-FR" sz="2800" b="1" i="1" dirty="0" err="1" smtClean="0">
                <a:solidFill>
                  <a:schemeClr val="tx2">
                    <a:lumMod val="75000"/>
                  </a:schemeClr>
                </a:solidFill>
              </a:rPr>
              <a:t>event,jqXHR,options</a:t>
            </a:r>
            <a:r>
              <a:rPr lang="fr-FR" sz="2800" b="1" i="1" dirty="0" smtClean="0">
                <a:solidFill>
                  <a:schemeClr val="tx2">
                    <a:lumMod val="75000"/>
                  </a:schemeClr>
                </a:solidFill>
              </a:rPr>
              <a:t>)</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lnSpcReduction="10000"/>
          </a:bodyPr>
          <a:lstStyle/>
          <a:p>
            <a:pPr marL="0" indent="0">
              <a:buNone/>
            </a:pPr>
            <a:r>
              <a:rPr lang="fr-FR" sz="2000" b="1" i="1" dirty="0">
                <a:solidFill>
                  <a:schemeClr val="accent2">
                    <a:lumMod val="75000"/>
                  </a:schemeClr>
                </a:solidFill>
              </a:rPr>
              <a:t>$.</a:t>
            </a:r>
            <a:r>
              <a:rPr lang="fr-FR" sz="2000" b="1" i="1" dirty="0" err="1" smtClean="0">
                <a:solidFill>
                  <a:schemeClr val="accent2">
                    <a:lumMod val="75000"/>
                  </a:schemeClr>
                </a:solidFill>
              </a:rPr>
              <a:t>ajaxError</a:t>
            </a:r>
            <a:r>
              <a:rPr lang="fr-FR" sz="2000" b="1" i="1" dirty="0" smtClean="0">
                <a:solidFill>
                  <a:schemeClr val="accent2">
                    <a:lumMod val="75000"/>
                  </a:schemeClr>
                </a:solidFill>
              </a:rPr>
              <a:t>(</a:t>
            </a:r>
            <a:r>
              <a:rPr lang="fr-FR" sz="2000" b="1" i="1" dirty="0" err="1" smtClean="0">
                <a:solidFill>
                  <a:schemeClr val="tx2">
                    <a:lumMod val="75000"/>
                  </a:schemeClr>
                </a:solidFill>
              </a:rPr>
              <a:t>function</a:t>
            </a:r>
            <a:r>
              <a:rPr lang="fr-FR" sz="2000" b="1" i="1" dirty="0" smtClean="0">
                <a:solidFill>
                  <a:schemeClr val="tx2">
                    <a:lumMod val="75000"/>
                  </a:schemeClr>
                </a:solidFill>
              </a:rPr>
              <a:t>(</a:t>
            </a:r>
            <a:r>
              <a:rPr lang="fr-FR" sz="2000" b="1" i="1" dirty="0" err="1" smtClean="0">
                <a:solidFill>
                  <a:schemeClr val="tx2">
                    <a:lumMod val="75000"/>
                  </a:schemeClr>
                </a:solidFill>
              </a:rPr>
              <a:t>event,jqXHR,options</a:t>
            </a:r>
            <a:r>
              <a:rPr lang="fr-FR" sz="2000" b="1" i="1" dirty="0">
                <a:solidFill>
                  <a:schemeClr val="tx2">
                    <a:lumMod val="75000"/>
                  </a:schemeClr>
                </a:solidFill>
              </a:rPr>
              <a:t>)</a:t>
            </a:r>
            <a:r>
              <a:rPr lang="fr-FR" sz="2000" b="1" i="1" dirty="0">
                <a:solidFill>
                  <a:schemeClr val="accent2">
                    <a:lumMod val="75000"/>
                  </a:schemeClr>
                </a:solidFill>
              </a:rPr>
              <a:t>)</a:t>
            </a:r>
            <a:endParaRPr lang="fr-FR" sz="2000" dirty="0" smtClean="0"/>
          </a:p>
          <a:p>
            <a:pPr marL="0" indent="0">
              <a:buNone/>
            </a:pPr>
            <a:r>
              <a:rPr lang="fr-FR" sz="2000" dirty="0" smtClean="0"/>
              <a:t>Evènement AJAX.</a:t>
            </a:r>
          </a:p>
          <a:p>
            <a:pPr marL="0" indent="0">
              <a:buNone/>
            </a:pPr>
            <a:r>
              <a:rPr lang="fr-FR" sz="2000" dirty="0" smtClean="0"/>
              <a:t>Attache une fonction qui sera exécutée lorsque la requête AJAX se terminera avec une erreur.</a:t>
            </a:r>
          </a:p>
          <a:p>
            <a:pPr marL="0" indent="0">
              <a:buNone/>
            </a:pPr>
            <a:r>
              <a:rPr lang="fr-FR" sz="2000" dirty="0" smtClean="0"/>
              <a:t>Exemple :</a:t>
            </a:r>
          </a:p>
          <a:p>
            <a:pPr marL="0" indent="0">
              <a:buNone/>
            </a:pPr>
            <a:r>
              <a:rPr lang="en-US" sz="2000" dirty="0"/>
              <a:t>&lt;div class="trigger"&gt;Trigger&lt;/div&gt;</a:t>
            </a:r>
          </a:p>
          <a:p>
            <a:pPr marL="0" indent="0">
              <a:buNone/>
            </a:pPr>
            <a:r>
              <a:rPr lang="en-US" sz="2000" dirty="0"/>
              <a:t>&lt;div class="result"&gt;&lt;/div&gt;</a:t>
            </a:r>
          </a:p>
          <a:p>
            <a:pPr marL="0" indent="0">
              <a:buNone/>
            </a:pPr>
            <a:r>
              <a:rPr lang="en-US" sz="2000" dirty="0"/>
              <a:t>&lt;div class="log"&gt;&lt;/div&gt;</a:t>
            </a:r>
          </a:p>
          <a:p>
            <a:pPr marL="0" indent="0">
              <a:buNone/>
            </a:pPr>
            <a:r>
              <a:rPr lang="fr-FR" sz="2000" dirty="0"/>
              <a:t>$(document).</a:t>
            </a:r>
            <a:r>
              <a:rPr lang="fr-FR" sz="2000" dirty="0" err="1" smtClean="0"/>
              <a:t>ajaxError</a:t>
            </a:r>
            <a:r>
              <a:rPr lang="fr-FR" sz="2000" dirty="0" smtClean="0"/>
              <a:t>(</a:t>
            </a:r>
            <a:r>
              <a:rPr lang="fr-FR" sz="2000" dirty="0" err="1" smtClean="0"/>
              <a:t>function</a:t>
            </a:r>
            <a:r>
              <a:rPr lang="fr-FR" sz="2000" dirty="0" smtClean="0"/>
              <a:t>(</a:t>
            </a:r>
            <a:r>
              <a:rPr lang="fr-FR" sz="2000" dirty="0" err="1"/>
              <a:t>event,jqXHR</a:t>
            </a:r>
            <a:r>
              <a:rPr lang="fr-FR" sz="2000" dirty="0" smtClean="0"/>
              <a:t>) </a:t>
            </a:r>
            <a:r>
              <a:rPr lang="fr-FR" sz="2000" dirty="0"/>
              <a:t>{</a:t>
            </a:r>
          </a:p>
          <a:p>
            <a:pPr marL="0" indent="0">
              <a:buNone/>
            </a:pPr>
            <a:r>
              <a:rPr lang="fr-FR" sz="2000" dirty="0" smtClean="0"/>
              <a:t>     $( </a:t>
            </a:r>
            <a:r>
              <a:rPr lang="fr-FR" sz="2000" dirty="0"/>
              <a:t>".log" ).</a:t>
            </a:r>
            <a:r>
              <a:rPr lang="fr-FR" sz="2000" dirty="0" err="1"/>
              <a:t>text</a:t>
            </a:r>
            <a:r>
              <a:rPr lang="fr-FR" sz="2000" dirty="0"/>
              <a:t>( </a:t>
            </a:r>
            <a:r>
              <a:rPr lang="fr-FR" sz="2000" dirty="0" smtClean="0"/>
              <a:t>"Echec de la requête : " + </a:t>
            </a:r>
            <a:r>
              <a:rPr lang="fr-FR" sz="2000" dirty="0" err="1" smtClean="0"/>
              <a:t>jqXHR.statusCode</a:t>
            </a:r>
            <a:r>
              <a:rPr lang="fr-FR" sz="2000" dirty="0" smtClean="0"/>
              <a:t> </a:t>
            </a:r>
            <a:r>
              <a:rPr lang="fr-FR" sz="2000" dirty="0"/>
              <a:t>);</a:t>
            </a:r>
          </a:p>
          <a:p>
            <a:pPr marL="0" indent="0">
              <a:buNone/>
            </a:pPr>
            <a:r>
              <a:rPr lang="fr-FR" sz="2000" dirty="0"/>
              <a:t>});</a:t>
            </a:r>
          </a:p>
          <a:p>
            <a:pPr marL="0" indent="0">
              <a:buNone/>
            </a:pPr>
            <a:r>
              <a:rPr lang="en-US" sz="2000" dirty="0"/>
              <a:t>$( ".trigger" ).click(function() {</a:t>
            </a:r>
          </a:p>
          <a:p>
            <a:pPr marL="0" indent="0">
              <a:buNone/>
            </a:pPr>
            <a:r>
              <a:rPr lang="en-US" sz="2000" dirty="0" smtClean="0"/>
              <a:t>     $( </a:t>
            </a:r>
            <a:r>
              <a:rPr lang="en-US" sz="2000" dirty="0"/>
              <a:t>".result" ).load( "</a:t>
            </a:r>
            <a:r>
              <a:rPr lang="en-US" sz="2000" dirty="0" err="1"/>
              <a:t>ajax</a:t>
            </a:r>
            <a:r>
              <a:rPr lang="en-US" sz="2000" dirty="0"/>
              <a:t>/test.html" );</a:t>
            </a:r>
          </a:p>
          <a:p>
            <a:pPr marL="0" indent="0">
              <a:buNone/>
            </a:pPr>
            <a:r>
              <a:rPr lang="en-US" sz="2000" dirty="0"/>
              <a:t>});</a:t>
            </a:r>
          </a:p>
          <a:p>
            <a:pPr marL="0" indent="0">
              <a:buNone/>
            </a:pPr>
            <a:r>
              <a:rPr lang="fr-FR" sz="2000" dirty="0" smtClean="0"/>
              <a:t>Lorsque l'utilisateur clique sur 'trigger', la requête est lancée et le message d'erreur apparaît si la requête ne se termine pas correctement.</a:t>
            </a:r>
            <a:endParaRPr lang="fr-FR" sz="2000" dirty="0"/>
          </a:p>
          <a:p>
            <a:pPr marL="0" indent="0">
              <a:buNone/>
            </a:pPr>
            <a:endParaRPr lang="fr-FR" sz="2000" dirty="0"/>
          </a:p>
        </p:txBody>
      </p:sp>
    </p:spTree>
    <p:extLst>
      <p:ext uri="{BB962C8B-B14F-4D97-AF65-F5344CB8AC3E}">
        <p14:creationId xmlns:p14="http://schemas.microsoft.com/office/powerpoint/2010/main" val="611446364"/>
      </p:ext>
    </p:extLst>
  </p:cSld>
  <p:clrMapOvr>
    <a:masterClrMapping/>
  </p:clrMapOvr>
  <p:transition spd="slow">
    <p:wipe dir="d"/>
  </p:transition>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ajaxStart</a:t>
            </a:r>
            <a:r>
              <a:rPr lang="fr-FR" sz="2800" b="1" i="1" dirty="0" smtClean="0">
                <a:solidFill>
                  <a:schemeClr val="accent2">
                    <a:lumMod val="75000"/>
                  </a:schemeClr>
                </a:solidFill>
              </a:rPr>
              <a:t>(</a:t>
            </a:r>
            <a:r>
              <a:rPr lang="fr-FR" sz="2800" b="1" i="1" dirty="0" err="1" smtClean="0">
                <a:solidFill>
                  <a:schemeClr val="tx2">
                    <a:lumMod val="75000"/>
                  </a:schemeClr>
                </a:solidFill>
              </a:rPr>
              <a:t>function</a:t>
            </a:r>
            <a:r>
              <a:rPr lang="fr-FR" sz="2800" b="1" i="1" dirty="0" smtClean="0">
                <a:solidFill>
                  <a:schemeClr val="tx2">
                    <a:lumMod val="75000"/>
                  </a:schemeClr>
                </a:solidFill>
              </a:rPr>
              <a:t>(</a:t>
            </a:r>
            <a:r>
              <a:rPr lang="fr-FR" sz="2800" b="1" i="1" dirty="0" err="1" smtClean="0">
                <a:solidFill>
                  <a:schemeClr val="tx2">
                    <a:lumMod val="75000"/>
                  </a:schemeClr>
                </a:solidFill>
              </a:rPr>
              <a:t>event,jqXHR,options</a:t>
            </a:r>
            <a:r>
              <a:rPr lang="fr-FR" sz="2800" b="1" i="1" dirty="0" smtClean="0">
                <a:solidFill>
                  <a:schemeClr val="tx2">
                    <a:lumMod val="75000"/>
                  </a:schemeClr>
                </a:solidFill>
              </a:rPr>
              <a:t>)</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lnSpcReduction="10000"/>
          </a:bodyPr>
          <a:lstStyle/>
          <a:p>
            <a:pPr marL="0" indent="0">
              <a:buNone/>
            </a:pPr>
            <a:r>
              <a:rPr lang="fr-FR" sz="2000" b="1" i="1" dirty="0">
                <a:solidFill>
                  <a:schemeClr val="accent2">
                    <a:lumMod val="75000"/>
                  </a:schemeClr>
                </a:solidFill>
              </a:rPr>
              <a:t>$.</a:t>
            </a:r>
            <a:r>
              <a:rPr lang="fr-FR" sz="2000" b="1" i="1" dirty="0" err="1" smtClean="0">
                <a:solidFill>
                  <a:schemeClr val="accent2">
                    <a:lumMod val="75000"/>
                  </a:schemeClr>
                </a:solidFill>
              </a:rPr>
              <a:t>ajaxStart</a:t>
            </a:r>
            <a:r>
              <a:rPr lang="fr-FR" sz="2000" b="1" i="1" dirty="0" smtClean="0">
                <a:solidFill>
                  <a:schemeClr val="accent2">
                    <a:lumMod val="75000"/>
                  </a:schemeClr>
                </a:solidFill>
              </a:rPr>
              <a:t>(</a:t>
            </a:r>
            <a:r>
              <a:rPr lang="fr-FR" sz="2000" b="1" i="1" dirty="0" err="1" smtClean="0">
                <a:solidFill>
                  <a:schemeClr val="tx2">
                    <a:lumMod val="75000"/>
                  </a:schemeClr>
                </a:solidFill>
              </a:rPr>
              <a:t>function</a:t>
            </a:r>
            <a:r>
              <a:rPr lang="fr-FR" sz="2000" b="1" i="1" dirty="0" smtClean="0">
                <a:solidFill>
                  <a:schemeClr val="tx2">
                    <a:lumMod val="75000"/>
                  </a:schemeClr>
                </a:solidFill>
              </a:rPr>
              <a:t>(</a:t>
            </a:r>
            <a:r>
              <a:rPr lang="fr-FR" sz="2000" b="1" i="1" dirty="0" err="1" smtClean="0">
                <a:solidFill>
                  <a:schemeClr val="tx2">
                    <a:lumMod val="75000"/>
                  </a:schemeClr>
                </a:solidFill>
              </a:rPr>
              <a:t>event,jqXHR,options</a:t>
            </a:r>
            <a:r>
              <a:rPr lang="fr-FR" sz="2000" b="1" i="1" dirty="0">
                <a:solidFill>
                  <a:schemeClr val="tx2">
                    <a:lumMod val="75000"/>
                  </a:schemeClr>
                </a:solidFill>
              </a:rPr>
              <a:t>)</a:t>
            </a:r>
            <a:r>
              <a:rPr lang="fr-FR" sz="2000" b="1" i="1" dirty="0">
                <a:solidFill>
                  <a:schemeClr val="accent2">
                    <a:lumMod val="75000"/>
                  </a:schemeClr>
                </a:solidFill>
              </a:rPr>
              <a:t>)</a:t>
            </a:r>
            <a:endParaRPr lang="fr-FR" sz="2000" dirty="0" smtClean="0"/>
          </a:p>
          <a:p>
            <a:pPr marL="0" indent="0">
              <a:buNone/>
            </a:pPr>
            <a:r>
              <a:rPr lang="fr-FR" sz="2000" dirty="0" smtClean="0"/>
              <a:t>Evènement AJAX.</a:t>
            </a:r>
          </a:p>
          <a:p>
            <a:pPr marL="0" indent="0">
              <a:buNone/>
            </a:pPr>
            <a:r>
              <a:rPr lang="fr-FR" sz="2000" dirty="0" smtClean="0"/>
              <a:t>Attache une fonction qui sera exécutée lorsque la requête AJAX commencera. Exemple :</a:t>
            </a:r>
          </a:p>
          <a:p>
            <a:pPr marL="0" indent="0">
              <a:buNone/>
            </a:pPr>
            <a:r>
              <a:rPr lang="en-US" sz="2000" dirty="0"/>
              <a:t>&lt;div class="trigger"&gt;Trigger&lt;/div&gt;</a:t>
            </a:r>
          </a:p>
          <a:p>
            <a:pPr marL="0" indent="0">
              <a:buNone/>
            </a:pPr>
            <a:r>
              <a:rPr lang="en-US" sz="2000" dirty="0"/>
              <a:t>&lt;div class="result"&gt;&lt;/div&gt;</a:t>
            </a:r>
          </a:p>
          <a:p>
            <a:pPr marL="0" indent="0">
              <a:buNone/>
            </a:pPr>
            <a:r>
              <a:rPr lang="en-US" sz="2000" dirty="0"/>
              <a:t>&lt;div class="log"&gt;&lt;/div&gt;</a:t>
            </a:r>
          </a:p>
          <a:p>
            <a:pPr marL="0" indent="0">
              <a:buNone/>
            </a:pPr>
            <a:r>
              <a:rPr lang="fr-FR" sz="2000" dirty="0"/>
              <a:t>$(document).</a:t>
            </a:r>
            <a:r>
              <a:rPr lang="fr-FR" sz="2000" dirty="0" err="1" smtClean="0"/>
              <a:t>ajaxStart</a:t>
            </a:r>
            <a:r>
              <a:rPr lang="fr-FR" sz="2000" dirty="0" smtClean="0"/>
              <a:t>(</a:t>
            </a:r>
            <a:r>
              <a:rPr lang="fr-FR" sz="2000" dirty="0" err="1" smtClean="0"/>
              <a:t>function</a:t>
            </a:r>
            <a:r>
              <a:rPr lang="fr-FR" sz="2000" dirty="0" smtClean="0"/>
              <a:t>(</a:t>
            </a:r>
            <a:r>
              <a:rPr lang="fr-FR" sz="2000" dirty="0" err="1" smtClean="0"/>
              <a:t>event,jqXHR</a:t>
            </a:r>
            <a:r>
              <a:rPr lang="fr-FR" sz="2000" dirty="0" smtClean="0"/>
              <a:t>) </a:t>
            </a:r>
            <a:r>
              <a:rPr lang="fr-FR" sz="2000" dirty="0"/>
              <a:t>{</a:t>
            </a:r>
          </a:p>
          <a:p>
            <a:pPr marL="0" indent="0">
              <a:buNone/>
            </a:pPr>
            <a:r>
              <a:rPr lang="fr-FR" sz="2000" dirty="0" smtClean="0"/>
              <a:t>     $( </a:t>
            </a:r>
            <a:r>
              <a:rPr lang="fr-FR" sz="2000" dirty="0"/>
              <a:t>".log" ).</a:t>
            </a:r>
            <a:r>
              <a:rPr lang="fr-FR" sz="2000" dirty="0" err="1"/>
              <a:t>text</a:t>
            </a:r>
            <a:r>
              <a:rPr lang="fr-FR" sz="2000" dirty="0"/>
              <a:t>( </a:t>
            </a:r>
            <a:r>
              <a:rPr lang="fr-FR" sz="2000" dirty="0" smtClean="0"/>
              <a:t>"Début de la requête." </a:t>
            </a:r>
            <a:r>
              <a:rPr lang="fr-FR" sz="2000" dirty="0"/>
              <a:t>);</a:t>
            </a:r>
          </a:p>
          <a:p>
            <a:pPr marL="0" indent="0">
              <a:buNone/>
            </a:pPr>
            <a:r>
              <a:rPr lang="fr-FR" sz="2000" dirty="0"/>
              <a:t>});</a:t>
            </a:r>
          </a:p>
          <a:p>
            <a:pPr marL="0" indent="0">
              <a:buNone/>
            </a:pPr>
            <a:r>
              <a:rPr lang="en-US" sz="2000" dirty="0"/>
              <a:t>$( ".trigger" ).click(function() {</a:t>
            </a:r>
          </a:p>
          <a:p>
            <a:pPr marL="0" indent="0">
              <a:buNone/>
            </a:pPr>
            <a:r>
              <a:rPr lang="en-US" sz="2000" dirty="0" smtClean="0"/>
              <a:t>     $( </a:t>
            </a:r>
            <a:r>
              <a:rPr lang="en-US" sz="2000" dirty="0"/>
              <a:t>".result" ).load( "</a:t>
            </a:r>
            <a:r>
              <a:rPr lang="en-US" sz="2000" dirty="0" err="1"/>
              <a:t>ajax</a:t>
            </a:r>
            <a:r>
              <a:rPr lang="en-US" sz="2000" dirty="0"/>
              <a:t>/test.html" );</a:t>
            </a:r>
          </a:p>
          <a:p>
            <a:pPr marL="0" indent="0">
              <a:buNone/>
            </a:pPr>
            <a:r>
              <a:rPr lang="en-US" sz="2000" dirty="0"/>
              <a:t>});</a:t>
            </a:r>
          </a:p>
          <a:p>
            <a:pPr marL="0" indent="0">
              <a:buNone/>
            </a:pPr>
            <a:r>
              <a:rPr lang="fr-FR" sz="2000" dirty="0" smtClean="0"/>
              <a:t>Lorsque l'utilisateur clique sur 'trigger', la requête est lancée et le message apparaît lorsque la requête commence.</a:t>
            </a:r>
            <a:endParaRPr lang="fr-FR" sz="2000" dirty="0"/>
          </a:p>
          <a:p>
            <a:pPr marL="0" indent="0">
              <a:buNone/>
            </a:pPr>
            <a:endParaRPr lang="fr-FR" sz="2000" dirty="0"/>
          </a:p>
        </p:txBody>
      </p:sp>
    </p:spTree>
    <p:extLst>
      <p:ext uri="{BB962C8B-B14F-4D97-AF65-F5344CB8AC3E}">
        <p14:creationId xmlns:p14="http://schemas.microsoft.com/office/powerpoint/2010/main" val="926745939"/>
      </p:ext>
    </p:extLst>
  </p:cSld>
  <p:clrMapOvr>
    <a:masterClrMapping/>
  </p:clrMapOvr>
  <p:transition spd="slow">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Buts du Javascript</a:t>
            </a:r>
            <a:endParaRPr lang="fr-FR" sz="40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184577"/>
          </a:xfrm>
        </p:spPr>
        <p:txBody>
          <a:bodyPr numCol="1">
            <a:normAutofit/>
          </a:bodyPr>
          <a:lstStyle/>
          <a:p>
            <a:pPr marL="0" indent="0">
              <a:buNone/>
            </a:pPr>
            <a:r>
              <a:rPr lang="fr-FR" sz="2400" dirty="0" smtClean="0"/>
              <a:t>JavaScript </a:t>
            </a:r>
            <a:r>
              <a:rPr lang="fr-FR" sz="2400" dirty="0"/>
              <a:t>est utilisé en complément de pages HTML pour </a:t>
            </a:r>
            <a:r>
              <a:rPr lang="fr-FR" sz="2000" dirty="0"/>
              <a:t>:</a:t>
            </a:r>
          </a:p>
          <a:p>
            <a:pPr marL="0" indent="0">
              <a:buNone/>
            </a:pPr>
            <a:r>
              <a:rPr lang="fr-FR" sz="2000" dirty="0" smtClean="0"/>
              <a:t>	• </a:t>
            </a:r>
            <a:r>
              <a:rPr lang="fr-FR" sz="2000" dirty="0"/>
              <a:t>afficher des informations variables telles que la date, l'heure, etc.,</a:t>
            </a:r>
          </a:p>
          <a:p>
            <a:pPr marL="0" indent="0">
              <a:buNone/>
            </a:pPr>
            <a:r>
              <a:rPr lang="fr-FR" sz="2000" dirty="0" smtClean="0"/>
              <a:t>	• </a:t>
            </a:r>
            <a:r>
              <a:rPr lang="fr-FR" sz="2000" dirty="0"/>
              <a:t>interagir avec les utilisateurs par le biais de boîtes de </a:t>
            </a:r>
            <a:r>
              <a:rPr lang="fr-FR" sz="2000" dirty="0" smtClean="0"/>
              <a:t>dialogue 	personnalisées</a:t>
            </a:r>
            <a:endParaRPr lang="fr-FR" sz="2000" dirty="0"/>
          </a:p>
          <a:p>
            <a:pPr marL="0" indent="0">
              <a:buNone/>
            </a:pPr>
            <a:r>
              <a:rPr lang="fr-FR" sz="2000" dirty="0" smtClean="0"/>
              <a:t>	• </a:t>
            </a:r>
            <a:r>
              <a:rPr lang="fr-FR" sz="2000" dirty="0"/>
              <a:t>créer des menus dynamiques</a:t>
            </a:r>
          </a:p>
          <a:p>
            <a:pPr marL="0" indent="0">
              <a:buNone/>
            </a:pPr>
            <a:r>
              <a:rPr lang="fr-FR" sz="2000" dirty="0" smtClean="0"/>
              <a:t>	• </a:t>
            </a:r>
            <a:r>
              <a:rPr lang="fr-FR" sz="2000" dirty="0"/>
              <a:t>etc</a:t>
            </a:r>
            <a:r>
              <a:rPr lang="fr-FR" sz="2000" dirty="0" smtClean="0"/>
              <a:t>.</a:t>
            </a:r>
            <a:endParaRPr lang="fr-FR" sz="2000" b="1" i="1" dirty="0"/>
          </a:p>
          <a:p>
            <a:pPr marL="0" indent="0">
              <a:spcBef>
                <a:spcPts val="1200"/>
              </a:spcBef>
              <a:buNone/>
            </a:pPr>
            <a:r>
              <a:rPr lang="fr-FR" sz="2400" dirty="0" smtClean="0"/>
              <a:t>Est associé </a:t>
            </a:r>
            <a:r>
              <a:rPr lang="fr-FR" sz="2400" dirty="0"/>
              <a:t>à d'autres technologies ou langages, </a:t>
            </a:r>
            <a:r>
              <a:rPr lang="fr-FR" sz="2400" dirty="0" smtClean="0"/>
              <a:t>HTML Ajax</a:t>
            </a:r>
            <a:endParaRPr lang="fr-FR" sz="2400" dirty="0"/>
          </a:p>
          <a:p>
            <a:pPr marL="0" indent="0">
              <a:spcBef>
                <a:spcPts val="1200"/>
              </a:spcBef>
              <a:buNone/>
            </a:pPr>
            <a:r>
              <a:rPr lang="fr-FR" sz="2400" dirty="0" smtClean="0"/>
              <a:t>JavaScript</a:t>
            </a:r>
            <a:r>
              <a:rPr lang="fr-FR" sz="2400" dirty="0"/>
              <a:t>, c'est du texte...</a:t>
            </a:r>
          </a:p>
          <a:p>
            <a:pPr marL="0" indent="0">
              <a:buNone/>
            </a:pPr>
            <a:r>
              <a:rPr lang="fr-FR" sz="2000" dirty="0" smtClean="0"/>
              <a:t>	• C'est un langage interprété, nul </a:t>
            </a:r>
            <a:r>
              <a:rPr lang="fr-FR" sz="2000" dirty="0"/>
              <a:t>besoin de </a:t>
            </a:r>
            <a:r>
              <a:rPr lang="fr-FR" sz="2000" dirty="0" smtClean="0"/>
              <a:t>compilateurs</a:t>
            </a:r>
            <a:endParaRPr lang="fr-FR" sz="2000" dirty="0"/>
          </a:p>
          <a:p>
            <a:pPr marL="0" indent="0">
              <a:spcBef>
                <a:spcPts val="1200"/>
              </a:spcBef>
              <a:buNone/>
            </a:pPr>
            <a:r>
              <a:rPr lang="fr-FR" sz="2400" dirty="0" smtClean="0"/>
              <a:t>Un </a:t>
            </a:r>
            <a:r>
              <a:rPr lang="fr-FR" sz="2400" dirty="0"/>
              <a:t>simple éditeur de texte </a:t>
            </a:r>
            <a:r>
              <a:rPr lang="fr-FR" sz="2400" dirty="0" smtClean="0"/>
              <a:t>(Notepad++, </a:t>
            </a:r>
            <a:r>
              <a:rPr lang="fr-FR" sz="2400" dirty="0"/>
              <a:t>par exemple) </a:t>
            </a:r>
            <a:r>
              <a:rPr lang="fr-FR" sz="2000" dirty="0"/>
              <a:t>permet de</a:t>
            </a:r>
          </a:p>
          <a:p>
            <a:pPr marL="0" indent="0">
              <a:spcBef>
                <a:spcPts val="1200"/>
              </a:spcBef>
              <a:buNone/>
            </a:pPr>
            <a:r>
              <a:rPr lang="fr-FR" sz="2000" dirty="0" smtClean="0"/>
              <a:t>	modifier </a:t>
            </a:r>
            <a:r>
              <a:rPr lang="fr-FR" sz="2000" dirty="0"/>
              <a:t>une page HTML et d'y insérer des instructions JavaScript</a:t>
            </a:r>
            <a:endParaRPr lang="fr-FR" sz="2000" dirty="0" smtClean="0"/>
          </a:p>
          <a:p>
            <a:pPr marL="0" indent="0">
              <a:buNone/>
            </a:pPr>
            <a:r>
              <a:rPr lang="fr-FR" sz="2000" dirty="0" smtClean="0"/>
              <a:t> </a:t>
            </a:r>
            <a:endParaRPr lang="fr-FR" sz="2000" dirty="0"/>
          </a:p>
        </p:txBody>
      </p:sp>
    </p:spTree>
    <p:extLst>
      <p:ext uri="{BB962C8B-B14F-4D97-AF65-F5344CB8AC3E}">
        <p14:creationId xmlns:p14="http://schemas.microsoft.com/office/powerpoint/2010/main" val="2986562800"/>
      </p:ext>
    </p:extLst>
  </p:cSld>
  <p:clrMapOvr>
    <a:masterClrMapping/>
  </p:clrMapOvr>
  <p:transition spd="slow">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boîtes de dialogue </a:t>
            </a:r>
            <a:r>
              <a:rPr lang="fr-FR" sz="3100" b="1" i="1" dirty="0" err="1" smtClean="0">
                <a:solidFill>
                  <a:schemeClr val="accent2">
                    <a:lumMod val="75000"/>
                  </a:schemeClr>
                </a:solidFill>
              </a:rPr>
              <a:t>alert</a:t>
            </a:r>
            <a:r>
              <a:rPr lang="fr-FR" sz="3100" b="1" i="1" dirty="0" smtClean="0">
                <a:solidFill>
                  <a:schemeClr val="accent2">
                    <a:lumMod val="75000"/>
                  </a:schemeClr>
                </a:solidFill>
              </a:rPr>
              <a:t>(), prompt() et </a:t>
            </a:r>
            <a:r>
              <a:rPr lang="fr-FR" sz="3100" b="1" i="1" dirty="0" err="1" smtClean="0">
                <a:solidFill>
                  <a:schemeClr val="accent2">
                    <a:lumMod val="75000"/>
                  </a:schemeClr>
                </a:solidFill>
              </a:rPr>
              <a:t>confirm</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63" y="2081213"/>
            <a:ext cx="5476875" cy="269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ZoneTexte 2"/>
          <p:cNvSpPr txBox="1"/>
          <p:nvPr/>
        </p:nvSpPr>
        <p:spPr>
          <a:xfrm>
            <a:off x="971600" y="1484784"/>
            <a:ext cx="1656184" cy="369332"/>
          </a:xfrm>
          <a:prstGeom prst="rect">
            <a:avLst/>
          </a:prstGeom>
          <a:noFill/>
        </p:spPr>
        <p:txBody>
          <a:bodyPr wrap="square" rtlCol="0">
            <a:spAutoFit/>
          </a:bodyPr>
          <a:lstStyle/>
          <a:p>
            <a:r>
              <a:rPr lang="fr-FR" b="1" dirty="0" err="1" smtClean="0"/>
              <a:t>confirm</a:t>
            </a:r>
            <a:r>
              <a:rPr lang="fr-FR" b="1" dirty="0" smtClean="0"/>
              <a:t>()</a:t>
            </a:r>
            <a:endParaRPr lang="fr-FR" b="1" dirty="0"/>
          </a:p>
        </p:txBody>
      </p:sp>
    </p:spTree>
    <p:extLst>
      <p:ext uri="{BB962C8B-B14F-4D97-AF65-F5344CB8AC3E}">
        <p14:creationId xmlns:p14="http://schemas.microsoft.com/office/powerpoint/2010/main" val="3386284471"/>
      </p:ext>
    </p:extLst>
  </p:cSld>
  <p:clrMapOvr>
    <a:masterClrMapping/>
  </p:clrMapOvr>
  <p:transition spd="slow">
    <p:wipe dir="d"/>
  </p:transition>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ajaxStop</a:t>
            </a:r>
            <a:r>
              <a:rPr lang="fr-FR" sz="2800" b="1" i="1" dirty="0" smtClean="0">
                <a:solidFill>
                  <a:schemeClr val="accent2">
                    <a:lumMod val="75000"/>
                  </a:schemeClr>
                </a:solidFill>
              </a:rPr>
              <a:t>(</a:t>
            </a:r>
            <a:r>
              <a:rPr lang="fr-FR" sz="2800" b="1" i="1" dirty="0" err="1" smtClean="0">
                <a:solidFill>
                  <a:schemeClr val="tx2">
                    <a:lumMod val="75000"/>
                  </a:schemeClr>
                </a:solidFill>
              </a:rPr>
              <a:t>function</a:t>
            </a:r>
            <a:r>
              <a:rPr lang="fr-FR" sz="2800" b="1" i="1" dirty="0" smtClean="0">
                <a:solidFill>
                  <a:schemeClr val="tx2">
                    <a:lumMod val="75000"/>
                  </a:schemeClr>
                </a:solidFill>
              </a:rPr>
              <a:t>(</a:t>
            </a:r>
            <a:r>
              <a:rPr lang="fr-FR" sz="2800" b="1" i="1" dirty="0" err="1" smtClean="0">
                <a:solidFill>
                  <a:schemeClr val="tx2">
                    <a:lumMod val="75000"/>
                  </a:schemeClr>
                </a:solidFill>
              </a:rPr>
              <a:t>event,jqXHR,options</a:t>
            </a:r>
            <a:r>
              <a:rPr lang="fr-FR" sz="2800" b="1" i="1" dirty="0" smtClean="0">
                <a:solidFill>
                  <a:schemeClr val="tx2">
                    <a:lumMod val="75000"/>
                  </a:schemeClr>
                </a:solidFill>
              </a:rPr>
              <a:t>)</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lnSpcReduction="10000"/>
          </a:bodyPr>
          <a:lstStyle/>
          <a:p>
            <a:pPr marL="0" indent="0">
              <a:buNone/>
            </a:pPr>
            <a:r>
              <a:rPr lang="fr-FR" sz="2000" b="1" i="1" dirty="0">
                <a:solidFill>
                  <a:schemeClr val="accent2">
                    <a:lumMod val="75000"/>
                  </a:schemeClr>
                </a:solidFill>
              </a:rPr>
              <a:t>$.</a:t>
            </a:r>
            <a:r>
              <a:rPr lang="fr-FR" sz="2000" b="1" i="1" dirty="0" err="1" smtClean="0">
                <a:solidFill>
                  <a:schemeClr val="accent2">
                    <a:lumMod val="75000"/>
                  </a:schemeClr>
                </a:solidFill>
              </a:rPr>
              <a:t>ajaxStop</a:t>
            </a:r>
            <a:r>
              <a:rPr lang="fr-FR" sz="2000" b="1" i="1" dirty="0" smtClean="0">
                <a:solidFill>
                  <a:schemeClr val="accent2">
                    <a:lumMod val="75000"/>
                  </a:schemeClr>
                </a:solidFill>
              </a:rPr>
              <a:t>(</a:t>
            </a:r>
            <a:r>
              <a:rPr lang="fr-FR" sz="2000" b="1" i="1" dirty="0" err="1" smtClean="0">
                <a:solidFill>
                  <a:schemeClr val="tx2">
                    <a:lumMod val="75000"/>
                  </a:schemeClr>
                </a:solidFill>
              </a:rPr>
              <a:t>function</a:t>
            </a:r>
            <a:r>
              <a:rPr lang="fr-FR" sz="2000" b="1" i="1" dirty="0" smtClean="0">
                <a:solidFill>
                  <a:schemeClr val="tx2">
                    <a:lumMod val="75000"/>
                  </a:schemeClr>
                </a:solidFill>
              </a:rPr>
              <a:t>(</a:t>
            </a:r>
            <a:r>
              <a:rPr lang="fr-FR" sz="2000" b="1" i="1" dirty="0" err="1" smtClean="0">
                <a:solidFill>
                  <a:schemeClr val="tx2">
                    <a:lumMod val="75000"/>
                  </a:schemeClr>
                </a:solidFill>
              </a:rPr>
              <a:t>event,jqXHR,options</a:t>
            </a:r>
            <a:r>
              <a:rPr lang="fr-FR" sz="2000" b="1" i="1" dirty="0">
                <a:solidFill>
                  <a:schemeClr val="tx2">
                    <a:lumMod val="75000"/>
                  </a:schemeClr>
                </a:solidFill>
              </a:rPr>
              <a:t>)</a:t>
            </a:r>
            <a:r>
              <a:rPr lang="fr-FR" sz="2000" b="1" i="1" dirty="0">
                <a:solidFill>
                  <a:schemeClr val="accent2">
                    <a:lumMod val="75000"/>
                  </a:schemeClr>
                </a:solidFill>
              </a:rPr>
              <a:t>)</a:t>
            </a:r>
            <a:endParaRPr lang="fr-FR" sz="2000" dirty="0" smtClean="0"/>
          </a:p>
          <a:p>
            <a:pPr marL="0" indent="0">
              <a:buNone/>
            </a:pPr>
            <a:r>
              <a:rPr lang="fr-FR" sz="2000" dirty="0" smtClean="0"/>
              <a:t>Evènement AJAX.</a:t>
            </a:r>
          </a:p>
          <a:p>
            <a:pPr marL="0" indent="0">
              <a:buNone/>
            </a:pPr>
            <a:r>
              <a:rPr lang="fr-FR" sz="2000" dirty="0" smtClean="0"/>
              <a:t>Attache une fonction qui sera exécutée lorsque toutes les requêtes AJAX seront terminées. </a:t>
            </a:r>
          </a:p>
          <a:p>
            <a:pPr marL="0" indent="0">
              <a:buNone/>
            </a:pPr>
            <a:r>
              <a:rPr lang="fr-FR" sz="2000" dirty="0" smtClean="0"/>
              <a:t>Exemple :</a:t>
            </a:r>
          </a:p>
          <a:p>
            <a:pPr marL="0" indent="0">
              <a:buNone/>
            </a:pPr>
            <a:r>
              <a:rPr lang="en-US" sz="2000" dirty="0"/>
              <a:t>&lt;div class="trigger"&gt;Trigger&lt;/div&gt;</a:t>
            </a:r>
          </a:p>
          <a:p>
            <a:pPr marL="0" indent="0">
              <a:buNone/>
            </a:pPr>
            <a:r>
              <a:rPr lang="en-US" sz="2000" dirty="0"/>
              <a:t>&lt;div class="result"&gt;&lt;/div&gt;</a:t>
            </a:r>
          </a:p>
          <a:p>
            <a:pPr marL="0" indent="0">
              <a:buNone/>
            </a:pPr>
            <a:r>
              <a:rPr lang="en-US" sz="2000" dirty="0"/>
              <a:t>&lt;div class="log"&gt;&lt;/div&gt;</a:t>
            </a:r>
          </a:p>
          <a:p>
            <a:pPr marL="0" indent="0">
              <a:buNone/>
            </a:pPr>
            <a:r>
              <a:rPr lang="fr-FR" sz="2000" dirty="0"/>
              <a:t>$(document).</a:t>
            </a:r>
            <a:r>
              <a:rPr lang="fr-FR" sz="2000" dirty="0" err="1" smtClean="0"/>
              <a:t>ajaxStop</a:t>
            </a:r>
            <a:r>
              <a:rPr lang="fr-FR" sz="2000" dirty="0" smtClean="0"/>
              <a:t>(</a:t>
            </a:r>
            <a:r>
              <a:rPr lang="fr-FR" sz="2000" dirty="0" err="1" smtClean="0"/>
              <a:t>function</a:t>
            </a:r>
            <a:r>
              <a:rPr lang="fr-FR" sz="2000" dirty="0" smtClean="0"/>
              <a:t>(</a:t>
            </a:r>
            <a:r>
              <a:rPr lang="fr-FR" sz="2000" dirty="0" err="1" smtClean="0"/>
              <a:t>event,jqXHR</a:t>
            </a:r>
            <a:r>
              <a:rPr lang="fr-FR" sz="2000" dirty="0" smtClean="0"/>
              <a:t>) </a:t>
            </a:r>
            <a:r>
              <a:rPr lang="fr-FR" sz="2000" dirty="0"/>
              <a:t>{</a:t>
            </a:r>
          </a:p>
          <a:p>
            <a:pPr marL="0" indent="0">
              <a:buNone/>
            </a:pPr>
            <a:r>
              <a:rPr lang="fr-FR" sz="2000" dirty="0" smtClean="0"/>
              <a:t>     $( </a:t>
            </a:r>
            <a:r>
              <a:rPr lang="fr-FR" sz="2000" dirty="0"/>
              <a:t>".log" ).</a:t>
            </a:r>
            <a:r>
              <a:rPr lang="fr-FR" sz="2000" dirty="0" err="1"/>
              <a:t>text</a:t>
            </a:r>
            <a:r>
              <a:rPr lang="fr-FR" sz="2000" dirty="0"/>
              <a:t>( </a:t>
            </a:r>
            <a:r>
              <a:rPr lang="fr-FR" sz="2000" dirty="0" smtClean="0"/>
              <a:t>"Fin des requêtes." </a:t>
            </a:r>
            <a:r>
              <a:rPr lang="fr-FR" sz="2000" dirty="0"/>
              <a:t>);</a:t>
            </a:r>
          </a:p>
          <a:p>
            <a:pPr marL="0" indent="0">
              <a:buNone/>
            </a:pPr>
            <a:r>
              <a:rPr lang="fr-FR" sz="2000" dirty="0"/>
              <a:t>});</a:t>
            </a:r>
          </a:p>
          <a:p>
            <a:pPr marL="0" indent="0">
              <a:buNone/>
            </a:pPr>
            <a:r>
              <a:rPr lang="en-US" sz="2000" dirty="0"/>
              <a:t>$( ".trigger" ).click(function() {</a:t>
            </a:r>
          </a:p>
          <a:p>
            <a:pPr marL="0" indent="0">
              <a:buNone/>
            </a:pPr>
            <a:r>
              <a:rPr lang="en-US" sz="2000" dirty="0" smtClean="0"/>
              <a:t>     $( </a:t>
            </a:r>
            <a:r>
              <a:rPr lang="en-US" sz="2000" dirty="0"/>
              <a:t>".result" ).load( "</a:t>
            </a:r>
            <a:r>
              <a:rPr lang="en-US" sz="2000" dirty="0" err="1"/>
              <a:t>ajax</a:t>
            </a:r>
            <a:r>
              <a:rPr lang="en-US" sz="2000" dirty="0"/>
              <a:t>/test.html" );</a:t>
            </a:r>
          </a:p>
          <a:p>
            <a:pPr marL="0" indent="0">
              <a:buNone/>
            </a:pPr>
            <a:r>
              <a:rPr lang="en-US" sz="2000" dirty="0"/>
              <a:t>});</a:t>
            </a:r>
          </a:p>
          <a:p>
            <a:pPr marL="0" indent="0">
              <a:buNone/>
            </a:pPr>
            <a:r>
              <a:rPr lang="fr-FR" sz="2000" dirty="0" smtClean="0"/>
              <a:t>Lorsque l'utilisateur clique sur 'trigger', la requête est lancée et le message apparaît lorsque toutes </a:t>
            </a:r>
            <a:r>
              <a:rPr lang="fr-FR" sz="2000" dirty="0"/>
              <a:t>les requêtes AJAX </a:t>
            </a:r>
            <a:r>
              <a:rPr lang="fr-FR" sz="2000" dirty="0" smtClean="0"/>
              <a:t>sont </a:t>
            </a:r>
            <a:r>
              <a:rPr lang="fr-FR" sz="2000" dirty="0"/>
              <a:t>terminées. </a:t>
            </a:r>
            <a:r>
              <a:rPr lang="fr-FR" sz="2000" dirty="0" smtClean="0"/>
              <a:t>.</a:t>
            </a:r>
            <a:endParaRPr lang="fr-FR" sz="2000" dirty="0"/>
          </a:p>
          <a:p>
            <a:pPr marL="0" indent="0">
              <a:buNone/>
            </a:pPr>
            <a:endParaRPr lang="fr-FR" sz="2000" dirty="0"/>
          </a:p>
        </p:txBody>
      </p:sp>
    </p:spTree>
    <p:extLst>
      <p:ext uri="{BB962C8B-B14F-4D97-AF65-F5344CB8AC3E}">
        <p14:creationId xmlns:p14="http://schemas.microsoft.com/office/powerpoint/2010/main" val="4069070699"/>
      </p:ext>
    </p:extLst>
  </p:cSld>
  <p:clrMapOvr>
    <a:masterClrMapping/>
  </p:clrMapOvr>
  <p:transition spd="slow">
    <p:wipe dir="d"/>
  </p:transition>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Exercice ex205.html  --  </a:t>
            </a:r>
            <a:r>
              <a:rPr lang="fr-FR" sz="2800" b="1" i="1" dirty="0" err="1" smtClean="0">
                <a:solidFill>
                  <a:schemeClr val="accent2">
                    <a:lumMod val="75000"/>
                  </a:schemeClr>
                </a:solidFill>
              </a:rPr>
              <a:t>cherche.php</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382000" cy="5328592"/>
          </a:xfrm>
        </p:spPr>
        <p:txBody>
          <a:bodyPr numCol="1">
            <a:normAutofit/>
          </a:bodyPr>
          <a:lstStyle/>
          <a:p>
            <a:pPr marL="0" indent="0">
              <a:buNone/>
            </a:pPr>
            <a:r>
              <a:rPr lang="fr-FR" sz="2000" dirty="0" smtClean="0"/>
              <a:t>Afficher une liste sur l'écran.</a:t>
            </a:r>
          </a:p>
          <a:p>
            <a:pPr marL="0" indent="0">
              <a:buNone/>
            </a:pPr>
            <a:r>
              <a:rPr lang="fr-FR" sz="2000" dirty="0" smtClean="0"/>
              <a:t>Rechercher dans un tableau la liste des matériels dont la catégorie a été demandée par l'utilisateur  :</a:t>
            </a:r>
          </a:p>
          <a:p>
            <a:pPr marL="0" indent="0">
              <a:buNone/>
            </a:pPr>
            <a:endParaRPr lang="fr-FR" sz="2000" dirty="0" smtClean="0"/>
          </a:p>
        </p:txBody>
      </p:sp>
      <p:pic>
        <p:nvPicPr>
          <p:cNvPr id="3074"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11560" y="2636912"/>
            <a:ext cx="8697652" cy="3861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7435487"/>
      </p:ext>
    </p:extLst>
  </p:cSld>
  <p:clrMapOvr>
    <a:masterClrMapping/>
  </p:clrMapOvr>
  <p:transition spd="slow">
    <p:wipe dir="d"/>
  </p:transition>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a:solidFill>
                  <a:schemeClr val="accent2">
                    <a:lumMod val="75000"/>
                  </a:schemeClr>
                </a:solidFill>
              </a:rPr>
              <a:t>Exercice ex205.html  --  </a:t>
            </a:r>
            <a:r>
              <a:rPr lang="fr-FR" sz="2800" b="1" i="1" dirty="0" err="1">
                <a:solidFill>
                  <a:schemeClr val="accent2">
                    <a:lumMod val="75000"/>
                  </a:schemeClr>
                </a:solidFill>
              </a:rPr>
              <a:t>cherche.php</a:t>
            </a:r>
            <a:endParaRPr lang="fr-FR" sz="2400" b="1" dirty="0">
              <a:solidFill>
                <a:schemeClr val="accent2">
                  <a:lumMod val="75000"/>
                </a:schemeClr>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204864"/>
            <a:ext cx="8124825" cy="307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ZoneTexte 2"/>
          <p:cNvSpPr txBox="1"/>
          <p:nvPr/>
        </p:nvSpPr>
        <p:spPr>
          <a:xfrm>
            <a:off x="1403648" y="1844824"/>
            <a:ext cx="2232248" cy="369332"/>
          </a:xfrm>
          <a:prstGeom prst="rect">
            <a:avLst/>
          </a:prstGeom>
          <a:noFill/>
        </p:spPr>
        <p:txBody>
          <a:bodyPr wrap="square" rtlCol="0">
            <a:spAutoFit/>
          </a:bodyPr>
          <a:lstStyle/>
          <a:p>
            <a:r>
              <a:rPr lang="fr-FR" dirty="0" smtClean="0"/>
              <a:t>en cas d'erreur :</a:t>
            </a:r>
            <a:endParaRPr lang="fr-FR" dirty="0"/>
          </a:p>
        </p:txBody>
      </p:sp>
    </p:spTree>
    <p:extLst>
      <p:ext uri="{BB962C8B-B14F-4D97-AF65-F5344CB8AC3E}">
        <p14:creationId xmlns:p14="http://schemas.microsoft.com/office/powerpoint/2010/main" val="2065699644"/>
      </p:ext>
    </p:extLst>
  </p:cSld>
  <p:clrMapOvr>
    <a:masterClrMapping/>
  </p:clrMapOvr>
  <p:transition spd="slow">
    <p:wipe dir="d"/>
  </p:transition>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Exercice ex205.html  --  </a:t>
            </a:r>
            <a:r>
              <a:rPr lang="fr-FR" sz="2800" b="1" i="1" dirty="0" err="1" smtClean="0">
                <a:solidFill>
                  <a:schemeClr val="accent2">
                    <a:lumMod val="75000"/>
                  </a:schemeClr>
                </a:solidFill>
              </a:rPr>
              <a:t>cherche.php</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382000" cy="5328592"/>
          </a:xfrm>
        </p:spPr>
        <p:txBody>
          <a:bodyPr numCol="1">
            <a:normAutofit/>
          </a:bodyPr>
          <a:lstStyle/>
          <a:p>
            <a:pPr marL="0" indent="0">
              <a:buNone/>
            </a:pPr>
            <a:r>
              <a:rPr lang="fr-FR" sz="2000" dirty="0" smtClean="0"/>
              <a:t>1 - </a:t>
            </a:r>
            <a:r>
              <a:rPr lang="fr-FR" sz="2000" dirty="0"/>
              <a:t>Télécharger ex205.html</a:t>
            </a:r>
            <a:endParaRPr lang="fr-FR" sz="2000" dirty="0" smtClean="0"/>
          </a:p>
          <a:p>
            <a:pPr marL="0" indent="0">
              <a:buNone/>
            </a:pPr>
            <a:r>
              <a:rPr lang="fr-FR" sz="2000" dirty="0" smtClean="0"/>
              <a:t>2 - Télécharger </a:t>
            </a:r>
            <a:r>
              <a:rPr lang="fr-FR" sz="2000" dirty="0" err="1" smtClean="0"/>
              <a:t>chercher.php</a:t>
            </a:r>
            <a:endParaRPr lang="fr-FR" sz="2000" dirty="0" smtClean="0"/>
          </a:p>
          <a:p>
            <a:pPr marL="0" indent="0">
              <a:buNone/>
            </a:pPr>
            <a:r>
              <a:rPr lang="fr-FR" sz="2000" dirty="0" smtClean="0"/>
              <a:t>3 - L'analyse des travaux à effectuer se trouve sur ex205,txt</a:t>
            </a:r>
          </a:p>
        </p:txBody>
      </p:sp>
    </p:spTree>
    <p:extLst>
      <p:ext uri="{BB962C8B-B14F-4D97-AF65-F5344CB8AC3E}">
        <p14:creationId xmlns:p14="http://schemas.microsoft.com/office/powerpoint/2010/main" val="1968309471"/>
      </p:ext>
    </p:extLst>
  </p:cSld>
  <p:clrMapOvr>
    <a:masterClrMapping/>
  </p:clrMapOvr>
  <p:transition spd="slow">
    <p:wipe dir="d"/>
  </p:transition>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62000" y="188640"/>
            <a:ext cx="8382000" cy="6552728"/>
          </a:xfrm>
        </p:spPr>
        <p:txBody>
          <a:bodyPr numCol="1">
            <a:normAutofit fontScale="85000" lnSpcReduction="10000"/>
          </a:bodyPr>
          <a:lstStyle/>
          <a:p>
            <a:pPr marL="0" indent="0">
              <a:buNone/>
            </a:pPr>
            <a:r>
              <a:rPr lang="fr-FR" sz="2000" dirty="0"/>
              <a:t>EX205.HTML</a:t>
            </a:r>
          </a:p>
          <a:p>
            <a:pPr marL="0" indent="0">
              <a:buNone/>
            </a:pPr>
            <a:r>
              <a:rPr lang="fr-FR" sz="2000" dirty="0"/>
              <a:t>formulaire à remplir pour trouver une liste de produits correspondants à une catégorie.</a:t>
            </a:r>
          </a:p>
          <a:p>
            <a:pPr marL="0" indent="0">
              <a:buNone/>
            </a:pPr>
            <a:r>
              <a:rPr lang="fr-FR" sz="2000" dirty="0"/>
              <a:t>======================================================================</a:t>
            </a:r>
          </a:p>
          <a:p>
            <a:pPr marL="0" indent="0">
              <a:buNone/>
            </a:pPr>
            <a:r>
              <a:rPr lang="fr-FR" sz="2000" dirty="0"/>
              <a:t>Lorsque je clique sur le bouton 'rechercher' :</a:t>
            </a:r>
          </a:p>
          <a:p>
            <a:pPr marL="0" indent="0">
              <a:buNone/>
            </a:pPr>
            <a:r>
              <a:rPr lang="fr-FR" sz="2000" dirty="0"/>
              <a:t>Vérifier que j'ai bien sélectionné une catégorie de produits,</a:t>
            </a:r>
          </a:p>
          <a:p>
            <a:pPr marL="0" indent="0">
              <a:buNone/>
            </a:pPr>
            <a:r>
              <a:rPr lang="fr-FR" sz="2000" dirty="0"/>
              <a:t>	si ce n'est pas le cas afficher un message d'erreur dans observations en rouge, et quitter la fonction.</a:t>
            </a:r>
          </a:p>
          <a:p>
            <a:pPr marL="0" indent="0">
              <a:buNone/>
            </a:pPr>
            <a:r>
              <a:rPr lang="fr-FR" sz="2000" dirty="0"/>
              <a:t>	sinon :</a:t>
            </a:r>
          </a:p>
          <a:p>
            <a:pPr marL="0" indent="0">
              <a:buNone/>
            </a:pPr>
            <a:r>
              <a:rPr lang="fr-FR" sz="2000" dirty="0"/>
              <a:t>	préparer la requête Ajax pour envoyer la catégorie trouvée au script PHP "</a:t>
            </a:r>
            <a:r>
              <a:rPr lang="fr-FR" sz="2000" dirty="0" err="1"/>
              <a:t>cherche.php</a:t>
            </a:r>
            <a:r>
              <a:rPr lang="fr-FR" sz="2000" dirty="0"/>
              <a:t>" (ce script est décrit un peu plus loin.)</a:t>
            </a:r>
          </a:p>
          <a:p>
            <a:pPr marL="0" indent="0">
              <a:buNone/>
            </a:pPr>
            <a:r>
              <a:rPr lang="fr-FR" sz="2000" dirty="0"/>
              <a:t>		en POST ou en GET</a:t>
            </a:r>
          </a:p>
          <a:p>
            <a:pPr marL="0" indent="0">
              <a:buNone/>
            </a:pPr>
            <a:r>
              <a:rPr lang="fr-FR" sz="2000" dirty="0"/>
              <a:t>	récupérer les informations renvoyées par "</a:t>
            </a:r>
            <a:r>
              <a:rPr lang="fr-FR" sz="2000" dirty="0" err="1"/>
              <a:t>cherche.php</a:t>
            </a:r>
            <a:r>
              <a:rPr lang="fr-FR" sz="2000" dirty="0"/>
              <a:t>"</a:t>
            </a:r>
          </a:p>
          <a:p>
            <a:pPr marL="0" indent="0">
              <a:buNone/>
            </a:pPr>
            <a:r>
              <a:rPr lang="fr-FR" sz="2000" dirty="0"/>
              <a:t>	elles sont sous la forme "00|&lt;table&gt;&lt;tr&gt;&lt;td&gt;.....&lt;/td&gt;&lt;/tr&gt;&lt;/table&gt;"  (voir </a:t>
            </a:r>
            <a:r>
              <a:rPr lang="fr-FR" sz="2000" dirty="0" err="1"/>
              <a:t>cherche.php</a:t>
            </a:r>
            <a:r>
              <a:rPr lang="fr-FR" sz="2000" dirty="0"/>
              <a:t>")</a:t>
            </a:r>
          </a:p>
          <a:p>
            <a:pPr marL="0" indent="0">
              <a:buNone/>
            </a:pPr>
            <a:r>
              <a:rPr lang="fr-FR" sz="2000" dirty="0"/>
              <a:t>	les mettre dans la &lt;div&gt; "</a:t>
            </a:r>
            <a:r>
              <a:rPr lang="fr-FR" sz="2000" dirty="0" err="1"/>
              <a:t>list</a:t>
            </a:r>
            <a:r>
              <a:rPr lang="fr-FR" sz="2000" dirty="0"/>
              <a:t>" en dessous du titre "liste"</a:t>
            </a:r>
          </a:p>
          <a:p>
            <a:pPr marL="0" indent="0">
              <a:buNone/>
            </a:pPr>
            <a:r>
              <a:rPr lang="fr-FR" sz="2000" dirty="0"/>
              <a:t>	afficher le message "Résultats trouvés" en bleu si les deux premiers caractères sont "00"</a:t>
            </a:r>
          </a:p>
          <a:p>
            <a:pPr marL="0" indent="0">
              <a:buNone/>
            </a:pPr>
            <a:r>
              <a:rPr lang="fr-FR" sz="2000" dirty="0"/>
              <a:t>	afficher le message "Aucun résultat trouvé" en rouge dans le cas contraire.</a:t>
            </a:r>
          </a:p>
          <a:p>
            <a:pPr marL="0" indent="0">
              <a:buNone/>
            </a:pPr>
            <a:endParaRPr lang="fr-FR" sz="2000" dirty="0"/>
          </a:p>
          <a:p>
            <a:pPr marL="0" indent="0">
              <a:buNone/>
            </a:pPr>
            <a:r>
              <a:rPr lang="fr-FR" sz="2000" dirty="0"/>
              <a:t>lorsque je clique sur la liste déroulante :</a:t>
            </a:r>
          </a:p>
          <a:p>
            <a:pPr marL="0" indent="0">
              <a:buNone/>
            </a:pPr>
            <a:r>
              <a:rPr lang="fr-FR" sz="2000" dirty="0"/>
              <a:t>effacer le contenu des observations</a:t>
            </a:r>
          </a:p>
          <a:p>
            <a:pPr marL="0" indent="0">
              <a:buNone/>
            </a:pPr>
            <a:r>
              <a:rPr lang="fr-FR" sz="2000" dirty="0"/>
              <a:t>*****************************************</a:t>
            </a:r>
            <a:endParaRPr lang="fr-FR" sz="2000" dirty="0" smtClean="0"/>
          </a:p>
        </p:txBody>
      </p:sp>
    </p:spTree>
    <p:extLst>
      <p:ext uri="{BB962C8B-B14F-4D97-AF65-F5344CB8AC3E}">
        <p14:creationId xmlns:p14="http://schemas.microsoft.com/office/powerpoint/2010/main" val="749117042"/>
      </p:ext>
    </p:extLst>
  </p:cSld>
  <p:clrMapOvr>
    <a:masterClrMapping/>
  </p:clrMapOvr>
  <p:transition spd="slow">
    <p:wipe dir="d"/>
  </p:transition>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62000" y="188640"/>
            <a:ext cx="8382000" cy="6552728"/>
          </a:xfrm>
        </p:spPr>
        <p:txBody>
          <a:bodyPr numCol="1">
            <a:normAutofit fontScale="70000" lnSpcReduction="20000"/>
          </a:bodyPr>
          <a:lstStyle/>
          <a:p>
            <a:pPr marL="0" indent="0">
              <a:buNone/>
            </a:pPr>
            <a:r>
              <a:rPr lang="fr-FR" sz="2000" dirty="0"/>
              <a:t>CHERCHE.PHP </a:t>
            </a:r>
            <a:endParaRPr lang="fr-FR" sz="2000" dirty="0" smtClean="0"/>
          </a:p>
          <a:p>
            <a:pPr marL="0" indent="0">
              <a:buNone/>
            </a:pPr>
            <a:r>
              <a:rPr lang="fr-FR" sz="2000" dirty="0" smtClean="0"/>
              <a:t>Recherche </a:t>
            </a:r>
            <a:r>
              <a:rPr lang="fr-FR" sz="2000" dirty="0"/>
              <a:t>la liste les produits correspondants à la catégorie demandée</a:t>
            </a:r>
          </a:p>
          <a:p>
            <a:pPr marL="0" indent="0">
              <a:buNone/>
            </a:pPr>
            <a:r>
              <a:rPr lang="fr-FR" sz="2000" dirty="0"/>
              <a:t>========================================================================</a:t>
            </a:r>
          </a:p>
          <a:p>
            <a:pPr marL="0" indent="0">
              <a:buNone/>
            </a:pPr>
            <a:r>
              <a:rPr lang="fr-FR" sz="2000" dirty="0"/>
              <a:t>Récupérer la catégorie demandée par l'utilisateur dans la variable '$</a:t>
            </a:r>
            <a:r>
              <a:rPr lang="fr-FR" sz="2000" dirty="0" err="1"/>
              <a:t>categ</a:t>
            </a:r>
            <a:r>
              <a:rPr lang="fr-FR" sz="2000" dirty="0"/>
              <a:t>'.</a:t>
            </a:r>
          </a:p>
          <a:p>
            <a:pPr marL="0" indent="0">
              <a:buNone/>
            </a:pPr>
            <a:r>
              <a:rPr lang="fr-FR" sz="2000" dirty="0" smtClean="0"/>
              <a:t>Dans </a:t>
            </a:r>
            <a:r>
              <a:rPr lang="fr-FR" sz="2000" dirty="0"/>
              <a:t>la partie recherche, écrire les instructions pour retrouver les différents matériels correspondants à la catégorie. Utiliser pour cela "</a:t>
            </a:r>
            <a:r>
              <a:rPr lang="fr-FR" sz="2000" dirty="0" err="1"/>
              <a:t>foreach</a:t>
            </a:r>
            <a:r>
              <a:rPr lang="fr-FR" sz="2000" dirty="0"/>
              <a:t>".</a:t>
            </a:r>
          </a:p>
          <a:p>
            <a:pPr marL="0" indent="0">
              <a:buNone/>
            </a:pPr>
            <a:r>
              <a:rPr lang="fr-FR" sz="2000" dirty="0"/>
              <a:t>En voici un exemple :</a:t>
            </a:r>
          </a:p>
          <a:p>
            <a:pPr marL="0" indent="0">
              <a:buNone/>
            </a:pPr>
            <a:r>
              <a:rPr lang="fr-FR" sz="2000" dirty="0"/>
              <a:t>$tableau = </a:t>
            </a:r>
            <a:r>
              <a:rPr lang="fr-FR" sz="2000" dirty="0" err="1"/>
              <a:t>array</a:t>
            </a:r>
            <a:r>
              <a:rPr lang="fr-FR" sz="2000" dirty="0"/>
              <a:t>("un" =&gt; </a:t>
            </a:r>
            <a:r>
              <a:rPr lang="fr-FR" sz="2000" dirty="0" err="1"/>
              <a:t>array</a:t>
            </a:r>
            <a:r>
              <a:rPr lang="fr-FR" sz="2000" dirty="0"/>
              <a:t>('valeur1','valeur2'), </a:t>
            </a:r>
          </a:p>
          <a:p>
            <a:pPr marL="0" indent="0">
              <a:buNone/>
            </a:pPr>
            <a:r>
              <a:rPr lang="fr-FR" sz="2000" dirty="0" smtClean="0"/>
              <a:t>	"</a:t>
            </a:r>
            <a:r>
              <a:rPr lang="fr-FR" sz="2000" dirty="0"/>
              <a:t>deux"=&gt; </a:t>
            </a:r>
            <a:r>
              <a:rPr lang="fr-FR" sz="2000" dirty="0" err="1"/>
              <a:t>array</a:t>
            </a:r>
            <a:r>
              <a:rPr lang="fr-FR" sz="2000" dirty="0"/>
              <a:t>('valeur3','valeur4'), , </a:t>
            </a:r>
          </a:p>
          <a:p>
            <a:pPr marL="0" indent="0">
              <a:buNone/>
            </a:pPr>
            <a:r>
              <a:rPr lang="fr-FR" sz="2000" dirty="0"/>
              <a:t>	</a:t>
            </a:r>
            <a:r>
              <a:rPr lang="fr-FR" sz="2000" dirty="0" smtClean="0"/>
              <a:t>"</a:t>
            </a:r>
            <a:r>
              <a:rPr lang="fr-FR" sz="2000" dirty="0"/>
              <a:t>trois"=&gt; </a:t>
            </a:r>
            <a:r>
              <a:rPr lang="fr-FR" sz="2000" dirty="0" err="1"/>
              <a:t>array</a:t>
            </a:r>
            <a:r>
              <a:rPr lang="fr-FR" sz="2000" dirty="0"/>
              <a:t>('valeur5','valeur6'), );</a:t>
            </a:r>
          </a:p>
          <a:p>
            <a:pPr marL="0" indent="0">
              <a:buNone/>
            </a:pPr>
            <a:r>
              <a:rPr lang="fr-FR" sz="2000" dirty="0" err="1" smtClean="0"/>
              <a:t>foreach</a:t>
            </a:r>
            <a:r>
              <a:rPr lang="fr-FR" sz="2000" dirty="0" smtClean="0"/>
              <a:t> </a:t>
            </a:r>
            <a:r>
              <a:rPr lang="fr-FR" sz="2000" dirty="0"/>
              <a:t>($tableau as $</a:t>
            </a:r>
            <a:r>
              <a:rPr lang="fr-FR" sz="2000" dirty="0" err="1"/>
              <a:t>cle</a:t>
            </a:r>
            <a:r>
              <a:rPr lang="fr-FR" sz="2000" dirty="0"/>
              <a:t> =&gt; $valeur) {</a:t>
            </a:r>
          </a:p>
          <a:p>
            <a:pPr marL="0" indent="0">
              <a:buNone/>
            </a:pPr>
            <a:r>
              <a:rPr lang="fr-FR" sz="2000" dirty="0"/>
              <a:t>    </a:t>
            </a:r>
            <a:r>
              <a:rPr lang="fr-FR" sz="2000" dirty="0" err="1"/>
              <a:t>echo</a:t>
            </a:r>
            <a:r>
              <a:rPr lang="fr-FR" sz="2000" dirty="0"/>
              <a:t> "Clé : $</a:t>
            </a:r>
            <a:r>
              <a:rPr lang="fr-FR" sz="2000" dirty="0" err="1"/>
              <a:t>cle</a:t>
            </a:r>
            <a:r>
              <a:rPr lang="fr-FR" sz="2000" dirty="0"/>
              <a:t>; Valeur: $tableau[0]&lt;</a:t>
            </a:r>
            <a:r>
              <a:rPr lang="fr-FR" sz="2000" dirty="0" err="1"/>
              <a:t>br</a:t>
            </a:r>
            <a:r>
              <a:rPr lang="fr-FR" sz="2000" dirty="0"/>
              <a:t>/&gt;\n";</a:t>
            </a:r>
          </a:p>
          <a:p>
            <a:pPr marL="0" indent="0">
              <a:buNone/>
            </a:pPr>
            <a:r>
              <a:rPr lang="fr-FR" sz="2000" dirty="0"/>
              <a:t>}</a:t>
            </a:r>
          </a:p>
          <a:p>
            <a:pPr marL="0" indent="0">
              <a:buNone/>
            </a:pPr>
            <a:r>
              <a:rPr lang="fr-FR" sz="2000" dirty="0"/>
              <a:t>Ce que '</a:t>
            </a:r>
            <a:r>
              <a:rPr lang="fr-FR" sz="2000" dirty="0" err="1"/>
              <a:t>cherche.php</a:t>
            </a:r>
            <a:r>
              <a:rPr lang="fr-FR" sz="2000" dirty="0"/>
              <a:t>' doit retourner, c'est un tableau contenant la référence, la marque et le modèle.</a:t>
            </a:r>
          </a:p>
          <a:p>
            <a:pPr marL="0" indent="0">
              <a:buNone/>
            </a:pPr>
            <a:r>
              <a:rPr lang="fr-FR" sz="2000" dirty="0" smtClean="0"/>
              <a:t>Pour </a:t>
            </a:r>
            <a:r>
              <a:rPr lang="fr-FR" sz="2000" dirty="0"/>
              <a:t>tester si votre script PHP fonctionne, commencer par essayer de retrouver seulement la marque du premier élément avant d'écrire la boucle '</a:t>
            </a:r>
            <a:r>
              <a:rPr lang="fr-FR" sz="2000" dirty="0" err="1"/>
              <a:t>foreach</a:t>
            </a:r>
            <a:r>
              <a:rPr lang="fr-FR" sz="2000" dirty="0"/>
              <a:t>', </a:t>
            </a:r>
          </a:p>
          <a:p>
            <a:pPr marL="0" indent="0">
              <a:buNone/>
            </a:pPr>
            <a:r>
              <a:rPr lang="fr-FR" sz="2000" dirty="0"/>
              <a:t>stocker ce que vous avez trouvé dans $mess puis, dans EX205.HTML, afficher (temporairement) le résultat renvoyé dans la partie 'observations'.</a:t>
            </a:r>
          </a:p>
          <a:p>
            <a:pPr marL="0" indent="0">
              <a:buNone/>
            </a:pPr>
            <a:r>
              <a:rPr lang="fr-FR" sz="2000" dirty="0"/>
              <a:t>Ensuite écrire la boucle pour retrouver les matériels correspondant à la catégorie.</a:t>
            </a:r>
          </a:p>
          <a:p>
            <a:pPr marL="0" indent="0">
              <a:buNone/>
            </a:pPr>
            <a:r>
              <a:rPr lang="fr-FR" sz="2000" dirty="0"/>
              <a:t>Créer une variable '$html' contenant une &lt;table&gt; avec sur chaque ligne pour chacun des matériels trouvés la référence, la marque et la désignation.</a:t>
            </a:r>
          </a:p>
          <a:p>
            <a:pPr marL="0" indent="0">
              <a:buNone/>
            </a:pPr>
            <a:r>
              <a:rPr lang="fr-FR" sz="2000" dirty="0"/>
              <a:t>A la fin de la boucle, </a:t>
            </a:r>
            <a:r>
              <a:rPr lang="fr-FR" sz="2000" dirty="0" err="1"/>
              <a:t>dermer</a:t>
            </a:r>
            <a:r>
              <a:rPr lang="fr-FR" sz="2000" dirty="0"/>
              <a:t> la &lt;table&gt; avec un &lt;/table&gt;</a:t>
            </a:r>
          </a:p>
          <a:p>
            <a:pPr marL="0" indent="0">
              <a:buNone/>
            </a:pPr>
            <a:r>
              <a:rPr lang="fr-FR" sz="2000" dirty="0"/>
              <a:t>mettre $html dans $mess.</a:t>
            </a:r>
          </a:p>
          <a:p>
            <a:pPr marL="0" indent="0">
              <a:buNone/>
            </a:pPr>
            <a:r>
              <a:rPr lang="fr-FR" sz="2000" dirty="0"/>
              <a:t>les données renvoyées au client sont sous la forme :</a:t>
            </a:r>
          </a:p>
          <a:p>
            <a:pPr marL="0" indent="0">
              <a:buNone/>
            </a:pPr>
            <a:r>
              <a:rPr lang="fr-FR" sz="2000" dirty="0"/>
              <a:t>00|&lt;table id="</a:t>
            </a:r>
            <a:r>
              <a:rPr lang="fr-FR" sz="2000" dirty="0" err="1"/>
              <a:t>res</a:t>
            </a:r>
            <a:r>
              <a:rPr lang="fr-FR" sz="2000" dirty="0"/>
              <a:t>"&gt;&lt;</a:t>
            </a:r>
            <a:r>
              <a:rPr lang="fr-FR" sz="2000" dirty="0" err="1"/>
              <a:t>tbody</a:t>
            </a:r>
            <a:r>
              <a:rPr lang="fr-FR" sz="2000" dirty="0"/>
              <a:t>&gt;&lt;tr&gt;&lt;td&gt;VS3GB1333D3&lt;/td&gt;&lt;td&gt;CORSAIR&lt;/td&gt;&lt;td&gt;DDR3 PC3 10666 2Go 1333Mhz&lt;/td&gt;   ........   &lt;/table&gt;</a:t>
            </a:r>
          </a:p>
          <a:p>
            <a:pPr marL="0" indent="0">
              <a:buNone/>
            </a:pPr>
            <a:r>
              <a:rPr lang="fr-FR" sz="2000" dirty="0"/>
              <a:t>ou en cas d'absence de résultat :</a:t>
            </a:r>
          </a:p>
          <a:p>
            <a:pPr marL="0" indent="0">
              <a:buNone/>
            </a:pPr>
            <a:r>
              <a:rPr lang="fr-FR" sz="2000" dirty="0"/>
              <a:t>01|{catégorie recherchée}</a:t>
            </a:r>
          </a:p>
          <a:p>
            <a:pPr marL="0" indent="0">
              <a:buNone/>
            </a:pPr>
            <a:r>
              <a:rPr lang="fr-FR" sz="2000" dirty="0"/>
              <a:t>mettre le tableau &lt;table&gt; ..... &lt;/table&gt; après le titre &lt;h3&gt;Liste trouvée&lt;/h3&gt;</a:t>
            </a:r>
          </a:p>
          <a:p>
            <a:pPr marL="0" indent="0">
              <a:buNone/>
            </a:pPr>
            <a:r>
              <a:rPr lang="fr-FR" sz="2000" dirty="0"/>
              <a:t>********************************************************************************</a:t>
            </a:r>
            <a:endParaRPr lang="fr-FR" sz="2000" dirty="0" smtClean="0"/>
          </a:p>
        </p:txBody>
      </p:sp>
    </p:spTree>
    <p:extLst>
      <p:ext uri="{BB962C8B-B14F-4D97-AF65-F5344CB8AC3E}">
        <p14:creationId xmlns:p14="http://schemas.microsoft.com/office/powerpoint/2010/main" val="4204049857"/>
      </p:ext>
    </p:extLst>
  </p:cSld>
  <p:clrMapOvr>
    <a:masterClrMapping/>
  </p:clrMapOvr>
  <p:transition spd="slow">
    <p:wipe dir="d"/>
  </p:transition>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62000" y="188640"/>
            <a:ext cx="8382000" cy="6552728"/>
          </a:xfrm>
        </p:spPr>
        <p:txBody>
          <a:bodyPr numCol="1">
            <a:normAutofit fontScale="92500" lnSpcReduction="10000"/>
          </a:bodyPr>
          <a:lstStyle/>
          <a:p>
            <a:pPr marL="0" indent="0">
              <a:buNone/>
            </a:pPr>
            <a:endParaRPr lang="fr-FR" sz="2000" dirty="0"/>
          </a:p>
          <a:p>
            <a:pPr marL="0" indent="0">
              <a:buNone/>
            </a:pPr>
            <a:r>
              <a:rPr lang="fr-FR" sz="2000" dirty="0"/>
              <a:t>Compléments pour améliorer EX205 :</a:t>
            </a:r>
          </a:p>
          <a:p>
            <a:pPr marL="0" indent="0">
              <a:buNone/>
            </a:pPr>
            <a:r>
              <a:rPr lang="fr-FR" sz="2000" dirty="0"/>
              <a:t>=========================================================================</a:t>
            </a:r>
          </a:p>
          <a:p>
            <a:pPr marL="0" indent="0">
              <a:buNone/>
            </a:pPr>
            <a:r>
              <a:rPr lang="fr-FR" sz="2000" dirty="0"/>
              <a:t>1 / effacer les listes avant d'insérer la nouvelle liste trouvée.</a:t>
            </a:r>
          </a:p>
          <a:p>
            <a:pPr marL="0" indent="0">
              <a:buNone/>
            </a:pPr>
            <a:r>
              <a:rPr lang="fr-FR" sz="2000" dirty="0"/>
              <a:t>2 / Indiquer dans observations le nombre de matériels trouvés et dans Liste trouvée la catégorie des matériels affichés.</a:t>
            </a:r>
          </a:p>
          <a:p>
            <a:pPr marL="0" indent="0">
              <a:buNone/>
            </a:pPr>
            <a:r>
              <a:rPr lang="fr-FR" sz="2000" dirty="0"/>
              <a:t>3 / Ecrire un EX205B.HTML qui se passerait du bouton '</a:t>
            </a:r>
            <a:r>
              <a:rPr lang="fr-FR" sz="2000" dirty="0" err="1"/>
              <a:t>recherher</a:t>
            </a:r>
            <a:r>
              <a:rPr lang="fr-FR" sz="2000" dirty="0"/>
              <a:t>', c'est à dire qui réagirait au changement au changement </a:t>
            </a:r>
          </a:p>
          <a:p>
            <a:pPr marL="0" indent="0">
              <a:buNone/>
            </a:pPr>
            <a:r>
              <a:rPr lang="fr-FR" sz="2000" dirty="0"/>
              <a:t>de l'option choisie dans la liste déroulante.</a:t>
            </a:r>
          </a:p>
          <a:p>
            <a:pPr marL="0" indent="0">
              <a:buNone/>
            </a:pPr>
            <a:r>
              <a:rPr lang="fr-FR" sz="2000" dirty="0"/>
              <a:t>3 bis / Ajouter une option 'Tous' pour afficher tous les matériels</a:t>
            </a:r>
          </a:p>
          <a:p>
            <a:pPr marL="0" indent="0">
              <a:buNone/>
            </a:pPr>
            <a:r>
              <a:rPr lang="fr-FR" sz="2000" dirty="0"/>
              <a:t>4 / Ajouter un &lt;select&gt; sur la marque et un affichage des marques sélectionnées en indiquant la catégorie à la place de la marque</a:t>
            </a:r>
          </a:p>
          <a:p>
            <a:pPr marL="0" indent="0">
              <a:buNone/>
            </a:pPr>
            <a:r>
              <a:rPr lang="fr-FR" sz="2000" dirty="0"/>
              <a:t>5 / Générer les options de 'catégories' et de 'marques' en allant rechercher celles qui existent dans le tableau des produits </a:t>
            </a:r>
          </a:p>
          <a:p>
            <a:pPr marL="0" indent="0">
              <a:buNone/>
            </a:pPr>
            <a:r>
              <a:rPr lang="fr-FR" sz="2000" dirty="0"/>
              <a:t>lors du chargement de la page html.</a:t>
            </a:r>
          </a:p>
          <a:p>
            <a:pPr marL="0" indent="0">
              <a:buNone/>
            </a:pPr>
            <a:r>
              <a:rPr lang="fr-FR" sz="2000" dirty="0"/>
              <a:t>6 / Ajouter un &lt;input&gt; pour limiter l'affichage à un prix maxi.</a:t>
            </a:r>
          </a:p>
          <a:p>
            <a:pPr marL="0" indent="0">
              <a:buNone/>
            </a:pPr>
            <a:r>
              <a:rPr lang="fr-FR" sz="2000" dirty="0"/>
              <a:t>7 / trier les éléments avant de les renvoyer dans l'ordre croissant des références</a:t>
            </a:r>
          </a:p>
          <a:p>
            <a:pPr marL="0" indent="0">
              <a:buNone/>
            </a:pPr>
            <a:r>
              <a:rPr lang="fr-FR" sz="2000" dirty="0"/>
              <a:t>8 / ajouter des boutons radios pour demander dans quel ordre seront triés les matériels </a:t>
            </a:r>
            <a:r>
              <a:rPr lang="fr-FR" sz="2000" dirty="0" smtClean="0"/>
              <a:t>et modifier </a:t>
            </a:r>
            <a:r>
              <a:rPr lang="fr-FR" sz="2000" dirty="0" err="1" smtClean="0"/>
              <a:t>cherche.php</a:t>
            </a:r>
            <a:r>
              <a:rPr lang="fr-FR" sz="2000" dirty="0" smtClean="0"/>
              <a:t> en conséquence</a:t>
            </a:r>
          </a:p>
          <a:p>
            <a:pPr marL="0" indent="0">
              <a:buNone/>
            </a:pPr>
            <a:r>
              <a:rPr lang="fr-FR" sz="2000" dirty="0" smtClean="0"/>
              <a:t>******************************************************************</a:t>
            </a:r>
          </a:p>
        </p:txBody>
      </p:sp>
    </p:spTree>
    <p:extLst>
      <p:ext uri="{BB962C8B-B14F-4D97-AF65-F5344CB8AC3E}">
        <p14:creationId xmlns:p14="http://schemas.microsoft.com/office/powerpoint/2010/main" val="3484181578"/>
      </p:ext>
    </p:extLst>
  </p:cSld>
  <p:clrMapOvr>
    <a:masterClrMapping/>
  </p:clrMapOvr>
  <p:transition spd="slow">
    <p:wipe dir="d"/>
  </p:transition>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Qu’est-ce que c’est ?</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128792" cy="1938992"/>
          </a:xfrm>
          <a:prstGeom prst="rect">
            <a:avLst/>
          </a:prstGeom>
          <a:noFill/>
        </p:spPr>
        <p:txBody>
          <a:bodyPr wrap="square" rtlCol="0">
            <a:spAutoFit/>
          </a:bodyPr>
          <a:lstStyle/>
          <a:p>
            <a:r>
              <a:rPr lang="fr-FR" sz="2000" dirty="0" smtClean="0"/>
              <a:t>C’est une </a:t>
            </a:r>
            <a:r>
              <a:rPr lang="fr-FR" sz="2000" dirty="0"/>
              <a:t>bibliothèque javascript </a:t>
            </a:r>
            <a:r>
              <a:rPr lang="fr-FR" sz="2000" dirty="0" smtClean="0"/>
              <a:t>open-source qui permet de :</a:t>
            </a:r>
          </a:p>
          <a:p>
            <a:pPr marL="285750" indent="-285750">
              <a:buFont typeface="Arial" pitchFamily="34" charset="0"/>
              <a:buChar char="•"/>
            </a:pPr>
            <a:r>
              <a:rPr lang="fr-FR" sz="2000" dirty="0" smtClean="0"/>
              <a:t>Manipuler la structure d’une page HTML, </a:t>
            </a:r>
            <a:r>
              <a:rPr lang="fr-FR" sz="2000" dirty="0"/>
              <a:t> </a:t>
            </a:r>
            <a:r>
              <a:rPr lang="fr-FR" sz="2000" dirty="0" smtClean="0"/>
              <a:t>sa présentation (CSS), son contenu ou de créer des animations,</a:t>
            </a:r>
            <a:endParaRPr lang="fr-FR" sz="2000" dirty="0"/>
          </a:p>
          <a:p>
            <a:pPr marL="285750" indent="-285750">
              <a:buFont typeface="Arial" pitchFamily="34" charset="0"/>
              <a:buChar char="•"/>
            </a:pPr>
            <a:r>
              <a:rPr lang="fr-FR" sz="2000" dirty="0"/>
              <a:t>Gérer les événements javascript </a:t>
            </a:r>
            <a:r>
              <a:rPr lang="fr-FR" sz="2000" dirty="0" smtClean="0"/>
              <a:t>,</a:t>
            </a:r>
            <a:endParaRPr lang="fr-FR" sz="2000" dirty="0"/>
          </a:p>
          <a:p>
            <a:pPr marL="285750" indent="-285750">
              <a:buFont typeface="Arial" pitchFamily="34" charset="0"/>
              <a:buChar char="•"/>
            </a:pPr>
            <a:r>
              <a:rPr lang="fr-FR" sz="2000" dirty="0"/>
              <a:t>Faire des requêtes AJAX  </a:t>
            </a:r>
            <a:r>
              <a:rPr lang="fr-FR" sz="2000" dirty="0" smtClean="0"/>
              <a:t>simplement,</a:t>
            </a:r>
          </a:p>
          <a:p>
            <a:pPr marL="285750" indent="-285750">
              <a:buFont typeface="Arial" pitchFamily="34" charset="0"/>
              <a:buChar char="•"/>
            </a:pPr>
            <a:r>
              <a:rPr lang="fr-FR" sz="2000" dirty="0" smtClean="0"/>
              <a:t>De simplifier l’écriture des fonctions javascript.</a:t>
            </a:r>
            <a:endParaRPr lang="fr-FR" sz="2000" dirty="0"/>
          </a:p>
        </p:txBody>
      </p:sp>
    </p:spTree>
    <p:extLst>
      <p:ext uri="{BB962C8B-B14F-4D97-AF65-F5344CB8AC3E}">
        <p14:creationId xmlns:p14="http://schemas.microsoft.com/office/powerpoint/2010/main" val="3467969380"/>
      </p:ext>
    </p:extLst>
  </p:cSld>
  <p:clrMapOvr>
    <a:masterClrMapping/>
  </p:clrMapOvr>
  <p:transition spd="slow">
    <p:wipe dir="d"/>
  </p:transition>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Comment l’implémenter ?</a:t>
            </a:r>
            <a:endParaRPr lang="fr-FR" sz="3100" b="1" dirty="0">
              <a:solidFill>
                <a:schemeClr val="accent2">
                  <a:lumMod val="75000"/>
                </a:schemeClr>
              </a:solidFill>
            </a:endParaRPr>
          </a:p>
        </p:txBody>
      </p:sp>
      <p:sp>
        <p:nvSpPr>
          <p:cNvPr id="5" name="ZoneTexte 4"/>
          <p:cNvSpPr txBox="1"/>
          <p:nvPr/>
        </p:nvSpPr>
        <p:spPr>
          <a:xfrm>
            <a:off x="839837" y="1420264"/>
            <a:ext cx="8064896" cy="369332"/>
          </a:xfrm>
          <a:prstGeom prst="rect">
            <a:avLst/>
          </a:prstGeom>
          <a:noFill/>
        </p:spPr>
        <p:txBody>
          <a:bodyPr wrap="square" rtlCol="0">
            <a:spAutoFit/>
          </a:bodyPr>
          <a:lstStyle/>
          <a:p>
            <a:r>
              <a:rPr lang="fr-FR" dirty="0" smtClean="0"/>
              <a:t> Télécharger la bibliothèque sur </a:t>
            </a:r>
            <a:r>
              <a:rPr lang="fr-FR" dirty="0" smtClean="0">
                <a:hlinkClick r:id="rId2"/>
              </a:rPr>
              <a:t>www.jquery.com</a:t>
            </a:r>
            <a:r>
              <a:rPr lang="fr-FR" dirty="0" smtClean="0"/>
              <a:t> et indiquer dans la page HTML :</a:t>
            </a:r>
          </a:p>
        </p:txBody>
      </p:sp>
      <p:sp>
        <p:nvSpPr>
          <p:cNvPr id="3" name="ZoneTexte 2"/>
          <p:cNvSpPr txBox="1"/>
          <p:nvPr/>
        </p:nvSpPr>
        <p:spPr>
          <a:xfrm>
            <a:off x="1467482" y="4251923"/>
            <a:ext cx="7208974" cy="2246769"/>
          </a:xfrm>
          <a:prstGeom prst="rect">
            <a:avLst/>
          </a:prstGeom>
          <a:noFill/>
        </p:spPr>
        <p:txBody>
          <a:bodyPr wrap="square" rtlCol="0">
            <a:spAutoFit/>
          </a:bodyPr>
          <a:lstStyle/>
          <a:p>
            <a:r>
              <a:rPr lang="fr-FR" sz="2000" dirty="0" smtClean="0">
                <a:solidFill>
                  <a:schemeClr val="bg1">
                    <a:lumMod val="50000"/>
                  </a:schemeClr>
                </a:solidFill>
              </a:rPr>
              <a:t>&lt;</a:t>
            </a:r>
            <a:r>
              <a:rPr lang="fr-FR" sz="2000" dirty="0" err="1" smtClean="0">
                <a:solidFill>
                  <a:schemeClr val="bg1">
                    <a:lumMod val="50000"/>
                  </a:schemeClr>
                </a:solidFill>
              </a:rPr>
              <a:t>head</a:t>
            </a:r>
            <a:r>
              <a:rPr lang="fr-FR" sz="2000" dirty="0">
                <a:solidFill>
                  <a:schemeClr val="bg1">
                    <a:lumMod val="50000"/>
                  </a:schemeClr>
                </a:solidFill>
              </a:rPr>
              <a:t>&gt;</a:t>
            </a:r>
          </a:p>
          <a:p>
            <a:r>
              <a:rPr lang="fr-FR" sz="2000" dirty="0">
                <a:solidFill>
                  <a:schemeClr val="bg1">
                    <a:lumMod val="50000"/>
                  </a:schemeClr>
                </a:solidFill>
              </a:rPr>
              <a:t>&lt;</a:t>
            </a:r>
            <a:r>
              <a:rPr lang="fr-FR" sz="2000" dirty="0" err="1">
                <a:solidFill>
                  <a:schemeClr val="bg1">
                    <a:lumMod val="50000"/>
                  </a:schemeClr>
                </a:solidFill>
              </a:rPr>
              <a:t>meta</a:t>
            </a:r>
            <a:r>
              <a:rPr lang="fr-FR" sz="2000" dirty="0">
                <a:solidFill>
                  <a:schemeClr val="bg1">
                    <a:lumMod val="50000"/>
                  </a:schemeClr>
                </a:solidFill>
              </a:rPr>
              <a:t> http-</a:t>
            </a:r>
            <a:r>
              <a:rPr lang="fr-FR" sz="2000" dirty="0" err="1">
                <a:solidFill>
                  <a:schemeClr val="bg1">
                    <a:lumMod val="50000"/>
                  </a:schemeClr>
                </a:solidFill>
              </a:rPr>
              <a:t>equiv</a:t>
            </a:r>
            <a:r>
              <a:rPr lang="fr-FR" sz="2000" dirty="0">
                <a:solidFill>
                  <a:schemeClr val="bg1">
                    <a:lumMod val="50000"/>
                  </a:schemeClr>
                </a:solidFill>
              </a:rPr>
              <a:t>="content-type" content="</a:t>
            </a:r>
            <a:r>
              <a:rPr lang="fr-FR" sz="2000" dirty="0" err="1">
                <a:solidFill>
                  <a:schemeClr val="bg1">
                    <a:lumMod val="50000"/>
                  </a:schemeClr>
                </a:solidFill>
              </a:rPr>
              <a:t>text</a:t>
            </a:r>
            <a:r>
              <a:rPr lang="fr-FR" sz="2000" dirty="0">
                <a:solidFill>
                  <a:schemeClr val="bg1">
                    <a:lumMod val="50000"/>
                  </a:schemeClr>
                </a:solidFill>
              </a:rPr>
              <a:t>/html; </a:t>
            </a:r>
            <a:r>
              <a:rPr lang="fr-FR" sz="2000" dirty="0" err="1">
                <a:solidFill>
                  <a:schemeClr val="bg1">
                    <a:lumMod val="50000"/>
                  </a:schemeClr>
                </a:solidFill>
              </a:rPr>
              <a:t>charset</a:t>
            </a:r>
            <a:r>
              <a:rPr lang="fr-FR" sz="2000" dirty="0">
                <a:solidFill>
                  <a:schemeClr val="bg1">
                    <a:lumMod val="50000"/>
                  </a:schemeClr>
                </a:solidFill>
              </a:rPr>
              <a:t>=utf8"/&gt;</a:t>
            </a:r>
          </a:p>
          <a:p>
            <a:r>
              <a:rPr lang="fr-FR" sz="2000" dirty="0">
                <a:solidFill>
                  <a:schemeClr val="bg1">
                    <a:lumMod val="50000"/>
                  </a:schemeClr>
                </a:solidFill>
              </a:rPr>
              <a:t>&lt;</a:t>
            </a:r>
            <a:r>
              <a:rPr lang="fr-FR" sz="2000" dirty="0" err="1">
                <a:solidFill>
                  <a:schemeClr val="bg1">
                    <a:lumMod val="50000"/>
                  </a:schemeClr>
                </a:solidFill>
              </a:rPr>
              <a:t>meta</a:t>
            </a:r>
            <a:r>
              <a:rPr lang="fr-FR" sz="2000" dirty="0">
                <a:solidFill>
                  <a:schemeClr val="bg1">
                    <a:lumMod val="50000"/>
                  </a:schemeClr>
                </a:solidFill>
              </a:rPr>
              <a:t> http-</a:t>
            </a:r>
            <a:r>
              <a:rPr lang="fr-FR" sz="2000" dirty="0" err="1">
                <a:solidFill>
                  <a:schemeClr val="bg1">
                    <a:lumMod val="50000"/>
                  </a:schemeClr>
                </a:solidFill>
              </a:rPr>
              <a:t>equiv</a:t>
            </a:r>
            <a:r>
              <a:rPr lang="fr-FR" sz="2000" dirty="0">
                <a:solidFill>
                  <a:schemeClr val="bg1">
                    <a:lumMod val="50000"/>
                  </a:schemeClr>
                </a:solidFill>
              </a:rPr>
              <a:t>="content-</a:t>
            </a:r>
            <a:r>
              <a:rPr lang="fr-FR" sz="2000" dirty="0" err="1">
                <a:solidFill>
                  <a:schemeClr val="bg1">
                    <a:lumMod val="50000"/>
                  </a:schemeClr>
                </a:solidFill>
              </a:rPr>
              <a:t>language</a:t>
            </a:r>
            <a:r>
              <a:rPr lang="fr-FR" sz="2000" dirty="0">
                <a:solidFill>
                  <a:schemeClr val="bg1">
                    <a:lumMod val="50000"/>
                  </a:schemeClr>
                </a:solidFill>
              </a:rPr>
              <a:t>" content="</a:t>
            </a:r>
            <a:r>
              <a:rPr lang="fr-FR" sz="2000" dirty="0" err="1">
                <a:solidFill>
                  <a:schemeClr val="bg1">
                    <a:lumMod val="50000"/>
                  </a:schemeClr>
                </a:solidFill>
              </a:rPr>
              <a:t>fr</a:t>
            </a:r>
            <a:r>
              <a:rPr lang="fr-FR" sz="2000" dirty="0">
                <a:solidFill>
                  <a:schemeClr val="bg1">
                    <a:lumMod val="50000"/>
                  </a:schemeClr>
                </a:solidFill>
              </a:rPr>
              <a:t>-FR"/&gt;</a:t>
            </a:r>
          </a:p>
          <a:p>
            <a:r>
              <a:rPr lang="fr-FR" sz="2000" dirty="0"/>
              <a:t>&lt;script type="</a:t>
            </a:r>
            <a:r>
              <a:rPr lang="fr-FR" sz="2000" dirty="0" err="1"/>
              <a:t>text</a:t>
            </a:r>
            <a:r>
              <a:rPr lang="fr-FR" sz="2000" dirty="0"/>
              <a:t>/</a:t>
            </a:r>
            <a:r>
              <a:rPr lang="fr-FR" sz="2000" dirty="0" err="1"/>
              <a:t>javascript</a:t>
            </a:r>
            <a:r>
              <a:rPr lang="fr-FR" sz="2000" dirty="0"/>
              <a:t>" </a:t>
            </a:r>
            <a:r>
              <a:rPr lang="fr-FR" sz="2000" dirty="0" err="1"/>
              <a:t>src</a:t>
            </a:r>
            <a:r>
              <a:rPr lang="fr-FR" sz="2000" dirty="0"/>
              <a:t>="http://ajax.googleapis.com/</a:t>
            </a:r>
            <a:r>
              <a:rPr lang="fr-FR" sz="2000" dirty="0" err="1"/>
              <a:t>ajax</a:t>
            </a:r>
            <a:r>
              <a:rPr lang="fr-FR" sz="2000" dirty="0"/>
              <a:t>/</a:t>
            </a:r>
            <a:r>
              <a:rPr lang="fr-FR" sz="2000" dirty="0" err="1"/>
              <a:t>libs</a:t>
            </a:r>
            <a:r>
              <a:rPr lang="fr-FR" sz="2000" dirty="0"/>
              <a:t>/</a:t>
            </a:r>
            <a:r>
              <a:rPr lang="fr-FR" sz="2000" dirty="0" err="1"/>
              <a:t>jquery</a:t>
            </a:r>
            <a:r>
              <a:rPr lang="fr-FR" sz="2000" dirty="0"/>
              <a:t>/1/jquery.min.js</a:t>
            </a:r>
            <a:r>
              <a:rPr lang="fr-FR" sz="2000" dirty="0" smtClean="0">
                <a:solidFill>
                  <a:schemeClr val="bg1">
                    <a:lumMod val="50000"/>
                  </a:schemeClr>
                </a:solidFill>
              </a:rPr>
              <a:t>"&gt;</a:t>
            </a:r>
          </a:p>
          <a:p>
            <a:r>
              <a:rPr lang="fr-FR" sz="2000" dirty="0" smtClean="0">
                <a:solidFill>
                  <a:schemeClr val="bg1">
                    <a:lumMod val="50000"/>
                  </a:schemeClr>
                </a:solidFill>
              </a:rPr>
              <a:t>&lt;/</a:t>
            </a:r>
            <a:r>
              <a:rPr lang="fr-FR" sz="2000" dirty="0" err="1">
                <a:solidFill>
                  <a:schemeClr val="bg1">
                    <a:lumMod val="50000"/>
                  </a:schemeClr>
                </a:solidFill>
              </a:rPr>
              <a:t>head</a:t>
            </a:r>
            <a:r>
              <a:rPr lang="fr-FR" sz="2000" dirty="0">
                <a:solidFill>
                  <a:schemeClr val="bg1">
                    <a:lumMod val="50000"/>
                  </a:schemeClr>
                </a:solidFill>
              </a:rPr>
              <a:t>&gt;</a:t>
            </a:r>
          </a:p>
        </p:txBody>
      </p:sp>
      <p:sp>
        <p:nvSpPr>
          <p:cNvPr id="6" name="ZoneTexte 5"/>
          <p:cNvSpPr txBox="1"/>
          <p:nvPr/>
        </p:nvSpPr>
        <p:spPr>
          <a:xfrm>
            <a:off x="1393297" y="1828481"/>
            <a:ext cx="6709360" cy="1938992"/>
          </a:xfrm>
          <a:prstGeom prst="rect">
            <a:avLst/>
          </a:prstGeom>
          <a:noFill/>
        </p:spPr>
        <p:txBody>
          <a:bodyPr wrap="square" rtlCol="0">
            <a:spAutoFit/>
          </a:bodyPr>
          <a:lstStyle/>
          <a:p>
            <a:r>
              <a:rPr lang="fr-FR" sz="2000" dirty="0" smtClean="0">
                <a:solidFill>
                  <a:schemeClr val="bg1">
                    <a:lumMod val="50000"/>
                  </a:schemeClr>
                </a:solidFill>
              </a:rPr>
              <a:t>&lt;</a:t>
            </a:r>
            <a:r>
              <a:rPr lang="fr-FR" sz="2000" dirty="0" err="1" smtClean="0">
                <a:solidFill>
                  <a:schemeClr val="bg1">
                    <a:lumMod val="50000"/>
                  </a:schemeClr>
                </a:solidFill>
              </a:rPr>
              <a:t>head</a:t>
            </a:r>
            <a:r>
              <a:rPr lang="fr-FR" sz="2000" dirty="0">
                <a:solidFill>
                  <a:schemeClr val="bg1">
                    <a:lumMod val="50000"/>
                  </a:schemeClr>
                </a:solidFill>
              </a:rPr>
              <a:t>&gt;</a:t>
            </a:r>
          </a:p>
          <a:p>
            <a:r>
              <a:rPr lang="fr-FR" sz="2000" dirty="0">
                <a:solidFill>
                  <a:schemeClr val="bg1">
                    <a:lumMod val="50000"/>
                  </a:schemeClr>
                </a:solidFill>
              </a:rPr>
              <a:t>&lt;</a:t>
            </a:r>
            <a:r>
              <a:rPr lang="fr-FR" sz="2000" dirty="0" err="1">
                <a:solidFill>
                  <a:schemeClr val="bg1">
                    <a:lumMod val="50000"/>
                  </a:schemeClr>
                </a:solidFill>
              </a:rPr>
              <a:t>meta</a:t>
            </a:r>
            <a:r>
              <a:rPr lang="fr-FR" sz="2000" dirty="0">
                <a:solidFill>
                  <a:schemeClr val="bg1">
                    <a:lumMod val="50000"/>
                  </a:schemeClr>
                </a:solidFill>
              </a:rPr>
              <a:t> http-</a:t>
            </a:r>
            <a:r>
              <a:rPr lang="fr-FR" sz="2000" dirty="0" err="1">
                <a:solidFill>
                  <a:schemeClr val="bg1">
                    <a:lumMod val="50000"/>
                  </a:schemeClr>
                </a:solidFill>
              </a:rPr>
              <a:t>equiv</a:t>
            </a:r>
            <a:r>
              <a:rPr lang="fr-FR" sz="2000" dirty="0">
                <a:solidFill>
                  <a:schemeClr val="bg1">
                    <a:lumMod val="50000"/>
                  </a:schemeClr>
                </a:solidFill>
              </a:rPr>
              <a:t>="content-type" content="</a:t>
            </a:r>
            <a:r>
              <a:rPr lang="fr-FR" sz="2000" dirty="0" err="1">
                <a:solidFill>
                  <a:schemeClr val="bg1">
                    <a:lumMod val="50000"/>
                  </a:schemeClr>
                </a:solidFill>
              </a:rPr>
              <a:t>text</a:t>
            </a:r>
            <a:r>
              <a:rPr lang="fr-FR" sz="2000" dirty="0">
                <a:solidFill>
                  <a:schemeClr val="bg1">
                    <a:lumMod val="50000"/>
                  </a:schemeClr>
                </a:solidFill>
              </a:rPr>
              <a:t>/html; </a:t>
            </a:r>
            <a:r>
              <a:rPr lang="fr-FR" sz="2000" dirty="0" err="1">
                <a:solidFill>
                  <a:schemeClr val="bg1">
                    <a:lumMod val="50000"/>
                  </a:schemeClr>
                </a:solidFill>
              </a:rPr>
              <a:t>charset</a:t>
            </a:r>
            <a:r>
              <a:rPr lang="fr-FR" sz="2000" dirty="0">
                <a:solidFill>
                  <a:schemeClr val="bg1">
                    <a:lumMod val="50000"/>
                  </a:schemeClr>
                </a:solidFill>
              </a:rPr>
              <a:t>=utf8"/&gt;</a:t>
            </a:r>
          </a:p>
          <a:p>
            <a:r>
              <a:rPr lang="fr-FR" sz="2000" dirty="0">
                <a:solidFill>
                  <a:schemeClr val="bg1">
                    <a:lumMod val="50000"/>
                  </a:schemeClr>
                </a:solidFill>
              </a:rPr>
              <a:t>&lt;</a:t>
            </a:r>
            <a:r>
              <a:rPr lang="fr-FR" sz="2000" dirty="0" err="1">
                <a:solidFill>
                  <a:schemeClr val="bg1">
                    <a:lumMod val="50000"/>
                  </a:schemeClr>
                </a:solidFill>
              </a:rPr>
              <a:t>meta</a:t>
            </a:r>
            <a:r>
              <a:rPr lang="fr-FR" sz="2000" dirty="0">
                <a:solidFill>
                  <a:schemeClr val="bg1">
                    <a:lumMod val="50000"/>
                  </a:schemeClr>
                </a:solidFill>
              </a:rPr>
              <a:t> http-</a:t>
            </a:r>
            <a:r>
              <a:rPr lang="fr-FR" sz="2000" dirty="0" err="1">
                <a:solidFill>
                  <a:schemeClr val="bg1">
                    <a:lumMod val="50000"/>
                  </a:schemeClr>
                </a:solidFill>
              </a:rPr>
              <a:t>equiv</a:t>
            </a:r>
            <a:r>
              <a:rPr lang="fr-FR" sz="2000" dirty="0">
                <a:solidFill>
                  <a:schemeClr val="bg1">
                    <a:lumMod val="50000"/>
                  </a:schemeClr>
                </a:solidFill>
              </a:rPr>
              <a:t>="content-</a:t>
            </a:r>
            <a:r>
              <a:rPr lang="fr-FR" sz="2000" dirty="0" err="1">
                <a:solidFill>
                  <a:schemeClr val="bg1">
                    <a:lumMod val="50000"/>
                  </a:schemeClr>
                </a:solidFill>
              </a:rPr>
              <a:t>language</a:t>
            </a:r>
            <a:r>
              <a:rPr lang="fr-FR" sz="2000" dirty="0">
                <a:solidFill>
                  <a:schemeClr val="bg1">
                    <a:lumMod val="50000"/>
                  </a:schemeClr>
                </a:solidFill>
              </a:rPr>
              <a:t>" content="</a:t>
            </a:r>
            <a:r>
              <a:rPr lang="fr-FR" sz="2000" dirty="0" err="1">
                <a:solidFill>
                  <a:schemeClr val="bg1">
                    <a:lumMod val="50000"/>
                  </a:schemeClr>
                </a:solidFill>
              </a:rPr>
              <a:t>fr</a:t>
            </a:r>
            <a:r>
              <a:rPr lang="fr-FR" sz="2000" dirty="0">
                <a:solidFill>
                  <a:schemeClr val="bg1">
                    <a:lumMod val="50000"/>
                  </a:schemeClr>
                </a:solidFill>
              </a:rPr>
              <a:t>-FR"/&gt;</a:t>
            </a:r>
          </a:p>
          <a:p>
            <a:r>
              <a:rPr lang="fr-FR" sz="2000" dirty="0"/>
              <a:t>&lt;script type="</a:t>
            </a:r>
            <a:r>
              <a:rPr lang="fr-FR" sz="2000" dirty="0" err="1"/>
              <a:t>text</a:t>
            </a:r>
            <a:r>
              <a:rPr lang="fr-FR" sz="2000" dirty="0"/>
              <a:t>/</a:t>
            </a:r>
            <a:r>
              <a:rPr lang="fr-FR" sz="2000" dirty="0" err="1"/>
              <a:t>javascript</a:t>
            </a:r>
            <a:r>
              <a:rPr lang="fr-FR" sz="2000" dirty="0"/>
              <a:t>" </a:t>
            </a:r>
            <a:r>
              <a:rPr lang="fr-FR" sz="2000" dirty="0" err="1"/>
              <a:t>src</a:t>
            </a:r>
            <a:r>
              <a:rPr lang="fr-FR" sz="2000" dirty="0" smtClean="0"/>
              <a:t>="jquery.js</a:t>
            </a:r>
            <a:r>
              <a:rPr lang="fr-FR" sz="2000" dirty="0" smtClean="0">
                <a:solidFill>
                  <a:schemeClr val="bg1">
                    <a:lumMod val="50000"/>
                  </a:schemeClr>
                </a:solidFill>
              </a:rPr>
              <a:t>"&gt;</a:t>
            </a:r>
          </a:p>
          <a:p>
            <a:r>
              <a:rPr lang="fr-FR" sz="2000" dirty="0" smtClean="0">
                <a:solidFill>
                  <a:schemeClr val="bg1">
                    <a:lumMod val="50000"/>
                  </a:schemeClr>
                </a:solidFill>
              </a:rPr>
              <a:t>&lt;/</a:t>
            </a:r>
            <a:r>
              <a:rPr lang="fr-FR" sz="2000" dirty="0" err="1">
                <a:solidFill>
                  <a:schemeClr val="bg1">
                    <a:lumMod val="50000"/>
                  </a:schemeClr>
                </a:solidFill>
              </a:rPr>
              <a:t>head</a:t>
            </a:r>
            <a:r>
              <a:rPr lang="fr-FR" sz="2000" dirty="0">
                <a:solidFill>
                  <a:schemeClr val="bg1">
                    <a:lumMod val="50000"/>
                  </a:schemeClr>
                </a:solidFill>
              </a:rPr>
              <a:t>&gt;</a:t>
            </a:r>
          </a:p>
        </p:txBody>
      </p:sp>
      <p:sp>
        <p:nvSpPr>
          <p:cNvPr id="7" name="ZoneTexte 6"/>
          <p:cNvSpPr txBox="1"/>
          <p:nvPr/>
        </p:nvSpPr>
        <p:spPr>
          <a:xfrm>
            <a:off x="839837" y="3892406"/>
            <a:ext cx="8064896" cy="369332"/>
          </a:xfrm>
          <a:prstGeom prst="rect">
            <a:avLst/>
          </a:prstGeom>
          <a:noFill/>
        </p:spPr>
        <p:txBody>
          <a:bodyPr wrap="square" rtlCol="0">
            <a:spAutoFit/>
          </a:bodyPr>
          <a:lstStyle/>
          <a:p>
            <a:r>
              <a:rPr lang="fr-FR" dirty="0" smtClean="0"/>
              <a:t> ou bien indiquer le lien vers une bibliothèque et indiquer dans la page HTML :</a:t>
            </a:r>
          </a:p>
        </p:txBody>
      </p:sp>
    </p:spTree>
    <p:extLst>
      <p:ext uri="{BB962C8B-B14F-4D97-AF65-F5344CB8AC3E}">
        <p14:creationId xmlns:p14="http://schemas.microsoft.com/office/powerpoint/2010/main" val="1577020453"/>
      </p:ext>
    </p:extLst>
  </p:cSld>
  <p:clrMapOvr>
    <a:masterClrMapping/>
  </p:clrMapOvr>
  <p:transition spd="slow">
    <p:wipe dir="d"/>
  </p:transition>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Syntaxe</a:t>
            </a:r>
            <a:endParaRPr lang="fr-FR" sz="3100" b="1" dirty="0">
              <a:solidFill>
                <a:schemeClr val="accent2">
                  <a:lumMod val="75000"/>
                </a:schemeClr>
              </a:solidFill>
            </a:endParaRPr>
          </a:p>
        </p:txBody>
      </p:sp>
      <p:sp>
        <p:nvSpPr>
          <p:cNvPr id="7" name="ZoneTexte 6"/>
          <p:cNvSpPr txBox="1"/>
          <p:nvPr/>
        </p:nvSpPr>
        <p:spPr>
          <a:xfrm>
            <a:off x="839837" y="1700808"/>
            <a:ext cx="8064896" cy="4801314"/>
          </a:xfrm>
          <a:prstGeom prst="rect">
            <a:avLst/>
          </a:prstGeom>
          <a:noFill/>
        </p:spPr>
        <p:txBody>
          <a:bodyPr wrap="square" rtlCol="0">
            <a:spAutoFit/>
          </a:bodyPr>
          <a:lstStyle/>
          <a:p>
            <a:r>
              <a:rPr lang="fr-FR" dirty="0" smtClean="0"/>
              <a:t> </a:t>
            </a:r>
            <a:r>
              <a:rPr lang="fr-FR" sz="2400" dirty="0" smtClean="0"/>
              <a:t>La syntaxe d’une commande JQuery est relativement simple :</a:t>
            </a:r>
          </a:p>
          <a:p>
            <a:r>
              <a:rPr lang="fr-FR" sz="3200" dirty="0" smtClean="0"/>
              <a:t>$(</a:t>
            </a:r>
            <a:r>
              <a:rPr lang="fr-FR" sz="3200" b="1" dirty="0" smtClean="0">
                <a:solidFill>
                  <a:schemeClr val="accent2">
                    <a:lumMod val="75000"/>
                  </a:schemeClr>
                </a:solidFill>
              </a:rPr>
              <a:t>cible</a:t>
            </a:r>
            <a:r>
              <a:rPr lang="fr-FR" sz="3200" dirty="0" smtClean="0"/>
              <a:t>).</a:t>
            </a:r>
            <a:r>
              <a:rPr lang="fr-FR" sz="3200" b="1" dirty="0" err="1" smtClean="0">
                <a:solidFill>
                  <a:schemeClr val="accent2">
                    <a:lumMod val="75000"/>
                  </a:schemeClr>
                </a:solidFill>
              </a:rPr>
              <a:t>méthodeJQuery</a:t>
            </a:r>
            <a:r>
              <a:rPr lang="fr-FR" sz="3200" dirty="0" smtClean="0">
                <a:solidFill>
                  <a:schemeClr val="accent2">
                    <a:lumMod val="75000"/>
                  </a:schemeClr>
                </a:solidFill>
              </a:rPr>
              <a:t>(</a:t>
            </a:r>
            <a:r>
              <a:rPr lang="fr-FR" sz="3200" b="1" dirty="0" smtClean="0">
                <a:solidFill>
                  <a:schemeClr val="tx2">
                    <a:lumMod val="75000"/>
                  </a:schemeClr>
                </a:solidFill>
              </a:rPr>
              <a:t>paramètres</a:t>
            </a:r>
            <a:r>
              <a:rPr lang="fr-FR" sz="3200" dirty="0" smtClean="0">
                <a:solidFill>
                  <a:schemeClr val="accent2">
                    <a:lumMod val="75000"/>
                  </a:schemeClr>
                </a:solidFill>
              </a:rPr>
              <a:t>)</a:t>
            </a:r>
          </a:p>
          <a:p>
            <a:endParaRPr lang="fr-FR" dirty="0" smtClean="0"/>
          </a:p>
          <a:p>
            <a:r>
              <a:rPr lang="fr-FR" sz="2400" dirty="0" smtClean="0"/>
              <a:t>Cela veut dire que l’on applique à la </a:t>
            </a:r>
            <a:r>
              <a:rPr lang="fr-FR" sz="2400" b="1" dirty="0" smtClean="0">
                <a:solidFill>
                  <a:schemeClr val="accent2">
                    <a:lumMod val="75000"/>
                  </a:schemeClr>
                </a:solidFill>
              </a:rPr>
              <a:t>cible</a:t>
            </a:r>
            <a:r>
              <a:rPr lang="fr-FR" sz="2400" dirty="0" smtClean="0"/>
              <a:t> la </a:t>
            </a:r>
            <a:r>
              <a:rPr lang="fr-FR" sz="2400" b="1" dirty="0" smtClean="0">
                <a:solidFill>
                  <a:schemeClr val="accent2">
                    <a:lumMod val="75000"/>
                  </a:schemeClr>
                </a:solidFill>
              </a:rPr>
              <a:t>méthode JQuery </a:t>
            </a:r>
            <a:r>
              <a:rPr lang="fr-FR" sz="2400" dirty="0" smtClean="0"/>
              <a:t>avec les </a:t>
            </a:r>
            <a:r>
              <a:rPr lang="fr-FR" sz="2400" b="1" dirty="0" smtClean="0">
                <a:solidFill>
                  <a:schemeClr val="tx2">
                    <a:lumMod val="75000"/>
                  </a:schemeClr>
                </a:solidFill>
              </a:rPr>
              <a:t>paramètres</a:t>
            </a:r>
            <a:r>
              <a:rPr lang="fr-FR" sz="2400" dirty="0" smtClean="0"/>
              <a:t> indiqués entre parenthèses.</a:t>
            </a:r>
          </a:p>
          <a:p>
            <a:endParaRPr lang="fr-FR" sz="2400" dirty="0" smtClean="0"/>
          </a:p>
          <a:p>
            <a:r>
              <a:rPr lang="fr-FR" sz="2400" dirty="0" smtClean="0"/>
              <a:t>Exemple :</a:t>
            </a:r>
          </a:p>
          <a:p>
            <a:r>
              <a:rPr lang="fr-FR" sz="3200" dirty="0" smtClean="0"/>
              <a:t>$(</a:t>
            </a:r>
            <a:r>
              <a:rPr lang="fr-FR" sz="3200" b="1" dirty="0" smtClean="0">
                <a:solidFill>
                  <a:schemeClr val="accent2">
                    <a:lumMod val="75000"/>
                  </a:schemeClr>
                </a:solidFill>
              </a:rPr>
              <a:t>‘#titre’</a:t>
            </a:r>
            <a:r>
              <a:rPr lang="fr-FR" sz="3200" dirty="0" smtClean="0"/>
              <a:t>).</a:t>
            </a:r>
            <a:r>
              <a:rPr lang="fr-FR" sz="3200" b="1" dirty="0" err="1" smtClean="0">
                <a:solidFill>
                  <a:schemeClr val="accent2">
                    <a:lumMod val="75000"/>
                  </a:schemeClr>
                </a:solidFill>
              </a:rPr>
              <a:t>hide</a:t>
            </a:r>
            <a:r>
              <a:rPr lang="fr-FR" sz="3200" b="1" dirty="0" smtClean="0">
                <a:solidFill>
                  <a:schemeClr val="accent2">
                    <a:lumMod val="75000"/>
                  </a:schemeClr>
                </a:solidFill>
              </a:rPr>
              <a:t>()</a:t>
            </a:r>
            <a:endParaRPr lang="fr-FR" sz="3200" b="1" dirty="0">
              <a:solidFill>
                <a:schemeClr val="accent2">
                  <a:lumMod val="75000"/>
                </a:schemeClr>
              </a:solidFill>
            </a:endParaRPr>
          </a:p>
          <a:p>
            <a:endParaRPr lang="fr-FR" sz="2400" dirty="0"/>
          </a:p>
          <a:p>
            <a:r>
              <a:rPr lang="fr-FR" sz="2400" dirty="0" smtClean="0"/>
              <a:t>Cette fonction masque la balise ayant comme </a:t>
            </a:r>
            <a:r>
              <a:rPr lang="fr-FR" sz="2400" b="1" dirty="0" smtClean="0">
                <a:solidFill>
                  <a:schemeClr val="accent2">
                    <a:lumMod val="75000"/>
                  </a:schemeClr>
                </a:solidFill>
              </a:rPr>
              <a:t>id ‘titre’</a:t>
            </a:r>
            <a:endParaRPr lang="fr-FR" sz="2400" b="1" dirty="0">
              <a:solidFill>
                <a:schemeClr val="accent2">
                  <a:lumMod val="75000"/>
                </a:schemeClr>
              </a:solidFill>
            </a:endParaRPr>
          </a:p>
          <a:p>
            <a:r>
              <a:rPr lang="fr-FR" sz="2400" dirty="0" smtClean="0"/>
              <a:t>Remarque : Certaines commandes JQuery n'ont pas de cible.</a:t>
            </a:r>
          </a:p>
          <a:p>
            <a:r>
              <a:rPr lang="fr-FR" sz="3200" dirty="0" smtClean="0"/>
              <a:t>exjquery01.html</a:t>
            </a:r>
          </a:p>
        </p:txBody>
      </p:sp>
    </p:spTree>
    <p:extLst>
      <p:ext uri="{BB962C8B-B14F-4D97-AF65-F5344CB8AC3E}">
        <p14:creationId xmlns:p14="http://schemas.microsoft.com/office/powerpoint/2010/main" val="2624714937"/>
      </p:ext>
    </p:extLst>
  </p:cSld>
  <p:clrMapOvr>
    <a:masterClrMapping/>
  </p:clrMapOvr>
  <p:transition spd="slow">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instructions function() et return</a:t>
            </a:r>
            <a:endParaRPr lang="fr-FR" sz="3100" b="1" dirty="0">
              <a:solidFill>
                <a:schemeClr val="accent2">
                  <a:lumMod val="75000"/>
                </a:schemeClr>
              </a:solidFill>
            </a:endParaRPr>
          </a:p>
        </p:txBody>
      </p:sp>
      <p:sp>
        <p:nvSpPr>
          <p:cNvPr id="5" name="ZoneTexte 4"/>
          <p:cNvSpPr txBox="1"/>
          <p:nvPr/>
        </p:nvSpPr>
        <p:spPr>
          <a:xfrm>
            <a:off x="827584" y="1412776"/>
            <a:ext cx="8064896" cy="5078313"/>
          </a:xfrm>
          <a:prstGeom prst="rect">
            <a:avLst/>
          </a:prstGeom>
          <a:noFill/>
        </p:spPr>
        <p:txBody>
          <a:bodyPr wrap="square" rtlCol="0">
            <a:spAutoFit/>
          </a:bodyPr>
          <a:lstStyle/>
          <a:p>
            <a:r>
              <a:rPr lang="fr-FR" b="1" dirty="0" smtClean="0">
                <a:solidFill>
                  <a:schemeClr val="accent2">
                    <a:lumMod val="75000"/>
                  </a:schemeClr>
                </a:solidFill>
              </a:rPr>
              <a:t>function</a:t>
            </a:r>
            <a:r>
              <a:rPr lang="fr-FR" dirty="0" smtClean="0"/>
              <a:t> </a:t>
            </a:r>
            <a:r>
              <a:rPr lang="fr-FR" b="1" dirty="0" smtClean="0">
                <a:solidFill>
                  <a:schemeClr val="tx2">
                    <a:lumMod val="75000"/>
                  </a:schemeClr>
                </a:solidFill>
              </a:rPr>
              <a:t>nom</a:t>
            </a:r>
            <a:r>
              <a:rPr lang="fr-FR" dirty="0" smtClean="0"/>
              <a:t>()  { instructions}</a:t>
            </a:r>
          </a:p>
          <a:p>
            <a:r>
              <a:rPr lang="fr-FR" b="1" dirty="0">
                <a:solidFill>
                  <a:schemeClr val="accent2">
                    <a:lumMod val="75000"/>
                  </a:schemeClr>
                </a:solidFill>
              </a:rPr>
              <a:t>function</a:t>
            </a:r>
            <a:r>
              <a:rPr lang="fr-FR" dirty="0"/>
              <a:t> </a:t>
            </a:r>
            <a:r>
              <a:rPr lang="fr-FR" b="1" dirty="0" smtClean="0">
                <a:solidFill>
                  <a:schemeClr val="tx2">
                    <a:lumMod val="75000"/>
                  </a:schemeClr>
                </a:solidFill>
              </a:rPr>
              <a:t>nom</a:t>
            </a:r>
            <a:r>
              <a:rPr lang="fr-FR" dirty="0" smtClean="0"/>
              <a:t>(</a:t>
            </a:r>
            <a:r>
              <a:rPr lang="fr-FR" b="1" dirty="0" smtClean="0">
                <a:solidFill>
                  <a:schemeClr val="tx2">
                    <a:lumMod val="75000"/>
                  </a:schemeClr>
                </a:solidFill>
              </a:rPr>
              <a:t>param1,param2</a:t>
            </a:r>
            <a:r>
              <a:rPr lang="fr-FR" dirty="0" smtClean="0"/>
              <a:t>,....)  </a:t>
            </a:r>
            <a:r>
              <a:rPr lang="fr-FR" dirty="0"/>
              <a:t>{ instructions}</a:t>
            </a:r>
          </a:p>
          <a:p>
            <a:endParaRPr lang="fr-FR" dirty="0"/>
          </a:p>
          <a:p>
            <a:r>
              <a:rPr lang="fr-FR" dirty="0" smtClean="0"/>
              <a:t>le nom d'une fonction doit être unique dans le script. Il suit les mêmes règles que celles des variables : commence par une lettre ou _ (souligné) suivi d'une lettre, d'un chiffre ou de _ (souligné)</a:t>
            </a:r>
          </a:p>
          <a:p>
            <a:endParaRPr lang="fr-FR" dirty="0" smtClean="0"/>
          </a:p>
          <a:p>
            <a:r>
              <a:rPr lang="fr-FR" b="1" dirty="0" smtClean="0">
                <a:solidFill>
                  <a:schemeClr val="accent2">
                    <a:lumMod val="75000"/>
                  </a:schemeClr>
                </a:solidFill>
              </a:rPr>
              <a:t>return</a:t>
            </a:r>
            <a:r>
              <a:rPr lang="fr-FR" dirty="0" smtClean="0"/>
              <a:t> [</a:t>
            </a:r>
            <a:r>
              <a:rPr lang="fr-FR" dirty="0" err="1" smtClean="0"/>
              <a:t>expr</a:t>
            </a:r>
            <a:r>
              <a:rPr lang="fr-FR" dirty="0" smtClean="0"/>
              <a:t>]</a:t>
            </a:r>
            <a:endParaRPr lang="fr-FR" b="1" dirty="0"/>
          </a:p>
          <a:p>
            <a:r>
              <a:rPr lang="fr-FR" dirty="0" smtClean="0"/>
              <a:t>L'instruction return arrête l'</a:t>
            </a:r>
            <a:r>
              <a:rPr lang="fr-FR" dirty="0"/>
              <a:t>e</a:t>
            </a:r>
            <a:r>
              <a:rPr lang="fr-FR" dirty="0" smtClean="0"/>
              <a:t>xécution de la fonction et renvoie le contrôle à l'instruction suivant celle qui a appelé la fonction. </a:t>
            </a:r>
          </a:p>
          <a:p>
            <a:r>
              <a:rPr lang="fr-FR" dirty="0" smtClean="0"/>
              <a:t>Une valeur de retour peut être renvoyée.</a:t>
            </a:r>
            <a:endParaRPr lang="fr-FR" dirty="0"/>
          </a:p>
          <a:p>
            <a:r>
              <a:rPr lang="fr-FR" dirty="0" smtClean="0"/>
              <a:t>exemple :</a:t>
            </a:r>
          </a:p>
          <a:p>
            <a:r>
              <a:rPr lang="fr-FR" b="1" dirty="0">
                <a:solidFill>
                  <a:schemeClr val="accent2">
                    <a:lumMod val="75000"/>
                  </a:schemeClr>
                </a:solidFill>
              </a:rPr>
              <a:t>function</a:t>
            </a:r>
            <a:r>
              <a:rPr lang="fr-FR" dirty="0" smtClean="0"/>
              <a:t> carre(</a:t>
            </a:r>
            <a:r>
              <a:rPr lang="fr-FR" b="1" dirty="0">
                <a:solidFill>
                  <a:schemeClr val="tx2">
                    <a:lumMod val="75000"/>
                  </a:schemeClr>
                </a:solidFill>
              </a:rPr>
              <a:t>nombre</a:t>
            </a:r>
            <a:r>
              <a:rPr lang="fr-FR" dirty="0" smtClean="0"/>
              <a:t>)</a:t>
            </a:r>
          </a:p>
          <a:p>
            <a:r>
              <a:rPr lang="fr-FR" dirty="0" smtClean="0"/>
              <a:t>{</a:t>
            </a:r>
          </a:p>
          <a:p>
            <a:r>
              <a:rPr lang="fr-FR" dirty="0"/>
              <a:t> </a:t>
            </a:r>
            <a:r>
              <a:rPr lang="fr-FR" dirty="0" smtClean="0"/>
              <a:t>      </a:t>
            </a:r>
            <a:r>
              <a:rPr lang="fr-FR" b="1" dirty="0">
                <a:solidFill>
                  <a:schemeClr val="accent2">
                    <a:lumMod val="75000"/>
                  </a:schemeClr>
                </a:solidFill>
              </a:rPr>
              <a:t>return</a:t>
            </a:r>
            <a:r>
              <a:rPr lang="fr-FR" dirty="0" smtClean="0"/>
              <a:t> </a:t>
            </a:r>
            <a:r>
              <a:rPr lang="fr-FR" b="1" dirty="0">
                <a:solidFill>
                  <a:schemeClr val="tx2">
                    <a:lumMod val="75000"/>
                  </a:schemeClr>
                </a:solidFill>
              </a:rPr>
              <a:t>nombre * nombre</a:t>
            </a:r>
            <a:r>
              <a:rPr lang="fr-FR" dirty="0" smtClean="0"/>
              <a:t>;</a:t>
            </a:r>
            <a:endParaRPr lang="fr-FR" dirty="0"/>
          </a:p>
          <a:p>
            <a:r>
              <a:rPr lang="fr-FR" dirty="0" smtClean="0"/>
              <a:t>}</a:t>
            </a:r>
          </a:p>
          <a:p>
            <a:endParaRPr lang="fr-FR" dirty="0"/>
          </a:p>
          <a:p>
            <a:endParaRPr lang="fr-FR" dirty="0" smtClean="0"/>
          </a:p>
        </p:txBody>
      </p:sp>
    </p:spTree>
    <p:extLst>
      <p:ext uri="{BB962C8B-B14F-4D97-AF65-F5344CB8AC3E}">
        <p14:creationId xmlns:p14="http://schemas.microsoft.com/office/powerpoint/2010/main" val="1424756325"/>
      </p:ext>
    </p:extLst>
  </p:cSld>
  <p:clrMapOvr>
    <a:masterClrMapping/>
  </p:clrMapOvr>
  <p:transition spd="slow">
    <p:wipe dir="d"/>
  </p:transition>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Syntaxe : la cible</a:t>
            </a:r>
            <a:endParaRPr lang="fr-FR" sz="3100" b="1" dirty="0">
              <a:solidFill>
                <a:schemeClr val="accent2">
                  <a:lumMod val="75000"/>
                </a:schemeClr>
              </a:solidFill>
            </a:endParaRPr>
          </a:p>
        </p:txBody>
      </p:sp>
      <p:sp>
        <p:nvSpPr>
          <p:cNvPr id="7" name="ZoneTexte 6"/>
          <p:cNvSpPr txBox="1"/>
          <p:nvPr/>
        </p:nvSpPr>
        <p:spPr>
          <a:xfrm>
            <a:off x="839837" y="1484784"/>
            <a:ext cx="8064896" cy="4154984"/>
          </a:xfrm>
          <a:prstGeom prst="rect">
            <a:avLst/>
          </a:prstGeom>
          <a:noFill/>
        </p:spPr>
        <p:txBody>
          <a:bodyPr wrap="square" rtlCol="0">
            <a:spAutoFit/>
          </a:bodyPr>
          <a:lstStyle/>
          <a:p>
            <a:endParaRPr lang="fr-FR" sz="2400" dirty="0"/>
          </a:p>
          <a:p>
            <a:r>
              <a:rPr lang="fr-FR" sz="2400" dirty="0" smtClean="0"/>
              <a:t>La syntaxe de la cible est héritée de la syntaxe des sélecteurs CSS. </a:t>
            </a:r>
          </a:p>
          <a:p>
            <a:r>
              <a:rPr lang="fr-FR" sz="2400" dirty="0" smtClean="0"/>
              <a:t>Il est possible d’indiquer comme cible un ou plusieurs éléments comme en CSS.</a:t>
            </a:r>
          </a:p>
          <a:p>
            <a:r>
              <a:rPr lang="fr-FR" sz="2400" dirty="0" smtClean="0"/>
              <a:t>La cible sera définie comme le sont les sélecteurs CSS avec en plus quelques sélecteurs particuliers à </a:t>
            </a:r>
            <a:r>
              <a:rPr lang="fr-FR" sz="2400" dirty="0" err="1" smtClean="0"/>
              <a:t>Jquery</a:t>
            </a:r>
            <a:r>
              <a:rPr lang="fr-FR" sz="2400" dirty="0" smtClean="0"/>
              <a:t>,</a:t>
            </a:r>
          </a:p>
          <a:p>
            <a:endParaRPr lang="fr-FR" sz="2400" dirty="0"/>
          </a:p>
          <a:p>
            <a:r>
              <a:rPr lang="fr-FR" sz="2400" dirty="0" smtClean="0"/>
              <a:t>C'est pour cette raison, que l'on emploi aussi le terme </a:t>
            </a:r>
            <a:r>
              <a:rPr lang="fr-FR" sz="2400" b="1" dirty="0" smtClean="0">
                <a:solidFill>
                  <a:srgbClr val="C00000"/>
                </a:solidFill>
              </a:rPr>
              <a:t>"Sélecteur" </a:t>
            </a:r>
            <a:r>
              <a:rPr lang="fr-FR" sz="2400" dirty="0" smtClean="0"/>
              <a:t>à la place de </a:t>
            </a:r>
            <a:r>
              <a:rPr lang="fr-FR" sz="2400" b="1" dirty="0">
                <a:solidFill>
                  <a:srgbClr val="C00000"/>
                </a:solidFill>
              </a:rPr>
              <a:t>"</a:t>
            </a:r>
            <a:r>
              <a:rPr lang="fr-FR" sz="2400" b="1" dirty="0" smtClean="0">
                <a:solidFill>
                  <a:srgbClr val="C00000"/>
                </a:solidFill>
              </a:rPr>
              <a:t>cible". </a:t>
            </a:r>
            <a:r>
              <a:rPr lang="fr-FR" sz="2400" dirty="0" smtClean="0"/>
              <a:t>Les deux termes veulent dire la même chose.</a:t>
            </a:r>
          </a:p>
        </p:txBody>
      </p:sp>
    </p:spTree>
    <p:extLst>
      <p:ext uri="{BB962C8B-B14F-4D97-AF65-F5344CB8AC3E}">
        <p14:creationId xmlns:p14="http://schemas.microsoft.com/office/powerpoint/2010/main" val="3762536910"/>
      </p:ext>
    </p:extLst>
  </p:cSld>
  <p:clrMapOvr>
    <a:masterClrMapping/>
  </p:clrMapOvr>
  <p:transition spd="slow">
    <p:wipe dir="d"/>
  </p:transition>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Syntaxe : la cible (sélecteur)</a:t>
            </a:r>
            <a:endParaRPr lang="fr-FR" sz="3100" b="1" dirty="0">
              <a:solidFill>
                <a:schemeClr val="accent2">
                  <a:lumMod val="75000"/>
                </a:schemeClr>
              </a:solidFill>
            </a:endParaRPr>
          </a:p>
        </p:txBody>
      </p:sp>
      <p:sp>
        <p:nvSpPr>
          <p:cNvPr id="7" name="ZoneTexte 6"/>
          <p:cNvSpPr txBox="1"/>
          <p:nvPr/>
        </p:nvSpPr>
        <p:spPr>
          <a:xfrm>
            <a:off x="839837" y="1484784"/>
            <a:ext cx="8064896" cy="4154984"/>
          </a:xfrm>
          <a:prstGeom prst="rect">
            <a:avLst/>
          </a:prstGeom>
          <a:noFill/>
        </p:spPr>
        <p:txBody>
          <a:bodyPr wrap="square" rtlCol="0">
            <a:spAutoFit/>
          </a:bodyPr>
          <a:lstStyle/>
          <a:p>
            <a:r>
              <a:rPr lang="fr-FR" sz="2400" dirty="0" smtClean="0"/>
              <a:t>Définition :</a:t>
            </a:r>
            <a:endParaRPr lang="fr-FR" sz="2400" dirty="0"/>
          </a:p>
          <a:p>
            <a:r>
              <a:rPr lang="fr-FR" sz="2400" dirty="0"/>
              <a:t>La cible </a:t>
            </a:r>
            <a:r>
              <a:rPr lang="fr-FR" sz="2400" dirty="0" smtClean="0"/>
              <a:t>(ou sélecteur) est </a:t>
            </a:r>
            <a:r>
              <a:rPr lang="fr-FR" sz="2400" dirty="0"/>
              <a:t>l'ensemble du code HTML compris </a:t>
            </a:r>
            <a:endParaRPr lang="fr-FR" sz="2400" dirty="0" smtClean="0"/>
          </a:p>
          <a:p>
            <a:pPr marL="342900" indent="-342900">
              <a:buFont typeface="Arial" pitchFamily="34" charset="0"/>
              <a:buChar char="•"/>
            </a:pPr>
            <a:r>
              <a:rPr lang="fr-FR" sz="2400" dirty="0" smtClean="0"/>
              <a:t>entre </a:t>
            </a:r>
            <a:r>
              <a:rPr lang="fr-FR" sz="2400" dirty="0"/>
              <a:t>la balise de </a:t>
            </a:r>
            <a:r>
              <a:rPr lang="fr-FR" sz="2400" dirty="0" smtClean="0"/>
              <a:t>début et la balise de fin,</a:t>
            </a:r>
          </a:p>
          <a:p>
            <a:pPr marL="342900" indent="-342900">
              <a:buFont typeface="Arial" pitchFamily="34" charset="0"/>
              <a:buChar char="•"/>
            </a:pPr>
            <a:r>
              <a:rPr lang="fr-FR" sz="2400" dirty="0" smtClean="0"/>
              <a:t>entre la balise de début et la fin du code HTML associé à la balise </a:t>
            </a:r>
          </a:p>
          <a:p>
            <a:r>
              <a:rPr lang="fr-FR" sz="2400" dirty="0" smtClean="0"/>
              <a:t>défini par le code entre parenthèses dans </a:t>
            </a:r>
            <a:r>
              <a:rPr lang="fr-FR" sz="2400" b="1" dirty="0" smtClean="0">
                <a:solidFill>
                  <a:schemeClr val="tx2">
                    <a:lumMod val="75000"/>
                  </a:schemeClr>
                </a:solidFill>
              </a:rPr>
              <a:t>$(</a:t>
            </a:r>
            <a:r>
              <a:rPr lang="fr-FR" sz="2400" b="1" i="1" dirty="0" smtClean="0">
                <a:solidFill>
                  <a:schemeClr val="tx2">
                    <a:lumMod val="75000"/>
                  </a:schemeClr>
                </a:solidFill>
              </a:rPr>
              <a:t>cible</a:t>
            </a:r>
            <a:r>
              <a:rPr lang="fr-FR" sz="2400" b="1" dirty="0" smtClean="0">
                <a:solidFill>
                  <a:schemeClr val="tx2">
                    <a:lumMod val="75000"/>
                  </a:schemeClr>
                </a:solidFill>
              </a:rPr>
              <a:t>)</a:t>
            </a:r>
          </a:p>
          <a:p>
            <a:r>
              <a:rPr lang="fr-FR" sz="2400" dirty="0" smtClean="0"/>
              <a:t>La cible peut être :</a:t>
            </a:r>
          </a:p>
          <a:p>
            <a:pPr marL="342900" indent="-342900">
              <a:buFont typeface="Arial" pitchFamily="34" charset="0"/>
              <a:buChar char="•"/>
            </a:pPr>
            <a:r>
              <a:rPr lang="fr-FR" sz="2400" dirty="0" smtClean="0"/>
              <a:t>vide,</a:t>
            </a:r>
          </a:p>
          <a:p>
            <a:pPr marL="342900" indent="-342900">
              <a:buFont typeface="Arial" pitchFamily="34" charset="0"/>
              <a:buChar char="•"/>
            </a:pPr>
            <a:r>
              <a:rPr lang="fr-FR" sz="2400" dirty="0" smtClean="0"/>
              <a:t>contenir un élément</a:t>
            </a:r>
          </a:p>
          <a:p>
            <a:pPr marL="342900" indent="-342900">
              <a:buFont typeface="Arial" pitchFamily="34" charset="0"/>
              <a:buChar char="•"/>
            </a:pPr>
            <a:r>
              <a:rPr lang="fr-FR" sz="2400" dirty="0" smtClean="0"/>
              <a:t>contenir plusieurs éléments,</a:t>
            </a:r>
          </a:p>
          <a:p>
            <a:endParaRPr lang="fr-FR" sz="2400" b="1" dirty="0">
              <a:solidFill>
                <a:schemeClr val="tx2">
                  <a:lumMod val="75000"/>
                </a:schemeClr>
              </a:solidFill>
            </a:endParaRPr>
          </a:p>
        </p:txBody>
      </p:sp>
    </p:spTree>
    <p:extLst>
      <p:ext uri="{BB962C8B-B14F-4D97-AF65-F5344CB8AC3E}">
        <p14:creationId xmlns:p14="http://schemas.microsoft.com/office/powerpoint/2010/main" val="1615373643"/>
      </p:ext>
    </p:extLst>
  </p:cSld>
  <p:clrMapOvr>
    <a:masterClrMapping/>
  </p:clrMapOvr>
  <p:transition spd="slow">
    <p:wipe dir="d"/>
  </p:transition>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Syntaxe : la cible</a:t>
            </a:r>
            <a:endParaRPr lang="fr-FR" sz="3100" b="1" dirty="0">
              <a:solidFill>
                <a:schemeClr val="accent2">
                  <a:lumMod val="75000"/>
                </a:schemeClr>
              </a:solidFill>
            </a:endParaRPr>
          </a:p>
        </p:txBody>
      </p:sp>
      <p:sp>
        <p:nvSpPr>
          <p:cNvPr id="7" name="ZoneTexte 6"/>
          <p:cNvSpPr txBox="1"/>
          <p:nvPr/>
        </p:nvSpPr>
        <p:spPr>
          <a:xfrm>
            <a:off x="839837" y="1484784"/>
            <a:ext cx="3156099" cy="5262979"/>
          </a:xfrm>
          <a:prstGeom prst="rect">
            <a:avLst/>
          </a:prstGeom>
          <a:noFill/>
        </p:spPr>
        <p:txBody>
          <a:bodyPr wrap="square" rtlCol="0">
            <a:spAutoFit/>
          </a:bodyPr>
          <a:lstStyle/>
          <a:p>
            <a:r>
              <a:rPr lang="fr-FR" sz="2400" dirty="0" smtClean="0"/>
              <a:t>exemple :</a:t>
            </a:r>
            <a:endParaRPr lang="fr-FR" sz="2400" dirty="0"/>
          </a:p>
          <a:p>
            <a:r>
              <a:rPr lang="fr-FR" sz="2400" dirty="0" smtClean="0"/>
              <a:t>&lt;body&gt;</a:t>
            </a:r>
          </a:p>
          <a:p>
            <a:r>
              <a:rPr lang="fr-FR" sz="2400" dirty="0" smtClean="0"/>
              <a:t>&lt;div&gt;</a:t>
            </a:r>
            <a:r>
              <a:rPr lang="fr-FR" sz="2400" dirty="0" err="1" smtClean="0"/>
              <a:t>entete</a:t>
            </a:r>
            <a:endParaRPr lang="fr-FR" sz="2400" dirty="0" smtClean="0"/>
          </a:p>
          <a:p>
            <a:r>
              <a:rPr lang="fr-FR" sz="2400" dirty="0"/>
              <a:t> </a:t>
            </a:r>
            <a:r>
              <a:rPr lang="fr-FR" sz="2400" dirty="0" smtClean="0"/>
              <a:t>   &lt;</a:t>
            </a:r>
            <a:r>
              <a:rPr lang="fr-FR" sz="2400" dirty="0" err="1" smtClean="0"/>
              <a:t>ul</a:t>
            </a:r>
            <a:r>
              <a:rPr lang="fr-FR" sz="2400" dirty="0" smtClean="0"/>
              <a:t>&gt;</a:t>
            </a:r>
          </a:p>
          <a:p>
            <a:r>
              <a:rPr lang="fr-FR" sz="2400" dirty="0"/>
              <a:t> </a:t>
            </a:r>
            <a:r>
              <a:rPr lang="fr-FR" sz="2400" dirty="0" smtClean="0"/>
              <a:t>       &lt;li&gt;Ligne1&lt;/li&gt;</a:t>
            </a:r>
          </a:p>
          <a:p>
            <a:r>
              <a:rPr lang="fr-FR" sz="2400" dirty="0"/>
              <a:t> </a:t>
            </a:r>
            <a:r>
              <a:rPr lang="fr-FR" sz="2400" dirty="0" smtClean="0"/>
              <a:t>       &lt;li&gt;Ligne2&lt;/</a:t>
            </a:r>
            <a:r>
              <a:rPr lang="fr-FR" sz="2400" dirty="0"/>
              <a:t>li</a:t>
            </a:r>
            <a:r>
              <a:rPr lang="fr-FR" sz="2400" dirty="0" smtClean="0"/>
              <a:t>&gt;</a:t>
            </a:r>
          </a:p>
          <a:p>
            <a:r>
              <a:rPr lang="fr-FR" sz="2400" dirty="0" smtClean="0"/>
              <a:t>        &lt;li&gt;Ligne3&lt;/</a:t>
            </a:r>
            <a:r>
              <a:rPr lang="fr-FR" sz="2400" dirty="0"/>
              <a:t>li</a:t>
            </a:r>
            <a:r>
              <a:rPr lang="fr-FR" sz="2400" dirty="0" smtClean="0"/>
              <a:t>&gt;</a:t>
            </a:r>
          </a:p>
          <a:p>
            <a:r>
              <a:rPr lang="fr-FR" sz="2400" dirty="0"/>
              <a:t> </a:t>
            </a:r>
            <a:r>
              <a:rPr lang="fr-FR" sz="2400" dirty="0" smtClean="0"/>
              <a:t>   &lt;/</a:t>
            </a:r>
            <a:r>
              <a:rPr lang="fr-FR" sz="2400" dirty="0" err="1" smtClean="0"/>
              <a:t>ul</a:t>
            </a:r>
            <a:r>
              <a:rPr lang="fr-FR" sz="2400" dirty="0" smtClean="0"/>
              <a:t>&gt;</a:t>
            </a:r>
          </a:p>
          <a:p>
            <a:r>
              <a:rPr lang="fr-FR" sz="2400" dirty="0" smtClean="0"/>
              <a:t>    &lt;</a:t>
            </a:r>
            <a:r>
              <a:rPr lang="fr-FR" sz="2400" dirty="0" err="1"/>
              <a:t>ul</a:t>
            </a:r>
            <a:r>
              <a:rPr lang="fr-FR" sz="2400" dirty="0"/>
              <a:t>&gt;</a:t>
            </a:r>
          </a:p>
          <a:p>
            <a:r>
              <a:rPr lang="fr-FR" sz="2400" dirty="0" smtClean="0"/>
              <a:t>        &lt;li&gt;Ligne4&lt;/</a:t>
            </a:r>
            <a:r>
              <a:rPr lang="fr-FR" sz="2400" dirty="0"/>
              <a:t>li&gt;</a:t>
            </a:r>
          </a:p>
          <a:p>
            <a:r>
              <a:rPr lang="fr-FR" sz="2400" dirty="0"/>
              <a:t>        &lt;</a:t>
            </a:r>
            <a:r>
              <a:rPr lang="fr-FR" sz="2400" dirty="0" smtClean="0"/>
              <a:t>li&gt;Ligne5&lt;/</a:t>
            </a:r>
            <a:r>
              <a:rPr lang="fr-FR" sz="2400" dirty="0"/>
              <a:t>li&gt;</a:t>
            </a:r>
          </a:p>
          <a:p>
            <a:r>
              <a:rPr lang="fr-FR" sz="2400" dirty="0"/>
              <a:t>    &lt;/</a:t>
            </a:r>
            <a:r>
              <a:rPr lang="fr-FR" sz="2400" dirty="0" err="1"/>
              <a:t>ul</a:t>
            </a:r>
            <a:r>
              <a:rPr lang="fr-FR" sz="2400" dirty="0"/>
              <a:t>&gt;</a:t>
            </a:r>
          </a:p>
          <a:p>
            <a:r>
              <a:rPr lang="fr-FR" sz="2400" dirty="0" smtClean="0"/>
              <a:t>&lt;/div&gt;</a:t>
            </a:r>
          </a:p>
          <a:p>
            <a:r>
              <a:rPr lang="fr-FR" sz="2400" dirty="0" smtClean="0"/>
              <a:t>&lt;/body&gt;</a:t>
            </a:r>
            <a:endParaRPr lang="fr-FR" sz="2400" dirty="0"/>
          </a:p>
        </p:txBody>
      </p:sp>
      <p:sp>
        <p:nvSpPr>
          <p:cNvPr id="3" name="ZoneTexte 2"/>
          <p:cNvSpPr txBox="1"/>
          <p:nvPr/>
        </p:nvSpPr>
        <p:spPr>
          <a:xfrm>
            <a:off x="4788024" y="980728"/>
            <a:ext cx="3600400" cy="5262979"/>
          </a:xfrm>
          <a:prstGeom prst="rect">
            <a:avLst/>
          </a:prstGeom>
          <a:noFill/>
          <a:ln>
            <a:solidFill>
              <a:schemeClr val="tx1"/>
            </a:solidFill>
          </a:ln>
          <a:scene3d>
            <a:camera prst="orthographicFront"/>
            <a:lightRig rig="threePt" dir="t"/>
          </a:scene3d>
          <a:sp3d>
            <a:bevelB w="114300" prst="artDeco"/>
          </a:sp3d>
        </p:spPr>
        <p:txBody>
          <a:bodyPr wrap="square" rtlCol="0">
            <a:spAutoFit/>
          </a:bodyPr>
          <a:lstStyle/>
          <a:p>
            <a:r>
              <a:rPr lang="fr-FR" b="1" dirty="0" smtClean="0">
                <a:solidFill>
                  <a:schemeClr val="accent2">
                    <a:lumMod val="75000"/>
                  </a:schemeClr>
                </a:solidFill>
              </a:rPr>
              <a:t>$('p') </a:t>
            </a:r>
            <a:r>
              <a:rPr lang="fr-FR" dirty="0" smtClean="0">
                <a:sym typeface="Wingdings" pitchFamily="2" charset="2"/>
              </a:rPr>
              <a:t> aucun élément</a:t>
            </a:r>
          </a:p>
          <a:p>
            <a:endParaRPr lang="fr-FR" dirty="0">
              <a:sym typeface="Wingdings" pitchFamily="2" charset="2"/>
            </a:endParaRPr>
          </a:p>
          <a:p>
            <a:r>
              <a:rPr lang="fr-FR" b="1" dirty="0">
                <a:solidFill>
                  <a:schemeClr val="accent2">
                    <a:lumMod val="75000"/>
                  </a:schemeClr>
                </a:solidFill>
                <a:sym typeface="Wingdings" pitchFamily="2" charset="2"/>
              </a:rPr>
              <a:t>$('div') </a:t>
            </a:r>
            <a:r>
              <a:rPr lang="fr-FR" dirty="0" smtClean="0">
                <a:sym typeface="Wingdings" pitchFamily="2" charset="2"/>
              </a:rPr>
              <a:t> un seul élément : </a:t>
            </a:r>
          </a:p>
          <a:p>
            <a:pPr marL="360000"/>
            <a:r>
              <a:rPr lang="fr-FR" sz="1400" dirty="0"/>
              <a:t>&lt;div&gt;</a:t>
            </a:r>
            <a:r>
              <a:rPr lang="fr-FR" sz="1400" dirty="0" err="1"/>
              <a:t>entete</a:t>
            </a:r>
            <a:endParaRPr lang="fr-FR" sz="1400" dirty="0"/>
          </a:p>
          <a:p>
            <a:pPr marL="360000"/>
            <a:r>
              <a:rPr lang="fr-FR" sz="1400" dirty="0"/>
              <a:t>    &lt;</a:t>
            </a:r>
            <a:r>
              <a:rPr lang="fr-FR" sz="1400" dirty="0" err="1"/>
              <a:t>ul</a:t>
            </a:r>
            <a:r>
              <a:rPr lang="fr-FR" sz="1400" dirty="0"/>
              <a:t>&gt;</a:t>
            </a:r>
          </a:p>
          <a:p>
            <a:pPr marL="360000"/>
            <a:r>
              <a:rPr lang="fr-FR" sz="1400" dirty="0"/>
              <a:t>        &lt;li&gt;Ligne1&lt;/li&gt;</a:t>
            </a:r>
          </a:p>
          <a:p>
            <a:pPr marL="360000"/>
            <a:r>
              <a:rPr lang="fr-FR" sz="1400" dirty="0"/>
              <a:t>        &lt;li&gt;Ligne2&lt;/li&gt;</a:t>
            </a:r>
          </a:p>
          <a:p>
            <a:pPr marL="360000"/>
            <a:r>
              <a:rPr lang="fr-FR" sz="1400" dirty="0"/>
              <a:t>        &lt;li&gt;Ligne3&lt;/li&gt;</a:t>
            </a:r>
          </a:p>
          <a:p>
            <a:pPr marL="360000"/>
            <a:r>
              <a:rPr lang="fr-FR" sz="1400" dirty="0"/>
              <a:t>    &lt;/</a:t>
            </a:r>
            <a:r>
              <a:rPr lang="fr-FR" sz="1400" dirty="0" err="1"/>
              <a:t>ul</a:t>
            </a:r>
            <a:r>
              <a:rPr lang="fr-FR" sz="1400" dirty="0"/>
              <a:t>&gt;</a:t>
            </a:r>
          </a:p>
          <a:p>
            <a:pPr marL="360000"/>
            <a:r>
              <a:rPr lang="fr-FR" sz="1400" dirty="0"/>
              <a:t>    &lt;</a:t>
            </a:r>
            <a:r>
              <a:rPr lang="fr-FR" sz="1400" dirty="0" err="1"/>
              <a:t>ul</a:t>
            </a:r>
            <a:r>
              <a:rPr lang="fr-FR" sz="1400" dirty="0"/>
              <a:t>&gt;</a:t>
            </a:r>
          </a:p>
          <a:p>
            <a:pPr marL="360000"/>
            <a:r>
              <a:rPr lang="fr-FR" sz="1400" dirty="0"/>
              <a:t>        &lt;li&gt;Ligne4&lt;/li&gt;</a:t>
            </a:r>
          </a:p>
          <a:p>
            <a:pPr marL="360000"/>
            <a:r>
              <a:rPr lang="fr-FR" sz="1400" dirty="0"/>
              <a:t>        &lt;li&gt;Ligne5&lt;/li&gt;</a:t>
            </a:r>
          </a:p>
          <a:p>
            <a:pPr marL="360000"/>
            <a:r>
              <a:rPr lang="fr-FR" sz="1400" dirty="0"/>
              <a:t>    &lt;/</a:t>
            </a:r>
            <a:r>
              <a:rPr lang="fr-FR" sz="1400" dirty="0" err="1"/>
              <a:t>ul</a:t>
            </a:r>
            <a:r>
              <a:rPr lang="fr-FR" sz="1400" dirty="0"/>
              <a:t>&gt;</a:t>
            </a:r>
          </a:p>
          <a:p>
            <a:pPr marL="360000"/>
            <a:r>
              <a:rPr lang="fr-FR" sz="1400" dirty="0"/>
              <a:t>&lt;/div&gt;</a:t>
            </a:r>
          </a:p>
          <a:p>
            <a:endParaRPr lang="fr-FR" dirty="0" smtClean="0"/>
          </a:p>
          <a:p>
            <a:r>
              <a:rPr lang="fr-FR" b="1" dirty="0">
                <a:solidFill>
                  <a:schemeClr val="accent2">
                    <a:lumMod val="75000"/>
                  </a:schemeClr>
                </a:solidFill>
              </a:rPr>
              <a:t>$('li')</a:t>
            </a:r>
            <a:r>
              <a:rPr lang="fr-FR" dirty="0" smtClean="0"/>
              <a:t> </a:t>
            </a:r>
            <a:r>
              <a:rPr lang="fr-FR" dirty="0" smtClean="0">
                <a:sym typeface="Wingdings" pitchFamily="2" charset="2"/>
              </a:rPr>
              <a:t>5 éléments</a:t>
            </a:r>
          </a:p>
          <a:p>
            <a:r>
              <a:rPr lang="fr-FR" dirty="0" smtClean="0"/>
              <a:t>      </a:t>
            </a:r>
            <a:r>
              <a:rPr lang="fr-FR" sz="1400" dirty="0" smtClean="0"/>
              <a:t>&lt;</a:t>
            </a:r>
            <a:r>
              <a:rPr lang="fr-FR" sz="1400" dirty="0"/>
              <a:t>li&gt;Ligne1&lt;/li</a:t>
            </a:r>
            <a:r>
              <a:rPr lang="fr-FR" sz="1400" dirty="0" smtClean="0"/>
              <a:t>&gt;    	n° 0</a:t>
            </a:r>
            <a:endParaRPr lang="fr-FR" sz="1400" dirty="0"/>
          </a:p>
          <a:p>
            <a:r>
              <a:rPr lang="fr-FR" sz="1400" dirty="0"/>
              <a:t>        &lt;li&gt;Ligne2&lt;/li</a:t>
            </a:r>
            <a:r>
              <a:rPr lang="fr-FR" sz="1400" dirty="0" smtClean="0"/>
              <a:t>&gt;</a:t>
            </a:r>
            <a:r>
              <a:rPr lang="fr-FR" sz="1400" dirty="0"/>
              <a:t> </a:t>
            </a:r>
            <a:r>
              <a:rPr lang="fr-FR" sz="1400" dirty="0" smtClean="0"/>
              <a:t>	n</a:t>
            </a:r>
            <a:r>
              <a:rPr lang="fr-FR" sz="1400" dirty="0"/>
              <a:t>° </a:t>
            </a:r>
            <a:r>
              <a:rPr lang="fr-FR" sz="1400" dirty="0" smtClean="0"/>
              <a:t>1</a:t>
            </a:r>
            <a:endParaRPr lang="fr-FR" sz="1400" dirty="0"/>
          </a:p>
          <a:p>
            <a:r>
              <a:rPr lang="fr-FR" sz="1400" dirty="0"/>
              <a:t>        &lt;li&gt;Ligne3&lt;/li</a:t>
            </a:r>
            <a:r>
              <a:rPr lang="fr-FR" sz="1400" dirty="0" smtClean="0"/>
              <a:t>&gt;</a:t>
            </a:r>
            <a:r>
              <a:rPr lang="fr-FR" sz="1400" dirty="0"/>
              <a:t> </a:t>
            </a:r>
            <a:r>
              <a:rPr lang="fr-FR" sz="1400" dirty="0" smtClean="0"/>
              <a:t>	n</a:t>
            </a:r>
            <a:r>
              <a:rPr lang="fr-FR" sz="1400" dirty="0"/>
              <a:t>° </a:t>
            </a:r>
            <a:r>
              <a:rPr lang="fr-FR" sz="1400" dirty="0" smtClean="0"/>
              <a:t>2</a:t>
            </a:r>
            <a:endParaRPr lang="fr-FR" sz="1400" dirty="0"/>
          </a:p>
          <a:p>
            <a:r>
              <a:rPr lang="fr-FR" sz="1400" dirty="0" smtClean="0"/>
              <a:t>        &lt;</a:t>
            </a:r>
            <a:r>
              <a:rPr lang="fr-FR" sz="1400" dirty="0"/>
              <a:t>li&gt;Ligne4&lt;/li</a:t>
            </a:r>
            <a:r>
              <a:rPr lang="fr-FR" sz="1400" dirty="0" smtClean="0"/>
              <a:t>&gt;</a:t>
            </a:r>
            <a:r>
              <a:rPr lang="fr-FR" sz="1400" dirty="0"/>
              <a:t> </a:t>
            </a:r>
            <a:r>
              <a:rPr lang="fr-FR" sz="1400" dirty="0" smtClean="0"/>
              <a:t>	n</a:t>
            </a:r>
            <a:r>
              <a:rPr lang="fr-FR" sz="1400" dirty="0"/>
              <a:t>° </a:t>
            </a:r>
            <a:r>
              <a:rPr lang="fr-FR" sz="1400" dirty="0" smtClean="0"/>
              <a:t>3</a:t>
            </a:r>
            <a:endParaRPr lang="fr-FR" sz="1400" dirty="0"/>
          </a:p>
          <a:p>
            <a:r>
              <a:rPr lang="fr-FR" sz="1400" dirty="0"/>
              <a:t>        &lt;li&gt;Ligne5&lt;/li</a:t>
            </a:r>
            <a:r>
              <a:rPr lang="fr-FR" sz="1400" dirty="0" smtClean="0"/>
              <a:t>&gt;</a:t>
            </a:r>
            <a:r>
              <a:rPr lang="fr-FR" sz="1400" dirty="0"/>
              <a:t> </a:t>
            </a:r>
            <a:r>
              <a:rPr lang="fr-FR" sz="1400" dirty="0" smtClean="0"/>
              <a:t>	n</a:t>
            </a:r>
            <a:r>
              <a:rPr lang="fr-FR" sz="1400" dirty="0"/>
              <a:t>° </a:t>
            </a:r>
            <a:r>
              <a:rPr lang="fr-FR" sz="1400" dirty="0" smtClean="0"/>
              <a:t>4</a:t>
            </a:r>
            <a:endParaRPr lang="fr-FR" sz="1400" dirty="0"/>
          </a:p>
          <a:p>
            <a:endParaRPr lang="fr-FR" dirty="0"/>
          </a:p>
        </p:txBody>
      </p:sp>
    </p:spTree>
    <p:extLst>
      <p:ext uri="{BB962C8B-B14F-4D97-AF65-F5344CB8AC3E}">
        <p14:creationId xmlns:p14="http://schemas.microsoft.com/office/powerpoint/2010/main" val="4233878496"/>
      </p:ext>
    </p:extLst>
  </p:cSld>
  <p:clrMapOvr>
    <a:masterClrMapping/>
  </p:clrMapOvr>
  <p:transition spd="slow">
    <p:wipe dir="d"/>
  </p:transition>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Syntaxe : la cible</a:t>
            </a:r>
            <a:endParaRPr lang="fr-FR" sz="3100" b="1" dirty="0">
              <a:solidFill>
                <a:schemeClr val="accent2">
                  <a:lumMod val="75000"/>
                </a:schemeClr>
              </a:solidFill>
            </a:endParaRPr>
          </a:p>
        </p:txBody>
      </p:sp>
      <p:sp>
        <p:nvSpPr>
          <p:cNvPr id="7" name="ZoneTexte 6"/>
          <p:cNvSpPr txBox="1"/>
          <p:nvPr/>
        </p:nvSpPr>
        <p:spPr>
          <a:xfrm>
            <a:off x="611561" y="1484784"/>
            <a:ext cx="8352928" cy="4401205"/>
          </a:xfrm>
          <a:prstGeom prst="rect">
            <a:avLst/>
          </a:prstGeom>
          <a:noFill/>
        </p:spPr>
        <p:txBody>
          <a:bodyPr wrap="square" rtlCol="0">
            <a:spAutoFit/>
          </a:bodyPr>
          <a:lstStyle/>
          <a:p>
            <a:r>
              <a:rPr lang="fr-FR" sz="2400" dirty="0" smtClean="0"/>
              <a:t>exemple :</a:t>
            </a:r>
          </a:p>
          <a:p>
            <a:r>
              <a:rPr lang="fr-FR" sz="2400" dirty="0" smtClean="0"/>
              <a:t>en HTML :</a:t>
            </a:r>
          </a:p>
          <a:p>
            <a:r>
              <a:rPr lang="fr-FR" sz="2400" dirty="0" smtClean="0"/>
              <a:t>&lt;input type="</a:t>
            </a:r>
            <a:r>
              <a:rPr lang="fr-FR" sz="2400" dirty="0" err="1" smtClean="0"/>
              <a:t>text</a:t>
            </a:r>
            <a:r>
              <a:rPr lang="fr-FR" sz="2400" dirty="0" smtClean="0"/>
              <a:t>" id="saisie" </a:t>
            </a:r>
            <a:r>
              <a:rPr lang="fr-FR" sz="2400" dirty="0" err="1" smtClean="0"/>
              <a:t>name</a:t>
            </a:r>
            <a:r>
              <a:rPr lang="fr-FR" sz="2400" dirty="0" smtClean="0"/>
              <a:t>="saisie" /&gt;</a:t>
            </a:r>
            <a:endParaRPr lang="fr-FR" sz="2400" dirty="0"/>
          </a:p>
          <a:p>
            <a:endParaRPr lang="fr-FR" sz="2400" dirty="0"/>
          </a:p>
          <a:p>
            <a:r>
              <a:rPr lang="fr-FR" sz="2400" dirty="0" smtClean="0"/>
              <a:t>en javascript :</a:t>
            </a:r>
          </a:p>
          <a:p>
            <a:endParaRPr lang="fr-FR" sz="2400" dirty="0" smtClean="0"/>
          </a:p>
          <a:p>
            <a:r>
              <a:rPr lang="fr-FR" sz="2000" b="1" dirty="0" smtClean="0">
                <a:latin typeface="Courier New" panose="02070309020205020404" pitchFamily="49" charset="0"/>
                <a:cs typeface="Courier New" panose="02070309020205020404" pitchFamily="49" charset="0"/>
              </a:rPr>
              <a:t>var </a:t>
            </a:r>
            <a:r>
              <a:rPr lang="fr-FR" sz="2000" b="1" dirty="0" err="1" smtClean="0">
                <a:latin typeface="Courier New" panose="02070309020205020404" pitchFamily="49" charset="0"/>
                <a:cs typeface="Courier New" panose="02070309020205020404" pitchFamily="49" charset="0"/>
              </a:rPr>
              <a:t>mavaleur</a:t>
            </a:r>
            <a:r>
              <a:rPr lang="fr-FR" sz="2000" b="1" dirty="0" smtClean="0">
                <a:latin typeface="Courier New" panose="02070309020205020404" pitchFamily="49" charset="0"/>
                <a:cs typeface="Courier New" panose="02070309020205020404" pitchFamily="49" charset="0"/>
              </a:rPr>
              <a:t>=</a:t>
            </a:r>
            <a:r>
              <a:rPr lang="fr-FR" sz="2000" b="1" dirty="0" err="1" smtClean="0">
                <a:latin typeface="Courier New" panose="02070309020205020404" pitchFamily="49" charset="0"/>
                <a:cs typeface="Courier New" panose="02070309020205020404" pitchFamily="49" charset="0"/>
              </a:rPr>
              <a:t>document,getElementById</a:t>
            </a:r>
            <a:r>
              <a:rPr lang="fr-FR" sz="2000" b="1" dirty="0" smtClean="0">
                <a:latin typeface="Courier New" panose="02070309020205020404" pitchFamily="49" charset="0"/>
                <a:cs typeface="Courier New" panose="02070309020205020404" pitchFamily="49" charset="0"/>
              </a:rPr>
              <a:t>("saisie").value;</a:t>
            </a:r>
          </a:p>
          <a:p>
            <a:endParaRPr lang="fr-FR" sz="2400" dirty="0"/>
          </a:p>
          <a:p>
            <a:r>
              <a:rPr lang="fr-FR" sz="2400" dirty="0" smtClean="0"/>
              <a:t>avec </a:t>
            </a:r>
            <a:r>
              <a:rPr lang="fr-FR" sz="2400" dirty="0" err="1" smtClean="0"/>
              <a:t>Jquery</a:t>
            </a:r>
            <a:r>
              <a:rPr lang="fr-FR" sz="2400" dirty="0" smtClean="0"/>
              <a:t> :</a:t>
            </a:r>
          </a:p>
          <a:p>
            <a:endParaRPr lang="fr-FR" sz="2400" dirty="0" smtClean="0"/>
          </a:p>
          <a:p>
            <a:r>
              <a:rPr lang="fr-FR" sz="2000" b="1" dirty="0" smtClean="0">
                <a:latin typeface="Courier New" panose="02070309020205020404" pitchFamily="49" charset="0"/>
                <a:cs typeface="Courier New" panose="02070309020205020404" pitchFamily="49" charset="0"/>
              </a:rPr>
              <a:t>var </a:t>
            </a:r>
            <a:r>
              <a:rPr lang="fr-FR" sz="2000" b="1" dirty="0" err="1" smtClean="0">
                <a:latin typeface="Courier New" panose="02070309020205020404" pitchFamily="49" charset="0"/>
                <a:cs typeface="Courier New" panose="02070309020205020404" pitchFamily="49" charset="0"/>
              </a:rPr>
              <a:t>mavaleur</a:t>
            </a:r>
            <a:r>
              <a:rPr lang="fr-FR" sz="2000" b="1" dirty="0" smtClean="0">
                <a:latin typeface="Courier New" panose="02070309020205020404" pitchFamily="49" charset="0"/>
                <a:cs typeface="Courier New" panose="02070309020205020404" pitchFamily="49" charset="0"/>
              </a:rPr>
              <a:t>=$("#saisie").val();</a:t>
            </a:r>
          </a:p>
          <a:p>
            <a:endParaRPr lang="fr-FR" sz="2400" dirty="0"/>
          </a:p>
        </p:txBody>
      </p:sp>
    </p:spTree>
    <p:extLst>
      <p:ext uri="{BB962C8B-B14F-4D97-AF65-F5344CB8AC3E}">
        <p14:creationId xmlns:p14="http://schemas.microsoft.com/office/powerpoint/2010/main" val="2062313815"/>
      </p:ext>
    </p:extLst>
  </p:cSld>
  <p:clrMapOvr>
    <a:masterClrMapping/>
  </p:clrMapOvr>
  <p:transition spd="slow">
    <p:wipe dir="d"/>
  </p:transition>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Syntaxe : les sélecteurs standard</a:t>
            </a:r>
            <a:endParaRPr lang="fr-FR" sz="3100" b="1" dirty="0">
              <a:solidFill>
                <a:schemeClr val="accent2">
                  <a:lumMod val="75000"/>
                </a:schemeClr>
              </a:solidFill>
            </a:endParaRPr>
          </a:p>
        </p:txBody>
      </p:sp>
      <p:graphicFrame>
        <p:nvGraphicFramePr>
          <p:cNvPr id="3" name="Tableau 2"/>
          <p:cNvGraphicFramePr>
            <a:graphicFrameLocks noGrp="1"/>
          </p:cNvGraphicFramePr>
          <p:nvPr>
            <p:extLst/>
          </p:nvPr>
        </p:nvGraphicFramePr>
        <p:xfrm>
          <a:off x="971600" y="1556792"/>
          <a:ext cx="7848872" cy="4612640"/>
        </p:xfrm>
        <a:graphic>
          <a:graphicData uri="http://schemas.openxmlformats.org/drawingml/2006/table">
            <a:tbl>
              <a:tblPr firstRow="1" bandRow="1">
                <a:tableStyleId>{5C22544A-7EE6-4342-B048-85BDC9FD1C3A}</a:tableStyleId>
              </a:tblPr>
              <a:tblGrid>
                <a:gridCol w="2308492"/>
                <a:gridCol w="5540380"/>
              </a:tblGrid>
              <a:tr h="139040">
                <a:tc>
                  <a:txBody>
                    <a:bodyPr/>
                    <a:lstStyle/>
                    <a:p>
                      <a:r>
                        <a:rPr lang="fr-FR" dirty="0" smtClean="0"/>
                        <a:t>Sélecteur JQuery</a:t>
                      </a:r>
                      <a:endParaRPr lang="fr-FR" dirty="0"/>
                    </a:p>
                  </a:txBody>
                  <a:tcPr/>
                </a:tc>
                <a:tc>
                  <a:txBody>
                    <a:bodyPr/>
                    <a:lstStyle/>
                    <a:p>
                      <a:r>
                        <a:rPr lang="fr-FR" dirty="0" smtClean="0"/>
                        <a:t>Cible</a:t>
                      </a:r>
                      <a:endParaRPr lang="fr-FR" dirty="0"/>
                    </a:p>
                  </a:txBody>
                  <a:tcPr/>
                </a:tc>
              </a:tr>
              <a:tr h="370840">
                <a:tc>
                  <a:txBody>
                    <a:bodyPr/>
                    <a:lstStyle/>
                    <a:p>
                      <a:r>
                        <a:rPr lang="fr-FR" dirty="0" smtClean="0"/>
                        <a:t>$('*')</a:t>
                      </a:r>
                      <a:endParaRPr lang="fr-FR" dirty="0"/>
                    </a:p>
                  </a:txBody>
                  <a:tcPr/>
                </a:tc>
                <a:tc>
                  <a:txBody>
                    <a:bodyPr/>
                    <a:lstStyle/>
                    <a:p>
                      <a:r>
                        <a:rPr lang="fr-FR" dirty="0" smtClean="0"/>
                        <a:t>Toutes les balises</a:t>
                      </a:r>
                      <a:endParaRPr lang="fr-FR" dirty="0"/>
                    </a:p>
                  </a:txBody>
                  <a:tcPr/>
                </a:tc>
              </a:tr>
              <a:tr h="370840">
                <a:tc>
                  <a:txBody>
                    <a:bodyPr/>
                    <a:lstStyle/>
                    <a:p>
                      <a:r>
                        <a:rPr lang="fr-FR" dirty="0" smtClean="0"/>
                        <a:t>$('bal')</a:t>
                      </a:r>
                      <a:endParaRPr lang="fr-FR" dirty="0"/>
                    </a:p>
                  </a:txBody>
                  <a:tcPr/>
                </a:tc>
                <a:tc>
                  <a:txBody>
                    <a:bodyPr/>
                    <a:lstStyle/>
                    <a:p>
                      <a:r>
                        <a:rPr lang="fr-FR" dirty="0" smtClean="0"/>
                        <a:t>Toutes</a:t>
                      </a:r>
                      <a:r>
                        <a:rPr lang="fr-FR" baseline="0" dirty="0" smtClean="0"/>
                        <a:t> les </a:t>
                      </a:r>
                      <a:r>
                        <a:rPr lang="fr-FR" dirty="0" smtClean="0"/>
                        <a:t>balises HTML  de type 'bal'</a:t>
                      </a:r>
                      <a:endParaRPr lang="fr-FR" dirty="0"/>
                    </a:p>
                  </a:txBody>
                  <a:tcPr/>
                </a:tc>
              </a:tr>
              <a:tr h="370840">
                <a:tc>
                  <a:txBody>
                    <a:bodyPr/>
                    <a:lstStyle/>
                    <a:p>
                      <a:r>
                        <a:rPr lang="fr-FR" dirty="0" smtClean="0"/>
                        <a:t>$('#id')</a:t>
                      </a:r>
                      <a:endParaRPr lang="fr-FR" dirty="0"/>
                    </a:p>
                  </a:txBody>
                  <a:tcPr/>
                </a:tc>
                <a:tc>
                  <a:txBody>
                    <a:bodyPr/>
                    <a:lstStyle/>
                    <a:p>
                      <a:r>
                        <a:rPr lang="fr-FR" dirty="0" smtClean="0"/>
                        <a:t>La balise dont l'attribut id</a:t>
                      </a:r>
                      <a:r>
                        <a:rPr lang="fr-FR" baseline="0" dirty="0" smtClean="0"/>
                        <a:t> est 'id'</a:t>
                      </a:r>
                      <a:endParaRPr lang="fr-FR" dirty="0"/>
                    </a:p>
                  </a:txBody>
                  <a:tcPr/>
                </a:tc>
              </a:tr>
              <a:tr h="370840">
                <a:tc>
                  <a:txBody>
                    <a:bodyPr/>
                    <a:lstStyle/>
                    <a:p>
                      <a:r>
                        <a:rPr lang="fr-FR" dirty="0" smtClean="0"/>
                        <a:t>$('.classe')</a:t>
                      </a:r>
                      <a:endParaRPr lang="fr-FR" dirty="0"/>
                    </a:p>
                  </a:txBody>
                  <a:tcPr/>
                </a:tc>
                <a:tc>
                  <a:txBody>
                    <a:bodyPr/>
                    <a:lstStyle/>
                    <a:p>
                      <a:r>
                        <a:rPr lang="fr-FR" dirty="0" smtClean="0"/>
                        <a:t>Toutes les balise dont</a:t>
                      </a:r>
                      <a:r>
                        <a:rPr lang="fr-FR" baseline="0" dirty="0" smtClean="0"/>
                        <a:t> l'attribut class est 'classe'</a:t>
                      </a:r>
                      <a:endParaRPr lang="fr-FR" dirty="0"/>
                    </a:p>
                  </a:txBody>
                  <a:tcPr/>
                </a:tc>
              </a:tr>
              <a:tr h="370840">
                <a:tc>
                  <a:txBody>
                    <a:bodyPr/>
                    <a:lstStyle/>
                    <a:p>
                      <a:r>
                        <a:rPr lang="fr-FR" dirty="0" smtClean="0"/>
                        <a:t>$('bal[</a:t>
                      </a:r>
                      <a:r>
                        <a:rPr lang="fr-FR" dirty="0" err="1" smtClean="0"/>
                        <a:t>attr</a:t>
                      </a:r>
                      <a:r>
                        <a:rPr lang="fr-FR" dirty="0" smtClean="0"/>
                        <a:t>]')</a:t>
                      </a:r>
                      <a:endParaRPr lang="fr-FR" dirty="0"/>
                    </a:p>
                  </a:txBody>
                  <a:tcPr/>
                </a:tc>
                <a:tc>
                  <a:txBody>
                    <a:bodyPr/>
                    <a:lstStyle/>
                    <a:p>
                      <a:r>
                        <a:rPr lang="fr-FR" dirty="0" smtClean="0"/>
                        <a:t>Toutes les balises 'bal' dont l'attribut '</a:t>
                      </a:r>
                      <a:r>
                        <a:rPr lang="fr-FR" dirty="0" err="1" smtClean="0"/>
                        <a:t>attr</a:t>
                      </a:r>
                      <a:r>
                        <a:rPr lang="fr-FR" dirty="0" smtClean="0"/>
                        <a:t>' est spécifié</a:t>
                      </a:r>
                      <a:endParaRPr lang="fr-FR"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$('bal[</a:t>
                      </a:r>
                      <a:r>
                        <a:rPr lang="fr-FR" dirty="0" err="1" smtClean="0"/>
                        <a:t>attr</a:t>
                      </a:r>
                      <a:r>
                        <a:rPr lang="fr-FR" dirty="0" smtClean="0"/>
                        <a:t>="val"]')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Toutes les balises 'bal' dont l'attribut '</a:t>
                      </a:r>
                      <a:r>
                        <a:rPr lang="fr-FR" dirty="0" err="1" smtClean="0"/>
                        <a:t>attr</a:t>
                      </a:r>
                      <a:r>
                        <a:rPr lang="fr-FR" dirty="0" smtClean="0"/>
                        <a:t>' ="val"</a:t>
                      </a:r>
                      <a:endParaRPr lang="fr-FR" dirty="0"/>
                    </a:p>
                  </a:txBody>
                  <a:tcPr/>
                </a:tc>
              </a:tr>
              <a:tr h="370840">
                <a:tc>
                  <a:txBody>
                    <a:bodyPr/>
                    <a:lstStyle/>
                    <a:p>
                      <a:r>
                        <a:rPr lang="fr-FR" dirty="0" smtClean="0"/>
                        <a:t>$('bal1</a:t>
                      </a:r>
                      <a:r>
                        <a:rPr lang="fr-FR" baseline="0" dirty="0" smtClean="0"/>
                        <a:t> bal2')</a:t>
                      </a:r>
                      <a:endParaRPr lang="fr-FR" dirty="0"/>
                    </a:p>
                  </a:txBody>
                  <a:tcPr/>
                </a:tc>
                <a:tc>
                  <a:txBody>
                    <a:bodyPr/>
                    <a:lstStyle/>
                    <a:p>
                      <a:r>
                        <a:rPr lang="fr-FR" dirty="0" smtClean="0"/>
                        <a:t>Toutes les balises 'bal2' contenues dans 'bal1'</a:t>
                      </a:r>
                      <a:endParaRPr lang="fr-FR"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$('bal1</a:t>
                      </a:r>
                      <a:r>
                        <a:rPr lang="fr-FR" baseline="0" dirty="0" smtClean="0"/>
                        <a:t> &gt; bal2')</a:t>
                      </a:r>
                      <a:endParaRPr lang="fr-FR"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Toutes les balises 'bal2' directement descendantes de 'bal1'</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$('bal1</a:t>
                      </a:r>
                      <a:r>
                        <a:rPr lang="fr-FR" baseline="0" dirty="0" smtClean="0"/>
                        <a:t> + bal2')</a:t>
                      </a:r>
                      <a:endParaRPr lang="fr-FR" dirty="0" smtClean="0"/>
                    </a:p>
                    <a:p>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Toutes les balises 'bal2' immédiatement précédées de 'bal1'</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$('bal1</a:t>
                      </a:r>
                      <a:r>
                        <a:rPr lang="fr-FR" baseline="0" dirty="0" smtClean="0"/>
                        <a:t> ~ bal2')</a:t>
                      </a:r>
                      <a:endParaRPr lang="fr-FR"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Toutes les balises 'bal2' précédées de 'bal1'</a:t>
                      </a:r>
                    </a:p>
                  </a:txBody>
                  <a:tcPr/>
                </a:tc>
              </a:tr>
            </a:tbl>
          </a:graphicData>
        </a:graphic>
      </p:graphicFrame>
    </p:spTree>
    <p:extLst>
      <p:ext uri="{BB962C8B-B14F-4D97-AF65-F5344CB8AC3E}">
        <p14:creationId xmlns:p14="http://schemas.microsoft.com/office/powerpoint/2010/main" val="851303882"/>
      </p:ext>
    </p:extLst>
  </p:cSld>
  <p:clrMapOvr>
    <a:masterClrMapping/>
  </p:clrMapOvr>
  <p:transition spd="slow">
    <p:wipe dir="d"/>
  </p:transition>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Syntaxe : les sélecteurs spécifiques à JQuery</a:t>
            </a:r>
            <a:endParaRPr lang="fr-FR" sz="3100" b="1" dirty="0">
              <a:solidFill>
                <a:schemeClr val="accent2">
                  <a:lumMod val="75000"/>
                </a:schemeClr>
              </a:solidFill>
            </a:endParaRPr>
          </a:p>
        </p:txBody>
      </p:sp>
      <p:graphicFrame>
        <p:nvGraphicFramePr>
          <p:cNvPr id="3" name="Tableau 2"/>
          <p:cNvGraphicFramePr>
            <a:graphicFrameLocks noGrp="1"/>
          </p:cNvGraphicFramePr>
          <p:nvPr>
            <p:extLst/>
          </p:nvPr>
        </p:nvGraphicFramePr>
        <p:xfrm>
          <a:off x="971600" y="1556792"/>
          <a:ext cx="7848872" cy="4714240"/>
        </p:xfrm>
        <a:graphic>
          <a:graphicData uri="http://schemas.openxmlformats.org/drawingml/2006/table">
            <a:tbl>
              <a:tblPr firstRow="1" bandRow="1">
                <a:tableStyleId>{5C22544A-7EE6-4342-B048-85BDC9FD1C3A}</a:tableStyleId>
              </a:tblPr>
              <a:tblGrid>
                <a:gridCol w="2308492"/>
                <a:gridCol w="5540380"/>
              </a:tblGrid>
              <a:tr h="139040">
                <a:tc>
                  <a:txBody>
                    <a:bodyPr/>
                    <a:lstStyle/>
                    <a:p>
                      <a:r>
                        <a:rPr lang="fr-FR" dirty="0" smtClean="0"/>
                        <a:t>Sélecteur JQuery</a:t>
                      </a:r>
                      <a:endParaRPr lang="fr-FR" dirty="0"/>
                    </a:p>
                  </a:txBody>
                  <a:tcPr/>
                </a:tc>
                <a:tc>
                  <a:txBody>
                    <a:bodyPr/>
                    <a:lstStyle/>
                    <a:p>
                      <a:r>
                        <a:rPr lang="fr-FR" dirty="0" smtClean="0"/>
                        <a:t>Cible</a:t>
                      </a:r>
                      <a:endParaRPr lang="fr-FR" dirty="0"/>
                    </a:p>
                  </a:txBody>
                  <a:tcPr/>
                </a:tc>
              </a:tr>
              <a:tr h="370840">
                <a:tc>
                  <a:txBody>
                    <a:bodyPr/>
                    <a:lstStyle/>
                    <a:p>
                      <a:r>
                        <a:rPr lang="fr-FR" dirty="0" smtClean="0"/>
                        <a:t>:</a:t>
                      </a:r>
                      <a:r>
                        <a:rPr lang="fr-FR" dirty="0" err="1" smtClean="0"/>
                        <a:t>hidden</a:t>
                      </a:r>
                      <a:endParaRPr lang="fr-FR" dirty="0"/>
                    </a:p>
                  </a:txBody>
                  <a:tcPr/>
                </a:tc>
                <a:tc>
                  <a:txBody>
                    <a:bodyPr/>
                    <a:lstStyle/>
                    <a:p>
                      <a:r>
                        <a:rPr lang="fr-FR" dirty="0" smtClean="0"/>
                        <a:t>éléments</a:t>
                      </a:r>
                      <a:r>
                        <a:rPr lang="fr-FR" baseline="0" dirty="0" smtClean="0"/>
                        <a:t> cachés</a:t>
                      </a:r>
                      <a:endParaRPr lang="fr-FR" dirty="0"/>
                    </a:p>
                  </a:txBody>
                  <a:tcPr/>
                </a:tc>
              </a:tr>
              <a:tr h="370840">
                <a:tc>
                  <a:txBody>
                    <a:bodyPr/>
                    <a:lstStyle/>
                    <a:p>
                      <a:r>
                        <a:rPr lang="fr-FR" dirty="0" smtClean="0"/>
                        <a:t>:visible</a:t>
                      </a:r>
                      <a:endParaRPr lang="fr-FR" dirty="0"/>
                    </a:p>
                  </a:txBody>
                  <a:tcPr/>
                </a:tc>
                <a:tc>
                  <a:txBody>
                    <a:bodyPr/>
                    <a:lstStyle/>
                    <a:p>
                      <a:r>
                        <a:rPr lang="fr-FR" dirty="0" smtClean="0"/>
                        <a:t>éléments</a:t>
                      </a:r>
                      <a:r>
                        <a:rPr lang="fr-FR" baseline="0" dirty="0" smtClean="0"/>
                        <a:t> visibles</a:t>
                      </a:r>
                      <a:endParaRPr lang="fr-FR" dirty="0"/>
                    </a:p>
                  </a:txBody>
                  <a:tcPr/>
                </a:tc>
              </a:tr>
              <a:tr h="370840">
                <a:tc>
                  <a:txBody>
                    <a:bodyPr/>
                    <a:lstStyle/>
                    <a:p>
                      <a:r>
                        <a:rPr lang="fr-FR" dirty="0" smtClean="0"/>
                        <a:t>:parent</a:t>
                      </a:r>
                      <a:endParaRPr lang="fr-FR" dirty="0"/>
                    </a:p>
                  </a:txBody>
                  <a:tcPr/>
                </a:tc>
                <a:tc>
                  <a:txBody>
                    <a:bodyPr/>
                    <a:lstStyle/>
                    <a:p>
                      <a:r>
                        <a:rPr lang="fr-FR" dirty="0" smtClean="0"/>
                        <a:t>éléments ayant au moins un nœud enfant</a:t>
                      </a:r>
                      <a:endParaRPr lang="fr-FR" dirty="0"/>
                    </a:p>
                  </a:txBody>
                  <a:tcPr/>
                </a:tc>
              </a:tr>
              <a:tr h="370840">
                <a:tc>
                  <a:txBody>
                    <a:bodyPr/>
                    <a:lstStyle/>
                    <a:p>
                      <a:r>
                        <a:rPr lang="fr-FR" dirty="0" smtClean="0"/>
                        <a:t>:header</a:t>
                      </a:r>
                      <a:endParaRPr lang="fr-FR" dirty="0"/>
                    </a:p>
                  </a:txBody>
                  <a:tcPr/>
                </a:tc>
                <a:tc>
                  <a:txBody>
                    <a:bodyPr/>
                    <a:lstStyle/>
                    <a:p>
                      <a:r>
                        <a:rPr lang="fr-FR" dirty="0" smtClean="0"/>
                        <a:t>Toutes les balises de titre h1 à h6</a:t>
                      </a:r>
                      <a:endParaRPr lang="fr-FR" dirty="0"/>
                    </a:p>
                  </a:txBody>
                  <a:tcPr/>
                </a:tc>
              </a:tr>
              <a:tr h="370840">
                <a:tc>
                  <a:txBody>
                    <a:bodyPr/>
                    <a:lstStyle/>
                    <a:p>
                      <a:r>
                        <a:rPr lang="fr-FR" dirty="0" smtClean="0"/>
                        <a:t>:not(</a:t>
                      </a:r>
                      <a:r>
                        <a:rPr lang="fr-FR" dirty="0" err="1" smtClean="0"/>
                        <a:t>selecteur</a:t>
                      </a:r>
                      <a:r>
                        <a:rPr lang="fr-FR" dirty="0" smtClean="0"/>
                        <a:t>)</a:t>
                      </a:r>
                      <a:endParaRPr lang="fr-FR" dirty="0"/>
                    </a:p>
                  </a:txBody>
                  <a:tcPr/>
                </a:tc>
                <a:tc>
                  <a:txBody>
                    <a:bodyPr/>
                    <a:lstStyle/>
                    <a:p>
                      <a:r>
                        <a:rPr lang="fr-FR" dirty="0" smtClean="0"/>
                        <a:t>Toutes les balises non sélectionnées par 'sélecteur'</a:t>
                      </a:r>
                      <a:endParaRPr lang="fr-FR"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:has(</a:t>
                      </a:r>
                      <a:r>
                        <a:rPr lang="fr-FR" dirty="0" err="1" smtClean="0"/>
                        <a:t>selecteur</a:t>
                      </a:r>
                      <a:r>
                        <a:rPr lang="fr-FR"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Toutes les balises ayant un élément  sélectionné par 'sélecteur'</a:t>
                      </a:r>
                      <a:endParaRPr lang="fr-FR" dirty="0"/>
                    </a:p>
                  </a:txBody>
                  <a:tcPr/>
                </a:tc>
              </a:tr>
              <a:tr h="370840">
                <a:tc>
                  <a:txBody>
                    <a:bodyPr/>
                    <a:lstStyle/>
                    <a:p>
                      <a:r>
                        <a:rPr lang="fr-FR" dirty="0" smtClean="0"/>
                        <a:t>:</a:t>
                      </a:r>
                      <a:r>
                        <a:rPr lang="fr-FR" dirty="0" err="1" smtClean="0"/>
                        <a:t>contains</a:t>
                      </a:r>
                      <a:r>
                        <a:rPr lang="fr-FR" dirty="0" smtClean="0"/>
                        <a:t>("texte")</a:t>
                      </a:r>
                      <a:endParaRPr lang="fr-FR" dirty="0"/>
                    </a:p>
                  </a:txBody>
                  <a:tcPr/>
                </a:tc>
                <a:tc>
                  <a:txBody>
                    <a:bodyPr/>
                    <a:lstStyle/>
                    <a:p>
                      <a:r>
                        <a:rPr lang="fr-FR" dirty="0" smtClean="0"/>
                        <a:t>Toutes les balises contenant  "texte"</a:t>
                      </a:r>
                      <a:endParaRPr lang="fr-FR" dirty="0"/>
                    </a:p>
                  </a:txBody>
                  <a:tcPr/>
                </a:tc>
              </a:tr>
              <a:tr h="370840">
                <a:tc>
                  <a:txBody>
                    <a:bodyPr/>
                    <a:lstStyle/>
                    <a:p>
                      <a:r>
                        <a:rPr lang="fr-FR" dirty="0" smtClean="0"/>
                        <a:t>:</a:t>
                      </a:r>
                      <a:r>
                        <a:rPr lang="fr-FR" dirty="0" err="1" smtClean="0"/>
                        <a:t>empty</a:t>
                      </a:r>
                      <a:endParaRPr lang="fr-FR" dirty="0"/>
                    </a:p>
                  </a:txBody>
                  <a:tcPr/>
                </a:tc>
                <a:tc>
                  <a:txBody>
                    <a:bodyPr/>
                    <a:lstStyle/>
                    <a:p>
                      <a:r>
                        <a:rPr lang="fr-FR" dirty="0" smtClean="0"/>
                        <a:t>éléments dont le contenu est vide</a:t>
                      </a:r>
                      <a:endParaRPr lang="fr-FR"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t>
                      </a:r>
                      <a:r>
                        <a:rPr lang="fr-FR" dirty="0" err="1" smtClean="0"/>
                        <a:t>eq</a:t>
                      </a:r>
                      <a:r>
                        <a:rPr lang="fr-FR" dirty="0" smtClean="0"/>
                        <a:t>(n) </a:t>
                      </a:r>
                      <a:r>
                        <a:rPr lang="fr-FR" i="1" dirty="0" smtClean="0"/>
                        <a:t>et </a:t>
                      </a:r>
                      <a:r>
                        <a:rPr lang="fr-FR" i="0" dirty="0" err="1" smtClean="0"/>
                        <a:t>nth</a:t>
                      </a:r>
                      <a:r>
                        <a:rPr lang="fr-FR" i="0" dirty="0" smtClean="0"/>
                        <a:t>(n)</a:t>
                      </a:r>
                      <a:endParaRPr lang="fr-FR" i="1"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nième élément en partant de zéro</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:gt(n)</a:t>
                      </a:r>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élément dont l'index est supérieur à n</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t>
                      </a:r>
                      <a:r>
                        <a:rPr lang="fr-FR" dirty="0" err="1" smtClean="0"/>
                        <a:t>lt</a:t>
                      </a:r>
                      <a:r>
                        <a:rPr lang="fr-FR" dirty="0" smtClean="0"/>
                        <a:t>(n)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élément dont l'index est inférieur à n</a:t>
                      </a:r>
                    </a:p>
                  </a:txBody>
                  <a:tcPr/>
                </a:tc>
              </a:tr>
            </a:tbl>
          </a:graphicData>
        </a:graphic>
      </p:graphicFrame>
    </p:spTree>
    <p:extLst>
      <p:ext uri="{BB962C8B-B14F-4D97-AF65-F5344CB8AC3E}">
        <p14:creationId xmlns:p14="http://schemas.microsoft.com/office/powerpoint/2010/main" val="3557914995"/>
      </p:ext>
    </p:extLst>
  </p:cSld>
  <p:clrMapOvr>
    <a:masterClrMapping/>
  </p:clrMapOvr>
  <p:transition spd="slow">
    <p:wipe dir="d"/>
  </p:transition>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Syntaxe : les sélecteurs spécifiques à JQuery</a:t>
            </a:r>
            <a:endParaRPr lang="fr-FR" sz="3100" b="1" dirty="0">
              <a:solidFill>
                <a:schemeClr val="accent2">
                  <a:lumMod val="75000"/>
                </a:schemeClr>
              </a:solidFill>
            </a:endParaRPr>
          </a:p>
        </p:txBody>
      </p:sp>
      <p:graphicFrame>
        <p:nvGraphicFramePr>
          <p:cNvPr id="3" name="Tableau 2"/>
          <p:cNvGraphicFramePr>
            <a:graphicFrameLocks noGrp="1"/>
          </p:cNvGraphicFramePr>
          <p:nvPr>
            <p:extLst/>
          </p:nvPr>
        </p:nvGraphicFramePr>
        <p:xfrm>
          <a:off x="971600" y="1556792"/>
          <a:ext cx="7848872" cy="4445000"/>
        </p:xfrm>
        <a:graphic>
          <a:graphicData uri="http://schemas.openxmlformats.org/drawingml/2006/table">
            <a:tbl>
              <a:tblPr firstRow="1" bandRow="1">
                <a:tableStyleId>{5C22544A-7EE6-4342-B048-85BDC9FD1C3A}</a:tableStyleId>
              </a:tblPr>
              <a:tblGrid>
                <a:gridCol w="2308492"/>
                <a:gridCol w="5540380"/>
              </a:tblGrid>
              <a:tr h="139040">
                <a:tc>
                  <a:txBody>
                    <a:bodyPr/>
                    <a:lstStyle/>
                    <a:p>
                      <a:r>
                        <a:rPr lang="fr-FR" dirty="0" smtClean="0"/>
                        <a:t>Sélecteur JQuery</a:t>
                      </a:r>
                      <a:endParaRPr lang="fr-FR" dirty="0"/>
                    </a:p>
                  </a:txBody>
                  <a:tcPr/>
                </a:tc>
                <a:tc>
                  <a:txBody>
                    <a:bodyPr/>
                    <a:lstStyle/>
                    <a:p>
                      <a:r>
                        <a:rPr lang="fr-FR" dirty="0" smtClean="0"/>
                        <a:t>Cible</a:t>
                      </a:r>
                      <a:endParaRPr lang="fr-FR" dirty="0"/>
                    </a:p>
                  </a:txBody>
                  <a:tcPr/>
                </a:tc>
              </a:tr>
              <a:tr h="370840">
                <a:tc>
                  <a:txBody>
                    <a:bodyPr/>
                    <a:lstStyle/>
                    <a:p>
                      <a:r>
                        <a:rPr lang="fr-FR" dirty="0" smtClean="0"/>
                        <a:t>:first</a:t>
                      </a:r>
                      <a:endParaRPr lang="fr-FR" dirty="0"/>
                    </a:p>
                  </a:txBody>
                  <a:tcPr/>
                </a:tc>
                <a:tc>
                  <a:txBody>
                    <a:bodyPr/>
                    <a:lstStyle/>
                    <a:p>
                      <a:r>
                        <a:rPr lang="fr-FR" dirty="0" smtClean="0"/>
                        <a:t>le premier élément (unique)</a:t>
                      </a:r>
                      <a:endParaRPr lang="fr-FR" dirty="0"/>
                    </a:p>
                  </a:txBody>
                  <a:tcPr/>
                </a:tc>
              </a:tr>
              <a:tr h="370840">
                <a:tc>
                  <a:txBody>
                    <a:bodyPr/>
                    <a:lstStyle/>
                    <a:p>
                      <a:r>
                        <a:rPr lang="fr-FR" dirty="0" smtClean="0"/>
                        <a:t>:last</a:t>
                      </a:r>
                      <a:endParaRPr lang="fr-FR" dirty="0"/>
                    </a:p>
                  </a:txBody>
                  <a:tcPr/>
                </a:tc>
                <a:tc>
                  <a:txBody>
                    <a:bodyPr/>
                    <a:lstStyle/>
                    <a:p>
                      <a:r>
                        <a:rPr lang="fr-FR" dirty="0" smtClean="0"/>
                        <a:t>le dernier</a:t>
                      </a:r>
                      <a:r>
                        <a:rPr lang="fr-FR" baseline="0" dirty="0" smtClean="0"/>
                        <a:t> élément (unique)</a:t>
                      </a:r>
                      <a:endParaRPr lang="fr-FR" dirty="0"/>
                    </a:p>
                  </a:txBody>
                  <a:tcPr/>
                </a:tc>
              </a:tr>
              <a:tr h="370840">
                <a:tc>
                  <a:txBody>
                    <a:bodyPr/>
                    <a:lstStyle/>
                    <a:p>
                      <a:r>
                        <a:rPr lang="fr-FR" dirty="0" smtClean="0"/>
                        <a:t>:</a:t>
                      </a:r>
                      <a:r>
                        <a:rPr lang="fr-FR" dirty="0" err="1" smtClean="0"/>
                        <a:t>even</a:t>
                      </a:r>
                      <a:endParaRPr lang="fr-FR" dirty="0"/>
                    </a:p>
                  </a:txBody>
                  <a:tcPr/>
                </a:tc>
                <a:tc>
                  <a:txBody>
                    <a:bodyPr/>
                    <a:lstStyle/>
                    <a:p>
                      <a:r>
                        <a:rPr lang="fr-FR" dirty="0" smtClean="0"/>
                        <a:t>tous les éléments dont l'index est pair</a:t>
                      </a:r>
                      <a:endParaRPr lang="fr-FR" dirty="0"/>
                    </a:p>
                  </a:txBody>
                  <a:tcPr/>
                </a:tc>
              </a:tr>
              <a:tr h="370840">
                <a:tc>
                  <a:txBody>
                    <a:bodyPr/>
                    <a:lstStyle/>
                    <a:p>
                      <a:r>
                        <a:rPr lang="fr-FR" dirty="0" smtClean="0"/>
                        <a:t>:</a:t>
                      </a:r>
                      <a:r>
                        <a:rPr lang="fr-FR" dirty="0" err="1" smtClean="0"/>
                        <a:t>odd</a:t>
                      </a:r>
                      <a:endParaRPr lang="fr-FR" dirty="0"/>
                    </a:p>
                  </a:txBody>
                  <a:tcPr/>
                </a:tc>
                <a:tc>
                  <a:txBody>
                    <a:bodyPr/>
                    <a:lstStyle/>
                    <a:p>
                      <a:r>
                        <a:rPr lang="fr-FR" dirty="0" smtClean="0"/>
                        <a:t>tous les éléments dont l'index est impair</a:t>
                      </a:r>
                      <a:endParaRPr lang="fr-FR" dirty="0"/>
                    </a:p>
                  </a:txBody>
                  <a:tcPr/>
                </a:tc>
              </a:tr>
              <a:tr h="370840">
                <a:tc>
                  <a:txBody>
                    <a:bodyPr/>
                    <a:lstStyle/>
                    <a:p>
                      <a:r>
                        <a:rPr lang="fr-FR" dirty="0" smtClean="0"/>
                        <a:t>:</a:t>
                      </a:r>
                      <a:r>
                        <a:rPr lang="fr-FR" dirty="0" err="1" smtClean="0"/>
                        <a:t>animated</a:t>
                      </a:r>
                      <a:endParaRPr lang="fr-FR" dirty="0"/>
                    </a:p>
                  </a:txBody>
                  <a:tcPr/>
                </a:tc>
                <a:tc>
                  <a:txBody>
                    <a:bodyPr/>
                    <a:lstStyle/>
                    <a:p>
                      <a:r>
                        <a:rPr lang="fr-FR" dirty="0" smtClean="0"/>
                        <a:t>tous les éléments</a:t>
                      </a:r>
                      <a:r>
                        <a:rPr lang="fr-FR" baseline="0" dirty="0" smtClean="0"/>
                        <a:t> en cours d'animation</a:t>
                      </a:r>
                      <a:endParaRPr lang="fr-FR"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t>
                      </a:r>
                      <a:r>
                        <a:rPr lang="fr-FR" dirty="0" err="1" smtClean="0"/>
                        <a:t>enabled</a:t>
                      </a:r>
                      <a:endParaRPr lang="fr-FR"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tous les éléments</a:t>
                      </a:r>
                      <a:r>
                        <a:rPr lang="fr-FR" baseline="0" dirty="0" smtClean="0"/>
                        <a:t> autorisés</a:t>
                      </a:r>
                      <a:endParaRPr lang="fr-FR" dirty="0"/>
                    </a:p>
                  </a:txBody>
                  <a:tcPr/>
                </a:tc>
              </a:tr>
              <a:tr h="370840">
                <a:tc>
                  <a:txBody>
                    <a:bodyPr/>
                    <a:lstStyle/>
                    <a:p>
                      <a:r>
                        <a:rPr lang="fr-FR" dirty="0" smtClean="0"/>
                        <a:t>:</a:t>
                      </a:r>
                      <a:r>
                        <a:rPr lang="fr-FR" dirty="0" err="1" smtClean="0"/>
                        <a:t>disabled</a:t>
                      </a:r>
                      <a:endParaRPr lang="fr-FR" dirty="0"/>
                    </a:p>
                  </a:txBody>
                  <a:tcPr/>
                </a:tc>
                <a:tc>
                  <a:txBody>
                    <a:bodyPr/>
                    <a:lstStyle/>
                    <a:p>
                      <a:r>
                        <a:rPr lang="fr-FR" dirty="0" smtClean="0"/>
                        <a:t>tous les éléments interdits (.. </a:t>
                      </a:r>
                      <a:r>
                        <a:rPr lang="fr-FR" dirty="0" err="1" smtClean="0"/>
                        <a:t>disabled</a:t>
                      </a:r>
                      <a:r>
                        <a:rPr lang="fr-FR" dirty="0" smtClean="0"/>
                        <a:t>="</a:t>
                      </a:r>
                      <a:r>
                        <a:rPr lang="fr-FR" dirty="0" err="1" smtClean="0"/>
                        <a:t>disabled</a:t>
                      </a:r>
                      <a:r>
                        <a:rPr lang="fr-FR" dirty="0" smtClean="0"/>
                        <a:t>")</a:t>
                      </a:r>
                      <a:endParaRPr lang="fr-FR" dirty="0"/>
                    </a:p>
                  </a:txBody>
                  <a:tcPr/>
                </a:tc>
              </a:tr>
              <a:tr h="370840">
                <a:tc>
                  <a:txBody>
                    <a:bodyPr/>
                    <a:lstStyle/>
                    <a:p>
                      <a:r>
                        <a:rPr lang="fr-FR" dirty="0" smtClean="0"/>
                        <a:t>:</a:t>
                      </a:r>
                      <a:r>
                        <a:rPr lang="fr-FR" dirty="0" err="1" smtClean="0"/>
                        <a:t>firstchild</a:t>
                      </a:r>
                      <a:endParaRPr lang="fr-FR" dirty="0"/>
                    </a:p>
                  </a:txBody>
                  <a:tcPr/>
                </a:tc>
                <a:tc>
                  <a:txBody>
                    <a:bodyPr/>
                    <a:lstStyle/>
                    <a:p>
                      <a:r>
                        <a:rPr lang="fr-FR" dirty="0" smtClean="0"/>
                        <a:t>tous</a:t>
                      </a:r>
                      <a:r>
                        <a:rPr lang="fr-FR" baseline="0" dirty="0" smtClean="0"/>
                        <a:t> les premiers éléments enfants</a:t>
                      </a:r>
                      <a:endParaRPr lang="fr-FR"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i="0" dirty="0" smtClean="0"/>
                        <a:t>:</a:t>
                      </a:r>
                      <a:r>
                        <a:rPr lang="fr-FR" i="0" dirty="0" err="1" smtClean="0"/>
                        <a:t>lastchild</a:t>
                      </a:r>
                      <a:endParaRPr lang="fr-FR" i="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tous les derniers éléments enfants</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t>
                      </a:r>
                      <a:r>
                        <a:rPr lang="fr-FR" dirty="0" err="1" smtClean="0"/>
                        <a:t>only-child</a:t>
                      </a:r>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tous les éléments enfants uniques</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t>
                      </a:r>
                      <a:r>
                        <a:rPr lang="fr-FR" dirty="0" err="1" smtClean="0"/>
                        <a:t>nth-child</a:t>
                      </a:r>
                      <a:r>
                        <a:rPr lang="fr-FR" dirty="0" smtClean="0"/>
                        <a:t>(n)</a:t>
                      </a:r>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le nième élément enfant (le premier</a:t>
                      </a:r>
                      <a:r>
                        <a:rPr lang="fr-FR" baseline="0" dirty="0" smtClean="0"/>
                        <a:t> est le n° 1)</a:t>
                      </a:r>
                      <a:endParaRPr lang="fr-FR" dirty="0" smtClean="0"/>
                    </a:p>
                  </a:txBody>
                  <a:tcPr/>
                </a:tc>
              </a:tr>
            </a:tbl>
          </a:graphicData>
        </a:graphic>
      </p:graphicFrame>
    </p:spTree>
    <p:extLst>
      <p:ext uri="{BB962C8B-B14F-4D97-AF65-F5344CB8AC3E}">
        <p14:creationId xmlns:p14="http://schemas.microsoft.com/office/powerpoint/2010/main" val="1078440710"/>
      </p:ext>
    </p:extLst>
  </p:cSld>
  <p:clrMapOvr>
    <a:masterClrMapping/>
  </p:clrMapOvr>
  <p:transition spd="slow">
    <p:wipe dir="d"/>
  </p:transition>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Syntaxe : Exemples de cibles</a:t>
            </a:r>
            <a:endParaRPr lang="fr-FR" sz="3100" b="1" dirty="0">
              <a:solidFill>
                <a:schemeClr val="accent2">
                  <a:lumMod val="75000"/>
                </a:schemeClr>
              </a:solidFill>
            </a:endParaRPr>
          </a:p>
        </p:txBody>
      </p:sp>
      <p:graphicFrame>
        <p:nvGraphicFramePr>
          <p:cNvPr id="3" name="Tableau 2"/>
          <p:cNvGraphicFramePr>
            <a:graphicFrameLocks noGrp="1"/>
          </p:cNvGraphicFramePr>
          <p:nvPr>
            <p:extLst/>
          </p:nvPr>
        </p:nvGraphicFramePr>
        <p:xfrm>
          <a:off x="899592" y="1556792"/>
          <a:ext cx="7704856" cy="3942080"/>
        </p:xfrm>
        <a:graphic>
          <a:graphicData uri="http://schemas.openxmlformats.org/drawingml/2006/table">
            <a:tbl>
              <a:tblPr firstRow="1" bandRow="1">
                <a:tableStyleId>{5C22544A-7EE6-4342-B048-85BDC9FD1C3A}</a:tableStyleId>
              </a:tblPr>
              <a:tblGrid>
                <a:gridCol w="2032000"/>
                <a:gridCol w="2576512"/>
                <a:gridCol w="3096344"/>
              </a:tblGrid>
              <a:tr h="139040">
                <a:tc>
                  <a:txBody>
                    <a:bodyPr/>
                    <a:lstStyle/>
                    <a:p>
                      <a:r>
                        <a:rPr lang="fr-FR" dirty="0" smtClean="0"/>
                        <a:t>Sélecteur JQuery</a:t>
                      </a:r>
                      <a:endParaRPr lang="fr-FR" dirty="0"/>
                    </a:p>
                  </a:txBody>
                  <a:tcPr/>
                </a:tc>
                <a:tc>
                  <a:txBody>
                    <a:bodyPr/>
                    <a:lstStyle/>
                    <a:p>
                      <a:r>
                        <a:rPr lang="fr-FR" dirty="0" smtClean="0"/>
                        <a:t>Cible</a:t>
                      </a:r>
                      <a:endParaRPr lang="fr-FR" dirty="0"/>
                    </a:p>
                  </a:txBody>
                  <a:tcPr/>
                </a:tc>
                <a:tc>
                  <a:txBody>
                    <a:bodyPr/>
                    <a:lstStyle/>
                    <a:p>
                      <a:r>
                        <a:rPr lang="fr-FR" dirty="0" smtClean="0"/>
                        <a:t>Exemples</a:t>
                      </a:r>
                      <a:endParaRPr lang="fr-FR" dirty="0"/>
                    </a:p>
                  </a:txBody>
                  <a:tcPr/>
                </a:tc>
              </a:tr>
              <a:tr h="370840">
                <a:tc>
                  <a:txBody>
                    <a:bodyPr/>
                    <a:lstStyle/>
                    <a:p>
                      <a:r>
                        <a:rPr lang="fr-FR" dirty="0" smtClean="0"/>
                        <a:t>$('#titre')</a:t>
                      </a:r>
                      <a:endParaRPr lang="fr-FR" dirty="0"/>
                    </a:p>
                  </a:txBody>
                  <a:tcPr/>
                </a:tc>
                <a:tc>
                  <a:txBody>
                    <a:bodyPr/>
                    <a:lstStyle/>
                    <a:p>
                      <a:r>
                        <a:rPr lang="fr-FR" dirty="0" smtClean="0"/>
                        <a:t>La balise dont l’attribut id est ‘titre’</a:t>
                      </a:r>
                      <a:endParaRPr lang="fr-FR" dirty="0"/>
                    </a:p>
                  </a:txBody>
                  <a:tcPr/>
                </a:tc>
                <a:tc>
                  <a:txBody>
                    <a:bodyPr/>
                    <a:lstStyle/>
                    <a:p>
                      <a:r>
                        <a:rPr lang="fr-FR" dirty="0" smtClean="0"/>
                        <a:t>&lt;h1 id="titre"&gt; …&lt;/h1&gt;</a:t>
                      </a:r>
                    </a:p>
                    <a:p>
                      <a:r>
                        <a:rPr lang="fr-FR" dirty="0" smtClean="0">
                          <a:solidFill>
                            <a:schemeClr val="tx1">
                              <a:lumMod val="75000"/>
                              <a:lumOff val="25000"/>
                            </a:schemeClr>
                          </a:solidFill>
                        </a:rPr>
                        <a:t>ou</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&lt;p id="titre"&gt; …&lt;/p&gt;</a:t>
                      </a:r>
                    </a:p>
                  </a:txBody>
                  <a:tcPr/>
                </a:tc>
              </a:tr>
              <a:tr h="590627">
                <a:tc>
                  <a:txBody>
                    <a:bodyPr/>
                    <a:lstStyle/>
                    <a:p>
                      <a:r>
                        <a:rPr lang="fr-FR" dirty="0" smtClean="0"/>
                        <a:t>$('.tableau')</a:t>
                      </a:r>
                      <a:endParaRPr lang="fr-FR" dirty="0"/>
                    </a:p>
                  </a:txBody>
                  <a:tcPr/>
                </a:tc>
                <a:tc>
                  <a:txBody>
                    <a:bodyPr/>
                    <a:lstStyle/>
                    <a:p>
                      <a:r>
                        <a:rPr lang="fr-FR" dirty="0" smtClean="0"/>
                        <a:t>Toutes les balises dont la classe est ‘tableau’</a:t>
                      </a:r>
                      <a:endParaRPr lang="fr-FR" dirty="0"/>
                    </a:p>
                  </a:txBody>
                  <a:tcPr/>
                </a:tc>
                <a:tc>
                  <a:txBody>
                    <a:bodyPr/>
                    <a:lstStyle/>
                    <a:p>
                      <a:r>
                        <a:rPr lang="fr-FR" dirty="0" smtClean="0"/>
                        <a:t>&lt;p class="tableau"&gt;...&lt;/p&gt;</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&lt;div class="tableau"&gt;...&lt;/div&gt;</a:t>
                      </a:r>
                      <a:endParaRPr lang="fr-FR" dirty="0"/>
                    </a:p>
                  </a:txBody>
                  <a:tcPr/>
                </a:tc>
              </a:tr>
              <a:tr h="370840">
                <a:tc>
                  <a:txBody>
                    <a:bodyPr/>
                    <a:lstStyle/>
                    <a:p>
                      <a:r>
                        <a:rPr lang="fr-FR" dirty="0" smtClean="0"/>
                        <a:t>$('p')</a:t>
                      </a:r>
                      <a:endParaRPr lang="fr-FR" dirty="0"/>
                    </a:p>
                  </a:txBody>
                  <a:tcPr/>
                </a:tc>
                <a:tc>
                  <a:txBody>
                    <a:bodyPr/>
                    <a:lstStyle/>
                    <a:p>
                      <a:r>
                        <a:rPr lang="fr-FR" dirty="0" smtClean="0"/>
                        <a:t>Toutes les balises &lt;p&gt;...&lt;/p&gt;</a:t>
                      </a:r>
                      <a:endParaRPr lang="fr-FR" dirty="0"/>
                    </a:p>
                  </a:txBody>
                  <a:tcPr/>
                </a:tc>
                <a:tc>
                  <a:txBody>
                    <a:bodyPr/>
                    <a:lstStyle/>
                    <a:p>
                      <a:r>
                        <a:rPr lang="fr-FR" dirty="0" smtClean="0"/>
                        <a:t>&lt;p&gt;....&lt;/p&gt;</a:t>
                      </a:r>
                    </a:p>
                    <a:p>
                      <a:endParaRPr lang="fr-FR" dirty="0"/>
                    </a:p>
                  </a:txBody>
                  <a:tcPr/>
                </a:tc>
              </a:tr>
              <a:tr h="370840">
                <a:tc>
                  <a:txBody>
                    <a:bodyPr/>
                    <a:lstStyle/>
                    <a:p>
                      <a:r>
                        <a:rPr lang="fr-FR" dirty="0" smtClean="0"/>
                        <a:t>$('*')</a:t>
                      </a:r>
                      <a:endParaRPr lang="fr-FR" dirty="0"/>
                    </a:p>
                  </a:txBody>
                  <a:tcPr/>
                </a:tc>
                <a:tc>
                  <a:txBody>
                    <a:bodyPr/>
                    <a:lstStyle/>
                    <a:p>
                      <a:r>
                        <a:rPr lang="fr-FR" dirty="0" smtClean="0"/>
                        <a:t>Toutes les balises</a:t>
                      </a:r>
                      <a:endParaRPr lang="fr-FR" dirty="0"/>
                    </a:p>
                  </a:txBody>
                  <a:tcPr/>
                </a:tc>
                <a:tc>
                  <a:txBody>
                    <a:bodyPr/>
                    <a:lstStyle/>
                    <a:p>
                      <a:endParaRPr lang="fr-FR" dirty="0"/>
                    </a:p>
                  </a:txBody>
                  <a:tcPr/>
                </a:tc>
              </a:tr>
              <a:tr h="370840">
                <a:tc>
                  <a:txBody>
                    <a:bodyPr/>
                    <a:lstStyle/>
                    <a:p>
                      <a:r>
                        <a:rPr lang="fr-FR" dirty="0" smtClean="0"/>
                        <a:t>$('a,h2,ul')</a:t>
                      </a:r>
                      <a:endParaRPr lang="fr-FR" dirty="0"/>
                    </a:p>
                  </a:txBody>
                  <a:tcPr/>
                </a:tc>
                <a:tc>
                  <a:txBody>
                    <a:bodyPr/>
                    <a:lstStyle/>
                    <a:p>
                      <a:r>
                        <a:rPr lang="fr-FR" dirty="0" smtClean="0"/>
                        <a:t>Les balises a, h2 et </a:t>
                      </a:r>
                      <a:r>
                        <a:rPr lang="fr-FR" dirty="0" err="1" smtClean="0"/>
                        <a:t>ul</a:t>
                      </a:r>
                      <a:r>
                        <a:rPr lang="fr-FR" dirty="0" smtClean="0"/>
                        <a:t> du document</a:t>
                      </a:r>
                      <a:endParaRPr lang="fr-FR" dirty="0"/>
                    </a:p>
                  </a:txBody>
                  <a:tcPr/>
                </a:tc>
                <a:tc>
                  <a:txBody>
                    <a:bodyPr/>
                    <a:lstStyle/>
                    <a:p>
                      <a:endParaRPr lang="fr-FR" dirty="0"/>
                    </a:p>
                  </a:txBody>
                  <a:tcPr/>
                </a:tc>
              </a:tr>
              <a:tr h="370840">
                <a:tc>
                  <a:txBody>
                    <a:bodyPr/>
                    <a:lstStyle/>
                    <a:p>
                      <a:r>
                        <a:rPr lang="fr-FR" dirty="0" smtClean="0"/>
                        <a:t>$('body')</a:t>
                      </a:r>
                      <a:endParaRPr lang="fr-FR" dirty="0"/>
                    </a:p>
                  </a:txBody>
                  <a:tcPr/>
                </a:tc>
                <a:tc>
                  <a:txBody>
                    <a:bodyPr/>
                    <a:lstStyle/>
                    <a:p>
                      <a:r>
                        <a:rPr lang="fr-FR" dirty="0" smtClean="0"/>
                        <a:t>La balise &lt;body&gt;&lt;/body&gt;</a:t>
                      </a:r>
                      <a:endParaRPr lang="fr-FR" dirty="0"/>
                    </a:p>
                  </a:txBody>
                  <a:tcPr/>
                </a:tc>
                <a:tc>
                  <a:txBody>
                    <a:bodyPr/>
                    <a:lstStyle/>
                    <a:p>
                      <a:endParaRPr lang="fr-FR" dirty="0"/>
                    </a:p>
                  </a:txBody>
                  <a:tcPr/>
                </a:tc>
              </a:tr>
            </a:tbl>
          </a:graphicData>
        </a:graphic>
      </p:graphicFrame>
    </p:spTree>
    <p:extLst>
      <p:ext uri="{BB962C8B-B14F-4D97-AF65-F5344CB8AC3E}">
        <p14:creationId xmlns:p14="http://schemas.microsoft.com/office/powerpoint/2010/main" val="3020837211"/>
      </p:ext>
    </p:extLst>
  </p:cSld>
  <p:clrMapOvr>
    <a:masterClrMapping/>
  </p:clrMapOvr>
  <p:transition spd="slow">
    <p:wipe dir="d"/>
  </p:transition>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Syntaxe : la cible (suite)</a:t>
            </a:r>
            <a:endParaRPr lang="fr-FR" sz="3100" b="1" dirty="0">
              <a:solidFill>
                <a:schemeClr val="accent2">
                  <a:lumMod val="75000"/>
                </a:schemeClr>
              </a:solidFill>
            </a:endParaRPr>
          </a:p>
        </p:txBody>
      </p:sp>
      <p:graphicFrame>
        <p:nvGraphicFramePr>
          <p:cNvPr id="3" name="Tableau 2"/>
          <p:cNvGraphicFramePr>
            <a:graphicFrameLocks noGrp="1"/>
          </p:cNvGraphicFramePr>
          <p:nvPr>
            <p:extLst/>
          </p:nvPr>
        </p:nvGraphicFramePr>
        <p:xfrm>
          <a:off x="899592" y="1484784"/>
          <a:ext cx="7704856" cy="5125720"/>
        </p:xfrm>
        <a:graphic>
          <a:graphicData uri="http://schemas.openxmlformats.org/drawingml/2006/table">
            <a:tbl>
              <a:tblPr firstRow="1" bandRow="1">
                <a:tableStyleId>{5C22544A-7EE6-4342-B048-85BDC9FD1C3A}</a:tableStyleId>
              </a:tblPr>
              <a:tblGrid>
                <a:gridCol w="2032000"/>
                <a:gridCol w="2720528"/>
                <a:gridCol w="2952328"/>
              </a:tblGrid>
              <a:tr h="139040">
                <a:tc>
                  <a:txBody>
                    <a:bodyPr/>
                    <a:lstStyle/>
                    <a:p>
                      <a:r>
                        <a:rPr lang="fr-FR" dirty="0" smtClean="0"/>
                        <a:t>Sélecteur JQuery</a:t>
                      </a:r>
                      <a:endParaRPr lang="fr-FR" dirty="0"/>
                    </a:p>
                  </a:txBody>
                  <a:tcPr/>
                </a:tc>
                <a:tc>
                  <a:txBody>
                    <a:bodyPr/>
                    <a:lstStyle/>
                    <a:p>
                      <a:r>
                        <a:rPr lang="fr-FR" dirty="0" smtClean="0"/>
                        <a:t>Cible</a:t>
                      </a:r>
                      <a:endParaRPr lang="fr-FR" dirty="0"/>
                    </a:p>
                  </a:txBody>
                  <a:tcPr/>
                </a:tc>
                <a:tc>
                  <a:txBody>
                    <a:bodyPr/>
                    <a:lstStyle/>
                    <a:p>
                      <a:r>
                        <a:rPr lang="fr-FR" dirty="0" smtClean="0"/>
                        <a:t>Exemples</a:t>
                      </a:r>
                      <a:endParaRPr lang="fr-FR" dirty="0"/>
                    </a:p>
                  </a:txBody>
                  <a:tcPr/>
                </a:tc>
              </a:tr>
              <a:tr h="370840">
                <a:tc>
                  <a:txBody>
                    <a:bodyPr/>
                    <a:lstStyle/>
                    <a:p>
                      <a:r>
                        <a:rPr lang="fr-FR" dirty="0" smtClean="0"/>
                        <a:t>$(</a:t>
                      </a:r>
                      <a:r>
                        <a:rPr lang="fr-FR" dirty="0" err="1" smtClean="0"/>
                        <a:t>windows</a:t>
                      </a:r>
                      <a:r>
                        <a:rPr lang="fr-FR" dirty="0" smtClean="0"/>
                        <a:t>)</a:t>
                      </a:r>
                      <a:endParaRPr lang="fr-FR" dirty="0"/>
                    </a:p>
                  </a:txBody>
                  <a:tcPr/>
                </a:tc>
                <a:tc>
                  <a:txBody>
                    <a:bodyPr/>
                    <a:lstStyle/>
                    <a:p>
                      <a:r>
                        <a:rPr lang="fr-FR" dirty="0" smtClean="0"/>
                        <a:t>La fenêtre dans laquelle la page s'exécute</a:t>
                      </a:r>
                      <a:endParaRPr lang="fr-FR" dirty="0"/>
                    </a:p>
                  </a:txBody>
                  <a:tcPr/>
                </a:tc>
                <a:tc>
                  <a:txBody>
                    <a:bodyPr/>
                    <a:lstStyle/>
                    <a:p>
                      <a:endParaRPr lang="fr-FR" dirty="0" smtClean="0"/>
                    </a:p>
                  </a:txBody>
                  <a:tcPr/>
                </a:tc>
              </a:tr>
              <a:tr h="370840">
                <a:tc>
                  <a:txBody>
                    <a:bodyPr/>
                    <a:lstStyle/>
                    <a:p>
                      <a:r>
                        <a:rPr lang="fr-FR" dirty="0" smtClean="0"/>
                        <a:t>$(document)</a:t>
                      </a:r>
                      <a:endParaRPr lang="fr-FR" dirty="0"/>
                    </a:p>
                  </a:txBody>
                  <a:tcPr/>
                </a:tc>
                <a:tc>
                  <a:txBody>
                    <a:bodyPr/>
                    <a:lstStyle/>
                    <a:p>
                      <a:r>
                        <a:rPr lang="fr-FR" dirty="0" smtClean="0"/>
                        <a:t>La</a:t>
                      </a:r>
                      <a:r>
                        <a:rPr lang="fr-FR" baseline="0" dirty="0" smtClean="0"/>
                        <a:t> page, le document HTML</a:t>
                      </a:r>
                      <a:endParaRPr lang="fr-FR" dirty="0"/>
                    </a:p>
                  </a:txBody>
                  <a:tcPr/>
                </a:tc>
                <a:tc>
                  <a:txBody>
                    <a:bodyPr/>
                    <a:lstStyle/>
                    <a:p>
                      <a:endParaRPr lang="fr-FR" dirty="0" smtClean="0"/>
                    </a:p>
                  </a:txBody>
                  <a:tcPr/>
                </a:tc>
              </a:tr>
              <a:tr h="370840">
                <a:tc>
                  <a:txBody>
                    <a:bodyPr/>
                    <a:lstStyle/>
                    <a:p>
                      <a:r>
                        <a:rPr lang="fr-FR" dirty="0" smtClean="0"/>
                        <a:t>$(</a:t>
                      </a:r>
                      <a:r>
                        <a:rPr lang="fr-FR" dirty="0" err="1" smtClean="0"/>
                        <a:t>this</a:t>
                      </a:r>
                      <a:r>
                        <a:rPr lang="fr-FR" dirty="0" smtClean="0"/>
                        <a:t>)</a:t>
                      </a:r>
                      <a:endParaRPr lang="fr-FR" dirty="0"/>
                    </a:p>
                  </a:txBody>
                  <a:tcPr/>
                </a:tc>
                <a:tc>
                  <a:txBody>
                    <a:bodyPr/>
                    <a:lstStyle/>
                    <a:p>
                      <a:r>
                        <a:rPr lang="fr-FR" dirty="0" smtClean="0"/>
                        <a:t>L'élément HTML courant </a:t>
                      </a:r>
                      <a:endParaRPr lang="fr-FR" dirty="0"/>
                    </a:p>
                  </a:txBody>
                  <a:tcPr/>
                </a:tc>
                <a:tc>
                  <a:txBody>
                    <a:bodyPr/>
                    <a:lstStyle/>
                    <a:p>
                      <a:endParaRPr lang="fr-FR" dirty="0" smtClean="0"/>
                    </a:p>
                  </a:txBody>
                  <a:tcPr/>
                </a:tc>
              </a:tr>
              <a:tr h="590627">
                <a:tc>
                  <a:txBody>
                    <a:bodyPr/>
                    <a:lstStyle/>
                    <a:p>
                      <a:r>
                        <a:rPr lang="fr-FR" dirty="0" smtClean="0"/>
                        <a:t>$('</a:t>
                      </a:r>
                      <a:r>
                        <a:rPr lang="fr-FR" dirty="0" err="1" smtClean="0"/>
                        <a:t>p.soustitre</a:t>
                      </a:r>
                      <a:r>
                        <a:rPr lang="fr-FR" dirty="0" smtClean="0"/>
                        <a:t>')</a:t>
                      </a:r>
                      <a:endParaRPr lang="fr-FR" dirty="0"/>
                    </a:p>
                  </a:txBody>
                  <a:tcPr/>
                </a:tc>
                <a:tc>
                  <a:txBody>
                    <a:bodyPr/>
                    <a:lstStyle/>
                    <a:p>
                      <a:r>
                        <a:rPr lang="fr-FR" dirty="0" smtClean="0"/>
                        <a:t>Toutes les balises &lt;p&gt; dont la classe est ‘</a:t>
                      </a:r>
                      <a:r>
                        <a:rPr lang="fr-FR" dirty="0" err="1" smtClean="0"/>
                        <a:t>soustitre</a:t>
                      </a:r>
                      <a:r>
                        <a:rPr lang="fr-FR" dirty="0" smtClean="0"/>
                        <a:t>’</a:t>
                      </a:r>
                      <a:endParaRPr lang="fr-FR" dirty="0"/>
                    </a:p>
                  </a:txBody>
                  <a:tcPr/>
                </a:tc>
                <a:tc>
                  <a:txBody>
                    <a:bodyPr/>
                    <a:lstStyle/>
                    <a:p>
                      <a:r>
                        <a:rPr lang="fr-FR" dirty="0" smtClean="0"/>
                        <a:t>&lt;p class="</a:t>
                      </a:r>
                      <a:r>
                        <a:rPr lang="fr-FR" dirty="0" err="1" smtClean="0"/>
                        <a:t>soustitre</a:t>
                      </a:r>
                      <a:r>
                        <a:rPr lang="fr-FR" dirty="0" smtClean="0"/>
                        <a:t>"&gt;...&lt;/p&gt;</a:t>
                      </a:r>
                    </a:p>
                    <a:p>
                      <a:r>
                        <a:rPr lang="fr-FR"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&lt;p class="</a:t>
                      </a:r>
                      <a:r>
                        <a:rPr lang="fr-FR" dirty="0" err="1" smtClean="0"/>
                        <a:t>soustitre</a:t>
                      </a:r>
                      <a:r>
                        <a:rPr lang="fr-FR" dirty="0" smtClean="0"/>
                        <a:t>"&gt;...&lt;/p&gt;</a:t>
                      </a:r>
                      <a:endParaRPr lang="fr-FR" dirty="0"/>
                    </a:p>
                  </a:txBody>
                  <a:tcPr/>
                </a:tc>
              </a:tr>
              <a:tr h="370840">
                <a:tc>
                  <a:txBody>
                    <a:bodyPr/>
                    <a:lstStyle/>
                    <a:p>
                      <a:r>
                        <a:rPr lang="fr-FR" dirty="0" smtClean="0"/>
                        <a:t>$('</a:t>
                      </a:r>
                      <a:r>
                        <a:rPr lang="fr-FR" dirty="0" err="1" smtClean="0"/>
                        <a:t>p:first</a:t>
                      </a:r>
                      <a:r>
                        <a:rPr lang="fr-FR" dirty="0" smtClean="0"/>
                        <a:t>')</a:t>
                      </a:r>
                      <a:endParaRPr lang="fr-FR" dirty="0"/>
                    </a:p>
                  </a:txBody>
                  <a:tcPr/>
                </a:tc>
                <a:tc>
                  <a:txBody>
                    <a:bodyPr/>
                    <a:lstStyle/>
                    <a:p>
                      <a:r>
                        <a:rPr lang="fr-FR" dirty="0" smtClean="0"/>
                        <a:t>La première balise</a:t>
                      </a:r>
                      <a:r>
                        <a:rPr lang="fr-FR" baseline="0" dirty="0" smtClean="0"/>
                        <a:t> &lt;p&gt;</a:t>
                      </a:r>
                      <a:endParaRPr lang="fr-FR" dirty="0"/>
                    </a:p>
                  </a:txBody>
                  <a:tcPr/>
                </a:tc>
                <a:tc>
                  <a:txBody>
                    <a:bodyPr/>
                    <a:lstStyle/>
                    <a:p>
                      <a:r>
                        <a:rPr lang="fr-FR" dirty="0" smtClean="0"/>
                        <a:t>&lt;p&gt;....&lt;/p&gt;</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solidFill>
                            <a:schemeClr val="bg1">
                              <a:lumMod val="50000"/>
                            </a:schemeClr>
                          </a:solidFill>
                        </a:rPr>
                        <a:t>&lt;p&gt;....&lt;/p&gt;</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t>
                      </a:r>
                      <a:r>
                        <a:rPr lang="fr-FR" dirty="0" err="1" smtClean="0"/>
                        <a:t>p:last</a:t>
                      </a:r>
                      <a:r>
                        <a:rPr lang="fr-FR" dirty="0" smtClean="0"/>
                        <a:t>')</a:t>
                      </a:r>
                    </a:p>
                    <a:p>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La dernière balise</a:t>
                      </a:r>
                      <a:r>
                        <a:rPr lang="fr-FR" baseline="0" dirty="0" smtClean="0"/>
                        <a:t> &lt;p&gt;</a:t>
                      </a:r>
                      <a:endParaRPr lang="fr-FR" dirty="0" smtClean="0"/>
                    </a:p>
                    <a:p>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solidFill>
                            <a:schemeClr val="bg1">
                              <a:lumMod val="50000"/>
                            </a:schemeClr>
                          </a:solidFill>
                        </a:rPr>
                        <a:t>&lt;p&gt;....&lt;/p&gt;</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&lt;p&gt;....&lt;/p&gt;</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t>
                      </a:r>
                      <a:r>
                        <a:rPr lang="fr-FR" dirty="0" err="1" smtClean="0"/>
                        <a:t>p:eq</a:t>
                      </a:r>
                      <a:r>
                        <a:rPr lang="fr-FR"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La troisième balise</a:t>
                      </a:r>
                      <a:r>
                        <a:rPr lang="fr-FR" baseline="0" dirty="0" smtClean="0"/>
                        <a:t> &lt;p&gt; </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(la première porte le n° 0)</a:t>
                      </a:r>
                      <a:endParaRPr lang="fr-FR"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solidFill>
                            <a:schemeClr val="bg1">
                              <a:lumMod val="50000"/>
                            </a:schemeClr>
                          </a:solidFill>
                        </a:rPr>
                        <a:t>&lt;p&gt;....&lt;/p&gt;</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solidFill>
                            <a:schemeClr val="bg1">
                              <a:lumMod val="50000"/>
                            </a:schemeClr>
                          </a:solidFill>
                        </a:rPr>
                        <a:t>&lt;p&gt;....&lt;/p&gt;</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&lt;p&gt;....&lt;/p&gt;</a:t>
                      </a:r>
                    </a:p>
                  </a:txBody>
                  <a:tcPr/>
                </a:tc>
              </a:tr>
            </a:tbl>
          </a:graphicData>
        </a:graphic>
      </p:graphicFrame>
    </p:spTree>
    <p:extLst>
      <p:ext uri="{BB962C8B-B14F-4D97-AF65-F5344CB8AC3E}">
        <p14:creationId xmlns:p14="http://schemas.microsoft.com/office/powerpoint/2010/main" val="3174454052"/>
      </p:ext>
    </p:extLst>
  </p:cSld>
  <p:clrMapOvr>
    <a:masterClrMapping/>
  </p:clrMapOvr>
  <p:transition spd="slow">
    <p:wipe dir="d"/>
  </p:transition>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Syntaxe : la cible (suite)</a:t>
            </a:r>
            <a:endParaRPr lang="fr-FR" sz="3100" b="1" dirty="0">
              <a:solidFill>
                <a:schemeClr val="accent2">
                  <a:lumMod val="75000"/>
                </a:schemeClr>
              </a:solidFill>
            </a:endParaRPr>
          </a:p>
        </p:txBody>
      </p:sp>
      <p:graphicFrame>
        <p:nvGraphicFramePr>
          <p:cNvPr id="3" name="Tableau 2"/>
          <p:cNvGraphicFramePr>
            <a:graphicFrameLocks noGrp="1"/>
          </p:cNvGraphicFramePr>
          <p:nvPr>
            <p:extLst/>
          </p:nvPr>
        </p:nvGraphicFramePr>
        <p:xfrm>
          <a:off x="683568" y="1484784"/>
          <a:ext cx="8280920" cy="5157688"/>
        </p:xfrm>
        <a:graphic>
          <a:graphicData uri="http://schemas.openxmlformats.org/drawingml/2006/table">
            <a:tbl>
              <a:tblPr firstRow="1" bandRow="1">
                <a:tableStyleId>{5C22544A-7EE6-4342-B048-85BDC9FD1C3A}</a:tableStyleId>
              </a:tblPr>
              <a:tblGrid>
                <a:gridCol w="2376264"/>
                <a:gridCol w="2880320"/>
                <a:gridCol w="3024336"/>
              </a:tblGrid>
              <a:tr h="139040">
                <a:tc>
                  <a:txBody>
                    <a:bodyPr/>
                    <a:lstStyle/>
                    <a:p>
                      <a:r>
                        <a:rPr lang="fr-FR" dirty="0" smtClean="0"/>
                        <a:t>Sélecteur JQuery</a:t>
                      </a:r>
                      <a:endParaRPr lang="fr-FR" dirty="0"/>
                    </a:p>
                  </a:txBody>
                  <a:tcPr/>
                </a:tc>
                <a:tc>
                  <a:txBody>
                    <a:bodyPr/>
                    <a:lstStyle/>
                    <a:p>
                      <a:r>
                        <a:rPr lang="fr-FR" dirty="0" smtClean="0"/>
                        <a:t>Cible</a:t>
                      </a:r>
                      <a:endParaRPr lang="fr-FR" dirty="0"/>
                    </a:p>
                  </a:txBody>
                  <a:tcPr/>
                </a:tc>
                <a:tc>
                  <a:txBody>
                    <a:bodyPr/>
                    <a:lstStyle/>
                    <a:p>
                      <a:r>
                        <a:rPr lang="fr-FR" dirty="0" smtClean="0"/>
                        <a:t>Exemples</a:t>
                      </a:r>
                      <a:endParaRPr lang="fr-FR" dirty="0"/>
                    </a:p>
                  </a:txBody>
                  <a:tcPr/>
                </a:tc>
              </a:tr>
              <a:tr h="370840">
                <a:tc>
                  <a:txBody>
                    <a:bodyPr/>
                    <a:lstStyle/>
                    <a:p>
                      <a:r>
                        <a:rPr lang="fr-FR" dirty="0" smtClean="0"/>
                        <a:t>$('[</a:t>
                      </a:r>
                      <a:r>
                        <a:rPr lang="fr-FR" dirty="0" err="1" smtClean="0"/>
                        <a:t>href</a:t>
                      </a:r>
                      <a:r>
                        <a:rPr lang="fr-FR" dirty="0" smtClean="0"/>
                        <a:t>]')</a:t>
                      </a:r>
                      <a:endParaRPr lang="fr-FR" dirty="0"/>
                    </a:p>
                  </a:txBody>
                  <a:tcPr/>
                </a:tc>
                <a:tc>
                  <a:txBody>
                    <a:bodyPr/>
                    <a:lstStyle/>
                    <a:p>
                      <a:r>
                        <a:rPr lang="fr-FR" dirty="0" smtClean="0"/>
                        <a:t>Toutes les balises ayant un attribut '</a:t>
                      </a:r>
                      <a:r>
                        <a:rPr lang="fr-FR" dirty="0" err="1" smtClean="0"/>
                        <a:t>href</a:t>
                      </a:r>
                      <a:r>
                        <a:rPr lang="fr-FR" dirty="0" smtClean="0"/>
                        <a:t>'</a:t>
                      </a:r>
                      <a:endParaRPr lang="fr-FR" dirty="0"/>
                    </a:p>
                  </a:txBody>
                  <a:tcPr/>
                </a:tc>
                <a:tc>
                  <a:txBody>
                    <a:bodyPr/>
                    <a:lstStyle/>
                    <a:p>
                      <a:r>
                        <a:rPr lang="fr-FR" dirty="0" smtClean="0"/>
                        <a:t>&lt;a </a:t>
                      </a:r>
                      <a:r>
                        <a:rPr lang="fr-FR" dirty="0" err="1" smtClean="0"/>
                        <a:t>href</a:t>
                      </a:r>
                      <a:r>
                        <a:rPr lang="fr-FR" dirty="0" smtClean="0"/>
                        <a:t>=</a:t>
                      </a:r>
                      <a:r>
                        <a:rPr lang="fr-FR" dirty="0" smtClean="0">
                          <a:hlinkClick r:id="rId2"/>
                        </a:rPr>
                        <a:t>www.google.fr</a:t>
                      </a:r>
                      <a:r>
                        <a:rPr lang="fr-FR" dirty="0" smtClean="0"/>
                        <a:t>&gt;Google..&lt;/a&gt;</a:t>
                      </a:r>
                    </a:p>
                  </a:txBody>
                  <a:tcPr/>
                </a:tc>
              </a:tr>
              <a:tr h="370840">
                <a:tc>
                  <a:txBody>
                    <a:bodyPr/>
                    <a:lstStyle/>
                    <a:p>
                      <a:r>
                        <a:rPr lang="fr-FR" dirty="0" smtClean="0"/>
                        <a:t>$(</a:t>
                      </a:r>
                      <a:r>
                        <a:rPr lang="fr-FR" dirty="0" err="1" smtClean="0"/>
                        <a:t>div#article</a:t>
                      </a:r>
                      <a:r>
                        <a:rPr lang="fr-FR" dirty="0" smtClean="0"/>
                        <a:t> .titre)</a:t>
                      </a:r>
                      <a:endParaRPr lang="fr-FR" dirty="0"/>
                    </a:p>
                  </a:txBody>
                  <a:tcPr/>
                </a:tc>
                <a:tc>
                  <a:txBody>
                    <a:bodyPr/>
                    <a:lstStyle/>
                    <a:p>
                      <a:r>
                        <a:rPr lang="fr-FR" dirty="0" smtClean="0"/>
                        <a:t>Toutes les balises de</a:t>
                      </a:r>
                      <a:r>
                        <a:rPr lang="fr-FR" baseline="0" dirty="0" smtClean="0"/>
                        <a:t> la classe 'titre' dans la balise &lt;div&gt; dont l'id est 'article'</a:t>
                      </a:r>
                      <a:endParaRPr lang="fr-FR" dirty="0"/>
                    </a:p>
                  </a:txBody>
                  <a:tcPr/>
                </a:tc>
                <a:tc>
                  <a:txBody>
                    <a:bodyPr/>
                    <a:lstStyle/>
                    <a:p>
                      <a:endParaRPr lang="fr-FR" dirty="0" smtClean="0"/>
                    </a:p>
                  </a:txBody>
                  <a:tcPr/>
                </a:tc>
              </a:tr>
              <a:tr h="397728">
                <a:tc>
                  <a:txBody>
                    <a:bodyPr/>
                    <a:lstStyle/>
                    <a:p>
                      <a:r>
                        <a:rPr lang="fr-FR" dirty="0" smtClean="0"/>
                        <a:t>$('a')</a:t>
                      </a:r>
                      <a:endParaRPr lang="fr-FR" dirty="0"/>
                    </a:p>
                  </a:txBody>
                  <a:tcPr/>
                </a:tc>
                <a:tc>
                  <a:txBody>
                    <a:bodyPr/>
                    <a:lstStyle/>
                    <a:p>
                      <a:r>
                        <a:rPr lang="fr-FR" dirty="0" smtClean="0"/>
                        <a:t>Toutes les balises &lt;a&gt;&lt;/a&gt;</a:t>
                      </a:r>
                      <a:endParaRPr lang="fr-FR" dirty="0"/>
                    </a:p>
                  </a:txBody>
                  <a:tcPr/>
                </a:tc>
                <a:tc>
                  <a:txBody>
                    <a:bodyPr/>
                    <a:lstStyle/>
                    <a:p>
                      <a:endParaRPr lang="fr-FR" dirty="0"/>
                    </a:p>
                  </a:txBody>
                  <a:tcPr/>
                </a:tc>
              </a:tr>
              <a:tr h="370840">
                <a:tc>
                  <a:txBody>
                    <a:bodyPr/>
                    <a:lstStyle/>
                    <a:p>
                      <a:r>
                        <a:rPr lang="fr-FR" dirty="0" smtClean="0"/>
                        <a:t>$('</a:t>
                      </a:r>
                      <a:r>
                        <a:rPr lang="fr-FR" dirty="0" err="1" smtClean="0"/>
                        <a:t>ul</a:t>
                      </a:r>
                      <a:r>
                        <a:rPr lang="fr-FR" baseline="0" dirty="0" smtClean="0"/>
                        <a:t> </a:t>
                      </a:r>
                      <a:r>
                        <a:rPr lang="fr-FR" baseline="0" dirty="0" err="1" smtClean="0"/>
                        <a:t>li</a:t>
                      </a:r>
                      <a:r>
                        <a:rPr lang="fr-FR" dirty="0" err="1" smtClean="0"/>
                        <a:t>:first</a:t>
                      </a:r>
                      <a:r>
                        <a:rPr lang="fr-FR" dirty="0" smtClean="0"/>
                        <a:t>')</a:t>
                      </a:r>
                      <a:endParaRPr lang="fr-FR" dirty="0"/>
                    </a:p>
                  </a:txBody>
                  <a:tcPr/>
                </a:tc>
                <a:tc>
                  <a:txBody>
                    <a:bodyPr/>
                    <a:lstStyle/>
                    <a:p>
                      <a:r>
                        <a:rPr lang="fr-FR" dirty="0" smtClean="0"/>
                        <a:t>Le premier &lt;li&gt;</a:t>
                      </a:r>
                      <a:r>
                        <a:rPr lang="fr-FR" baseline="0" dirty="0" smtClean="0"/>
                        <a:t> du premier &lt;</a:t>
                      </a:r>
                      <a:r>
                        <a:rPr lang="fr-FR" baseline="0" dirty="0" err="1" smtClean="0"/>
                        <a:t>ul</a:t>
                      </a:r>
                      <a:r>
                        <a:rPr lang="fr-FR" baseline="0" dirty="0" smtClean="0"/>
                        <a:t>&gt;</a:t>
                      </a:r>
                      <a:endParaRPr lang="fr-FR" dirty="0"/>
                    </a:p>
                  </a:txBody>
                  <a:tcPr/>
                </a:tc>
                <a:tc>
                  <a:txBody>
                    <a:bodyPr/>
                    <a:lstStyle/>
                    <a:p>
                      <a:r>
                        <a:rPr lang="fr-FR" dirty="0" smtClean="0">
                          <a:solidFill>
                            <a:schemeClr val="bg1">
                              <a:lumMod val="50000"/>
                            </a:schemeClr>
                          </a:solidFill>
                        </a:rPr>
                        <a:t>&lt;</a:t>
                      </a:r>
                      <a:r>
                        <a:rPr lang="fr-FR" dirty="0" err="1" smtClean="0">
                          <a:solidFill>
                            <a:schemeClr val="bg1">
                              <a:lumMod val="50000"/>
                            </a:schemeClr>
                          </a:solidFill>
                        </a:rPr>
                        <a:t>ul</a:t>
                      </a:r>
                      <a:r>
                        <a:rPr lang="fr-FR" dirty="0" smtClean="0">
                          <a:solidFill>
                            <a:schemeClr val="bg1">
                              <a:lumMod val="50000"/>
                            </a:schemeClr>
                          </a:solidFill>
                        </a:rPr>
                        <a:t>&gt;</a:t>
                      </a:r>
                      <a:r>
                        <a:rPr lang="fr-FR" dirty="0" smtClean="0"/>
                        <a:t>&lt;li&gt;....&lt;/li&gt;</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solidFill>
                            <a:schemeClr val="bg1">
                              <a:lumMod val="50000"/>
                            </a:schemeClr>
                          </a:solidFill>
                        </a:rPr>
                        <a:t>&lt;li&gt;....&lt;/li&gt;&lt;/</a:t>
                      </a:r>
                      <a:r>
                        <a:rPr lang="fr-FR" dirty="0" err="1" smtClean="0">
                          <a:solidFill>
                            <a:schemeClr val="bg1">
                              <a:lumMod val="50000"/>
                            </a:schemeClr>
                          </a:solidFill>
                        </a:rPr>
                        <a:t>ul</a:t>
                      </a:r>
                      <a:r>
                        <a:rPr lang="fr-FR" dirty="0" smtClean="0">
                          <a:solidFill>
                            <a:schemeClr val="bg1">
                              <a:lumMod val="50000"/>
                            </a:schemeClr>
                          </a:solidFill>
                        </a:rPr>
                        <a:t>&gt;</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t>
                      </a:r>
                      <a:r>
                        <a:rPr lang="fr-FR" dirty="0" err="1" smtClean="0"/>
                        <a:t>ul</a:t>
                      </a:r>
                      <a:r>
                        <a:rPr lang="fr-FR" dirty="0" smtClean="0"/>
                        <a:t> </a:t>
                      </a:r>
                      <a:r>
                        <a:rPr lang="fr-FR" dirty="0" err="1" smtClean="0"/>
                        <a:t>li:firstchild</a:t>
                      </a:r>
                      <a:r>
                        <a:rPr lang="fr-FR" dirty="0" smtClean="0"/>
                        <a:t>')</a:t>
                      </a:r>
                    </a:p>
                    <a:p>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Le premier &lt;li&gt;</a:t>
                      </a:r>
                      <a:r>
                        <a:rPr lang="fr-FR" baseline="0" dirty="0" smtClean="0"/>
                        <a:t> de tous les &lt;</a:t>
                      </a:r>
                      <a:r>
                        <a:rPr lang="fr-FR" baseline="0" dirty="0" err="1" smtClean="0"/>
                        <a:t>ul</a:t>
                      </a:r>
                      <a:r>
                        <a:rPr lang="fr-FR" baseline="0" dirty="0" smtClean="0"/>
                        <a:t>&gt;</a:t>
                      </a:r>
                      <a:endParaRPr lang="fr-FR" dirty="0" smtClean="0"/>
                    </a:p>
                  </a:txBody>
                  <a:tcPr/>
                </a:tc>
                <a:tc>
                  <a:txBody>
                    <a:bodyPr/>
                    <a:lstStyle/>
                    <a:p>
                      <a:r>
                        <a:rPr lang="fr-FR" dirty="0" smtClean="0">
                          <a:solidFill>
                            <a:schemeClr val="bg1">
                              <a:lumMod val="50000"/>
                            </a:schemeClr>
                          </a:solidFill>
                        </a:rPr>
                        <a:t>&lt;</a:t>
                      </a:r>
                      <a:r>
                        <a:rPr lang="fr-FR" dirty="0" err="1" smtClean="0">
                          <a:solidFill>
                            <a:schemeClr val="bg1">
                              <a:lumMod val="50000"/>
                            </a:schemeClr>
                          </a:solidFill>
                        </a:rPr>
                        <a:t>ul</a:t>
                      </a:r>
                      <a:r>
                        <a:rPr lang="fr-FR" dirty="0" smtClean="0">
                          <a:solidFill>
                            <a:schemeClr val="bg1">
                              <a:lumMod val="50000"/>
                            </a:schemeClr>
                          </a:solidFill>
                        </a:rPr>
                        <a:t>&gt;</a:t>
                      </a:r>
                      <a:r>
                        <a:rPr lang="fr-FR" dirty="0" smtClean="0"/>
                        <a:t>&lt;li&gt;..&lt;/li&gt;</a:t>
                      </a:r>
                      <a:r>
                        <a:rPr lang="fr-FR" dirty="0" smtClean="0">
                          <a:solidFill>
                            <a:schemeClr val="bg1">
                              <a:lumMod val="50000"/>
                            </a:schemeClr>
                          </a:solidFill>
                        </a:rPr>
                        <a:t>&lt;li&gt;....&lt;/li&gt;&lt;/</a:t>
                      </a:r>
                      <a:r>
                        <a:rPr lang="fr-FR" dirty="0" err="1" smtClean="0">
                          <a:solidFill>
                            <a:schemeClr val="bg1">
                              <a:lumMod val="50000"/>
                            </a:schemeClr>
                          </a:solidFill>
                        </a:rPr>
                        <a:t>ul</a:t>
                      </a:r>
                      <a:r>
                        <a:rPr lang="fr-FR" dirty="0" smtClean="0">
                          <a:solidFill>
                            <a:schemeClr val="bg1">
                              <a:lumMod val="50000"/>
                            </a:schemeClr>
                          </a:solidFill>
                        </a:rPr>
                        <a:t>&gt;</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solidFill>
                            <a:schemeClr val="bg1">
                              <a:lumMod val="50000"/>
                            </a:schemeClr>
                          </a:solidFill>
                        </a:rPr>
                        <a:t>&lt;</a:t>
                      </a:r>
                      <a:r>
                        <a:rPr lang="fr-FR" dirty="0" err="1" smtClean="0">
                          <a:solidFill>
                            <a:schemeClr val="bg1">
                              <a:lumMod val="50000"/>
                            </a:schemeClr>
                          </a:solidFill>
                        </a:rPr>
                        <a:t>ul</a:t>
                      </a:r>
                      <a:r>
                        <a:rPr lang="fr-FR" dirty="0" smtClean="0">
                          <a:solidFill>
                            <a:schemeClr val="bg1">
                              <a:lumMod val="50000"/>
                            </a:schemeClr>
                          </a:solidFill>
                        </a:rPr>
                        <a:t>&gt;</a:t>
                      </a:r>
                      <a:r>
                        <a:rPr lang="fr-FR" dirty="0" smtClean="0"/>
                        <a:t>&lt;li&gt;..&lt;/li&gt;</a:t>
                      </a:r>
                      <a:r>
                        <a:rPr lang="fr-FR" dirty="0" smtClean="0">
                          <a:solidFill>
                            <a:schemeClr val="bg1">
                              <a:lumMod val="50000"/>
                            </a:schemeClr>
                          </a:solidFill>
                        </a:rPr>
                        <a:t>&lt;li&gt;....&lt;/li&gt;&lt;/</a:t>
                      </a:r>
                      <a:r>
                        <a:rPr lang="fr-FR" dirty="0" err="1" smtClean="0">
                          <a:solidFill>
                            <a:schemeClr val="bg1">
                              <a:lumMod val="50000"/>
                            </a:schemeClr>
                          </a:solidFill>
                        </a:rPr>
                        <a:t>ul</a:t>
                      </a:r>
                      <a:r>
                        <a:rPr lang="fr-FR" dirty="0" smtClean="0">
                          <a:solidFill>
                            <a:schemeClr val="bg1">
                              <a:lumMod val="50000"/>
                            </a:schemeClr>
                          </a:solidFill>
                        </a:rPr>
                        <a:t>&gt;</a:t>
                      </a:r>
                      <a:endParaRPr lang="fr-FR"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t>
                      </a:r>
                      <a:r>
                        <a:rPr lang="fr-FR" dirty="0" err="1" smtClean="0"/>
                        <a:t>a:hover</a:t>
                      </a:r>
                      <a:r>
                        <a:rPr lang="fr-FR"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Le style de survol d'un lien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a:t>
                      </a:r>
                      <a:r>
                        <a:rPr lang="fr-FR" dirty="0" err="1" smtClean="0"/>
                        <a:t>target</a:t>
                      </a:r>
                      <a:r>
                        <a:rPr lang="fr-FR" dirty="0" smtClean="0"/>
                        <a:t>="_</a:t>
                      </a:r>
                      <a:r>
                        <a:rPr lang="fr-FR" dirty="0" err="1" smtClean="0"/>
                        <a:t>blank</a:t>
                      </a:r>
                      <a:r>
                        <a:rPr lang="fr-FR"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Toutes les balises &lt;a&gt;&lt;/a&gt; dont l'attribut </a:t>
                      </a:r>
                      <a:r>
                        <a:rPr lang="fr-FR" dirty="0" err="1" smtClean="0"/>
                        <a:t>target</a:t>
                      </a:r>
                      <a:r>
                        <a:rPr lang="fr-FR" dirty="0" smtClean="0"/>
                        <a:t> = "_</a:t>
                      </a:r>
                      <a:r>
                        <a:rPr lang="fr-FR" dirty="0" err="1" smtClean="0"/>
                        <a:t>blank</a:t>
                      </a:r>
                      <a:r>
                        <a:rPr lang="fr-FR"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txBody>
                  <a:tcPr/>
                </a:tc>
              </a:tr>
            </a:tbl>
          </a:graphicData>
        </a:graphic>
      </p:graphicFrame>
    </p:spTree>
    <p:extLst>
      <p:ext uri="{BB962C8B-B14F-4D97-AF65-F5344CB8AC3E}">
        <p14:creationId xmlns:p14="http://schemas.microsoft.com/office/powerpoint/2010/main" val="1208235318"/>
      </p:ext>
    </p:extLst>
  </p:cSld>
  <p:clrMapOvr>
    <a:masterClrMapping/>
  </p:clrMapOvr>
  <p:transition spd="slow">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Exercice 14</a:t>
            </a:r>
            <a:endParaRPr lang="fr-FR" sz="3100" b="1" dirty="0">
              <a:solidFill>
                <a:schemeClr val="accent2">
                  <a:lumMod val="75000"/>
                </a:schemeClr>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484784"/>
            <a:ext cx="3670548" cy="534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484784"/>
            <a:ext cx="3670548" cy="534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0093176"/>
      </p:ext>
    </p:extLst>
  </p:cSld>
  <p:clrMapOvr>
    <a:masterClrMapping/>
  </p:clrMapOvr>
  <p:transition spd="slow">
    <p:wipe dir="d"/>
  </p:transition>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Syntaxe : la cible (suite)</a:t>
            </a:r>
            <a:endParaRPr lang="fr-FR" sz="3100" b="1" dirty="0">
              <a:solidFill>
                <a:schemeClr val="accent2">
                  <a:lumMod val="75000"/>
                </a:schemeClr>
              </a:solidFill>
            </a:endParaRPr>
          </a:p>
        </p:txBody>
      </p:sp>
      <p:graphicFrame>
        <p:nvGraphicFramePr>
          <p:cNvPr id="3" name="Tableau 2"/>
          <p:cNvGraphicFramePr>
            <a:graphicFrameLocks noGrp="1"/>
          </p:cNvGraphicFramePr>
          <p:nvPr>
            <p:extLst/>
          </p:nvPr>
        </p:nvGraphicFramePr>
        <p:xfrm>
          <a:off x="683568" y="1484784"/>
          <a:ext cx="8280920" cy="5303520"/>
        </p:xfrm>
        <a:graphic>
          <a:graphicData uri="http://schemas.openxmlformats.org/drawingml/2006/table">
            <a:tbl>
              <a:tblPr firstRow="1" bandRow="1">
                <a:tableStyleId>{5C22544A-7EE6-4342-B048-85BDC9FD1C3A}</a:tableStyleId>
              </a:tblPr>
              <a:tblGrid>
                <a:gridCol w="2376264"/>
                <a:gridCol w="2880320"/>
                <a:gridCol w="3024336"/>
              </a:tblGrid>
              <a:tr h="139040">
                <a:tc>
                  <a:txBody>
                    <a:bodyPr/>
                    <a:lstStyle/>
                    <a:p>
                      <a:r>
                        <a:rPr lang="fr-FR" dirty="0" smtClean="0"/>
                        <a:t>Sélecteur JQuery</a:t>
                      </a:r>
                      <a:endParaRPr lang="fr-FR" dirty="0"/>
                    </a:p>
                  </a:txBody>
                  <a:tcPr/>
                </a:tc>
                <a:tc>
                  <a:txBody>
                    <a:bodyPr/>
                    <a:lstStyle/>
                    <a:p>
                      <a:r>
                        <a:rPr lang="fr-FR" dirty="0" smtClean="0"/>
                        <a:t>Cible</a:t>
                      </a:r>
                      <a:endParaRPr lang="fr-FR" dirty="0"/>
                    </a:p>
                  </a:txBody>
                  <a:tcPr/>
                </a:tc>
                <a:tc>
                  <a:txBody>
                    <a:bodyPr/>
                    <a:lstStyle/>
                    <a:p>
                      <a:r>
                        <a:rPr lang="fr-FR" dirty="0" smtClean="0"/>
                        <a:t>Exemples</a:t>
                      </a:r>
                      <a:endParaRPr lang="fr-FR" dirty="0"/>
                    </a:p>
                  </a:txBody>
                  <a:tcPr/>
                </a:tc>
              </a:tr>
              <a:tr h="370840">
                <a:tc>
                  <a:txBody>
                    <a:bodyPr/>
                    <a:lstStyle/>
                    <a:p>
                      <a:r>
                        <a:rPr lang="fr-FR" dirty="0" smtClean="0"/>
                        <a:t>$(':</a:t>
                      </a:r>
                      <a:r>
                        <a:rPr lang="fr-FR" dirty="0" err="1" smtClean="0"/>
                        <a:t>button</a:t>
                      </a:r>
                      <a:r>
                        <a:rPr lang="fr-FR" dirty="0" smtClean="0"/>
                        <a:t>')</a:t>
                      </a:r>
                      <a:endParaRPr lang="fr-FR" dirty="0"/>
                    </a:p>
                  </a:txBody>
                  <a:tcPr/>
                </a:tc>
                <a:tc>
                  <a:txBody>
                    <a:bodyPr/>
                    <a:lstStyle/>
                    <a:p>
                      <a:r>
                        <a:rPr lang="fr-FR" dirty="0" smtClean="0"/>
                        <a:t>Toutes les balises &lt;</a:t>
                      </a:r>
                      <a:r>
                        <a:rPr lang="fr-FR" dirty="0" err="1" smtClean="0"/>
                        <a:t>button</a:t>
                      </a:r>
                      <a:r>
                        <a:rPr lang="fr-FR" dirty="0" smtClean="0"/>
                        <a:t>&gt; et &lt;input</a:t>
                      </a:r>
                      <a:r>
                        <a:rPr lang="fr-FR" baseline="0" dirty="0" smtClean="0"/>
                        <a:t> type="</a:t>
                      </a:r>
                      <a:r>
                        <a:rPr lang="fr-FR" baseline="0" dirty="0" err="1" smtClean="0"/>
                        <a:t>button</a:t>
                      </a:r>
                      <a:r>
                        <a:rPr lang="fr-FR" baseline="0" dirty="0" smtClean="0"/>
                        <a:t>"&gt;</a:t>
                      </a:r>
                      <a:endParaRPr lang="fr-FR" dirty="0"/>
                    </a:p>
                  </a:txBody>
                  <a:tcPr/>
                </a:tc>
                <a:tc>
                  <a:txBody>
                    <a:bodyPr/>
                    <a:lstStyle/>
                    <a:p>
                      <a:r>
                        <a:rPr lang="fr-FR" dirty="0" smtClean="0"/>
                        <a:t>&lt;</a:t>
                      </a:r>
                      <a:r>
                        <a:rPr lang="fr-FR" dirty="0" err="1" smtClean="0"/>
                        <a:t>button</a:t>
                      </a:r>
                      <a:r>
                        <a:rPr lang="fr-FR" dirty="0" smtClean="0"/>
                        <a:t>&gt;...&lt;/</a:t>
                      </a:r>
                      <a:r>
                        <a:rPr lang="fr-FR" dirty="0" err="1" smtClean="0"/>
                        <a:t>button</a:t>
                      </a:r>
                      <a:r>
                        <a:rPr lang="fr-FR" dirty="0" smtClean="0"/>
                        <a:t>&gt;</a:t>
                      </a:r>
                    </a:p>
                    <a:p>
                      <a:r>
                        <a:rPr lang="fr-FR" dirty="0" smtClean="0"/>
                        <a:t>&lt;input</a:t>
                      </a:r>
                      <a:r>
                        <a:rPr lang="fr-FR" baseline="0" dirty="0" smtClean="0"/>
                        <a:t> type="</a:t>
                      </a:r>
                      <a:r>
                        <a:rPr lang="fr-FR" baseline="0" dirty="0" err="1" smtClean="0"/>
                        <a:t>button</a:t>
                      </a:r>
                      <a:r>
                        <a:rPr lang="fr-FR" baseline="0" dirty="0" smtClean="0"/>
                        <a:t>"&gt;...</a:t>
                      </a:r>
                      <a:endParaRPr lang="fr-FR" dirty="0" smtClean="0"/>
                    </a:p>
                  </a:txBody>
                  <a:tcPr/>
                </a:tc>
              </a:tr>
              <a:tr h="370840">
                <a:tc>
                  <a:txBody>
                    <a:bodyPr/>
                    <a:lstStyle/>
                    <a:p>
                      <a:r>
                        <a:rPr lang="fr-FR" dirty="0" smtClean="0"/>
                        <a:t>$('</a:t>
                      </a:r>
                      <a:r>
                        <a:rPr lang="fr-FR" dirty="0" err="1" smtClean="0"/>
                        <a:t>tr:even</a:t>
                      </a:r>
                      <a:r>
                        <a:rPr lang="fr-FR" dirty="0" smtClean="0"/>
                        <a:t>')</a:t>
                      </a:r>
                      <a:endParaRPr lang="fr-FR" dirty="0"/>
                    </a:p>
                  </a:txBody>
                  <a:tcPr/>
                </a:tc>
                <a:tc>
                  <a:txBody>
                    <a:bodyPr/>
                    <a:lstStyle/>
                    <a:p>
                      <a:r>
                        <a:rPr lang="fr-FR" dirty="0" smtClean="0"/>
                        <a:t>Toutes les balises &lt;tr&gt; paires</a:t>
                      </a:r>
                      <a:endParaRPr lang="fr-FR" dirty="0"/>
                    </a:p>
                  </a:txBody>
                  <a:tcPr/>
                </a:tc>
                <a:tc>
                  <a:txBody>
                    <a:bodyPr/>
                    <a:lstStyle/>
                    <a:p>
                      <a:r>
                        <a:rPr lang="fr-FR" dirty="0" smtClean="0">
                          <a:solidFill>
                            <a:schemeClr val="bg1">
                              <a:lumMod val="50000"/>
                            </a:schemeClr>
                          </a:solidFill>
                        </a:rPr>
                        <a:t>&lt;table&gt; &lt;tr&gt;...&lt;/tr&gt;</a:t>
                      </a:r>
                    </a:p>
                    <a:p>
                      <a:r>
                        <a:rPr lang="fr-FR" dirty="0" smtClean="0"/>
                        <a:t>&lt;tr&gt;...&lt;/tr&gt;   </a:t>
                      </a:r>
                      <a:r>
                        <a:rPr lang="fr-FR" dirty="0" smtClean="0">
                          <a:solidFill>
                            <a:schemeClr val="bg1">
                              <a:lumMod val="50000"/>
                            </a:schemeClr>
                          </a:solidFill>
                        </a:rPr>
                        <a:t>&lt;tr&gt;...&lt;/tr&gt;</a:t>
                      </a:r>
                    </a:p>
                    <a:p>
                      <a:r>
                        <a:rPr lang="fr-FR" dirty="0" smtClean="0"/>
                        <a:t>&lt;tr&gt;...&lt;/tr&gt;   </a:t>
                      </a:r>
                      <a:r>
                        <a:rPr lang="fr-FR" dirty="0" smtClean="0">
                          <a:solidFill>
                            <a:schemeClr val="bg1">
                              <a:lumMod val="50000"/>
                            </a:schemeClr>
                          </a:solidFill>
                        </a:rPr>
                        <a:t>&lt;tr&gt;...&lt;/tr&gt;</a:t>
                      </a:r>
                    </a:p>
                    <a:p>
                      <a:r>
                        <a:rPr lang="fr-FR" dirty="0" smtClean="0">
                          <a:solidFill>
                            <a:schemeClr val="bg1">
                              <a:lumMod val="50000"/>
                            </a:schemeClr>
                          </a:solidFill>
                        </a:rPr>
                        <a:t>&lt;/table&gt;</a:t>
                      </a:r>
                    </a:p>
                  </a:txBody>
                  <a:tcPr/>
                </a:tc>
              </a:tr>
              <a:tr h="397728">
                <a:tc>
                  <a:txBody>
                    <a:bodyPr/>
                    <a:lstStyle/>
                    <a:p>
                      <a:r>
                        <a:rPr lang="fr-FR" dirty="0" smtClean="0"/>
                        <a:t>$('</a:t>
                      </a:r>
                      <a:r>
                        <a:rPr lang="fr-FR" dirty="0" err="1" smtClean="0"/>
                        <a:t>tr:odd</a:t>
                      </a:r>
                      <a:r>
                        <a:rPr lang="fr-FR" dirty="0" smtClean="0"/>
                        <a:t>')</a:t>
                      </a:r>
                      <a:endParaRPr lang="fr-FR" dirty="0"/>
                    </a:p>
                  </a:txBody>
                  <a:tcPr/>
                </a:tc>
                <a:tc>
                  <a:txBody>
                    <a:bodyPr/>
                    <a:lstStyle/>
                    <a:p>
                      <a:r>
                        <a:rPr lang="fr-FR" dirty="0" smtClean="0"/>
                        <a:t>Toutes les balises &lt;tr&gt; impaires</a:t>
                      </a:r>
                      <a:endParaRPr lang="fr-FR" dirty="0"/>
                    </a:p>
                  </a:txBody>
                  <a:tcPr/>
                </a:tc>
                <a:tc>
                  <a:txBody>
                    <a:bodyPr/>
                    <a:lstStyle/>
                    <a:p>
                      <a:r>
                        <a:rPr lang="fr-FR" dirty="0" smtClean="0">
                          <a:solidFill>
                            <a:schemeClr val="bg1">
                              <a:lumMod val="50000"/>
                            </a:schemeClr>
                          </a:solidFill>
                        </a:rPr>
                        <a:t>&lt;table&gt; </a:t>
                      </a:r>
                      <a:r>
                        <a:rPr lang="fr-FR" dirty="0" smtClean="0">
                          <a:solidFill>
                            <a:schemeClr val="tx1"/>
                          </a:solidFill>
                        </a:rPr>
                        <a:t>&lt;tr&gt;...&lt;/tr&gt;</a:t>
                      </a:r>
                    </a:p>
                    <a:p>
                      <a:r>
                        <a:rPr lang="fr-FR" dirty="0" smtClean="0">
                          <a:solidFill>
                            <a:schemeClr val="bg1">
                              <a:lumMod val="50000"/>
                            </a:schemeClr>
                          </a:solidFill>
                        </a:rPr>
                        <a:t>&lt;tr&gt;...&lt;/tr&gt;</a:t>
                      </a:r>
                      <a:r>
                        <a:rPr lang="fr-FR" dirty="0" smtClean="0"/>
                        <a:t>   </a:t>
                      </a:r>
                      <a:r>
                        <a:rPr kumimoji="0" lang="fr-FR" sz="1800" kern="1200" dirty="0" smtClean="0">
                          <a:solidFill>
                            <a:schemeClr val="tx1"/>
                          </a:solidFill>
                          <a:latin typeface="+mn-lt"/>
                          <a:ea typeface="+mn-ea"/>
                          <a:cs typeface="+mn-cs"/>
                        </a:rPr>
                        <a:t>&lt;tr&gt;...&lt;/tr&gt;</a:t>
                      </a:r>
                    </a:p>
                    <a:p>
                      <a:r>
                        <a:rPr lang="fr-FR" dirty="0" smtClean="0">
                          <a:solidFill>
                            <a:schemeClr val="bg1">
                              <a:lumMod val="50000"/>
                            </a:schemeClr>
                          </a:solidFill>
                        </a:rPr>
                        <a:t>&lt;tr&gt;...&lt;/tr&gt; </a:t>
                      </a:r>
                      <a:r>
                        <a:rPr lang="fr-FR" dirty="0" smtClean="0"/>
                        <a:t>  </a:t>
                      </a:r>
                      <a:r>
                        <a:rPr kumimoji="0" lang="fr-FR" sz="1800" kern="1200" dirty="0" smtClean="0">
                          <a:solidFill>
                            <a:schemeClr val="tx1"/>
                          </a:solidFill>
                          <a:latin typeface="+mn-lt"/>
                          <a:ea typeface="+mn-ea"/>
                          <a:cs typeface="+mn-cs"/>
                        </a:rPr>
                        <a:t>&lt;tr&gt;...&lt;/tr&gt;</a:t>
                      </a:r>
                    </a:p>
                    <a:p>
                      <a:r>
                        <a:rPr lang="fr-FR" dirty="0" smtClean="0">
                          <a:solidFill>
                            <a:schemeClr val="bg1">
                              <a:lumMod val="50000"/>
                            </a:schemeClr>
                          </a:solidFill>
                        </a:rPr>
                        <a:t>&lt;/table&gt;</a:t>
                      </a:r>
                      <a:endParaRPr lang="fr-FR" dirty="0"/>
                    </a:p>
                  </a:txBody>
                  <a:tcPr/>
                </a:tc>
              </a:tr>
              <a:tr h="370840">
                <a:tc>
                  <a:txBody>
                    <a:bodyPr/>
                    <a:lstStyle/>
                    <a:p>
                      <a:r>
                        <a:rPr lang="fr-FR" dirty="0" smtClean="0"/>
                        <a:t>$('</a:t>
                      </a:r>
                      <a:r>
                        <a:rPr lang="fr-FR" dirty="0" err="1" smtClean="0"/>
                        <a:t>p:contains</a:t>
                      </a:r>
                      <a:r>
                        <a:rPr lang="fr-FR" dirty="0" smtClean="0"/>
                        <a:t>("jour")')</a:t>
                      </a:r>
                      <a:endParaRPr lang="fr-FR" dirty="0"/>
                    </a:p>
                  </a:txBody>
                  <a:tcPr/>
                </a:tc>
                <a:tc>
                  <a:txBody>
                    <a:bodyPr/>
                    <a:lstStyle/>
                    <a:p>
                      <a:r>
                        <a:rPr lang="fr-FR" dirty="0" smtClean="0"/>
                        <a:t>Toutes les balises &lt;p&gt; qui contiennent "jour"</a:t>
                      </a:r>
                      <a:endParaRPr lang="fr-FR" dirty="0"/>
                    </a:p>
                  </a:txBody>
                  <a:tcPr/>
                </a:tc>
                <a:tc>
                  <a:txBody>
                    <a:bodyPr/>
                    <a:lstStyle/>
                    <a:p>
                      <a:r>
                        <a:rPr lang="fr-FR" dirty="0" smtClean="0">
                          <a:solidFill>
                            <a:schemeClr val="tx1"/>
                          </a:solidFill>
                        </a:rPr>
                        <a:t>&lt;p&gt;Bonjour&lt;/p&gt;</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solidFill>
                            <a:schemeClr val="bg1">
                              <a:lumMod val="50000"/>
                            </a:schemeClr>
                          </a:solidFill>
                        </a:rPr>
                        <a:t>&lt;p&gt;C'est la nuit&lt;/p&gt;</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t>
                      </a:r>
                      <a:r>
                        <a:rPr lang="fr-FR" dirty="0" err="1" smtClean="0"/>
                        <a:t>td:empty</a:t>
                      </a:r>
                      <a:r>
                        <a:rPr lang="fr-FR" dirty="0" smtClean="0"/>
                        <a:t>')</a:t>
                      </a:r>
                    </a:p>
                    <a:p>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Toutes</a:t>
                      </a:r>
                      <a:r>
                        <a:rPr lang="fr-FR" baseline="0" dirty="0" smtClean="0"/>
                        <a:t> les balises &lt;td&gt;&lt;/td&gt; vides</a:t>
                      </a:r>
                      <a:endParaRPr lang="fr-FR" dirty="0" smtClean="0"/>
                    </a:p>
                  </a:txBody>
                  <a:tcPr/>
                </a:tc>
                <a:tc>
                  <a:txBody>
                    <a:bodyPr/>
                    <a:lstStyle/>
                    <a:p>
                      <a:r>
                        <a:rPr lang="fr-FR" dirty="0" smtClean="0">
                          <a:solidFill>
                            <a:schemeClr val="bg1">
                              <a:lumMod val="50000"/>
                            </a:schemeClr>
                          </a:solidFill>
                        </a:rPr>
                        <a:t>&lt;tr&gt;</a:t>
                      </a:r>
                      <a:r>
                        <a:rPr lang="fr-FR" dirty="0" smtClean="0"/>
                        <a:t>&lt;td&gt;&lt;/td&gt;</a:t>
                      </a:r>
                      <a:r>
                        <a:rPr lang="fr-FR" dirty="0" smtClean="0">
                          <a:solidFill>
                            <a:schemeClr val="bg1">
                              <a:lumMod val="50000"/>
                            </a:schemeClr>
                          </a:solidFill>
                        </a:rPr>
                        <a:t>&lt;td&gt;5&lt;/td&gt;</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&lt;td&gt;&lt;/td&gt;</a:t>
                      </a:r>
                      <a:r>
                        <a:rPr lang="fr-FR" dirty="0" smtClean="0">
                          <a:solidFill>
                            <a:schemeClr val="bg1">
                              <a:lumMod val="50000"/>
                            </a:schemeClr>
                          </a:solidFill>
                        </a:rPr>
                        <a:t>&lt;td&gt;123&lt;/td&gt;&lt;/tr&gt;</a:t>
                      </a:r>
                      <a:endParaRPr lang="fr-FR"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t>
                      </a:r>
                      <a:r>
                        <a:rPr lang="fr-FR" dirty="0" err="1" smtClean="0"/>
                        <a:t>td:lt</a:t>
                      </a:r>
                      <a:r>
                        <a:rPr lang="fr-FR"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Toutes les balises &lt;td&gt; dont l'index</a:t>
                      </a:r>
                      <a:r>
                        <a:rPr lang="fr-FR" baseline="0" dirty="0" smtClean="0"/>
                        <a:t> est inférieur à 2</a:t>
                      </a:r>
                      <a:endParaRPr lang="fr-FR" dirty="0" smtClean="0"/>
                    </a:p>
                  </a:txBody>
                  <a:tcPr/>
                </a:tc>
                <a:tc>
                  <a:txBody>
                    <a:bodyPr/>
                    <a:lstStyle/>
                    <a:p>
                      <a:r>
                        <a:rPr lang="fr-FR" dirty="0" smtClean="0">
                          <a:solidFill>
                            <a:schemeClr val="bg1">
                              <a:lumMod val="50000"/>
                            </a:schemeClr>
                          </a:solidFill>
                        </a:rPr>
                        <a:t>&lt;tr&gt;</a:t>
                      </a:r>
                      <a:r>
                        <a:rPr lang="fr-FR" dirty="0" smtClean="0"/>
                        <a:t>&lt;td&gt;&lt;/td&gt;</a:t>
                      </a:r>
                      <a:r>
                        <a:rPr lang="fr-FR" dirty="0" smtClean="0">
                          <a:solidFill>
                            <a:schemeClr val="tx1"/>
                          </a:solidFill>
                        </a:rPr>
                        <a:t>&lt;td&gt;5&lt;/td&gt;</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solidFill>
                            <a:schemeClr val="bg1">
                              <a:lumMod val="50000"/>
                            </a:schemeClr>
                          </a:solidFill>
                        </a:rPr>
                        <a:t>&lt;td&gt;&lt;/td&gt;&lt;td&gt;123&lt;/td&gt;&lt;/tr&gt;</a:t>
                      </a:r>
                      <a:endParaRPr lang="fr-FR" dirty="0" smtClean="0"/>
                    </a:p>
                  </a:txBody>
                  <a:tcPr/>
                </a:tc>
              </a:tr>
            </a:tbl>
          </a:graphicData>
        </a:graphic>
      </p:graphicFrame>
    </p:spTree>
    <p:extLst>
      <p:ext uri="{BB962C8B-B14F-4D97-AF65-F5344CB8AC3E}">
        <p14:creationId xmlns:p14="http://schemas.microsoft.com/office/powerpoint/2010/main" val="2108329528"/>
      </p:ext>
    </p:extLst>
  </p:cSld>
  <p:clrMapOvr>
    <a:masterClrMapping/>
  </p:clrMapOvr>
  <p:transition spd="slow">
    <p:wipe dir="d"/>
  </p:transition>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999128"/>
          </a:xfrm>
        </p:spPr>
        <p:txBody>
          <a:bodyPr>
            <a:normAutofit fontScale="90000"/>
          </a:bodyPr>
          <a:lstStyle/>
          <a:p>
            <a:r>
              <a:rPr lang="fr-FR" sz="4000" b="1" i="1" dirty="0" smtClean="0"/>
              <a:t>JQuery</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Syntaxe : la cible (suite)</a:t>
            </a:r>
            <a:endParaRPr lang="fr-FR" sz="3100" b="1" dirty="0">
              <a:solidFill>
                <a:schemeClr val="accent2">
                  <a:lumMod val="75000"/>
                </a:schemeClr>
              </a:solidFill>
            </a:endParaRPr>
          </a:p>
        </p:txBody>
      </p:sp>
      <p:graphicFrame>
        <p:nvGraphicFramePr>
          <p:cNvPr id="3" name="Tableau 2"/>
          <p:cNvGraphicFramePr>
            <a:graphicFrameLocks noGrp="1"/>
          </p:cNvGraphicFramePr>
          <p:nvPr>
            <p:extLst/>
          </p:nvPr>
        </p:nvGraphicFramePr>
        <p:xfrm>
          <a:off x="683568" y="1268760"/>
          <a:ext cx="8280920" cy="5760720"/>
        </p:xfrm>
        <a:graphic>
          <a:graphicData uri="http://schemas.openxmlformats.org/drawingml/2006/table">
            <a:tbl>
              <a:tblPr firstRow="1" bandRow="1">
                <a:tableStyleId>{5C22544A-7EE6-4342-B048-85BDC9FD1C3A}</a:tableStyleId>
              </a:tblPr>
              <a:tblGrid>
                <a:gridCol w="2160240"/>
                <a:gridCol w="3528392"/>
                <a:gridCol w="2592288"/>
              </a:tblGrid>
              <a:tr h="139040">
                <a:tc>
                  <a:txBody>
                    <a:bodyPr/>
                    <a:lstStyle/>
                    <a:p>
                      <a:r>
                        <a:rPr lang="fr-FR" dirty="0" smtClean="0"/>
                        <a:t>Attribut</a:t>
                      </a:r>
                      <a:endParaRPr lang="fr-FR" dirty="0"/>
                    </a:p>
                  </a:txBody>
                  <a:tcPr/>
                </a:tc>
                <a:tc>
                  <a:txBody>
                    <a:bodyPr/>
                    <a:lstStyle/>
                    <a:p>
                      <a:r>
                        <a:rPr lang="fr-FR" dirty="0" smtClean="0"/>
                        <a:t>sélectionne</a:t>
                      </a:r>
                      <a:endParaRPr lang="fr-FR" dirty="0"/>
                    </a:p>
                  </a:txBody>
                  <a:tcPr/>
                </a:tc>
                <a:tc>
                  <a:txBody>
                    <a:bodyPr/>
                    <a:lstStyle/>
                    <a:p>
                      <a:r>
                        <a:rPr lang="fr-FR" dirty="0" smtClean="0"/>
                        <a:t>Exemples</a:t>
                      </a:r>
                      <a:endParaRPr lang="fr-FR" dirty="0"/>
                    </a:p>
                  </a:txBody>
                  <a:tcPr/>
                </a:tc>
              </a:tr>
              <a:tr h="370840">
                <a:tc>
                  <a:txBody>
                    <a:bodyPr/>
                    <a:lstStyle/>
                    <a:p>
                      <a:r>
                        <a:rPr lang="fr-FR" dirty="0" smtClean="0"/>
                        <a:t>[</a:t>
                      </a:r>
                      <a:r>
                        <a:rPr lang="fr-FR" dirty="0" err="1" smtClean="0"/>
                        <a:t>name</a:t>
                      </a:r>
                      <a:r>
                        <a:rPr lang="fr-FR" dirty="0" smtClean="0"/>
                        <a:t>]</a:t>
                      </a:r>
                      <a:endParaRPr lang="fr-FR" dirty="0"/>
                    </a:p>
                  </a:txBody>
                  <a:tcPr/>
                </a:tc>
                <a:tc>
                  <a:txBody>
                    <a:bodyPr/>
                    <a:lstStyle/>
                    <a:p>
                      <a:r>
                        <a:rPr lang="fr-FR" dirty="0" smtClean="0"/>
                        <a:t>Tous les éléments ayant</a:t>
                      </a:r>
                      <a:r>
                        <a:rPr lang="fr-FR" baseline="0" dirty="0" smtClean="0"/>
                        <a:t> l'attribut spécifié</a:t>
                      </a:r>
                      <a:endParaRPr lang="fr-FR" dirty="0"/>
                    </a:p>
                  </a:txBody>
                  <a:tcPr/>
                </a:tc>
                <a:tc>
                  <a:txBody>
                    <a:bodyPr/>
                    <a:lstStyle/>
                    <a:p>
                      <a:r>
                        <a:rPr lang="fr-FR" dirty="0" smtClean="0"/>
                        <a:t>$('div[id]')</a:t>
                      </a:r>
                    </a:p>
                  </a:txBody>
                  <a:tcPr/>
                </a:tc>
              </a:tr>
              <a:tr h="370840">
                <a:tc>
                  <a:txBody>
                    <a:bodyPr/>
                    <a:lstStyle/>
                    <a:p>
                      <a:r>
                        <a:rPr lang="fr-FR" dirty="0" smtClean="0"/>
                        <a:t>[</a:t>
                      </a:r>
                      <a:r>
                        <a:rPr lang="fr-FR" dirty="0" err="1" smtClean="0"/>
                        <a:t>name</a:t>
                      </a:r>
                      <a:r>
                        <a:rPr lang="fr-FR" dirty="0" smtClean="0"/>
                        <a:t>="valeur"]</a:t>
                      </a:r>
                      <a:endParaRPr lang="fr-FR" dirty="0"/>
                    </a:p>
                  </a:txBody>
                  <a:tcPr/>
                </a:tc>
                <a:tc>
                  <a:txBody>
                    <a:bodyPr/>
                    <a:lstStyle/>
                    <a:p>
                      <a:r>
                        <a:rPr lang="fr-FR" dirty="0" smtClean="0"/>
                        <a:t>Tous les éléments</a:t>
                      </a:r>
                      <a:r>
                        <a:rPr lang="fr-FR" baseline="0" dirty="0" smtClean="0"/>
                        <a:t> dont l'attribut  est égal à "valeur"</a:t>
                      </a:r>
                      <a:endParaRPr lang="fr-FR" dirty="0"/>
                    </a:p>
                  </a:txBody>
                  <a:tcPr/>
                </a:tc>
                <a:tc>
                  <a:txBody>
                    <a:bodyPr/>
                    <a:lstStyle/>
                    <a:p>
                      <a:r>
                        <a:rPr lang="fr-FR" dirty="0" smtClean="0"/>
                        <a:t>$('div[</a:t>
                      </a:r>
                      <a:r>
                        <a:rPr lang="fr-FR" dirty="0" err="1" smtClean="0"/>
                        <a:t>name</a:t>
                      </a:r>
                      <a:r>
                        <a:rPr lang="fr-FR" dirty="0" smtClean="0"/>
                        <a:t>="Basket"]')</a:t>
                      </a:r>
                    </a:p>
                  </a:txBody>
                  <a:tcPr/>
                </a:tc>
              </a:tr>
              <a:tr h="370840">
                <a:tc>
                  <a:txBody>
                    <a:bodyPr/>
                    <a:lstStyle/>
                    <a:p>
                      <a:r>
                        <a:rPr lang="fr-FR" dirty="0" smtClean="0"/>
                        <a:t>[</a:t>
                      </a:r>
                      <a:r>
                        <a:rPr lang="fr-FR" dirty="0" err="1" smtClean="0"/>
                        <a:t>name</a:t>
                      </a:r>
                      <a:r>
                        <a:rPr lang="fr-FR" dirty="0" smtClean="0"/>
                        <a:t>!="valeur"]</a:t>
                      </a:r>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Tous les éléments</a:t>
                      </a:r>
                      <a:r>
                        <a:rPr lang="fr-FR" baseline="0" dirty="0" smtClean="0"/>
                        <a:t> dont l'attribut  est différent de "valeur"</a:t>
                      </a:r>
                      <a:endParaRPr lang="fr-FR"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$('div[</a:t>
                      </a:r>
                      <a:r>
                        <a:rPr lang="fr-FR" dirty="0" err="1" smtClean="0"/>
                        <a:t>name</a:t>
                      </a:r>
                      <a:r>
                        <a:rPr lang="fr-FR" dirty="0" smtClean="0"/>
                        <a:t>!="Basket"]')</a:t>
                      </a:r>
                    </a:p>
                    <a:p>
                      <a:endParaRPr lang="fr-FR" dirty="0" smtClean="0"/>
                    </a:p>
                  </a:txBody>
                  <a:tcPr/>
                </a:tc>
              </a:tr>
              <a:tr h="370840">
                <a:tc>
                  <a:txBody>
                    <a:bodyPr/>
                    <a:lstStyle/>
                    <a:p>
                      <a:r>
                        <a:rPr lang="fr-FR" dirty="0" smtClean="0"/>
                        <a:t>[</a:t>
                      </a:r>
                      <a:r>
                        <a:rPr lang="fr-FR" dirty="0" err="1" smtClean="0"/>
                        <a:t>name</a:t>
                      </a:r>
                      <a:r>
                        <a:rPr lang="fr-FR" dirty="0" smtClean="0"/>
                        <a:t>*="valeur"]</a:t>
                      </a:r>
                      <a:endParaRPr lang="fr-FR" dirty="0"/>
                    </a:p>
                  </a:txBody>
                  <a:tcPr/>
                </a:tc>
                <a:tc>
                  <a:txBody>
                    <a:bodyPr/>
                    <a:lstStyle/>
                    <a:p>
                      <a:r>
                        <a:rPr lang="fr-FR" dirty="0" smtClean="0"/>
                        <a:t>Tous</a:t>
                      </a:r>
                      <a:r>
                        <a:rPr lang="fr-FR" baseline="0" dirty="0" smtClean="0"/>
                        <a:t> les éléments dont l'attribut contient "valeur"</a:t>
                      </a:r>
                      <a:endParaRPr lang="fr-FR" dirty="0"/>
                    </a:p>
                  </a:txBody>
                  <a:tcPr/>
                </a:tc>
                <a:tc>
                  <a:txBody>
                    <a:bodyPr/>
                    <a:lstStyle/>
                    <a:p>
                      <a:r>
                        <a:rPr lang="fr-FR" dirty="0" smtClean="0"/>
                        <a:t>$('a[</a:t>
                      </a:r>
                      <a:r>
                        <a:rPr lang="fr-FR" dirty="0" err="1" smtClean="0"/>
                        <a:t>href</a:t>
                      </a:r>
                      <a:r>
                        <a:rPr lang="fr-FR" dirty="0" smtClean="0"/>
                        <a:t>*="compte"]')</a:t>
                      </a:r>
                    </a:p>
                  </a:txBody>
                  <a:tcPr/>
                </a:tc>
              </a:tr>
              <a:tr h="370840">
                <a:tc>
                  <a:txBody>
                    <a:bodyPr/>
                    <a:lstStyle/>
                    <a:p>
                      <a:r>
                        <a:rPr lang="fr-FR" dirty="0" smtClean="0"/>
                        <a:t>[</a:t>
                      </a:r>
                      <a:r>
                        <a:rPr lang="fr-FR" dirty="0" err="1" smtClean="0"/>
                        <a:t>name</a:t>
                      </a:r>
                      <a:r>
                        <a:rPr lang="fr-FR" dirty="0" smtClean="0"/>
                        <a:t>~="valeur"]</a:t>
                      </a:r>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Tous</a:t>
                      </a:r>
                      <a:r>
                        <a:rPr lang="fr-FR" baseline="0" dirty="0" smtClean="0"/>
                        <a:t> les éléments dont l'attribut contient  le mot "valeur"</a:t>
                      </a:r>
                      <a:endParaRPr lang="fr-FR" dirty="0" smtClean="0"/>
                    </a:p>
                  </a:txBody>
                  <a:tcPr/>
                </a:tc>
                <a:tc>
                  <a:txBody>
                    <a:bodyPr/>
                    <a:lstStyle/>
                    <a:p>
                      <a:r>
                        <a:rPr lang="fr-FR" dirty="0" smtClean="0"/>
                        <a:t>$('a[</a:t>
                      </a:r>
                      <a:r>
                        <a:rPr lang="fr-FR" dirty="0" err="1" smtClean="0"/>
                        <a:t>title</a:t>
                      </a:r>
                      <a:r>
                        <a:rPr lang="fr-FR" dirty="0" smtClean="0"/>
                        <a:t>~="général"]')</a:t>
                      </a:r>
                    </a:p>
                  </a:txBody>
                  <a:tcPr/>
                </a:tc>
              </a:tr>
              <a:tr h="370840">
                <a:tc>
                  <a:txBody>
                    <a:bodyPr/>
                    <a:lstStyle/>
                    <a:p>
                      <a:r>
                        <a:rPr lang="fr-FR" dirty="0" smtClean="0"/>
                        <a:t>[</a:t>
                      </a:r>
                      <a:r>
                        <a:rPr lang="fr-FR" dirty="0" err="1" smtClean="0"/>
                        <a:t>name</a:t>
                      </a:r>
                      <a:r>
                        <a:rPr lang="fr-FR" dirty="0" smtClean="0"/>
                        <a:t>|="valeur"]</a:t>
                      </a:r>
                      <a:endParaRPr lang="fr-FR" dirty="0"/>
                    </a:p>
                  </a:txBody>
                  <a:tcPr/>
                </a:tc>
                <a:tc>
                  <a:txBody>
                    <a:bodyPr/>
                    <a:lstStyle/>
                    <a:p>
                      <a:r>
                        <a:rPr lang="fr-FR" dirty="0" smtClean="0"/>
                        <a:t>Tous les éléments</a:t>
                      </a:r>
                      <a:r>
                        <a:rPr lang="fr-FR" baseline="0" dirty="0" smtClean="0"/>
                        <a:t> dont l'attribut commence ou est égal à "valeur"</a:t>
                      </a:r>
                      <a:endParaRPr lang="fr-FR" dirty="0"/>
                    </a:p>
                  </a:txBody>
                  <a:tcPr/>
                </a:tc>
                <a:tc>
                  <a:txBody>
                    <a:bodyPr/>
                    <a:lstStyle/>
                    <a:p>
                      <a:r>
                        <a:rPr lang="fr-FR" dirty="0" smtClean="0"/>
                        <a:t>$('div[id|="</a:t>
                      </a:r>
                      <a:r>
                        <a:rPr lang="fr-FR" dirty="0" err="1" smtClean="0"/>
                        <a:t>Chap</a:t>
                      </a:r>
                      <a:r>
                        <a:rPr lang="fr-FR" dirty="0" smtClean="0"/>
                        <a:t>"]')</a:t>
                      </a:r>
                    </a:p>
                  </a:txBody>
                  <a:tcPr/>
                </a:tc>
              </a:tr>
              <a:tr h="370840">
                <a:tc>
                  <a:txBody>
                    <a:bodyPr/>
                    <a:lstStyle/>
                    <a:p>
                      <a:r>
                        <a:rPr lang="fr-FR" dirty="0" smtClean="0"/>
                        <a:t>[</a:t>
                      </a:r>
                      <a:r>
                        <a:rPr lang="fr-FR" dirty="0" err="1" smtClean="0"/>
                        <a:t>name</a:t>
                      </a:r>
                      <a:r>
                        <a:rPr lang="fr-FR" dirty="0" smtClean="0"/>
                        <a:t>^="valeur"]</a:t>
                      </a:r>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Tous les éléments</a:t>
                      </a:r>
                      <a:r>
                        <a:rPr lang="fr-FR" baseline="0" dirty="0" smtClean="0"/>
                        <a:t> dont l'attribut commence exactement par "valeur"</a:t>
                      </a:r>
                      <a:endParaRPr lang="fr-FR" dirty="0" smtClean="0"/>
                    </a:p>
                  </a:txBody>
                  <a:tcPr/>
                </a:tc>
                <a:tc>
                  <a:txBody>
                    <a:bodyPr/>
                    <a:lstStyle/>
                    <a:p>
                      <a:r>
                        <a:rPr lang="fr-FR" dirty="0" smtClean="0"/>
                        <a:t>$(a[</a:t>
                      </a:r>
                      <a:r>
                        <a:rPr lang="fr-FR" dirty="0" err="1" smtClean="0"/>
                        <a:t>href</a:t>
                      </a:r>
                      <a:r>
                        <a:rPr lang="fr-FR" dirty="0" smtClean="0"/>
                        <a:t>^=</a:t>
                      </a:r>
                      <a:r>
                        <a:rPr lang="fr-FR" dirty="0" smtClean="0">
                          <a:hlinkClick r:id="rId2" invalidUrl="http:///"/>
                        </a:rPr>
                        <a:t>http://</a:t>
                      </a:r>
                      <a:r>
                        <a:rPr lang="fr-FR" dirty="0" smtClean="0"/>
                        <a:t>]')</a:t>
                      </a:r>
                    </a:p>
                  </a:txBody>
                  <a:tcPr/>
                </a:tc>
              </a:tr>
              <a:tr h="370840">
                <a:tc>
                  <a:txBody>
                    <a:bodyPr/>
                    <a:lstStyle/>
                    <a:p>
                      <a:r>
                        <a:rPr lang="fr-FR" dirty="0" smtClean="0"/>
                        <a:t>[</a:t>
                      </a:r>
                      <a:r>
                        <a:rPr lang="fr-FR" dirty="0" err="1" smtClean="0"/>
                        <a:t>name</a:t>
                      </a:r>
                      <a:r>
                        <a:rPr lang="fr-FR" dirty="0" smtClean="0"/>
                        <a:t>$="valeur"]</a:t>
                      </a:r>
                      <a:endParaRPr lang="fr-FR" dirty="0"/>
                    </a:p>
                  </a:txBody>
                  <a:tcPr/>
                </a:tc>
                <a:tc>
                  <a:txBody>
                    <a:bodyPr/>
                    <a:lstStyle/>
                    <a:p>
                      <a:r>
                        <a:rPr lang="fr-FR" dirty="0" smtClean="0"/>
                        <a:t>Tous les éléments dont </a:t>
                      </a:r>
                      <a:r>
                        <a:rPr lang="fr-FR" baseline="0" dirty="0" smtClean="0"/>
                        <a:t>l'attribut se termine par "valeur"</a:t>
                      </a:r>
                      <a:endParaRPr lang="fr-FR" dirty="0"/>
                    </a:p>
                  </a:txBody>
                  <a:tcPr/>
                </a:tc>
                <a:tc>
                  <a:txBody>
                    <a:bodyPr/>
                    <a:lstStyle/>
                    <a:p>
                      <a:r>
                        <a:rPr lang="fr-FR" dirty="0" smtClean="0"/>
                        <a:t>$('div[id]$="01"]')</a:t>
                      </a:r>
                    </a:p>
                  </a:txBody>
                  <a:tcPr/>
                </a:tc>
              </a:tr>
            </a:tbl>
          </a:graphicData>
        </a:graphic>
      </p:graphicFrame>
    </p:spTree>
    <p:extLst>
      <p:ext uri="{BB962C8B-B14F-4D97-AF65-F5344CB8AC3E}">
        <p14:creationId xmlns:p14="http://schemas.microsoft.com/office/powerpoint/2010/main" val="4027347652"/>
      </p:ext>
    </p:extLst>
  </p:cSld>
  <p:clrMapOvr>
    <a:masterClrMapping/>
  </p:clrMapOvr>
  <p:transition spd="slow">
    <p:wipe dir="d"/>
  </p:transition>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Syntaxe : la cible</a:t>
            </a:r>
            <a:endParaRPr lang="fr-FR" sz="3100" b="1" dirty="0">
              <a:solidFill>
                <a:schemeClr val="accent2">
                  <a:lumMod val="75000"/>
                </a:schemeClr>
              </a:solidFill>
            </a:endParaRPr>
          </a:p>
        </p:txBody>
      </p:sp>
      <p:sp>
        <p:nvSpPr>
          <p:cNvPr id="4" name="ZoneTexte 3"/>
          <p:cNvSpPr txBox="1"/>
          <p:nvPr/>
        </p:nvSpPr>
        <p:spPr>
          <a:xfrm>
            <a:off x="1043608" y="1988840"/>
            <a:ext cx="7416824" cy="1754326"/>
          </a:xfrm>
          <a:prstGeom prst="rect">
            <a:avLst/>
          </a:prstGeom>
          <a:noFill/>
        </p:spPr>
        <p:txBody>
          <a:bodyPr wrap="square" rtlCol="0">
            <a:spAutoFit/>
          </a:bodyPr>
          <a:lstStyle/>
          <a:p>
            <a:r>
              <a:rPr lang="fr-FR" dirty="0" smtClean="0"/>
              <a:t>Toutes les syntaxes des cibles et des méthodes JQUERY se trouvent (en anglais)  dans la </a:t>
            </a:r>
            <a:r>
              <a:rPr lang="fr-FR" dirty="0" err="1" smtClean="0"/>
              <a:t>MainPage</a:t>
            </a:r>
            <a:r>
              <a:rPr lang="fr-FR" dirty="0" smtClean="0"/>
              <a:t> de :</a:t>
            </a:r>
          </a:p>
          <a:p>
            <a:endParaRPr lang="fr-FR" dirty="0"/>
          </a:p>
          <a:p>
            <a:r>
              <a:rPr lang="fr-FR" dirty="0">
                <a:hlinkClick r:id="rId2"/>
              </a:rPr>
              <a:t>http://</a:t>
            </a:r>
            <a:r>
              <a:rPr lang="fr-FR" dirty="0" smtClean="0">
                <a:hlinkClick r:id="rId2"/>
              </a:rPr>
              <a:t>api.jquery.com</a:t>
            </a:r>
            <a:endParaRPr lang="fr-FR" dirty="0" smtClean="0"/>
          </a:p>
          <a:p>
            <a:endParaRPr lang="fr-FR" dirty="0"/>
          </a:p>
          <a:p>
            <a:endParaRPr lang="fr-FR" dirty="0"/>
          </a:p>
        </p:txBody>
      </p:sp>
    </p:spTree>
    <p:extLst>
      <p:ext uri="{BB962C8B-B14F-4D97-AF65-F5344CB8AC3E}">
        <p14:creationId xmlns:p14="http://schemas.microsoft.com/office/powerpoint/2010/main" val="1986291713"/>
      </p:ext>
    </p:extLst>
  </p:cSld>
  <p:clrMapOvr>
    <a:masterClrMapping/>
  </p:clrMapOvr>
  <p:transition spd="slow">
    <p:wipe dir="d"/>
  </p:transition>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Syntaxe : les méthodes - principe</a:t>
            </a:r>
            <a:endParaRPr lang="fr-FR" sz="3100" b="1" dirty="0">
              <a:solidFill>
                <a:schemeClr val="accent2">
                  <a:lumMod val="75000"/>
                </a:schemeClr>
              </a:solidFill>
            </a:endParaRPr>
          </a:p>
        </p:txBody>
      </p:sp>
      <p:sp>
        <p:nvSpPr>
          <p:cNvPr id="4" name="ZoneTexte 3"/>
          <p:cNvSpPr txBox="1"/>
          <p:nvPr/>
        </p:nvSpPr>
        <p:spPr>
          <a:xfrm>
            <a:off x="1043608" y="1988840"/>
            <a:ext cx="7416824" cy="3970318"/>
          </a:xfrm>
          <a:prstGeom prst="rect">
            <a:avLst/>
          </a:prstGeom>
          <a:noFill/>
        </p:spPr>
        <p:txBody>
          <a:bodyPr wrap="square" rtlCol="0">
            <a:spAutoFit/>
          </a:bodyPr>
          <a:lstStyle/>
          <a:p>
            <a:r>
              <a:rPr lang="fr-FR" dirty="0" smtClean="0"/>
              <a:t>Dans la plupart des cas, les méthodes JQuery s'appliquent à une cible, en général, une balise, son contenu, sa classe ou un élément qui lui est lié.</a:t>
            </a:r>
          </a:p>
          <a:p>
            <a:r>
              <a:rPr lang="fr-FR" dirty="0" smtClean="0"/>
              <a:t>Les méthodes sont nombreuses et peuvent avoir  un ou plusieurs paramètres).</a:t>
            </a:r>
          </a:p>
          <a:p>
            <a:r>
              <a:rPr lang="fr-FR" dirty="0" smtClean="0"/>
              <a:t>Le résultat d'une méthode peut-être :</a:t>
            </a:r>
          </a:p>
          <a:p>
            <a:pPr marL="285750" indent="-285750">
              <a:buFont typeface="Arial" pitchFamily="34" charset="0"/>
              <a:buChar char="•"/>
            </a:pPr>
            <a:r>
              <a:rPr lang="fr-FR" dirty="0" smtClean="0"/>
              <a:t>un texte, un nombre ou une date,</a:t>
            </a:r>
          </a:p>
          <a:p>
            <a:pPr marL="285750" indent="-285750">
              <a:buFont typeface="Arial" pitchFamily="34" charset="0"/>
              <a:buChar char="•"/>
            </a:pPr>
            <a:r>
              <a:rPr lang="fr-FR" dirty="0" smtClean="0"/>
              <a:t>un ajout, une suppression ou une modification du contenu de la page,</a:t>
            </a:r>
          </a:p>
          <a:p>
            <a:pPr marL="285750" indent="-285750">
              <a:buFont typeface="Arial" pitchFamily="34" charset="0"/>
              <a:buChar char="•"/>
            </a:pPr>
            <a:r>
              <a:rPr lang="fr-FR" dirty="0" smtClean="0"/>
              <a:t>une modification de la présentation d'une ou de plusieurs balises,</a:t>
            </a:r>
          </a:p>
          <a:p>
            <a:pPr marL="285750" indent="-285750">
              <a:buFont typeface="Arial" pitchFamily="34" charset="0"/>
              <a:buChar char="•"/>
            </a:pPr>
            <a:r>
              <a:rPr lang="fr-FR" dirty="0" smtClean="0"/>
              <a:t>une animation,</a:t>
            </a:r>
          </a:p>
          <a:p>
            <a:pPr marL="285750" indent="-285750">
              <a:buFont typeface="Arial" pitchFamily="34" charset="0"/>
              <a:buChar char="•"/>
            </a:pPr>
            <a:r>
              <a:rPr lang="fr-FR" dirty="0" smtClean="0"/>
              <a:t>une action vers un site externe.</a:t>
            </a:r>
          </a:p>
          <a:p>
            <a:r>
              <a:rPr lang="fr-FR" dirty="0" smtClean="0"/>
              <a:t>Pour bien comprendre les principe des méthodes JQuery voici quelques méthodes pratiques et simples pour manipuler une page HTML.</a:t>
            </a:r>
          </a:p>
          <a:p>
            <a:endParaRPr lang="fr-FR" dirty="0"/>
          </a:p>
          <a:p>
            <a:endParaRPr lang="fr-FR" dirty="0"/>
          </a:p>
        </p:txBody>
      </p:sp>
    </p:spTree>
    <p:extLst>
      <p:ext uri="{BB962C8B-B14F-4D97-AF65-F5344CB8AC3E}">
        <p14:creationId xmlns:p14="http://schemas.microsoft.com/office/powerpoint/2010/main" val="3901274505"/>
      </p:ext>
    </p:extLst>
  </p:cSld>
  <p:clrMapOvr>
    <a:masterClrMapping/>
  </p:clrMapOvr>
  <p:transition spd="slow">
    <p:wipe dir="d"/>
  </p:transition>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before</a:t>
            </a:r>
            <a:r>
              <a:rPr lang="fr-FR" sz="3100" b="1" i="1" dirty="0" smtClean="0">
                <a:solidFill>
                  <a:schemeClr val="accent2">
                    <a:lumMod val="75000"/>
                  </a:schemeClr>
                </a:solidFill>
              </a:rPr>
              <a:t>(</a:t>
            </a:r>
            <a:r>
              <a:rPr lang="fr-FR" sz="3100" b="1" i="1" dirty="0" smtClean="0">
                <a:solidFill>
                  <a:schemeClr val="tx2">
                    <a:lumMod val="75000"/>
                  </a:schemeClr>
                </a:solidFill>
              </a:rPr>
              <a:t>contenu</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1043608" y="1628800"/>
            <a:ext cx="7416824" cy="5355312"/>
          </a:xfrm>
          <a:prstGeom prst="rect">
            <a:avLst/>
          </a:prstGeom>
          <a:noFill/>
        </p:spPr>
        <p:txBody>
          <a:bodyPr wrap="square" rtlCol="0">
            <a:spAutoFit/>
          </a:bodyPr>
          <a:lstStyle/>
          <a:p>
            <a:r>
              <a:rPr lang="fr-FR" b="1" dirty="0" smtClean="0">
                <a:solidFill>
                  <a:schemeClr val="tx2">
                    <a:lumMod val="75000"/>
                  </a:schemeClr>
                </a:solidFill>
              </a:rPr>
              <a:t>$(cible).</a:t>
            </a:r>
            <a:r>
              <a:rPr lang="fr-FR" b="1" dirty="0" smtClean="0"/>
              <a:t> </a:t>
            </a:r>
            <a:r>
              <a:rPr lang="fr-FR" b="1" dirty="0" err="1" smtClean="0">
                <a:solidFill>
                  <a:schemeClr val="accent2">
                    <a:lumMod val="75000"/>
                  </a:schemeClr>
                </a:solidFill>
              </a:rPr>
              <a:t>before</a:t>
            </a:r>
            <a:r>
              <a:rPr lang="fr-FR" b="1" dirty="0" smtClean="0">
                <a:solidFill>
                  <a:schemeClr val="accent2">
                    <a:lumMod val="75000"/>
                  </a:schemeClr>
                </a:solidFill>
              </a:rPr>
              <a:t>(</a:t>
            </a:r>
            <a:r>
              <a:rPr lang="fr-FR" b="1" dirty="0" smtClean="0">
                <a:solidFill>
                  <a:schemeClr val="tx2">
                    <a:lumMod val="75000"/>
                  </a:schemeClr>
                </a:solidFill>
              </a:rPr>
              <a:t>contenu</a:t>
            </a:r>
            <a:r>
              <a:rPr lang="fr-FR" b="1" dirty="0" smtClean="0">
                <a:solidFill>
                  <a:schemeClr val="accent2">
                    <a:lumMod val="75000"/>
                  </a:schemeClr>
                </a:solidFill>
              </a:rPr>
              <a:t>)</a:t>
            </a:r>
            <a:endParaRPr lang="fr-FR" b="1" dirty="0" smtClean="0"/>
          </a:p>
          <a:p>
            <a:r>
              <a:rPr lang="fr-FR" dirty="0" smtClean="0"/>
              <a:t>Insère le </a:t>
            </a:r>
            <a:r>
              <a:rPr lang="fr-FR" b="1" dirty="0" smtClean="0">
                <a:solidFill>
                  <a:schemeClr val="tx2">
                    <a:lumMod val="75000"/>
                  </a:schemeClr>
                </a:solidFill>
              </a:rPr>
              <a:t>contenu</a:t>
            </a:r>
            <a:r>
              <a:rPr lang="fr-FR" dirty="0" smtClean="0">
                <a:solidFill>
                  <a:schemeClr val="tx2">
                    <a:lumMod val="75000"/>
                  </a:schemeClr>
                </a:solidFill>
              </a:rPr>
              <a:t> </a:t>
            </a:r>
            <a:r>
              <a:rPr lang="fr-FR" dirty="0" smtClean="0"/>
              <a:t>avant chaque élément défini par </a:t>
            </a:r>
            <a:r>
              <a:rPr lang="fr-FR" b="1" dirty="0" smtClean="0">
                <a:solidFill>
                  <a:schemeClr val="tx2">
                    <a:lumMod val="75000"/>
                  </a:schemeClr>
                </a:solidFill>
              </a:rPr>
              <a:t>$(cible)</a:t>
            </a:r>
            <a:r>
              <a:rPr lang="fr-FR" b="1" dirty="0" smtClean="0"/>
              <a:t>.</a:t>
            </a:r>
          </a:p>
          <a:p>
            <a:endParaRPr lang="fr-FR" dirty="0" smtClean="0"/>
          </a:p>
          <a:p>
            <a:r>
              <a:rPr lang="fr-FR" b="1" dirty="0" smtClean="0">
                <a:solidFill>
                  <a:schemeClr val="tx2">
                    <a:lumMod val="75000"/>
                  </a:schemeClr>
                </a:solidFill>
              </a:rPr>
              <a:t>contenu</a:t>
            </a:r>
            <a:r>
              <a:rPr lang="fr-FR" dirty="0" smtClean="0"/>
              <a:t> :</a:t>
            </a:r>
          </a:p>
          <a:p>
            <a:pPr marL="360000"/>
            <a:r>
              <a:rPr lang="fr-FR" dirty="0" smtClean="0"/>
              <a:t>une chaîne HTML, un élément DOM, un objet  JQuery </a:t>
            </a:r>
          </a:p>
          <a:p>
            <a:pPr marL="360000"/>
            <a:r>
              <a:rPr lang="fr-FR" dirty="0" smtClean="0"/>
              <a:t>ou une fonction retournant l'un de ces 3 éléments.</a:t>
            </a:r>
          </a:p>
          <a:p>
            <a:endParaRPr lang="fr-FR" dirty="0"/>
          </a:p>
          <a:p>
            <a:r>
              <a:rPr lang="fr-FR" dirty="0" smtClean="0"/>
              <a:t>Exemple 1 :</a:t>
            </a:r>
          </a:p>
          <a:p>
            <a:r>
              <a:rPr lang="en-US" dirty="0"/>
              <a:t>&lt;div class</a:t>
            </a:r>
            <a:r>
              <a:rPr lang="en-US" dirty="0" smtClean="0"/>
              <a:t>="article"&gt;</a:t>
            </a:r>
            <a:endParaRPr lang="en-US" dirty="0"/>
          </a:p>
          <a:p>
            <a:r>
              <a:rPr lang="en-US" dirty="0" smtClean="0"/>
              <a:t>    &lt;h2&gt;</a:t>
            </a:r>
            <a:r>
              <a:rPr lang="en-US" dirty="0" err="1" smtClean="0"/>
              <a:t>Dimanche</a:t>
            </a:r>
            <a:r>
              <a:rPr lang="en-US" dirty="0" smtClean="0"/>
              <a:t>&lt;/</a:t>
            </a:r>
            <a:r>
              <a:rPr lang="en-US" dirty="0"/>
              <a:t>h2&gt;</a:t>
            </a:r>
          </a:p>
          <a:p>
            <a:r>
              <a:rPr lang="en-US" dirty="0" smtClean="0"/>
              <a:t>    &lt;</a:t>
            </a:r>
            <a:r>
              <a:rPr lang="en-US" dirty="0"/>
              <a:t>div class</a:t>
            </a:r>
            <a:r>
              <a:rPr lang="en-US" dirty="0" smtClean="0"/>
              <a:t>="</a:t>
            </a:r>
            <a:r>
              <a:rPr lang="en-US" dirty="0" err="1" smtClean="0"/>
              <a:t>resultat</a:t>
            </a:r>
            <a:r>
              <a:rPr lang="en-US" dirty="0" smtClean="0"/>
              <a:t>"&gt;6-3,6-2,6-4&lt;/</a:t>
            </a:r>
            <a:r>
              <a:rPr lang="en-US" dirty="0"/>
              <a:t>div&gt;</a:t>
            </a:r>
          </a:p>
          <a:p>
            <a:r>
              <a:rPr lang="en-US" dirty="0" smtClean="0"/>
              <a:t>    &lt;</a:t>
            </a:r>
            <a:r>
              <a:rPr lang="en-US" dirty="0"/>
              <a:t>div class</a:t>
            </a:r>
            <a:r>
              <a:rPr lang="en-US" dirty="0" smtClean="0"/>
              <a:t>="</a:t>
            </a:r>
            <a:r>
              <a:rPr lang="en-US" dirty="0" err="1" smtClean="0"/>
              <a:t>resultat</a:t>
            </a:r>
            <a:r>
              <a:rPr lang="en-US" dirty="0" smtClean="0"/>
              <a:t> "&gt;6-1,6-0,6-0&lt;/</a:t>
            </a:r>
            <a:r>
              <a:rPr lang="en-US" dirty="0"/>
              <a:t>div&gt;</a:t>
            </a:r>
          </a:p>
          <a:p>
            <a:r>
              <a:rPr lang="en-US" dirty="0"/>
              <a:t>&lt;/div</a:t>
            </a:r>
            <a:r>
              <a:rPr lang="en-US" dirty="0" smtClean="0"/>
              <a:t>&gt;</a:t>
            </a:r>
          </a:p>
          <a:p>
            <a:r>
              <a:rPr lang="en-US" dirty="0"/>
              <a:t>&lt;script type="text/javascript"&gt;</a:t>
            </a:r>
          </a:p>
          <a:p>
            <a:r>
              <a:rPr lang="fr-FR" b="1" dirty="0" smtClean="0">
                <a:solidFill>
                  <a:schemeClr val="accent2">
                    <a:lumMod val="75000"/>
                  </a:schemeClr>
                </a:solidFill>
              </a:rPr>
              <a:t>$('.</a:t>
            </a:r>
            <a:r>
              <a:rPr lang="fr-FR" b="1" dirty="0" err="1" smtClean="0">
                <a:solidFill>
                  <a:schemeClr val="accent2">
                    <a:lumMod val="75000"/>
                  </a:schemeClr>
                </a:solidFill>
              </a:rPr>
              <a:t>resultat</a:t>
            </a:r>
            <a:r>
              <a:rPr lang="fr-FR" b="1" dirty="0" smtClean="0">
                <a:solidFill>
                  <a:schemeClr val="accent2">
                    <a:lumMod val="75000"/>
                  </a:schemeClr>
                </a:solidFill>
              </a:rPr>
              <a:t>').</a:t>
            </a:r>
            <a:r>
              <a:rPr lang="fr-FR" b="1" dirty="0" err="1" smtClean="0">
                <a:solidFill>
                  <a:schemeClr val="accent2">
                    <a:lumMod val="75000"/>
                  </a:schemeClr>
                </a:solidFill>
              </a:rPr>
              <a:t>before</a:t>
            </a:r>
            <a:r>
              <a:rPr lang="fr-FR" b="1" dirty="0" smtClean="0">
                <a:solidFill>
                  <a:schemeClr val="accent2">
                    <a:lumMod val="75000"/>
                  </a:schemeClr>
                </a:solidFill>
              </a:rPr>
              <a:t>("&lt;p&gt;Rolland Garros&lt;/p&gt;")</a:t>
            </a:r>
          </a:p>
          <a:p>
            <a:r>
              <a:rPr lang="fr-FR" dirty="0" smtClean="0"/>
              <a:t>&lt;/script&gt;</a:t>
            </a:r>
            <a:endParaRPr lang="fr-FR" dirty="0"/>
          </a:p>
          <a:p>
            <a:endParaRPr lang="fr-FR" dirty="0" smtClean="0"/>
          </a:p>
          <a:p>
            <a:endParaRPr lang="fr-FR" dirty="0"/>
          </a:p>
          <a:p>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1789" y="3717032"/>
            <a:ext cx="1728192" cy="282673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255" y="1484784"/>
            <a:ext cx="1760195" cy="158417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77335456"/>
      </p:ext>
    </p:extLst>
  </p:cSld>
  <p:clrMapOvr>
    <a:masterClrMapping/>
  </p:clrMapOvr>
  <p:transition spd="slow">
    <p:wipe dir="d"/>
  </p:transition>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before</a:t>
            </a:r>
            <a:r>
              <a:rPr lang="fr-FR" sz="3100" b="1" i="1" dirty="0" smtClean="0">
                <a:solidFill>
                  <a:schemeClr val="accent2">
                    <a:lumMod val="75000"/>
                  </a:schemeClr>
                </a:solidFill>
              </a:rPr>
              <a:t>(</a:t>
            </a:r>
            <a:r>
              <a:rPr lang="fr-FR" sz="3100" b="1" i="1" dirty="0" smtClean="0">
                <a:solidFill>
                  <a:schemeClr val="tx2">
                    <a:lumMod val="75000"/>
                  </a:schemeClr>
                </a:solidFill>
              </a:rPr>
              <a:t>contenu</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1043608" y="1628800"/>
            <a:ext cx="7416824" cy="3970318"/>
          </a:xfrm>
          <a:prstGeom prst="rect">
            <a:avLst/>
          </a:prstGeom>
          <a:noFill/>
        </p:spPr>
        <p:txBody>
          <a:bodyPr wrap="square" rtlCol="0">
            <a:spAutoFit/>
          </a:bodyPr>
          <a:lstStyle/>
          <a:p>
            <a:r>
              <a:rPr lang="fr-FR" dirty="0" smtClean="0"/>
              <a:t>Exemple  2 :</a:t>
            </a:r>
          </a:p>
          <a:p>
            <a:r>
              <a:rPr lang="en-US" dirty="0"/>
              <a:t>&lt;div class</a:t>
            </a:r>
            <a:r>
              <a:rPr lang="en-US" dirty="0" smtClean="0"/>
              <a:t>="article"&gt;</a:t>
            </a:r>
          </a:p>
          <a:p>
            <a:r>
              <a:rPr lang="en-US" dirty="0" smtClean="0"/>
              <a:t>    </a:t>
            </a:r>
            <a:r>
              <a:rPr lang="en-US" dirty="0" err="1" smtClean="0"/>
              <a:t>Résultats</a:t>
            </a:r>
            <a:endParaRPr lang="en-US" dirty="0"/>
          </a:p>
          <a:p>
            <a:r>
              <a:rPr lang="en-US" dirty="0" smtClean="0"/>
              <a:t>    &lt;h2&gt;</a:t>
            </a:r>
            <a:r>
              <a:rPr lang="en-US" dirty="0" err="1" smtClean="0"/>
              <a:t>Dimanche</a:t>
            </a:r>
            <a:r>
              <a:rPr lang="en-US" dirty="0" smtClean="0"/>
              <a:t>&lt;/</a:t>
            </a:r>
            <a:r>
              <a:rPr lang="en-US" dirty="0"/>
              <a:t>h2&gt;</a:t>
            </a:r>
          </a:p>
          <a:p>
            <a:r>
              <a:rPr lang="en-US" dirty="0" smtClean="0"/>
              <a:t>    &lt;</a:t>
            </a:r>
            <a:r>
              <a:rPr lang="en-US" dirty="0"/>
              <a:t>div class</a:t>
            </a:r>
            <a:r>
              <a:rPr lang="en-US" dirty="0" smtClean="0"/>
              <a:t>="</a:t>
            </a:r>
            <a:r>
              <a:rPr lang="en-US" dirty="0" err="1" smtClean="0"/>
              <a:t>resultat</a:t>
            </a:r>
            <a:r>
              <a:rPr lang="en-US" dirty="0" smtClean="0"/>
              <a:t>"&gt;6-3,6-2,6-4&lt;/</a:t>
            </a:r>
            <a:r>
              <a:rPr lang="en-US" dirty="0"/>
              <a:t>div&gt;</a:t>
            </a:r>
          </a:p>
          <a:p>
            <a:r>
              <a:rPr lang="en-US" dirty="0" smtClean="0"/>
              <a:t>    &lt;</a:t>
            </a:r>
            <a:r>
              <a:rPr lang="en-US" dirty="0"/>
              <a:t>div class</a:t>
            </a:r>
            <a:r>
              <a:rPr lang="en-US" dirty="0" smtClean="0"/>
              <a:t>="</a:t>
            </a:r>
            <a:r>
              <a:rPr lang="en-US" dirty="0" err="1" smtClean="0"/>
              <a:t>resultat</a:t>
            </a:r>
            <a:r>
              <a:rPr lang="en-US" dirty="0" smtClean="0"/>
              <a:t> "&gt;6-1,6-0,6-0&lt;/</a:t>
            </a:r>
            <a:r>
              <a:rPr lang="en-US" dirty="0"/>
              <a:t>div&gt;</a:t>
            </a:r>
          </a:p>
          <a:p>
            <a:r>
              <a:rPr lang="en-US" dirty="0"/>
              <a:t>&lt;/div</a:t>
            </a:r>
            <a:r>
              <a:rPr lang="en-US" dirty="0" smtClean="0"/>
              <a:t>&gt;</a:t>
            </a:r>
          </a:p>
          <a:p>
            <a:r>
              <a:rPr lang="en-US" dirty="0"/>
              <a:t>&lt;script type="text/javascript"&gt;</a:t>
            </a:r>
          </a:p>
          <a:p>
            <a:r>
              <a:rPr lang="fr-FR" b="1" dirty="0" smtClean="0">
                <a:solidFill>
                  <a:schemeClr val="accent2">
                    <a:lumMod val="75000"/>
                  </a:schemeClr>
                </a:solidFill>
              </a:rPr>
              <a:t>$('.</a:t>
            </a:r>
            <a:r>
              <a:rPr lang="fr-FR" b="1" dirty="0" err="1" smtClean="0">
                <a:solidFill>
                  <a:schemeClr val="accent2">
                    <a:lumMod val="75000"/>
                  </a:schemeClr>
                </a:solidFill>
              </a:rPr>
              <a:t>resultat</a:t>
            </a:r>
            <a:r>
              <a:rPr lang="fr-FR" b="1" dirty="0" smtClean="0">
                <a:solidFill>
                  <a:schemeClr val="accent2">
                    <a:lumMod val="75000"/>
                  </a:schemeClr>
                </a:solidFill>
              </a:rPr>
              <a:t>').</a:t>
            </a:r>
            <a:r>
              <a:rPr lang="fr-FR" b="1" dirty="0" err="1" smtClean="0">
                <a:solidFill>
                  <a:schemeClr val="accent2">
                    <a:lumMod val="75000"/>
                  </a:schemeClr>
                </a:solidFill>
              </a:rPr>
              <a:t>before</a:t>
            </a:r>
            <a:r>
              <a:rPr lang="fr-FR" b="1" dirty="0" smtClean="0">
                <a:solidFill>
                  <a:schemeClr val="accent2">
                    <a:lumMod val="75000"/>
                  </a:schemeClr>
                </a:solidFill>
              </a:rPr>
              <a:t>("&lt;p&gt;Rolland Garros&lt;/p&gt;");</a:t>
            </a:r>
          </a:p>
          <a:p>
            <a:r>
              <a:rPr lang="fr-FR" b="1" dirty="0" smtClean="0">
                <a:solidFill>
                  <a:schemeClr val="accent2">
                    <a:lumMod val="75000"/>
                  </a:schemeClr>
                </a:solidFill>
              </a:rPr>
              <a:t>$('.article').</a:t>
            </a:r>
            <a:r>
              <a:rPr lang="fr-FR" b="1" dirty="0" err="1" smtClean="0">
                <a:solidFill>
                  <a:schemeClr val="accent2">
                    <a:lumMod val="75000"/>
                  </a:schemeClr>
                </a:solidFill>
              </a:rPr>
              <a:t>before</a:t>
            </a:r>
            <a:r>
              <a:rPr lang="fr-FR" b="1" dirty="0" smtClean="0">
                <a:solidFill>
                  <a:schemeClr val="accent2">
                    <a:lumMod val="75000"/>
                  </a:schemeClr>
                </a:solidFill>
              </a:rPr>
              <a:t>($('h2'));</a:t>
            </a:r>
          </a:p>
          <a:p>
            <a:r>
              <a:rPr lang="fr-FR" dirty="0" smtClean="0"/>
              <a:t>&lt;/script&gt;</a:t>
            </a:r>
            <a:endParaRPr lang="fr-FR" dirty="0"/>
          </a:p>
          <a:p>
            <a:endParaRPr lang="fr-FR" dirty="0" smtClean="0"/>
          </a:p>
          <a:p>
            <a:endParaRPr lang="fr-FR" dirty="0"/>
          </a:p>
          <a:p>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3429000"/>
            <a:ext cx="1728192" cy="310019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224" y="764704"/>
            <a:ext cx="1808958" cy="187220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01715532"/>
      </p:ext>
    </p:extLst>
  </p:cSld>
  <p:clrMapOvr>
    <a:masterClrMapping/>
  </p:clrMapOvr>
  <p:transition spd="slow">
    <p:wipe dir="d"/>
  </p:transition>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after</a:t>
            </a:r>
            <a:r>
              <a:rPr lang="fr-FR" sz="3100" b="1" i="1" dirty="0" smtClean="0">
                <a:solidFill>
                  <a:schemeClr val="accent2">
                    <a:lumMod val="75000"/>
                  </a:schemeClr>
                </a:solidFill>
              </a:rPr>
              <a:t>(</a:t>
            </a:r>
            <a:r>
              <a:rPr lang="fr-FR" sz="3100" b="1" i="1" dirty="0" smtClean="0">
                <a:solidFill>
                  <a:schemeClr val="tx2">
                    <a:lumMod val="75000"/>
                  </a:schemeClr>
                </a:solidFill>
              </a:rPr>
              <a:t>contenu</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1043608" y="1628800"/>
            <a:ext cx="7416824" cy="5355312"/>
          </a:xfrm>
          <a:prstGeom prst="rect">
            <a:avLst/>
          </a:prstGeom>
          <a:noFill/>
        </p:spPr>
        <p:txBody>
          <a:bodyPr wrap="square" rtlCol="0">
            <a:spAutoFit/>
          </a:bodyPr>
          <a:lstStyle/>
          <a:p>
            <a:r>
              <a:rPr lang="fr-FR" b="1" dirty="0" smtClean="0">
                <a:solidFill>
                  <a:schemeClr val="tx2">
                    <a:lumMod val="75000"/>
                  </a:schemeClr>
                </a:solidFill>
              </a:rPr>
              <a:t>$(cible).</a:t>
            </a:r>
            <a:r>
              <a:rPr lang="fr-FR" b="1" dirty="0" smtClean="0"/>
              <a:t> </a:t>
            </a:r>
            <a:r>
              <a:rPr lang="fr-FR" b="1" dirty="0" err="1" smtClean="0">
                <a:solidFill>
                  <a:schemeClr val="accent2">
                    <a:lumMod val="75000"/>
                  </a:schemeClr>
                </a:solidFill>
              </a:rPr>
              <a:t>after</a:t>
            </a:r>
            <a:r>
              <a:rPr lang="fr-FR" b="1" dirty="0" smtClean="0">
                <a:solidFill>
                  <a:schemeClr val="accent2">
                    <a:lumMod val="75000"/>
                  </a:schemeClr>
                </a:solidFill>
              </a:rPr>
              <a:t>(</a:t>
            </a:r>
            <a:r>
              <a:rPr lang="fr-FR" b="1" dirty="0" smtClean="0">
                <a:solidFill>
                  <a:schemeClr val="tx2">
                    <a:lumMod val="75000"/>
                  </a:schemeClr>
                </a:solidFill>
              </a:rPr>
              <a:t>contenu</a:t>
            </a:r>
            <a:r>
              <a:rPr lang="fr-FR" b="1" dirty="0" smtClean="0">
                <a:solidFill>
                  <a:schemeClr val="accent2">
                    <a:lumMod val="75000"/>
                  </a:schemeClr>
                </a:solidFill>
              </a:rPr>
              <a:t>)</a:t>
            </a:r>
            <a:endParaRPr lang="fr-FR" b="1" dirty="0" smtClean="0"/>
          </a:p>
          <a:p>
            <a:r>
              <a:rPr lang="fr-FR" dirty="0" smtClean="0"/>
              <a:t>Insère le </a:t>
            </a:r>
            <a:r>
              <a:rPr lang="fr-FR" b="1" dirty="0" smtClean="0">
                <a:solidFill>
                  <a:schemeClr val="tx2">
                    <a:lumMod val="75000"/>
                  </a:schemeClr>
                </a:solidFill>
              </a:rPr>
              <a:t>contenu</a:t>
            </a:r>
            <a:r>
              <a:rPr lang="fr-FR" dirty="0" smtClean="0">
                <a:solidFill>
                  <a:schemeClr val="tx2">
                    <a:lumMod val="75000"/>
                  </a:schemeClr>
                </a:solidFill>
              </a:rPr>
              <a:t> </a:t>
            </a:r>
            <a:r>
              <a:rPr lang="fr-FR" dirty="0" smtClean="0"/>
              <a:t>après chaque élément défini par </a:t>
            </a:r>
            <a:r>
              <a:rPr lang="fr-FR" b="1" dirty="0" smtClean="0">
                <a:solidFill>
                  <a:schemeClr val="tx2">
                    <a:lumMod val="75000"/>
                  </a:schemeClr>
                </a:solidFill>
              </a:rPr>
              <a:t>$(cible)</a:t>
            </a:r>
            <a:r>
              <a:rPr lang="fr-FR" b="1" dirty="0" smtClean="0"/>
              <a:t>.</a:t>
            </a:r>
          </a:p>
          <a:p>
            <a:endParaRPr lang="fr-FR" dirty="0" smtClean="0"/>
          </a:p>
          <a:p>
            <a:r>
              <a:rPr lang="fr-FR" b="1" dirty="0" smtClean="0">
                <a:solidFill>
                  <a:schemeClr val="tx2">
                    <a:lumMod val="75000"/>
                  </a:schemeClr>
                </a:solidFill>
              </a:rPr>
              <a:t>contenu</a:t>
            </a:r>
            <a:r>
              <a:rPr lang="fr-FR" dirty="0" smtClean="0"/>
              <a:t> :</a:t>
            </a:r>
          </a:p>
          <a:p>
            <a:pPr marL="360000"/>
            <a:r>
              <a:rPr lang="fr-FR" dirty="0" smtClean="0"/>
              <a:t>une chaîne HTML, un élément DOM, un objet  JQuery </a:t>
            </a:r>
          </a:p>
          <a:p>
            <a:pPr marL="360000"/>
            <a:r>
              <a:rPr lang="fr-FR" dirty="0" smtClean="0"/>
              <a:t>ou une fonction retournant l'un de ces 3 éléments.</a:t>
            </a:r>
          </a:p>
          <a:p>
            <a:endParaRPr lang="fr-FR" dirty="0"/>
          </a:p>
          <a:p>
            <a:r>
              <a:rPr lang="fr-FR" dirty="0" smtClean="0"/>
              <a:t>Exemple 1 :</a:t>
            </a:r>
          </a:p>
          <a:p>
            <a:r>
              <a:rPr lang="en-US" dirty="0"/>
              <a:t>&lt;div class</a:t>
            </a:r>
            <a:r>
              <a:rPr lang="en-US" dirty="0" smtClean="0"/>
              <a:t>="article"&gt;</a:t>
            </a:r>
            <a:endParaRPr lang="en-US" dirty="0"/>
          </a:p>
          <a:p>
            <a:r>
              <a:rPr lang="en-US" dirty="0" smtClean="0"/>
              <a:t>    &lt;h2&gt;</a:t>
            </a:r>
            <a:r>
              <a:rPr lang="en-US" dirty="0" err="1" smtClean="0"/>
              <a:t>Dimanche</a:t>
            </a:r>
            <a:r>
              <a:rPr lang="en-US" dirty="0" smtClean="0"/>
              <a:t>&lt;/</a:t>
            </a:r>
            <a:r>
              <a:rPr lang="en-US" dirty="0"/>
              <a:t>h2&gt;</a:t>
            </a:r>
          </a:p>
          <a:p>
            <a:r>
              <a:rPr lang="en-US" dirty="0" smtClean="0"/>
              <a:t>    &lt;</a:t>
            </a:r>
            <a:r>
              <a:rPr lang="en-US" dirty="0"/>
              <a:t>div class</a:t>
            </a:r>
            <a:r>
              <a:rPr lang="en-US" dirty="0" smtClean="0"/>
              <a:t>="</a:t>
            </a:r>
            <a:r>
              <a:rPr lang="en-US" dirty="0" err="1" smtClean="0"/>
              <a:t>resultat</a:t>
            </a:r>
            <a:r>
              <a:rPr lang="en-US" dirty="0" smtClean="0"/>
              <a:t>"&gt;6-3,6-2,6-4&lt;/</a:t>
            </a:r>
            <a:r>
              <a:rPr lang="en-US" dirty="0"/>
              <a:t>div&gt;</a:t>
            </a:r>
          </a:p>
          <a:p>
            <a:r>
              <a:rPr lang="en-US" dirty="0" smtClean="0"/>
              <a:t>    &lt;</a:t>
            </a:r>
            <a:r>
              <a:rPr lang="en-US" dirty="0"/>
              <a:t>div class</a:t>
            </a:r>
            <a:r>
              <a:rPr lang="en-US" dirty="0" smtClean="0"/>
              <a:t>="</a:t>
            </a:r>
            <a:r>
              <a:rPr lang="en-US" dirty="0" err="1" smtClean="0"/>
              <a:t>resultat</a:t>
            </a:r>
            <a:r>
              <a:rPr lang="en-US" dirty="0" smtClean="0"/>
              <a:t> "&gt;6-1,6-0,6-0&lt;/</a:t>
            </a:r>
            <a:r>
              <a:rPr lang="en-US" dirty="0"/>
              <a:t>div&gt;</a:t>
            </a:r>
          </a:p>
          <a:p>
            <a:r>
              <a:rPr lang="en-US" dirty="0"/>
              <a:t>&lt;/div</a:t>
            </a:r>
            <a:r>
              <a:rPr lang="en-US" dirty="0" smtClean="0"/>
              <a:t>&gt;</a:t>
            </a:r>
          </a:p>
          <a:p>
            <a:r>
              <a:rPr lang="en-US" dirty="0"/>
              <a:t>&lt;script type="text/javascript"&gt;</a:t>
            </a:r>
          </a:p>
          <a:p>
            <a:r>
              <a:rPr lang="fr-FR" b="1" dirty="0" smtClean="0">
                <a:solidFill>
                  <a:schemeClr val="accent2">
                    <a:lumMod val="75000"/>
                  </a:schemeClr>
                </a:solidFill>
              </a:rPr>
              <a:t>$('.</a:t>
            </a:r>
            <a:r>
              <a:rPr lang="fr-FR" b="1" dirty="0" err="1" smtClean="0">
                <a:solidFill>
                  <a:schemeClr val="accent2">
                    <a:lumMod val="75000"/>
                  </a:schemeClr>
                </a:solidFill>
              </a:rPr>
              <a:t>resultat</a:t>
            </a:r>
            <a:r>
              <a:rPr lang="fr-FR" b="1" dirty="0" smtClean="0">
                <a:solidFill>
                  <a:schemeClr val="accent2">
                    <a:lumMod val="75000"/>
                  </a:schemeClr>
                </a:solidFill>
              </a:rPr>
              <a:t>').</a:t>
            </a:r>
            <a:r>
              <a:rPr lang="fr-FR" b="1" dirty="0" err="1" smtClean="0">
                <a:solidFill>
                  <a:schemeClr val="accent2">
                    <a:lumMod val="75000"/>
                  </a:schemeClr>
                </a:solidFill>
              </a:rPr>
              <a:t>after</a:t>
            </a:r>
            <a:r>
              <a:rPr lang="fr-FR" b="1" dirty="0" smtClean="0">
                <a:solidFill>
                  <a:schemeClr val="accent2">
                    <a:lumMod val="75000"/>
                  </a:schemeClr>
                </a:solidFill>
              </a:rPr>
              <a:t>("&lt;p&gt;Rolland Garros&lt;/p&gt;")</a:t>
            </a:r>
          </a:p>
          <a:p>
            <a:r>
              <a:rPr lang="fr-FR" dirty="0" smtClean="0"/>
              <a:t>&lt;/script&gt;</a:t>
            </a:r>
            <a:endParaRPr lang="fr-FR" dirty="0"/>
          </a:p>
          <a:p>
            <a:endParaRPr lang="fr-FR" dirty="0" smtClean="0"/>
          </a:p>
          <a:p>
            <a:endParaRPr lang="fr-FR" dirty="0"/>
          </a:p>
          <a:p>
            <a:endParaRPr lang="fr-F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5" y="1484784"/>
            <a:ext cx="1760195" cy="158417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255" y="3645024"/>
            <a:ext cx="1607247" cy="273630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51812023"/>
      </p:ext>
    </p:extLst>
  </p:cSld>
  <p:clrMapOvr>
    <a:masterClrMapping/>
  </p:clrMapOvr>
  <p:transition spd="slow">
    <p:wipe dir="d"/>
  </p:transition>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after</a:t>
            </a:r>
            <a:r>
              <a:rPr lang="fr-FR" sz="3100" b="1" i="1" dirty="0" smtClean="0">
                <a:solidFill>
                  <a:schemeClr val="accent2">
                    <a:lumMod val="75000"/>
                  </a:schemeClr>
                </a:solidFill>
              </a:rPr>
              <a:t>(</a:t>
            </a:r>
            <a:r>
              <a:rPr lang="fr-FR" sz="3100" b="1" i="1" dirty="0" smtClean="0">
                <a:solidFill>
                  <a:schemeClr val="tx2">
                    <a:lumMod val="75000"/>
                  </a:schemeClr>
                </a:solidFill>
              </a:rPr>
              <a:t>contenu</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1043608" y="1628800"/>
            <a:ext cx="7416824" cy="3970318"/>
          </a:xfrm>
          <a:prstGeom prst="rect">
            <a:avLst/>
          </a:prstGeom>
          <a:noFill/>
        </p:spPr>
        <p:txBody>
          <a:bodyPr wrap="square" rtlCol="0">
            <a:spAutoFit/>
          </a:bodyPr>
          <a:lstStyle/>
          <a:p>
            <a:r>
              <a:rPr lang="fr-FR" dirty="0" smtClean="0"/>
              <a:t>Exemple  2 :</a:t>
            </a:r>
          </a:p>
          <a:p>
            <a:r>
              <a:rPr lang="en-US" dirty="0"/>
              <a:t>&lt;div class</a:t>
            </a:r>
            <a:r>
              <a:rPr lang="en-US" dirty="0" smtClean="0"/>
              <a:t>="article"&gt;</a:t>
            </a:r>
          </a:p>
          <a:p>
            <a:r>
              <a:rPr lang="en-US" dirty="0" smtClean="0"/>
              <a:t>    </a:t>
            </a:r>
            <a:r>
              <a:rPr lang="en-US" dirty="0" err="1" smtClean="0"/>
              <a:t>Résultats</a:t>
            </a:r>
            <a:endParaRPr lang="en-US" dirty="0"/>
          </a:p>
          <a:p>
            <a:r>
              <a:rPr lang="en-US" dirty="0" smtClean="0"/>
              <a:t>    &lt;h2&gt;</a:t>
            </a:r>
            <a:r>
              <a:rPr lang="en-US" dirty="0" err="1" smtClean="0"/>
              <a:t>Dimanche</a:t>
            </a:r>
            <a:r>
              <a:rPr lang="en-US" dirty="0" smtClean="0"/>
              <a:t>&lt;/</a:t>
            </a:r>
            <a:r>
              <a:rPr lang="en-US" dirty="0"/>
              <a:t>h2&gt;</a:t>
            </a:r>
          </a:p>
          <a:p>
            <a:r>
              <a:rPr lang="en-US" dirty="0" smtClean="0"/>
              <a:t>    &lt;</a:t>
            </a:r>
            <a:r>
              <a:rPr lang="en-US" dirty="0"/>
              <a:t>div class</a:t>
            </a:r>
            <a:r>
              <a:rPr lang="en-US" dirty="0" smtClean="0"/>
              <a:t>="</a:t>
            </a:r>
            <a:r>
              <a:rPr lang="en-US" dirty="0" err="1" smtClean="0"/>
              <a:t>resultat</a:t>
            </a:r>
            <a:r>
              <a:rPr lang="en-US" dirty="0" smtClean="0"/>
              <a:t>"&gt;6-3,6-2,6-4&lt;/</a:t>
            </a:r>
            <a:r>
              <a:rPr lang="en-US" dirty="0"/>
              <a:t>div&gt;</a:t>
            </a:r>
          </a:p>
          <a:p>
            <a:r>
              <a:rPr lang="en-US" dirty="0" smtClean="0"/>
              <a:t>    &lt;</a:t>
            </a:r>
            <a:r>
              <a:rPr lang="en-US" dirty="0"/>
              <a:t>div class</a:t>
            </a:r>
            <a:r>
              <a:rPr lang="en-US" dirty="0" smtClean="0"/>
              <a:t>="</a:t>
            </a:r>
            <a:r>
              <a:rPr lang="en-US" dirty="0" err="1" smtClean="0"/>
              <a:t>resultat</a:t>
            </a:r>
            <a:r>
              <a:rPr lang="en-US" dirty="0" smtClean="0"/>
              <a:t> "&gt;6-1,6-0,6-0&lt;/</a:t>
            </a:r>
            <a:r>
              <a:rPr lang="en-US" dirty="0"/>
              <a:t>div&gt;</a:t>
            </a:r>
          </a:p>
          <a:p>
            <a:r>
              <a:rPr lang="en-US" dirty="0"/>
              <a:t>&lt;/div</a:t>
            </a:r>
            <a:r>
              <a:rPr lang="en-US" dirty="0" smtClean="0"/>
              <a:t>&gt;</a:t>
            </a:r>
          </a:p>
          <a:p>
            <a:r>
              <a:rPr lang="en-US" dirty="0"/>
              <a:t>&lt;script type="text/javascript"&gt;</a:t>
            </a:r>
          </a:p>
          <a:p>
            <a:r>
              <a:rPr lang="fr-FR" b="1" dirty="0" smtClean="0">
                <a:solidFill>
                  <a:schemeClr val="accent2">
                    <a:lumMod val="75000"/>
                  </a:schemeClr>
                </a:solidFill>
              </a:rPr>
              <a:t>$('.</a:t>
            </a:r>
            <a:r>
              <a:rPr lang="fr-FR" b="1" dirty="0" err="1" smtClean="0">
                <a:solidFill>
                  <a:schemeClr val="accent2">
                    <a:lumMod val="75000"/>
                  </a:schemeClr>
                </a:solidFill>
              </a:rPr>
              <a:t>resultat</a:t>
            </a:r>
            <a:r>
              <a:rPr lang="fr-FR" b="1" dirty="0" smtClean="0">
                <a:solidFill>
                  <a:schemeClr val="accent2">
                    <a:lumMod val="75000"/>
                  </a:schemeClr>
                </a:solidFill>
              </a:rPr>
              <a:t>').</a:t>
            </a:r>
            <a:r>
              <a:rPr lang="fr-FR" b="1" dirty="0" err="1" smtClean="0">
                <a:solidFill>
                  <a:schemeClr val="accent2">
                    <a:lumMod val="75000"/>
                  </a:schemeClr>
                </a:solidFill>
              </a:rPr>
              <a:t>after</a:t>
            </a:r>
            <a:r>
              <a:rPr lang="fr-FR" b="1" dirty="0" smtClean="0">
                <a:solidFill>
                  <a:schemeClr val="accent2">
                    <a:lumMod val="75000"/>
                  </a:schemeClr>
                </a:solidFill>
              </a:rPr>
              <a:t>("&lt;p&gt;Rolland Garros&lt;/p&gt;");</a:t>
            </a:r>
          </a:p>
          <a:p>
            <a:r>
              <a:rPr lang="fr-FR" b="1" dirty="0" smtClean="0">
                <a:solidFill>
                  <a:schemeClr val="accent2">
                    <a:lumMod val="75000"/>
                  </a:schemeClr>
                </a:solidFill>
              </a:rPr>
              <a:t>$('.article').</a:t>
            </a:r>
            <a:r>
              <a:rPr lang="fr-FR" b="1" dirty="0" err="1" smtClean="0">
                <a:solidFill>
                  <a:schemeClr val="accent2">
                    <a:lumMod val="75000"/>
                  </a:schemeClr>
                </a:solidFill>
              </a:rPr>
              <a:t>after</a:t>
            </a:r>
            <a:r>
              <a:rPr lang="fr-FR" b="1" dirty="0" smtClean="0">
                <a:solidFill>
                  <a:schemeClr val="accent2">
                    <a:lumMod val="75000"/>
                  </a:schemeClr>
                </a:solidFill>
              </a:rPr>
              <a:t>($('h2'));</a:t>
            </a:r>
          </a:p>
          <a:p>
            <a:r>
              <a:rPr lang="fr-FR" dirty="0" smtClean="0"/>
              <a:t>&lt;/script&gt;</a:t>
            </a:r>
            <a:endParaRPr lang="fr-FR" dirty="0"/>
          </a:p>
          <a:p>
            <a:endParaRPr lang="fr-FR" dirty="0" smtClean="0"/>
          </a:p>
          <a:p>
            <a:endParaRPr lang="fr-FR" dirty="0"/>
          </a:p>
          <a:p>
            <a:endParaRPr lang="fr-FR"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764704"/>
            <a:ext cx="1808958" cy="187220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224" y="3284984"/>
            <a:ext cx="1808958" cy="291366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7344877"/>
      </p:ext>
    </p:extLst>
  </p:cSld>
  <p:clrMapOvr>
    <a:masterClrMapping/>
  </p:clrMapOvr>
  <p:transition spd="slow">
    <p:wipe dir="d"/>
  </p:transition>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.html(</a:t>
            </a:r>
            <a:r>
              <a:rPr lang="fr-FR" sz="3100" b="1" i="1" dirty="0" smtClean="0">
                <a:solidFill>
                  <a:schemeClr val="tx2">
                    <a:lumMod val="75000"/>
                  </a:schemeClr>
                </a:solidFill>
              </a:rPr>
              <a:t>contenu</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1043608" y="1628800"/>
            <a:ext cx="7416824" cy="5909310"/>
          </a:xfrm>
          <a:prstGeom prst="rect">
            <a:avLst/>
          </a:prstGeom>
          <a:noFill/>
        </p:spPr>
        <p:txBody>
          <a:bodyPr wrap="square" rtlCol="0">
            <a:spAutoFit/>
          </a:bodyPr>
          <a:lstStyle/>
          <a:p>
            <a:r>
              <a:rPr lang="fr-FR" b="1" dirty="0" smtClean="0">
                <a:solidFill>
                  <a:schemeClr val="tx2">
                    <a:lumMod val="75000"/>
                  </a:schemeClr>
                </a:solidFill>
              </a:rPr>
              <a:t>$(cible).</a:t>
            </a:r>
            <a:r>
              <a:rPr lang="fr-FR" b="1" dirty="0" smtClean="0"/>
              <a:t> </a:t>
            </a:r>
            <a:r>
              <a:rPr lang="fr-FR" b="1" dirty="0" smtClean="0">
                <a:solidFill>
                  <a:schemeClr val="accent2">
                    <a:lumMod val="75000"/>
                  </a:schemeClr>
                </a:solidFill>
              </a:rPr>
              <a:t>html(</a:t>
            </a:r>
            <a:r>
              <a:rPr lang="fr-FR" b="1" dirty="0" smtClean="0">
                <a:solidFill>
                  <a:schemeClr val="tx2">
                    <a:lumMod val="75000"/>
                  </a:schemeClr>
                </a:solidFill>
              </a:rPr>
              <a:t>contenu</a:t>
            </a:r>
            <a:r>
              <a:rPr lang="fr-FR" b="1" dirty="0" smtClean="0">
                <a:solidFill>
                  <a:schemeClr val="accent2">
                    <a:lumMod val="75000"/>
                  </a:schemeClr>
                </a:solidFill>
              </a:rPr>
              <a:t>)</a:t>
            </a:r>
            <a:endParaRPr lang="fr-FR" b="1" dirty="0" smtClean="0"/>
          </a:p>
          <a:p>
            <a:r>
              <a:rPr lang="fr-FR" dirty="0" smtClean="0"/>
              <a:t>Contient le contenu HTML du premier élément du</a:t>
            </a:r>
          </a:p>
          <a:p>
            <a:r>
              <a:rPr lang="fr-FR" dirty="0" smtClean="0"/>
              <a:t>jeu sélectionné par par </a:t>
            </a:r>
            <a:r>
              <a:rPr lang="fr-FR" b="1" dirty="0" smtClean="0">
                <a:solidFill>
                  <a:schemeClr val="tx2">
                    <a:lumMod val="75000"/>
                  </a:schemeClr>
                </a:solidFill>
              </a:rPr>
              <a:t>$(cible)</a:t>
            </a:r>
            <a:r>
              <a:rPr lang="fr-FR" b="1" dirty="0" smtClean="0"/>
              <a:t>.</a:t>
            </a:r>
          </a:p>
          <a:p>
            <a:r>
              <a:rPr lang="fr-FR" b="1" dirty="0" smtClean="0">
                <a:solidFill>
                  <a:schemeClr val="tx2">
                    <a:lumMod val="75000"/>
                  </a:schemeClr>
                </a:solidFill>
              </a:rPr>
              <a:t>contenu</a:t>
            </a:r>
            <a:r>
              <a:rPr lang="fr-FR" dirty="0" smtClean="0"/>
              <a:t> :</a:t>
            </a:r>
          </a:p>
          <a:p>
            <a:pPr marL="360000"/>
            <a:r>
              <a:rPr lang="fr-FR" dirty="0" smtClean="0"/>
              <a:t>une chaîne HTML, un élément DOM, un objet  JQuery </a:t>
            </a:r>
          </a:p>
          <a:p>
            <a:pPr marL="360000"/>
            <a:r>
              <a:rPr lang="fr-FR" dirty="0" smtClean="0"/>
              <a:t>ou une fonction retournant l'un de ces 3 éléments.</a:t>
            </a:r>
          </a:p>
          <a:p>
            <a:r>
              <a:rPr lang="fr-FR" dirty="0" smtClean="0"/>
              <a:t>Exemple  :</a:t>
            </a:r>
          </a:p>
          <a:p>
            <a:r>
              <a:rPr lang="fr-FR" dirty="0" smtClean="0"/>
              <a:t>....</a:t>
            </a:r>
          </a:p>
          <a:p>
            <a:r>
              <a:rPr lang="fr-FR" dirty="0"/>
              <a:t>&lt;</a:t>
            </a:r>
            <a:r>
              <a:rPr lang="fr-FR" dirty="0" err="1"/>
              <a:t>title</a:t>
            </a:r>
            <a:r>
              <a:rPr lang="fr-FR" dirty="0"/>
              <a:t>&gt;Exemple 134&lt;/</a:t>
            </a:r>
            <a:r>
              <a:rPr lang="fr-FR" dirty="0" err="1"/>
              <a:t>title</a:t>
            </a:r>
            <a:r>
              <a:rPr lang="fr-FR" dirty="0" smtClean="0"/>
              <a:t>&gt;</a:t>
            </a:r>
          </a:p>
          <a:p>
            <a:r>
              <a:rPr lang="fr-FR" dirty="0" smtClean="0"/>
              <a:t>....</a:t>
            </a:r>
          </a:p>
          <a:p>
            <a:r>
              <a:rPr lang="en-US" dirty="0"/>
              <a:t>&lt;div class</a:t>
            </a:r>
            <a:r>
              <a:rPr lang="en-US" dirty="0" smtClean="0"/>
              <a:t>="article"&gt;</a:t>
            </a:r>
            <a:endParaRPr lang="en-US" dirty="0"/>
          </a:p>
          <a:p>
            <a:r>
              <a:rPr lang="en-US" dirty="0" smtClean="0"/>
              <a:t>    &lt;h2&gt;</a:t>
            </a:r>
            <a:r>
              <a:rPr lang="en-US" dirty="0" err="1" smtClean="0"/>
              <a:t>Dimanche</a:t>
            </a:r>
            <a:r>
              <a:rPr lang="en-US" dirty="0" smtClean="0"/>
              <a:t>&lt;/</a:t>
            </a:r>
            <a:r>
              <a:rPr lang="en-US" dirty="0"/>
              <a:t>h2&gt;</a:t>
            </a:r>
          </a:p>
          <a:p>
            <a:r>
              <a:rPr lang="en-US" dirty="0" smtClean="0"/>
              <a:t>    &lt;</a:t>
            </a:r>
            <a:r>
              <a:rPr lang="en-US" dirty="0"/>
              <a:t>div class</a:t>
            </a:r>
            <a:r>
              <a:rPr lang="en-US" dirty="0" smtClean="0"/>
              <a:t>="</a:t>
            </a:r>
            <a:r>
              <a:rPr lang="en-US" dirty="0" err="1" smtClean="0"/>
              <a:t>resultat</a:t>
            </a:r>
            <a:r>
              <a:rPr lang="en-US" dirty="0" smtClean="0"/>
              <a:t>"&gt;6-3,6-2,6-4&lt;/</a:t>
            </a:r>
            <a:r>
              <a:rPr lang="en-US" dirty="0"/>
              <a:t>div&gt;</a:t>
            </a:r>
          </a:p>
          <a:p>
            <a:r>
              <a:rPr lang="en-US" dirty="0" smtClean="0"/>
              <a:t>    &lt;</a:t>
            </a:r>
            <a:r>
              <a:rPr lang="en-US" dirty="0"/>
              <a:t>div class</a:t>
            </a:r>
            <a:r>
              <a:rPr lang="en-US" dirty="0" smtClean="0"/>
              <a:t>="</a:t>
            </a:r>
            <a:r>
              <a:rPr lang="en-US" dirty="0" err="1" smtClean="0"/>
              <a:t>resultat</a:t>
            </a:r>
            <a:r>
              <a:rPr lang="en-US" dirty="0" smtClean="0"/>
              <a:t> "&gt;6-1,6-0,6-0&lt;/</a:t>
            </a:r>
            <a:r>
              <a:rPr lang="en-US" dirty="0"/>
              <a:t>div&gt;</a:t>
            </a:r>
          </a:p>
          <a:p>
            <a:r>
              <a:rPr lang="en-US" dirty="0"/>
              <a:t>&lt;/div</a:t>
            </a:r>
            <a:r>
              <a:rPr lang="en-US" dirty="0" smtClean="0"/>
              <a:t>&gt;</a:t>
            </a:r>
          </a:p>
          <a:p>
            <a:r>
              <a:rPr lang="en-US" dirty="0"/>
              <a:t>&lt;script type="text/javascript"&gt;</a:t>
            </a:r>
          </a:p>
          <a:p>
            <a:r>
              <a:rPr lang="fr-FR" b="1" dirty="0">
                <a:solidFill>
                  <a:schemeClr val="accent2">
                    <a:lumMod val="75000"/>
                  </a:schemeClr>
                </a:solidFill>
              </a:rPr>
              <a:t>$('h2').html($('</a:t>
            </a:r>
            <a:r>
              <a:rPr lang="fr-FR" b="1" dirty="0" err="1">
                <a:solidFill>
                  <a:schemeClr val="accent2">
                    <a:lumMod val="75000"/>
                  </a:schemeClr>
                </a:solidFill>
              </a:rPr>
              <a:t>title</a:t>
            </a:r>
            <a:r>
              <a:rPr lang="fr-FR" b="1" dirty="0">
                <a:solidFill>
                  <a:schemeClr val="accent2">
                    <a:lumMod val="75000"/>
                  </a:schemeClr>
                </a:solidFill>
              </a:rPr>
              <a:t>').html());</a:t>
            </a:r>
            <a:endParaRPr lang="fr-FR" b="1" dirty="0" smtClean="0">
              <a:solidFill>
                <a:schemeClr val="accent2">
                  <a:lumMod val="75000"/>
                </a:schemeClr>
              </a:solidFill>
            </a:endParaRPr>
          </a:p>
          <a:p>
            <a:r>
              <a:rPr lang="fr-FR" dirty="0" smtClean="0"/>
              <a:t>&lt;/script&gt;</a:t>
            </a:r>
            <a:endParaRPr lang="fr-FR" dirty="0"/>
          </a:p>
          <a:p>
            <a:endParaRPr lang="fr-FR" dirty="0" smtClean="0"/>
          </a:p>
          <a:p>
            <a:endParaRPr lang="fr-FR" dirty="0"/>
          </a:p>
          <a:p>
            <a:endParaRPr lang="fr-F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5" y="1484784"/>
            <a:ext cx="1760195" cy="158417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255" y="3789040"/>
            <a:ext cx="1762301" cy="129614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01941698"/>
      </p:ext>
    </p:extLst>
  </p:cSld>
  <p:clrMapOvr>
    <a:masterClrMapping/>
  </p:clrMapOvr>
  <p:transition spd="slow">
    <p:wipe dir="d"/>
  </p:transition>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863224"/>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hide</a:t>
            </a:r>
            <a:r>
              <a:rPr lang="fr-FR" sz="3100" b="1" i="1" dirty="0" smtClean="0">
                <a:solidFill>
                  <a:schemeClr val="accent2">
                    <a:lumMod val="75000"/>
                  </a:schemeClr>
                </a:solidFill>
              </a:rPr>
              <a:t>()</a:t>
            </a:r>
            <a:r>
              <a:rPr lang="fr-FR" sz="3100" b="1" i="1" dirty="0">
                <a:solidFill>
                  <a:schemeClr val="accent2">
                    <a:lumMod val="75000"/>
                  </a:schemeClr>
                </a:solidFill>
              </a:rPr>
              <a:t/>
            </a:r>
            <a:br>
              <a:rPr lang="fr-FR" sz="3100" b="1" i="1" dirty="0">
                <a:solidFill>
                  <a:schemeClr val="accent2">
                    <a:lumMod val="75000"/>
                  </a:schemeClr>
                </a:solidFill>
              </a:rPr>
            </a:br>
            <a:r>
              <a:rPr lang="fr-FR" sz="3100" b="1" i="1" dirty="0">
                <a:solidFill>
                  <a:schemeClr val="accent2">
                    <a:lumMod val="75000"/>
                  </a:schemeClr>
                </a:solidFill>
              </a:rPr>
              <a:t>.</a:t>
            </a:r>
            <a:r>
              <a:rPr lang="fr-FR" sz="3100" b="1" i="1" dirty="0" err="1">
                <a:solidFill>
                  <a:schemeClr val="accent2">
                    <a:lumMod val="75000"/>
                  </a:schemeClr>
                </a:solidFill>
              </a:rPr>
              <a:t>hide</a:t>
            </a:r>
            <a:r>
              <a:rPr lang="fr-FR" sz="3100" b="1" i="1" dirty="0">
                <a:solidFill>
                  <a:schemeClr val="accent2">
                    <a:lumMod val="75000"/>
                  </a:schemeClr>
                </a:solidFill>
              </a:rPr>
              <a:t>(</a:t>
            </a:r>
            <a:r>
              <a:rPr lang="fr-FR" sz="3100" b="1" i="1" dirty="0">
                <a:solidFill>
                  <a:schemeClr val="tx2">
                    <a:lumMod val="75000"/>
                  </a:schemeClr>
                </a:solidFill>
              </a:rPr>
              <a:t>[</a:t>
            </a:r>
            <a:r>
              <a:rPr lang="fr-FR" sz="3100" b="1" i="1" dirty="0" err="1">
                <a:solidFill>
                  <a:schemeClr val="tx2">
                    <a:lumMod val="75000"/>
                  </a:schemeClr>
                </a:solidFill>
              </a:rPr>
              <a:t>duree</a:t>
            </a:r>
            <a:r>
              <a:rPr lang="fr-FR" sz="3100" b="1" i="1" dirty="0">
                <a:solidFill>
                  <a:schemeClr val="tx2">
                    <a:lumMod val="75000"/>
                  </a:schemeClr>
                </a:solidFill>
              </a:rPr>
              <a:t>][,final</a:t>
            </a:r>
            <a:r>
              <a:rPr lang="fr-FR" sz="3100" b="1" i="1" dirty="0" smtClean="0">
                <a:solidFill>
                  <a:schemeClr val="tx2">
                    <a:lumMod val="75000"/>
                  </a:schemeClr>
                </a:solidFill>
              </a:rPr>
              <a:t>]</a:t>
            </a:r>
            <a:r>
              <a:rPr lang="fr-FR" sz="3100" b="1" i="1" dirty="0" smtClean="0">
                <a:solidFill>
                  <a:schemeClr val="accent2">
                    <a:lumMod val="75000"/>
                  </a:schemeClr>
                </a:solidFill>
              </a:rPr>
              <a:t>)</a:t>
            </a:r>
            <a:br>
              <a:rPr lang="fr-FR" sz="3100" b="1" i="1" dirty="0" smtClean="0">
                <a:solidFill>
                  <a:schemeClr val="accent2">
                    <a:lumMod val="75000"/>
                  </a:schemeClr>
                </a:solidFill>
              </a:rPr>
            </a:br>
            <a:r>
              <a:rPr lang="fr-FR" sz="3100" b="1" i="1" dirty="0">
                <a:solidFill>
                  <a:schemeClr val="accent2">
                    <a:lumMod val="75000"/>
                  </a:schemeClr>
                </a:solidFill>
              </a:rPr>
              <a:t>.</a:t>
            </a:r>
            <a:r>
              <a:rPr lang="fr-FR" sz="3100" b="1" i="1" dirty="0" err="1" smtClean="0">
                <a:solidFill>
                  <a:schemeClr val="accent2">
                    <a:lumMod val="75000"/>
                  </a:schemeClr>
                </a:solidFill>
              </a:rPr>
              <a:t>hide</a:t>
            </a:r>
            <a:r>
              <a:rPr lang="fr-FR" sz="3100" b="1" i="1" dirty="0" smtClean="0">
                <a:solidFill>
                  <a:schemeClr val="accent2">
                    <a:lumMod val="75000"/>
                  </a:schemeClr>
                </a:solidFill>
              </a:rPr>
              <a:t>(</a:t>
            </a:r>
            <a:r>
              <a:rPr lang="fr-FR" sz="3100" b="1" i="1" dirty="0" smtClean="0">
                <a:solidFill>
                  <a:schemeClr val="tx2">
                    <a:lumMod val="75000"/>
                  </a:schemeClr>
                </a:solidFill>
              </a:rPr>
              <a:t>options</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899592" y="2636912"/>
            <a:ext cx="7416824" cy="3139321"/>
          </a:xfrm>
          <a:prstGeom prst="rect">
            <a:avLst/>
          </a:prstGeom>
          <a:noFill/>
        </p:spPr>
        <p:txBody>
          <a:bodyPr wrap="square" rtlCol="0">
            <a:spAutoFit/>
          </a:bodyPr>
          <a:lstStyle/>
          <a:p>
            <a:r>
              <a:rPr lang="fr-FR" b="1" dirty="0" smtClean="0">
                <a:solidFill>
                  <a:schemeClr val="tx2">
                    <a:lumMod val="75000"/>
                  </a:schemeClr>
                </a:solidFill>
              </a:rPr>
              <a:t>$(cible).</a:t>
            </a:r>
            <a:r>
              <a:rPr lang="fr-FR" b="1" dirty="0" smtClean="0"/>
              <a:t> </a:t>
            </a:r>
            <a:r>
              <a:rPr lang="fr-FR" b="1" dirty="0" err="1" smtClean="0">
                <a:solidFill>
                  <a:schemeClr val="accent2">
                    <a:lumMod val="75000"/>
                  </a:schemeClr>
                </a:solidFill>
              </a:rPr>
              <a:t>hide</a:t>
            </a:r>
            <a:r>
              <a:rPr lang="fr-FR" b="1" dirty="0" smtClean="0">
                <a:solidFill>
                  <a:schemeClr val="accent2">
                    <a:lumMod val="75000"/>
                  </a:schemeClr>
                </a:solidFill>
              </a:rPr>
              <a:t>()</a:t>
            </a:r>
            <a:endParaRPr lang="fr-FR" b="1" dirty="0" smtClean="0"/>
          </a:p>
          <a:p>
            <a:r>
              <a:rPr lang="fr-FR" dirty="0" smtClean="0"/>
              <a:t>cache </a:t>
            </a:r>
            <a:r>
              <a:rPr lang="fr-FR" b="1" dirty="0" smtClean="0">
                <a:solidFill>
                  <a:schemeClr val="tx2">
                    <a:lumMod val="75000"/>
                  </a:schemeClr>
                </a:solidFill>
              </a:rPr>
              <a:t>$(cible) </a:t>
            </a:r>
            <a:r>
              <a:rPr lang="fr-FR" dirty="0" smtClean="0"/>
              <a:t>immédiatement</a:t>
            </a:r>
            <a:r>
              <a:rPr lang="fr-FR" b="1" dirty="0" smtClean="0"/>
              <a:t>.</a:t>
            </a:r>
          </a:p>
          <a:p>
            <a:endParaRPr lang="fr-FR" b="1" dirty="0" smtClean="0">
              <a:solidFill>
                <a:schemeClr val="tx2">
                  <a:lumMod val="75000"/>
                </a:schemeClr>
              </a:solidFill>
            </a:endParaRPr>
          </a:p>
          <a:p>
            <a:r>
              <a:rPr lang="fr-FR" b="1" dirty="0" smtClean="0">
                <a:solidFill>
                  <a:schemeClr val="tx2">
                    <a:lumMod val="75000"/>
                  </a:schemeClr>
                </a:solidFill>
              </a:rPr>
              <a:t>$(</a:t>
            </a:r>
            <a:r>
              <a:rPr lang="fr-FR" b="1" dirty="0">
                <a:solidFill>
                  <a:schemeClr val="tx2">
                    <a:lumMod val="75000"/>
                  </a:schemeClr>
                </a:solidFill>
              </a:rPr>
              <a:t>cible).</a:t>
            </a:r>
            <a:r>
              <a:rPr lang="fr-FR" b="1" dirty="0"/>
              <a:t> </a:t>
            </a:r>
            <a:r>
              <a:rPr lang="fr-FR" b="1" dirty="0" err="1" smtClean="0">
                <a:solidFill>
                  <a:schemeClr val="accent2">
                    <a:lumMod val="75000"/>
                  </a:schemeClr>
                </a:solidFill>
              </a:rPr>
              <a:t>hide</a:t>
            </a:r>
            <a:r>
              <a:rPr lang="fr-FR" b="1" dirty="0" smtClean="0">
                <a:solidFill>
                  <a:schemeClr val="accent2">
                    <a:lumMod val="75000"/>
                  </a:schemeClr>
                </a:solidFill>
              </a:rPr>
              <a:t>(</a:t>
            </a:r>
            <a:r>
              <a:rPr lang="fr-FR" b="1" dirty="0" smtClean="0">
                <a:solidFill>
                  <a:schemeClr val="tx2">
                    <a:lumMod val="75000"/>
                  </a:schemeClr>
                </a:solidFill>
              </a:rPr>
              <a:t>[</a:t>
            </a:r>
            <a:r>
              <a:rPr lang="fr-FR" b="1" dirty="0" err="1" smtClean="0">
                <a:solidFill>
                  <a:schemeClr val="tx2">
                    <a:lumMod val="75000"/>
                  </a:schemeClr>
                </a:solidFill>
              </a:rPr>
              <a:t>duree</a:t>
            </a:r>
            <a:r>
              <a:rPr lang="fr-FR" b="1" dirty="0" smtClean="0">
                <a:solidFill>
                  <a:schemeClr val="tx2">
                    <a:lumMod val="75000"/>
                  </a:schemeClr>
                </a:solidFill>
              </a:rPr>
              <a:t>][,final]</a:t>
            </a:r>
            <a:r>
              <a:rPr lang="fr-FR" b="1" dirty="0" smtClean="0">
                <a:solidFill>
                  <a:schemeClr val="accent2">
                    <a:lumMod val="75000"/>
                  </a:schemeClr>
                </a:solidFill>
              </a:rPr>
              <a:t>)</a:t>
            </a:r>
          </a:p>
          <a:p>
            <a:r>
              <a:rPr lang="fr-FR" dirty="0" smtClean="0"/>
              <a:t>cache</a:t>
            </a:r>
            <a:r>
              <a:rPr lang="fr-FR" b="1" dirty="0" smtClean="0">
                <a:solidFill>
                  <a:schemeClr val="accent2">
                    <a:lumMod val="75000"/>
                  </a:schemeClr>
                </a:solidFill>
              </a:rPr>
              <a:t> $(cible) </a:t>
            </a:r>
            <a:r>
              <a:rPr lang="fr-FR" dirty="0" smtClean="0"/>
              <a:t>en </a:t>
            </a:r>
            <a:r>
              <a:rPr lang="fr-FR" dirty="0" err="1" smtClean="0">
                <a:solidFill>
                  <a:schemeClr val="tx2">
                    <a:lumMod val="75000"/>
                  </a:schemeClr>
                </a:solidFill>
              </a:rPr>
              <a:t>duree</a:t>
            </a:r>
            <a:r>
              <a:rPr lang="fr-FR" dirty="0" smtClean="0"/>
              <a:t> millisecondes</a:t>
            </a:r>
          </a:p>
          <a:p>
            <a:endParaRPr lang="fr-FR" dirty="0"/>
          </a:p>
          <a:p>
            <a:r>
              <a:rPr lang="fr-FR" b="1" dirty="0" err="1">
                <a:solidFill>
                  <a:schemeClr val="tx2">
                    <a:lumMod val="75000"/>
                  </a:schemeClr>
                </a:solidFill>
              </a:rPr>
              <a:t>duree</a:t>
            </a:r>
            <a:r>
              <a:rPr lang="fr-FR" b="1" dirty="0">
                <a:solidFill>
                  <a:schemeClr val="tx2">
                    <a:lumMod val="75000"/>
                  </a:schemeClr>
                </a:solidFill>
              </a:rPr>
              <a:t> :</a:t>
            </a:r>
          </a:p>
          <a:p>
            <a:r>
              <a:rPr lang="fr-FR" dirty="0" smtClean="0"/>
              <a:t>temps en millisecondes pour cacher $(cible) </a:t>
            </a:r>
            <a:r>
              <a:rPr lang="fr-FR" dirty="0"/>
              <a:t>ou "slow" ou "</a:t>
            </a:r>
            <a:r>
              <a:rPr lang="fr-FR" dirty="0" err="1"/>
              <a:t>fast</a:t>
            </a:r>
            <a:r>
              <a:rPr lang="fr-FR" dirty="0"/>
              <a:t>".</a:t>
            </a:r>
            <a:r>
              <a:rPr lang="fr-FR" dirty="0" smtClean="0"/>
              <a:t>.</a:t>
            </a:r>
          </a:p>
          <a:p>
            <a:r>
              <a:rPr lang="fr-FR" b="1" dirty="0">
                <a:solidFill>
                  <a:schemeClr val="tx2">
                    <a:lumMod val="75000"/>
                  </a:schemeClr>
                </a:solidFill>
              </a:rPr>
              <a:t>final : </a:t>
            </a:r>
          </a:p>
          <a:p>
            <a:r>
              <a:rPr lang="fr-FR" dirty="0" smtClean="0"/>
              <a:t>fonction appelée lorsque l'animation est terminée</a:t>
            </a:r>
            <a:endParaRPr lang="fr-FR" dirty="0"/>
          </a:p>
          <a:p>
            <a:endParaRPr lang="fr-FR" dirty="0"/>
          </a:p>
        </p:txBody>
      </p:sp>
    </p:spTree>
    <p:extLst>
      <p:ext uri="{BB962C8B-B14F-4D97-AF65-F5344CB8AC3E}">
        <p14:creationId xmlns:p14="http://schemas.microsoft.com/office/powerpoint/2010/main" val="4209074266"/>
      </p:ext>
    </p:extLst>
  </p:cSld>
  <p:clrMapOvr>
    <a:masterClrMapping/>
  </p:clrMapOvr>
  <p:transition spd="slow">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L'évènement HTML </a:t>
            </a:r>
            <a:r>
              <a:rPr lang="fr-FR" sz="3100" b="1" i="1" dirty="0" err="1" smtClean="0">
                <a:solidFill>
                  <a:schemeClr val="accent2">
                    <a:lumMod val="75000"/>
                  </a:schemeClr>
                </a:solidFill>
              </a:rPr>
              <a:t>onClick</a:t>
            </a:r>
            <a:endParaRPr lang="fr-FR" sz="3100" b="1" dirty="0">
              <a:solidFill>
                <a:schemeClr val="accent2">
                  <a:lumMod val="75000"/>
                </a:schemeClr>
              </a:solidFill>
            </a:endParaRPr>
          </a:p>
        </p:txBody>
      </p:sp>
      <p:sp>
        <p:nvSpPr>
          <p:cNvPr id="5" name="ZoneTexte 4"/>
          <p:cNvSpPr txBox="1"/>
          <p:nvPr/>
        </p:nvSpPr>
        <p:spPr>
          <a:xfrm>
            <a:off x="827584" y="1412776"/>
            <a:ext cx="8064896" cy="3416320"/>
          </a:xfrm>
          <a:prstGeom prst="rect">
            <a:avLst/>
          </a:prstGeom>
          <a:noFill/>
        </p:spPr>
        <p:txBody>
          <a:bodyPr wrap="square" rtlCol="0">
            <a:spAutoFit/>
          </a:bodyPr>
          <a:lstStyle/>
          <a:p>
            <a:r>
              <a:rPr lang="fr-FR" b="1" dirty="0" err="1"/>
              <a:t>onClick</a:t>
            </a:r>
            <a:endParaRPr lang="fr-FR" b="1" dirty="0"/>
          </a:p>
          <a:p>
            <a:r>
              <a:rPr lang="fr-FR" dirty="0"/>
              <a:t>Quand je clique.</a:t>
            </a:r>
            <a:br>
              <a:rPr lang="fr-FR" dirty="0"/>
            </a:br>
            <a:r>
              <a:rPr lang="fr-FR" dirty="0"/>
              <a:t>Est utilisé sur l'objet javascript </a:t>
            </a:r>
            <a:r>
              <a:rPr lang="fr-FR" b="1" dirty="0" err="1">
                <a:solidFill>
                  <a:schemeClr val="accent2">
                    <a:lumMod val="75000"/>
                  </a:schemeClr>
                </a:solidFill>
              </a:rPr>
              <a:t>link,document</a:t>
            </a:r>
            <a:r>
              <a:rPr lang="fr-FR" b="1" dirty="0">
                <a:solidFill>
                  <a:schemeClr val="accent2">
                    <a:lumMod val="75000"/>
                  </a:schemeClr>
                </a:solidFill>
              </a:rPr>
              <a:t>, </a:t>
            </a:r>
            <a:r>
              <a:rPr lang="fr-FR" b="1" dirty="0" err="1">
                <a:solidFill>
                  <a:schemeClr val="accent2">
                    <a:lumMod val="75000"/>
                  </a:schemeClr>
                </a:solidFill>
              </a:rPr>
              <a:t>form</a:t>
            </a:r>
            <a:r>
              <a:rPr lang="fr-FR" dirty="0">
                <a:solidFill>
                  <a:schemeClr val="accent2">
                    <a:lumMod val="75000"/>
                  </a:schemeClr>
                </a:solidFill>
              </a:rPr>
              <a:t/>
            </a:r>
            <a:br>
              <a:rPr lang="fr-FR" dirty="0">
                <a:solidFill>
                  <a:schemeClr val="accent2">
                    <a:lumMod val="75000"/>
                  </a:schemeClr>
                </a:solidFill>
              </a:rPr>
            </a:br>
            <a:r>
              <a:rPr lang="fr-FR" dirty="0"/>
              <a:t>Est utilisé sur la balise HTML </a:t>
            </a:r>
            <a:r>
              <a:rPr lang="fr-FR" b="1" dirty="0">
                <a:solidFill>
                  <a:schemeClr val="accent2">
                    <a:lumMod val="75000"/>
                  </a:schemeClr>
                </a:solidFill>
              </a:rPr>
              <a:t>a, body, area et autre</a:t>
            </a:r>
            <a:r>
              <a:rPr lang="fr-FR" dirty="0"/>
              <a:t/>
            </a:r>
            <a:br>
              <a:rPr lang="fr-FR" dirty="0"/>
            </a:br>
            <a:r>
              <a:rPr lang="fr-FR" dirty="0" smtClean="0"/>
              <a:t>exemple :</a:t>
            </a:r>
          </a:p>
          <a:p>
            <a:r>
              <a:rPr lang="en-US" dirty="0"/>
              <a:t>&lt;form</a:t>
            </a:r>
            <a:r>
              <a:rPr lang="en-US" dirty="0" smtClean="0"/>
              <a:t>&gt;</a:t>
            </a:r>
          </a:p>
          <a:p>
            <a:r>
              <a:rPr lang="en-US" dirty="0" smtClean="0"/>
              <a:t>&lt;label for="</a:t>
            </a:r>
            <a:r>
              <a:rPr lang="en-US" dirty="0" err="1" smtClean="0"/>
              <a:t>clic</a:t>
            </a:r>
            <a:r>
              <a:rPr lang="en-US" dirty="0" smtClean="0"/>
              <a:t>"&gt;</a:t>
            </a:r>
            <a:r>
              <a:rPr lang="en-US" dirty="0" err="1" smtClean="0"/>
              <a:t>Cliquez</a:t>
            </a:r>
            <a:r>
              <a:rPr lang="en-US" dirty="0" smtClean="0"/>
              <a:t> </a:t>
            </a:r>
            <a:r>
              <a:rPr lang="en-US" dirty="0" err="1" smtClean="0"/>
              <a:t>sur</a:t>
            </a:r>
            <a:r>
              <a:rPr lang="en-US" dirty="0" smtClean="0"/>
              <a:t> le </a:t>
            </a:r>
            <a:r>
              <a:rPr lang="en-US" dirty="0" err="1" smtClean="0"/>
              <a:t>bouton</a:t>
            </a:r>
            <a:r>
              <a:rPr lang="en-US" dirty="0" smtClean="0"/>
              <a:t>&lt;/label&gt;</a:t>
            </a:r>
          </a:p>
          <a:p>
            <a:r>
              <a:rPr lang="en-US" dirty="0" smtClean="0"/>
              <a:t>&lt;</a:t>
            </a:r>
            <a:r>
              <a:rPr lang="en-US" dirty="0"/>
              <a:t>input type="button" value="</a:t>
            </a:r>
            <a:r>
              <a:rPr lang="en-US" dirty="0" err="1"/>
              <a:t>Bouton</a:t>
            </a:r>
            <a:r>
              <a:rPr lang="en-US" dirty="0"/>
              <a:t>" </a:t>
            </a:r>
            <a:r>
              <a:rPr lang="en-US" dirty="0" err="1"/>
              <a:t>onclick</a:t>
            </a:r>
            <a:r>
              <a:rPr lang="en-US" dirty="0"/>
              <a:t>="</a:t>
            </a:r>
            <a:r>
              <a:rPr lang="en-US" dirty="0" smtClean="0"/>
              <a:t>alert('Click gauche.')" /&gt;</a:t>
            </a:r>
          </a:p>
          <a:p>
            <a:r>
              <a:rPr lang="en-US" dirty="0" smtClean="0"/>
              <a:t>&lt;/</a:t>
            </a:r>
            <a:r>
              <a:rPr lang="en-US" dirty="0"/>
              <a:t>form</a:t>
            </a:r>
            <a:r>
              <a:rPr lang="en-US" dirty="0" smtClean="0"/>
              <a:t>&gt;</a:t>
            </a:r>
          </a:p>
          <a:p>
            <a:endParaRPr lang="en-US" dirty="0"/>
          </a:p>
          <a:p>
            <a:endParaRPr lang="fr-FR" dirty="0"/>
          </a:p>
          <a:p>
            <a:endParaRPr lang="fr-FR" dirty="0" smtClean="0"/>
          </a:p>
        </p:txBody>
      </p:sp>
      <p:pic>
        <p:nvPicPr>
          <p:cNvPr id="2051"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211960" y="3753681"/>
            <a:ext cx="4910004" cy="3160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2357855"/>
      </p:ext>
    </p:extLst>
  </p:cSld>
  <p:clrMapOvr>
    <a:masterClrMapping/>
  </p:clrMapOvr>
  <p:transition spd="slow">
    <p:wipe dir="d"/>
  </p:transition>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863224"/>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hide</a:t>
            </a:r>
            <a:r>
              <a:rPr lang="fr-FR" sz="3100" b="1" i="1" dirty="0" smtClean="0">
                <a:solidFill>
                  <a:schemeClr val="accent2">
                    <a:lumMod val="75000"/>
                  </a:schemeClr>
                </a:solidFill>
              </a:rPr>
              <a:t>()</a:t>
            </a:r>
            <a:r>
              <a:rPr lang="fr-FR" sz="3100" b="1" i="1" dirty="0">
                <a:solidFill>
                  <a:schemeClr val="accent2">
                    <a:lumMod val="75000"/>
                  </a:schemeClr>
                </a:solidFill>
              </a:rPr>
              <a:t/>
            </a:r>
            <a:br>
              <a:rPr lang="fr-FR" sz="3100" b="1" i="1" dirty="0">
                <a:solidFill>
                  <a:schemeClr val="accent2">
                    <a:lumMod val="75000"/>
                  </a:schemeClr>
                </a:solidFill>
              </a:rPr>
            </a:br>
            <a:r>
              <a:rPr lang="fr-FR" sz="3100" b="1" i="1" dirty="0">
                <a:solidFill>
                  <a:schemeClr val="accent2">
                    <a:lumMod val="75000"/>
                  </a:schemeClr>
                </a:solidFill>
              </a:rPr>
              <a:t>.</a:t>
            </a:r>
            <a:r>
              <a:rPr lang="fr-FR" sz="3100" b="1" i="1" dirty="0" err="1">
                <a:solidFill>
                  <a:schemeClr val="accent2">
                    <a:lumMod val="75000"/>
                  </a:schemeClr>
                </a:solidFill>
              </a:rPr>
              <a:t>hide</a:t>
            </a:r>
            <a:r>
              <a:rPr lang="fr-FR" sz="3100" b="1" i="1" dirty="0">
                <a:solidFill>
                  <a:schemeClr val="accent2">
                    <a:lumMod val="75000"/>
                  </a:schemeClr>
                </a:solidFill>
              </a:rPr>
              <a:t>(</a:t>
            </a:r>
            <a:r>
              <a:rPr lang="fr-FR" sz="3100" b="1" i="1" dirty="0">
                <a:solidFill>
                  <a:schemeClr val="tx2">
                    <a:lumMod val="75000"/>
                  </a:schemeClr>
                </a:solidFill>
              </a:rPr>
              <a:t>[</a:t>
            </a:r>
            <a:r>
              <a:rPr lang="fr-FR" sz="3100" b="1" i="1" dirty="0" err="1">
                <a:solidFill>
                  <a:schemeClr val="tx2">
                    <a:lumMod val="75000"/>
                  </a:schemeClr>
                </a:solidFill>
              </a:rPr>
              <a:t>duree</a:t>
            </a:r>
            <a:r>
              <a:rPr lang="fr-FR" sz="3100" b="1" i="1" dirty="0">
                <a:solidFill>
                  <a:schemeClr val="tx2">
                    <a:lumMod val="75000"/>
                  </a:schemeClr>
                </a:solidFill>
              </a:rPr>
              <a:t>][,final</a:t>
            </a:r>
            <a:r>
              <a:rPr lang="fr-FR" sz="3100" b="1" i="1" dirty="0" smtClean="0">
                <a:solidFill>
                  <a:schemeClr val="tx2">
                    <a:lumMod val="75000"/>
                  </a:schemeClr>
                </a:solidFill>
              </a:rPr>
              <a:t>]</a:t>
            </a:r>
            <a:r>
              <a:rPr lang="fr-FR" sz="3100" b="1" i="1" dirty="0" smtClean="0">
                <a:solidFill>
                  <a:schemeClr val="accent2">
                    <a:lumMod val="75000"/>
                  </a:schemeClr>
                </a:solidFill>
              </a:rPr>
              <a:t>)</a:t>
            </a:r>
            <a:br>
              <a:rPr lang="fr-FR" sz="3100" b="1" i="1" dirty="0" smtClean="0">
                <a:solidFill>
                  <a:schemeClr val="accent2">
                    <a:lumMod val="75000"/>
                  </a:schemeClr>
                </a:solidFill>
              </a:rPr>
            </a:br>
            <a:r>
              <a:rPr lang="fr-FR" sz="3100" b="1" i="1" dirty="0">
                <a:solidFill>
                  <a:schemeClr val="accent2">
                    <a:lumMod val="75000"/>
                  </a:schemeClr>
                </a:solidFill>
              </a:rPr>
              <a:t>.</a:t>
            </a:r>
            <a:r>
              <a:rPr lang="fr-FR" sz="3100" b="1" i="1" dirty="0" err="1" smtClean="0">
                <a:solidFill>
                  <a:schemeClr val="accent2">
                    <a:lumMod val="75000"/>
                  </a:schemeClr>
                </a:solidFill>
              </a:rPr>
              <a:t>hide</a:t>
            </a:r>
            <a:r>
              <a:rPr lang="fr-FR" sz="3100" b="1" i="1" dirty="0" smtClean="0">
                <a:solidFill>
                  <a:schemeClr val="accent2">
                    <a:lumMod val="75000"/>
                  </a:schemeClr>
                </a:solidFill>
              </a:rPr>
              <a:t>(</a:t>
            </a:r>
            <a:r>
              <a:rPr lang="fr-FR" sz="3100" b="1" i="1" dirty="0" smtClean="0">
                <a:solidFill>
                  <a:schemeClr val="tx2">
                    <a:lumMod val="75000"/>
                  </a:schemeClr>
                </a:solidFill>
              </a:rPr>
              <a:t>options</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903497" y="2204864"/>
            <a:ext cx="7416824" cy="2585323"/>
          </a:xfrm>
          <a:prstGeom prst="rect">
            <a:avLst/>
          </a:prstGeom>
          <a:noFill/>
        </p:spPr>
        <p:txBody>
          <a:bodyPr wrap="square" rtlCol="0">
            <a:spAutoFit/>
          </a:bodyPr>
          <a:lstStyle/>
          <a:p>
            <a:r>
              <a:rPr lang="fr-FR" b="1" dirty="0" smtClean="0">
                <a:solidFill>
                  <a:schemeClr val="tx2">
                    <a:lumMod val="75000"/>
                  </a:schemeClr>
                </a:solidFill>
              </a:rPr>
              <a:t>$(cible).</a:t>
            </a:r>
            <a:r>
              <a:rPr lang="fr-FR" b="1" dirty="0" smtClean="0"/>
              <a:t> </a:t>
            </a:r>
            <a:r>
              <a:rPr lang="fr-FR" b="1" dirty="0" err="1" smtClean="0">
                <a:solidFill>
                  <a:schemeClr val="accent2">
                    <a:lumMod val="75000"/>
                  </a:schemeClr>
                </a:solidFill>
              </a:rPr>
              <a:t>hide</a:t>
            </a:r>
            <a:r>
              <a:rPr lang="fr-FR" b="1" dirty="0" smtClean="0">
                <a:solidFill>
                  <a:schemeClr val="accent2">
                    <a:lumMod val="75000"/>
                  </a:schemeClr>
                </a:solidFill>
              </a:rPr>
              <a:t>(</a:t>
            </a:r>
            <a:r>
              <a:rPr lang="fr-FR" b="1" dirty="0" smtClean="0">
                <a:solidFill>
                  <a:schemeClr val="tx2">
                    <a:lumMod val="75000"/>
                  </a:schemeClr>
                </a:solidFill>
              </a:rPr>
              <a:t>options</a:t>
            </a:r>
            <a:r>
              <a:rPr lang="fr-FR" b="1" dirty="0" smtClean="0">
                <a:solidFill>
                  <a:schemeClr val="accent2">
                    <a:lumMod val="75000"/>
                  </a:schemeClr>
                </a:solidFill>
              </a:rPr>
              <a:t>)</a:t>
            </a:r>
            <a:endParaRPr lang="fr-FR" b="1" dirty="0" smtClean="0"/>
          </a:p>
          <a:p>
            <a:r>
              <a:rPr lang="fr-FR" dirty="0" smtClean="0"/>
              <a:t>cache </a:t>
            </a:r>
            <a:r>
              <a:rPr lang="fr-FR" b="1" dirty="0" smtClean="0">
                <a:solidFill>
                  <a:schemeClr val="tx2">
                    <a:lumMod val="75000"/>
                  </a:schemeClr>
                </a:solidFill>
              </a:rPr>
              <a:t>$(cible) </a:t>
            </a:r>
            <a:r>
              <a:rPr lang="fr-FR" dirty="0" smtClean="0"/>
              <a:t>avec les options possibles suivantes :</a:t>
            </a:r>
          </a:p>
          <a:p>
            <a:r>
              <a:rPr lang="fr-FR" b="1" dirty="0" err="1" smtClean="0">
                <a:solidFill>
                  <a:schemeClr val="tx2">
                    <a:lumMod val="75000"/>
                  </a:schemeClr>
                </a:solidFill>
              </a:rPr>
              <a:t>duree</a:t>
            </a:r>
            <a:r>
              <a:rPr lang="fr-FR" b="1" dirty="0" smtClean="0">
                <a:solidFill>
                  <a:schemeClr val="tx2">
                    <a:lumMod val="75000"/>
                  </a:schemeClr>
                </a:solidFill>
              </a:rPr>
              <a:t> : </a:t>
            </a:r>
            <a:r>
              <a:rPr lang="fr-FR" dirty="0" smtClean="0"/>
              <a:t>temps en millisecondes pour cacher $(cible) ou "slow" ou "</a:t>
            </a:r>
            <a:r>
              <a:rPr lang="fr-FR" dirty="0" err="1" smtClean="0"/>
              <a:t>fast</a:t>
            </a:r>
            <a:r>
              <a:rPr lang="fr-FR" dirty="0" smtClean="0"/>
              <a:t>",</a:t>
            </a:r>
          </a:p>
          <a:p>
            <a:r>
              <a:rPr lang="fr-FR" dirty="0" err="1" smtClean="0"/>
              <a:t>easing</a:t>
            </a:r>
            <a:r>
              <a:rPr lang="fr-FR" dirty="0" smtClean="0"/>
              <a:t> : chaîne indiquant le type de transition (</a:t>
            </a:r>
            <a:r>
              <a:rPr lang="fr-FR" dirty="0" err="1" smtClean="0"/>
              <a:t>def</a:t>
            </a:r>
            <a:r>
              <a:rPr lang="fr-FR" dirty="0" smtClean="0"/>
              <a:t>. swing),</a:t>
            </a:r>
          </a:p>
          <a:p>
            <a:r>
              <a:rPr lang="fr-FR" dirty="0" err="1" smtClean="0"/>
              <a:t>complete</a:t>
            </a:r>
            <a:r>
              <a:rPr lang="fr-FR" dirty="0" smtClean="0"/>
              <a:t> : </a:t>
            </a:r>
            <a:r>
              <a:rPr lang="fr-FR" dirty="0"/>
              <a:t> fonction appelée lorsque l'animation est </a:t>
            </a:r>
            <a:r>
              <a:rPr lang="fr-FR" dirty="0" smtClean="0"/>
              <a:t>terminée,</a:t>
            </a:r>
          </a:p>
          <a:p>
            <a:r>
              <a:rPr lang="fr-FR" dirty="0" err="1" smtClean="0"/>
              <a:t>fail</a:t>
            </a:r>
            <a:r>
              <a:rPr lang="fr-FR" dirty="0" smtClean="0"/>
              <a:t> </a:t>
            </a:r>
            <a:r>
              <a:rPr lang="fr-FR" dirty="0"/>
              <a:t>: fonction appelée lorsque l'animation est terminée ou interrompue</a:t>
            </a:r>
            <a:r>
              <a:rPr lang="fr-FR" dirty="0" smtClean="0"/>
              <a:t>,</a:t>
            </a:r>
          </a:p>
          <a:p>
            <a:r>
              <a:rPr lang="fr-FR" b="1" dirty="0" err="1" smtClean="0">
                <a:solidFill>
                  <a:schemeClr val="tx2">
                    <a:lumMod val="75000"/>
                  </a:schemeClr>
                </a:solidFill>
              </a:rPr>
              <a:t>done</a:t>
            </a:r>
            <a:r>
              <a:rPr lang="fr-FR" b="1" dirty="0" smtClean="0">
                <a:solidFill>
                  <a:schemeClr val="tx2">
                    <a:lumMod val="75000"/>
                  </a:schemeClr>
                </a:solidFill>
              </a:rPr>
              <a:t> </a:t>
            </a:r>
            <a:r>
              <a:rPr lang="fr-FR" b="1" dirty="0">
                <a:solidFill>
                  <a:schemeClr val="tx2">
                    <a:lumMod val="75000"/>
                  </a:schemeClr>
                </a:solidFill>
              </a:rPr>
              <a:t>: </a:t>
            </a:r>
            <a:r>
              <a:rPr lang="fr-FR" dirty="0" smtClean="0"/>
              <a:t>fonction appelée lorsque l'animation se termine,</a:t>
            </a:r>
          </a:p>
          <a:p>
            <a:r>
              <a:rPr lang="fr-FR" dirty="0" err="1" smtClean="0"/>
              <a:t>always</a:t>
            </a:r>
            <a:r>
              <a:rPr lang="fr-FR" dirty="0" smtClean="0"/>
              <a:t> : </a:t>
            </a:r>
            <a:r>
              <a:rPr lang="fr-FR" dirty="0"/>
              <a:t>fonction appelée lorsque l'animation est </a:t>
            </a:r>
            <a:r>
              <a:rPr lang="fr-FR" dirty="0" smtClean="0"/>
              <a:t>terminée ou interrompue,</a:t>
            </a:r>
            <a:endParaRPr lang="fr-FR" dirty="0"/>
          </a:p>
          <a:p>
            <a:endParaRPr lang="fr-FR" dirty="0"/>
          </a:p>
        </p:txBody>
      </p:sp>
    </p:spTree>
    <p:extLst>
      <p:ext uri="{BB962C8B-B14F-4D97-AF65-F5344CB8AC3E}">
        <p14:creationId xmlns:p14="http://schemas.microsoft.com/office/powerpoint/2010/main" val="3609883357"/>
      </p:ext>
    </p:extLst>
  </p:cSld>
  <p:clrMapOvr>
    <a:masterClrMapping/>
  </p:clrMapOvr>
  <p:transition spd="slow">
    <p:wipe dir="d"/>
  </p:transition>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863224"/>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hide</a:t>
            </a:r>
            <a:r>
              <a:rPr lang="fr-FR" sz="3100" b="1" i="1" dirty="0" smtClean="0">
                <a:solidFill>
                  <a:schemeClr val="accent2">
                    <a:lumMod val="75000"/>
                  </a:schemeClr>
                </a:solidFill>
              </a:rPr>
              <a:t>()</a:t>
            </a:r>
            <a:r>
              <a:rPr lang="fr-FR" sz="3100" b="1" i="1" dirty="0">
                <a:solidFill>
                  <a:schemeClr val="accent2">
                    <a:lumMod val="75000"/>
                  </a:schemeClr>
                </a:solidFill>
              </a:rPr>
              <a:t/>
            </a:r>
            <a:br>
              <a:rPr lang="fr-FR" sz="3100" b="1" i="1" dirty="0">
                <a:solidFill>
                  <a:schemeClr val="accent2">
                    <a:lumMod val="75000"/>
                  </a:schemeClr>
                </a:solidFill>
              </a:rPr>
            </a:br>
            <a:r>
              <a:rPr lang="fr-FR" sz="3100" b="1" i="1" dirty="0">
                <a:solidFill>
                  <a:schemeClr val="accent2">
                    <a:lumMod val="75000"/>
                  </a:schemeClr>
                </a:solidFill>
              </a:rPr>
              <a:t>.</a:t>
            </a:r>
            <a:r>
              <a:rPr lang="fr-FR" sz="3100" b="1" i="1" dirty="0" err="1">
                <a:solidFill>
                  <a:schemeClr val="accent2">
                    <a:lumMod val="75000"/>
                  </a:schemeClr>
                </a:solidFill>
              </a:rPr>
              <a:t>hide</a:t>
            </a:r>
            <a:r>
              <a:rPr lang="fr-FR" sz="3100" b="1" i="1" dirty="0">
                <a:solidFill>
                  <a:schemeClr val="accent2">
                    <a:lumMod val="75000"/>
                  </a:schemeClr>
                </a:solidFill>
              </a:rPr>
              <a:t>(</a:t>
            </a:r>
            <a:r>
              <a:rPr lang="fr-FR" sz="3100" b="1" i="1" dirty="0">
                <a:solidFill>
                  <a:schemeClr val="tx2">
                    <a:lumMod val="75000"/>
                  </a:schemeClr>
                </a:solidFill>
              </a:rPr>
              <a:t>[</a:t>
            </a:r>
            <a:r>
              <a:rPr lang="fr-FR" sz="3100" b="1" i="1" dirty="0" err="1">
                <a:solidFill>
                  <a:schemeClr val="tx2">
                    <a:lumMod val="75000"/>
                  </a:schemeClr>
                </a:solidFill>
              </a:rPr>
              <a:t>duree</a:t>
            </a:r>
            <a:r>
              <a:rPr lang="fr-FR" sz="3100" b="1" i="1" dirty="0">
                <a:solidFill>
                  <a:schemeClr val="tx2">
                    <a:lumMod val="75000"/>
                  </a:schemeClr>
                </a:solidFill>
              </a:rPr>
              <a:t>][,final</a:t>
            </a:r>
            <a:r>
              <a:rPr lang="fr-FR" sz="3100" b="1" i="1" dirty="0" smtClean="0">
                <a:solidFill>
                  <a:schemeClr val="tx2">
                    <a:lumMod val="75000"/>
                  </a:schemeClr>
                </a:solidFill>
              </a:rPr>
              <a:t>]</a:t>
            </a:r>
            <a:r>
              <a:rPr lang="fr-FR" sz="3100" b="1" i="1" dirty="0" smtClean="0">
                <a:solidFill>
                  <a:schemeClr val="accent2">
                    <a:lumMod val="75000"/>
                  </a:schemeClr>
                </a:solidFill>
              </a:rPr>
              <a:t>)</a:t>
            </a:r>
            <a:br>
              <a:rPr lang="fr-FR" sz="3100" b="1" i="1" dirty="0" smtClean="0">
                <a:solidFill>
                  <a:schemeClr val="accent2">
                    <a:lumMod val="75000"/>
                  </a:schemeClr>
                </a:solidFill>
              </a:rPr>
            </a:br>
            <a:r>
              <a:rPr lang="fr-FR" sz="3100" b="1" i="1" dirty="0">
                <a:solidFill>
                  <a:schemeClr val="accent2">
                    <a:lumMod val="75000"/>
                  </a:schemeClr>
                </a:solidFill>
              </a:rPr>
              <a:t>.</a:t>
            </a:r>
            <a:r>
              <a:rPr lang="fr-FR" sz="3100" b="1" i="1" dirty="0" err="1" smtClean="0">
                <a:solidFill>
                  <a:schemeClr val="accent2">
                    <a:lumMod val="75000"/>
                  </a:schemeClr>
                </a:solidFill>
              </a:rPr>
              <a:t>hide</a:t>
            </a:r>
            <a:r>
              <a:rPr lang="fr-FR" sz="3100" b="1" i="1" dirty="0" smtClean="0">
                <a:solidFill>
                  <a:schemeClr val="accent2">
                    <a:lumMod val="75000"/>
                  </a:schemeClr>
                </a:solidFill>
              </a:rPr>
              <a:t>(</a:t>
            </a:r>
            <a:r>
              <a:rPr lang="fr-FR" sz="3100" b="1" i="1" dirty="0" smtClean="0">
                <a:solidFill>
                  <a:schemeClr val="tx2">
                    <a:lumMod val="75000"/>
                  </a:schemeClr>
                </a:solidFill>
              </a:rPr>
              <a:t>options</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903497" y="2204864"/>
            <a:ext cx="7416824" cy="3693319"/>
          </a:xfrm>
          <a:prstGeom prst="rect">
            <a:avLst/>
          </a:prstGeom>
          <a:noFill/>
        </p:spPr>
        <p:txBody>
          <a:bodyPr wrap="square" rtlCol="0">
            <a:spAutoFit/>
          </a:bodyPr>
          <a:lstStyle/>
          <a:p>
            <a:r>
              <a:rPr lang="fr-FR" b="1" dirty="0" smtClean="0">
                <a:solidFill>
                  <a:schemeClr val="tx2">
                    <a:lumMod val="75000"/>
                  </a:schemeClr>
                </a:solidFill>
              </a:rPr>
              <a:t>Exemples : </a:t>
            </a:r>
          </a:p>
          <a:p>
            <a:r>
              <a:rPr lang="fr-FR" dirty="0"/>
              <a:t>&lt;body&gt;</a:t>
            </a:r>
          </a:p>
          <a:p>
            <a:r>
              <a:rPr lang="fr-FR" dirty="0" smtClean="0"/>
              <a:t>    &lt;</a:t>
            </a:r>
            <a:r>
              <a:rPr lang="fr-FR" dirty="0" err="1" smtClean="0"/>
              <a:t>button</a:t>
            </a:r>
            <a:r>
              <a:rPr lang="fr-FR" dirty="0" smtClean="0"/>
              <a:t>&gt;Tout masquer&lt;/</a:t>
            </a:r>
            <a:r>
              <a:rPr lang="fr-FR" dirty="0" err="1"/>
              <a:t>button</a:t>
            </a:r>
            <a:r>
              <a:rPr lang="fr-FR" dirty="0"/>
              <a:t>&gt;</a:t>
            </a:r>
          </a:p>
          <a:p>
            <a:r>
              <a:rPr lang="fr-FR" dirty="0" smtClean="0"/>
              <a:t>    &lt;p&gt;Rien ne sert de courir,&lt;/</a:t>
            </a:r>
            <a:r>
              <a:rPr lang="fr-FR" dirty="0"/>
              <a:t>p&gt;</a:t>
            </a:r>
          </a:p>
          <a:p>
            <a:r>
              <a:rPr lang="fr-FR" dirty="0" smtClean="0"/>
              <a:t>    &lt;p&gt;Il faut partir à point.&lt;/</a:t>
            </a:r>
            <a:r>
              <a:rPr lang="fr-FR" dirty="0"/>
              <a:t>p&gt;</a:t>
            </a:r>
          </a:p>
          <a:p>
            <a:r>
              <a:rPr lang="fr-FR" dirty="0"/>
              <a:t>&lt;script&gt;</a:t>
            </a:r>
          </a:p>
          <a:p>
            <a:r>
              <a:rPr lang="fr-FR" dirty="0" smtClean="0"/>
              <a:t>   </a:t>
            </a:r>
            <a:r>
              <a:rPr lang="fr-FR" b="1" dirty="0" smtClean="0">
                <a:solidFill>
                  <a:schemeClr val="accent2">
                    <a:lumMod val="75000"/>
                  </a:schemeClr>
                </a:solidFill>
              </a:rPr>
              <a:t> $("</a:t>
            </a:r>
            <a:r>
              <a:rPr lang="fr-FR" b="1" dirty="0" err="1">
                <a:solidFill>
                  <a:schemeClr val="accent2">
                    <a:lumMod val="75000"/>
                  </a:schemeClr>
                </a:solidFill>
              </a:rPr>
              <a:t>button</a:t>
            </a:r>
            <a:r>
              <a:rPr lang="fr-FR" b="1" dirty="0">
                <a:solidFill>
                  <a:schemeClr val="accent2">
                    <a:lumMod val="75000"/>
                  </a:schemeClr>
                </a:solidFill>
              </a:rPr>
              <a:t>").click(</a:t>
            </a:r>
            <a:r>
              <a:rPr lang="fr-FR" b="1" dirty="0" err="1">
                <a:solidFill>
                  <a:schemeClr val="accent2">
                    <a:lumMod val="75000"/>
                  </a:schemeClr>
                </a:solidFill>
              </a:rPr>
              <a:t>function</a:t>
            </a:r>
            <a:r>
              <a:rPr lang="fr-FR" b="1" dirty="0">
                <a:solidFill>
                  <a:schemeClr val="accent2">
                    <a:lumMod val="75000"/>
                  </a:schemeClr>
                </a:solidFill>
              </a:rPr>
              <a:t> () </a:t>
            </a:r>
            <a:r>
              <a:rPr lang="fr-FR" b="1" dirty="0" smtClean="0">
                <a:solidFill>
                  <a:schemeClr val="accent2">
                    <a:lumMod val="75000"/>
                  </a:schemeClr>
                </a:solidFill>
              </a:rPr>
              <a:t>{</a:t>
            </a:r>
          </a:p>
          <a:p>
            <a:r>
              <a:rPr lang="fr-FR" b="1" dirty="0" smtClean="0">
                <a:solidFill>
                  <a:schemeClr val="accent2">
                    <a:lumMod val="75000"/>
                  </a:schemeClr>
                </a:solidFill>
              </a:rPr>
              <a:t>	$("p").</a:t>
            </a:r>
            <a:r>
              <a:rPr lang="fr-FR" b="1" dirty="0" err="1" smtClean="0">
                <a:solidFill>
                  <a:schemeClr val="accent2">
                    <a:lumMod val="75000"/>
                  </a:schemeClr>
                </a:solidFill>
              </a:rPr>
              <a:t>hide</a:t>
            </a:r>
            <a:r>
              <a:rPr lang="fr-FR" b="1" dirty="0" smtClean="0">
                <a:solidFill>
                  <a:schemeClr val="accent2">
                    <a:lumMod val="75000"/>
                  </a:schemeClr>
                </a:solidFill>
              </a:rPr>
              <a:t>("slow");</a:t>
            </a:r>
          </a:p>
          <a:p>
            <a:r>
              <a:rPr lang="fr-FR" b="1" dirty="0" smtClean="0">
                <a:solidFill>
                  <a:schemeClr val="accent2">
                    <a:lumMod val="75000"/>
                  </a:schemeClr>
                </a:solidFill>
              </a:rPr>
              <a:t>    });</a:t>
            </a:r>
          </a:p>
          <a:p>
            <a:r>
              <a:rPr lang="fr-FR" dirty="0" smtClean="0"/>
              <a:t>&lt;/</a:t>
            </a:r>
            <a:r>
              <a:rPr lang="fr-FR" dirty="0"/>
              <a:t>script&gt;</a:t>
            </a:r>
          </a:p>
          <a:p>
            <a:r>
              <a:rPr lang="fr-FR" dirty="0"/>
              <a:t>&lt;/body&gt;</a:t>
            </a:r>
          </a:p>
          <a:p>
            <a:endParaRPr lang="fr-FR" dirty="0"/>
          </a:p>
          <a:p>
            <a:endParaRPr lang="fr-FR" dirty="0"/>
          </a:p>
        </p:txBody>
      </p:sp>
    </p:spTree>
    <p:extLst>
      <p:ext uri="{BB962C8B-B14F-4D97-AF65-F5344CB8AC3E}">
        <p14:creationId xmlns:p14="http://schemas.microsoft.com/office/powerpoint/2010/main" val="3749062635"/>
      </p:ext>
    </p:extLst>
  </p:cSld>
  <p:clrMapOvr>
    <a:masterClrMapping/>
  </p:clrMapOvr>
  <p:transition spd="slow">
    <p:wipe dir="d"/>
  </p:transition>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863224"/>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.show()</a:t>
            </a:r>
            <a:r>
              <a:rPr lang="fr-FR" sz="3100" b="1" i="1" dirty="0">
                <a:solidFill>
                  <a:schemeClr val="accent2">
                    <a:lumMod val="75000"/>
                  </a:schemeClr>
                </a:solidFill>
              </a:rPr>
              <a:t/>
            </a:r>
            <a:br>
              <a:rPr lang="fr-FR" sz="3100" b="1" i="1" dirty="0">
                <a:solidFill>
                  <a:schemeClr val="accent2">
                    <a:lumMod val="75000"/>
                  </a:schemeClr>
                </a:solidFill>
              </a:rPr>
            </a:br>
            <a:r>
              <a:rPr lang="fr-FR" sz="3100" b="1" i="1" dirty="0" smtClean="0">
                <a:solidFill>
                  <a:schemeClr val="accent2">
                    <a:lumMod val="75000"/>
                  </a:schemeClr>
                </a:solidFill>
              </a:rPr>
              <a:t>.show(</a:t>
            </a:r>
            <a:r>
              <a:rPr lang="fr-FR" sz="3100" b="1" i="1" dirty="0" smtClean="0">
                <a:solidFill>
                  <a:schemeClr val="tx2">
                    <a:lumMod val="75000"/>
                  </a:schemeClr>
                </a:solidFill>
              </a:rPr>
              <a:t>[</a:t>
            </a:r>
            <a:r>
              <a:rPr lang="fr-FR" sz="3100" b="1" i="1" dirty="0" err="1">
                <a:solidFill>
                  <a:schemeClr val="tx2">
                    <a:lumMod val="75000"/>
                  </a:schemeClr>
                </a:solidFill>
              </a:rPr>
              <a:t>duree</a:t>
            </a:r>
            <a:r>
              <a:rPr lang="fr-FR" sz="3100" b="1" i="1" dirty="0">
                <a:solidFill>
                  <a:schemeClr val="tx2">
                    <a:lumMod val="75000"/>
                  </a:schemeClr>
                </a:solidFill>
              </a:rPr>
              <a:t>][,final</a:t>
            </a:r>
            <a:r>
              <a:rPr lang="fr-FR" sz="3100" b="1" i="1" dirty="0" smtClean="0">
                <a:solidFill>
                  <a:schemeClr val="tx2">
                    <a:lumMod val="75000"/>
                  </a:schemeClr>
                </a:solidFill>
              </a:rPr>
              <a:t>]</a:t>
            </a:r>
            <a:r>
              <a:rPr lang="fr-FR" sz="3100" b="1" i="1" dirty="0" smtClean="0">
                <a:solidFill>
                  <a:schemeClr val="accent2">
                    <a:lumMod val="75000"/>
                  </a:schemeClr>
                </a:solidFill>
              </a:rPr>
              <a:t>)</a:t>
            </a:r>
            <a:br>
              <a:rPr lang="fr-FR" sz="3100" b="1" i="1" dirty="0" smtClean="0">
                <a:solidFill>
                  <a:schemeClr val="accent2">
                    <a:lumMod val="75000"/>
                  </a:schemeClr>
                </a:solidFill>
              </a:rPr>
            </a:br>
            <a:r>
              <a:rPr lang="fr-FR" sz="3100" b="1" i="1" dirty="0" smtClean="0">
                <a:solidFill>
                  <a:schemeClr val="accent2">
                    <a:lumMod val="75000"/>
                  </a:schemeClr>
                </a:solidFill>
              </a:rPr>
              <a:t>.show(</a:t>
            </a:r>
            <a:r>
              <a:rPr lang="fr-FR" sz="3100" b="1" i="1" dirty="0" smtClean="0">
                <a:solidFill>
                  <a:schemeClr val="tx2">
                    <a:lumMod val="75000"/>
                  </a:schemeClr>
                </a:solidFill>
              </a:rPr>
              <a:t>options</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899592" y="2636912"/>
            <a:ext cx="7416824" cy="3139321"/>
          </a:xfrm>
          <a:prstGeom prst="rect">
            <a:avLst/>
          </a:prstGeom>
          <a:noFill/>
        </p:spPr>
        <p:txBody>
          <a:bodyPr wrap="square" rtlCol="0">
            <a:spAutoFit/>
          </a:bodyPr>
          <a:lstStyle/>
          <a:p>
            <a:r>
              <a:rPr lang="fr-FR" b="1" dirty="0" smtClean="0">
                <a:solidFill>
                  <a:schemeClr val="tx2">
                    <a:lumMod val="75000"/>
                  </a:schemeClr>
                </a:solidFill>
              </a:rPr>
              <a:t>$(cible).</a:t>
            </a:r>
            <a:r>
              <a:rPr lang="fr-FR" b="1" dirty="0" smtClean="0"/>
              <a:t> </a:t>
            </a:r>
            <a:r>
              <a:rPr lang="fr-FR" b="1" dirty="0" err="1" smtClean="0">
                <a:solidFill>
                  <a:schemeClr val="accent2">
                    <a:lumMod val="75000"/>
                  </a:schemeClr>
                </a:solidFill>
              </a:rPr>
              <a:t>hide</a:t>
            </a:r>
            <a:r>
              <a:rPr lang="fr-FR" b="1" dirty="0" smtClean="0">
                <a:solidFill>
                  <a:schemeClr val="accent2">
                    <a:lumMod val="75000"/>
                  </a:schemeClr>
                </a:solidFill>
              </a:rPr>
              <a:t>()</a:t>
            </a:r>
            <a:endParaRPr lang="fr-FR" b="1" dirty="0" smtClean="0"/>
          </a:p>
          <a:p>
            <a:r>
              <a:rPr lang="fr-FR" dirty="0" smtClean="0"/>
              <a:t>affiche </a:t>
            </a:r>
            <a:r>
              <a:rPr lang="fr-FR" b="1" dirty="0" smtClean="0">
                <a:solidFill>
                  <a:schemeClr val="tx2">
                    <a:lumMod val="75000"/>
                  </a:schemeClr>
                </a:solidFill>
              </a:rPr>
              <a:t>$(cible) </a:t>
            </a:r>
            <a:r>
              <a:rPr lang="fr-FR" dirty="0" smtClean="0"/>
              <a:t>immédiatement</a:t>
            </a:r>
            <a:r>
              <a:rPr lang="fr-FR" b="1" dirty="0" smtClean="0"/>
              <a:t>.</a:t>
            </a:r>
          </a:p>
          <a:p>
            <a:endParaRPr lang="fr-FR" b="1" dirty="0" smtClean="0">
              <a:solidFill>
                <a:schemeClr val="tx2">
                  <a:lumMod val="75000"/>
                </a:schemeClr>
              </a:solidFill>
            </a:endParaRPr>
          </a:p>
          <a:p>
            <a:r>
              <a:rPr lang="fr-FR" b="1" dirty="0" smtClean="0">
                <a:solidFill>
                  <a:schemeClr val="tx2">
                    <a:lumMod val="75000"/>
                  </a:schemeClr>
                </a:solidFill>
              </a:rPr>
              <a:t>$(</a:t>
            </a:r>
            <a:r>
              <a:rPr lang="fr-FR" b="1" dirty="0">
                <a:solidFill>
                  <a:schemeClr val="tx2">
                    <a:lumMod val="75000"/>
                  </a:schemeClr>
                </a:solidFill>
              </a:rPr>
              <a:t>cible).</a:t>
            </a:r>
            <a:r>
              <a:rPr lang="fr-FR" b="1" dirty="0"/>
              <a:t> </a:t>
            </a:r>
            <a:r>
              <a:rPr lang="fr-FR" b="1" dirty="0" err="1" smtClean="0">
                <a:solidFill>
                  <a:schemeClr val="accent2">
                    <a:lumMod val="75000"/>
                  </a:schemeClr>
                </a:solidFill>
              </a:rPr>
              <a:t>hide</a:t>
            </a:r>
            <a:r>
              <a:rPr lang="fr-FR" b="1" dirty="0" smtClean="0">
                <a:solidFill>
                  <a:schemeClr val="accent2">
                    <a:lumMod val="75000"/>
                  </a:schemeClr>
                </a:solidFill>
              </a:rPr>
              <a:t>(</a:t>
            </a:r>
            <a:r>
              <a:rPr lang="fr-FR" b="1" dirty="0" smtClean="0">
                <a:solidFill>
                  <a:schemeClr val="tx2">
                    <a:lumMod val="75000"/>
                  </a:schemeClr>
                </a:solidFill>
              </a:rPr>
              <a:t>[</a:t>
            </a:r>
            <a:r>
              <a:rPr lang="fr-FR" b="1" dirty="0" err="1" smtClean="0">
                <a:solidFill>
                  <a:schemeClr val="tx2">
                    <a:lumMod val="75000"/>
                  </a:schemeClr>
                </a:solidFill>
              </a:rPr>
              <a:t>duree</a:t>
            </a:r>
            <a:r>
              <a:rPr lang="fr-FR" b="1" dirty="0" smtClean="0">
                <a:solidFill>
                  <a:schemeClr val="tx2">
                    <a:lumMod val="75000"/>
                  </a:schemeClr>
                </a:solidFill>
              </a:rPr>
              <a:t>][,final]</a:t>
            </a:r>
            <a:r>
              <a:rPr lang="fr-FR" b="1" dirty="0" smtClean="0">
                <a:solidFill>
                  <a:schemeClr val="accent2">
                    <a:lumMod val="75000"/>
                  </a:schemeClr>
                </a:solidFill>
              </a:rPr>
              <a:t>)</a:t>
            </a:r>
          </a:p>
          <a:p>
            <a:r>
              <a:rPr lang="fr-FR" dirty="0" smtClean="0"/>
              <a:t>affiche</a:t>
            </a:r>
            <a:r>
              <a:rPr lang="fr-FR" b="1" dirty="0" smtClean="0">
                <a:solidFill>
                  <a:schemeClr val="accent2">
                    <a:lumMod val="75000"/>
                  </a:schemeClr>
                </a:solidFill>
              </a:rPr>
              <a:t> $(cible) </a:t>
            </a:r>
            <a:r>
              <a:rPr lang="fr-FR" dirty="0" smtClean="0"/>
              <a:t>en </a:t>
            </a:r>
            <a:r>
              <a:rPr lang="fr-FR" dirty="0" err="1" smtClean="0">
                <a:solidFill>
                  <a:schemeClr val="tx2">
                    <a:lumMod val="75000"/>
                  </a:schemeClr>
                </a:solidFill>
              </a:rPr>
              <a:t>duree</a:t>
            </a:r>
            <a:r>
              <a:rPr lang="fr-FR" dirty="0" smtClean="0"/>
              <a:t> millisecondes</a:t>
            </a:r>
          </a:p>
          <a:p>
            <a:endParaRPr lang="fr-FR" dirty="0"/>
          </a:p>
          <a:p>
            <a:r>
              <a:rPr lang="fr-FR" b="1" dirty="0" err="1">
                <a:solidFill>
                  <a:schemeClr val="tx2">
                    <a:lumMod val="75000"/>
                  </a:schemeClr>
                </a:solidFill>
              </a:rPr>
              <a:t>duree</a:t>
            </a:r>
            <a:r>
              <a:rPr lang="fr-FR" b="1" dirty="0">
                <a:solidFill>
                  <a:schemeClr val="tx2">
                    <a:lumMod val="75000"/>
                  </a:schemeClr>
                </a:solidFill>
              </a:rPr>
              <a:t> :</a:t>
            </a:r>
          </a:p>
          <a:p>
            <a:r>
              <a:rPr lang="fr-FR" dirty="0" smtClean="0"/>
              <a:t>temps en millisecondes pour afficher $(cible) </a:t>
            </a:r>
            <a:r>
              <a:rPr lang="fr-FR" dirty="0"/>
              <a:t>ou "slow" ou "</a:t>
            </a:r>
            <a:r>
              <a:rPr lang="fr-FR" dirty="0" err="1"/>
              <a:t>fast</a:t>
            </a:r>
            <a:r>
              <a:rPr lang="fr-FR" dirty="0"/>
              <a:t>".</a:t>
            </a:r>
            <a:r>
              <a:rPr lang="fr-FR" dirty="0" smtClean="0"/>
              <a:t>.</a:t>
            </a:r>
          </a:p>
          <a:p>
            <a:r>
              <a:rPr lang="fr-FR" b="1" dirty="0">
                <a:solidFill>
                  <a:schemeClr val="tx2">
                    <a:lumMod val="75000"/>
                  </a:schemeClr>
                </a:solidFill>
              </a:rPr>
              <a:t>final : </a:t>
            </a:r>
          </a:p>
          <a:p>
            <a:r>
              <a:rPr lang="fr-FR" dirty="0" smtClean="0"/>
              <a:t>fonction appelée lorsque l'animation est terminée</a:t>
            </a:r>
            <a:endParaRPr lang="fr-FR" dirty="0"/>
          </a:p>
          <a:p>
            <a:endParaRPr lang="fr-FR" dirty="0"/>
          </a:p>
        </p:txBody>
      </p:sp>
    </p:spTree>
    <p:extLst>
      <p:ext uri="{BB962C8B-B14F-4D97-AF65-F5344CB8AC3E}">
        <p14:creationId xmlns:p14="http://schemas.microsoft.com/office/powerpoint/2010/main" val="3741360611"/>
      </p:ext>
    </p:extLst>
  </p:cSld>
  <p:clrMapOvr>
    <a:masterClrMapping/>
  </p:clrMapOvr>
  <p:transition spd="slow">
    <p:wipe dir="d"/>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863224"/>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.show()</a:t>
            </a:r>
            <a:r>
              <a:rPr lang="fr-FR" sz="3100" b="1" i="1" dirty="0">
                <a:solidFill>
                  <a:schemeClr val="accent2">
                    <a:lumMod val="75000"/>
                  </a:schemeClr>
                </a:solidFill>
              </a:rPr>
              <a:t/>
            </a:r>
            <a:br>
              <a:rPr lang="fr-FR" sz="3100" b="1" i="1" dirty="0">
                <a:solidFill>
                  <a:schemeClr val="accent2">
                    <a:lumMod val="75000"/>
                  </a:schemeClr>
                </a:solidFill>
              </a:rPr>
            </a:br>
            <a:endParaRPr lang="fr-FR" sz="3100" b="1" dirty="0">
              <a:solidFill>
                <a:schemeClr val="accent2">
                  <a:lumMod val="75000"/>
                </a:schemeClr>
              </a:solidFill>
            </a:endParaRPr>
          </a:p>
        </p:txBody>
      </p:sp>
      <p:sp>
        <p:nvSpPr>
          <p:cNvPr id="4" name="ZoneTexte 3"/>
          <p:cNvSpPr txBox="1"/>
          <p:nvPr/>
        </p:nvSpPr>
        <p:spPr>
          <a:xfrm>
            <a:off x="903497" y="2204864"/>
            <a:ext cx="7416824" cy="4801314"/>
          </a:xfrm>
          <a:prstGeom prst="rect">
            <a:avLst/>
          </a:prstGeom>
          <a:noFill/>
        </p:spPr>
        <p:txBody>
          <a:bodyPr wrap="square" rtlCol="0">
            <a:spAutoFit/>
          </a:bodyPr>
          <a:lstStyle/>
          <a:p>
            <a:r>
              <a:rPr lang="fr-FR" b="1" dirty="0" smtClean="0">
                <a:solidFill>
                  <a:schemeClr val="tx2">
                    <a:lumMod val="75000"/>
                  </a:schemeClr>
                </a:solidFill>
              </a:rPr>
              <a:t>Exemples : </a:t>
            </a:r>
          </a:p>
          <a:p>
            <a:r>
              <a:rPr lang="fr-FR" dirty="0"/>
              <a:t>&lt;body&gt;</a:t>
            </a:r>
          </a:p>
          <a:p>
            <a:r>
              <a:rPr lang="fr-FR" dirty="0" smtClean="0"/>
              <a:t>    &lt;</a:t>
            </a:r>
            <a:r>
              <a:rPr lang="fr-FR" dirty="0" err="1" smtClean="0"/>
              <a:t>button</a:t>
            </a:r>
            <a:r>
              <a:rPr lang="fr-FR" dirty="0" smtClean="0"/>
              <a:t> id="masquer"&gt;Tout masquer&lt;/</a:t>
            </a:r>
            <a:r>
              <a:rPr lang="fr-FR" dirty="0" err="1"/>
              <a:t>button</a:t>
            </a:r>
            <a:r>
              <a:rPr lang="fr-FR" dirty="0" smtClean="0"/>
              <a:t>&gt;</a:t>
            </a:r>
          </a:p>
          <a:p>
            <a:r>
              <a:rPr lang="fr-FR" dirty="0" smtClean="0"/>
              <a:t>    </a:t>
            </a:r>
            <a:r>
              <a:rPr lang="fr-FR" dirty="0"/>
              <a:t>&lt;</a:t>
            </a:r>
            <a:r>
              <a:rPr lang="fr-FR" dirty="0" err="1"/>
              <a:t>button</a:t>
            </a:r>
            <a:r>
              <a:rPr lang="fr-FR" dirty="0"/>
              <a:t> id</a:t>
            </a:r>
            <a:r>
              <a:rPr lang="fr-FR" dirty="0" smtClean="0"/>
              <a:t>="afficher"&gt;</a:t>
            </a:r>
            <a:r>
              <a:rPr lang="fr-FR" dirty="0"/>
              <a:t>Tout </a:t>
            </a:r>
            <a:r>
              <a:rPr lang="fr-FR" dirty="0" smtClean="0"/>
              <a:t>afficher&lt;/</a:t>
            </a:r>
            <a:r>
              <a:rPr lang="fr-FR" dirty="0" err="1"/>
              <a:t>button</a:t>
            </a:r>
            <a:r>
              <a:rPr lang="fr-FR" dirty="0"/>
              <a:t>&gt;</a:t>
            </a:r>
          </a:p>
          <a:p>
            <a:r>
              <a:rPr lang="fr-FR" dirty="0" smtClean="0"/>
              <a:t>    &lt;p&gt;Rien ne sert de courir,&lt;/</a:t>
            </a:r>
            <a:r>
              <a:rPr lang="fr-FR" dirty="0"/>
              <a:t>p&gt;</a:t>
            </a:r>
          </a:p>
          <a:p>
            <a:r>
              <a:rPr lang="fr-FR" dirty="0" smtClean="0"/>
              <a:t>    &lt;p&gt;Il faut partir à point.&lt;/</a:t>
            </a:r>
            <a:r>
              <a:rPr lang="fr-FR" dirty="0"/>
              <a:t>p&gt;</a:t>
            </a:r>
          </a:p>
          <a:p>
            <a:r>
              <a:rPr lang="fr-FR" dirty="0"/>
              <a:t>&lt;script&gt;</a:t>
            </a:r>
          </a:p>
          <a:p>
            <a:r>
              <a:rPr lang="fr-FR" dirty="0" smtClean="0"/>
              <a:t>   </a:t>
            </a:r>
            <a:r>
              <a:rPr lang="fr-FR" b="1" dirty="0" smtClean="0">
                <a:solidFill>
                  <a:schemeClr val="accent2">
                    <a:lumMod val="75000"/>
                  </a:schemeClr>
                </a:solidFill>
              </a:rPr>
              <a:t> $("#masquer").</a:t>
            </a:r>
            <a:r>
              <a:rPr lang="fr-FR" b="1" dirty="0">
                <a:solidFill>
                  <a:schemeClr val="accent2">
                    <a:lumMod val="75000"/>
                  </a:schemeClr>
                </a:solidFill>
              </a:rPr>
              <a:t>click(</a:t>
            </a:r>
            <a:r>
              <a:rPr lang="fr-FR" b="1" dirty="0" err="1">
                <a:solidFill>
                  <a:schemeClr val="accent2">
                    <a:lumMod val="75000"/>
                  </a:schemeClr>
                </a:solidFill>
              </a:rPr>
              <a:t>function</a:t>
            </a:r>
            <a:r>
              <a:rPr lang="fr-FR" b="1" dirty="0">
                <a:solidFill>
                  <a:schemeClr val="accent2">
                    <a:lumMod val="75000"/>
                  </a:schemeClr>
                </a:solidFill>
              </a:rPr>
              <a:t> () </a:t>
            </a:r>
            <a:r>
              <a:rPr lang="fr-FR" b="1" dirty="0" smtClean="0">
                <a:solidFill>
                  <a:schemeClr val="accent2">
                    <a:lumMod val="75000"/>
                  </a:schemeClr>
                </a:solidFill>
              </a:rPr>
              <a:t>{</a:t>
            </a:r>
          </a:p>
          <a:p>
            <a:r>
              <a:rPr lang="fr-FR" b="1" dirty="0" smtClean="0">
                <a:solidFill>
                  <a:schemeClr val="accent2">
                    <a:lumMod val="75000"/>
                  </a:schemeClr>
                </a:solidFill>
              </a:rPr>
              <a:t>	$("p").</a:t>
            </a:r>
            <a:r>
              <a:rPr lang="fr-FR" b="1" dirty="0" err="1" smtClean="0">
                <a:solidFill>
                  <a:schemeClr val="accent2">
                    <a:lumMod val="75000"/>
                  </a:schemeClr>
                </a:solidFill>
              </a:rPr>
              <a:t>hide</a:t>
            </a:r>
            <a:r>
              <a:rPr lang="fr-FR" b="1" dirty="0" smtClean="0">
                <a:solidFill>
                  <a:schemeClr val="accent2">
                    <a:lumMod val="75000"/>
                  </a:schemeClr>
                </a:solidFill>
              </a:rPr>
              <a:t>("slow");</a:t>
            </a:r>
          </a:p>
          <a:p>
            <a:r>
              <a:rPr lang="fr-FR" b="1" dirty="0" smtClean="0">
                <a:solidFill>
                  <a:schemeClr val="accent2">
                    <a:lumMod val="75000"/>
                  </a:schemeClr>
                </a:solidFill>
              </a:rPr>
              <a:t>    });</a:t>
            </a:r>
          </a:p>
          <a:p>
            <a:r>
              <a:rPr lang="fr-FR" b="1" dirty="0">
                <a:solidFill>
                  <a:schemeClr val="accent2">
                    <a:lumMod val="75000"/>
                  </a:schemeClr>
                </a:solidFill>
              </a:rPr>
              <a:t> </a:t>
            </a:r>
            <a:r>
              <a:rPr lang="fr-FR" b="1" dirty="0" smtClean="0">
                <a:solidFill>
                  <a:schemeClr val="accent2">
                    <a:lumMod val="75000"/>
                  </a:schemeClr>
                </a:solidFill>
              </a:rPr>
              <a:t>   $("#afficher").</a:t>
            </a:r>
            <a:r>
              <a:rPr lang="fr-FR" b="1" dirty="0">
                <a:solidFill>
                  <a:schemeClr val="accent2">
                    <a:lumMod val="75000"/>
                  </a:schemeClr>
                </a:solidFill>
              </a:rPr>
              <a:t>click(</a:t>
            </a:r>
            <a:r>
              <a:rPr lang="fr-FR" b="1" dirty="0" err="1">
                <a:solidFill>
                  <a:schemeClr val="accent2">
                    <a:lumMod val="75000"/>
                  </a:schemeClr>
                </a:solidFill>
              </a:rPr>
              <a:t>function</a:t>
            </a:r>
            <a:r>
              <a:rPr lang="fr-FR" b="1" dirty="0">
                <a:solidFill>
                  <a:schemeClr val="accent2">
                    <a:lumMod val="75000"/>
                  </a:schemeClr>
                </a:solidFill>
              </a:rPr>
              <a:t> () {</a:t>
            </a:r>
          </a:p>
          <a:p>
            <a:r>
              <a:rPr lang="fr-FR" b="1" dirty="0">
                <a:solidFill>
                  <a:schemeClr val="accent2">
                    <a:lumMod val="75000"/>
                  </a:schemeClr>
                </a:solidFill>
              </a:rPr>
              <a:t>	$("p</a:t>
            </a:r>
            <a:r>
              <a:rPr lang="fr-FR" b="1" dirty="0" smtClean="0">
                <a:solidFill>
                  <a:schemeClr val="accent2">
                    <a:lumMod val="75000"/>
                  </a:schemeClr>
                </a:solidFill>
              </a:rPr>
              <a:t>").show("</a:t>
            </a:r>
            <a:r>
              <a:rPr lang="fr-FR" b="1" dirty="0">
                <a:solidFill>
                  <a:schemeClr val="accent2">
                    <a:lumMod val="75000"/>
                  </a:schemeClr>
                </a:solidFill>
              </a:rPr>
              <a:t>slow");</a:t>
            </a:r>
          </a:p>
          <a:p>
            <a:r>
              <a:rPr lang="fr-FR" b="1" dirty="0">
                <a:solidFill>
                  <a:schemeClr val="accent2">
                    <a:lumMod val="75000"/>
                  </a:schemeClr>
                </a:solidFill>
              </a:rPr>
              <a:t>    });</a:t>
            </a:r>
            <a:endParaRPr lang="fr-FR" b="1" dirty="0" smtClean="0">
              <a:solidFill>
                <a:schemeClr val="accent2">
                  <a:lumMod val="75000"/>
                </a:schemeClr>
              </a:solidFill>
            </a:endParaRPr>
          </a:p>
          <a:p>
            <a:r>
              <a:rPr lang="fr-FR" dirty="0" smtClean="0"/>
              <a:t>&lt;/</a:t>
            </a:r>
            <a:r>
              <a:rPr lang="fr-FR" dirty="0"/>
              <a:t>script&gt;</a:t>
            </a:r>
          </a:p>
          <a:p>
            <a:r>
              <a:rPr lang="fr-FR" dirty="0"/>
              <a:t>&lt;/body&gt;</a:t>
            </a:r>
          </a:p>
          <a:p>
            <a:endParaRPr lang="fr-FR" dirty="0"/>
          </a:p>
          <a:p>
            <a:endParaRPr lang="fr-FR" dirty="0"/>
          </a:p>
        </p:txBody>
      </p:sp>
    </p:spTree>
    <p:extLst>
      <p:ext uri="{BB962C8B-B14F-4D97-AF65-F5344CB8AC3E}">
        <p14:creationId xmlns:p14="http://schemas.microsoft.com/office/powerpoint/2010/main" val="3347769244"/>
      </p:ext>
    </p:extLst>
  </p:cSld>
  <p:clrMapOvr>
    <a:masterClrMapping/>
  </p:clrMapOvr>
  <p:transition spd="slow">
    <p:wipe dir="d"/>
  </p:transition>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.click(</a:t>
            </a:r>
            <a:r>
              <a:rPr lang="fr-FR" sz="3100" b="1" i="1" dirty="0" smtClean="0">
                <a:solidFill>
                  <a:schemeClr val="tx2">
                    <a:lumMod val="75000"/>
                  </a:schemeClr>
                </a:solidFill>
              </a:rPr>
              <a:t>fonction()</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1043608" y="1628800"/>
            <a:ext cx="7416824" cy="4524315"/>
          </a:xfrm>
          <a:prstGeom prst="rect">
            <a:avLst/>
          </a:prstGeom>
          <a:noFill/>
        </p:spPr>
        <p:txBody>
          <a:bodyPr wrap="square" rtlCol="0">
            <a:spAutoFit/>
          </a:bodyPr>
          <a:lstStyle/>
          <a:p>
            <a:r>
              <a:rPr lang="fr-FR" b="1" dirty="0" smtClean="0">
                <a:solidFill>
                  <a:schemeClr val="tx2">
                    <a:lumMod val="75000"/>
                  </a:schemeClr>
                </a:solidFill>
              </a:rPr>
              <a:t>$(cible).</a:t>
            </a:r>
            <a:r>
              <a:rPr lang="fr-FR" b="1" dirty="0" smtClean="0"/>
              <a:t> </a:t>
            </a:r>
            <a:r>
              <a:rPr lang="fr-FR" b="1" dirty="0" smtClean="0">
                <a:solidFill>
                  <a:schemeClr val="accent2">
                    <a:lumMod val="75000"/>
                  </a:schemeClr>
                </a:solidFill>
              </a:rPr>
              <a:t>click(</a:t>
            </a:r>
            <a:r>
              <a:rPr lang="fr-FR" b="1" dirty="0" smtClean="0">
                <a:solidFill>
                  <a:schemeClr val="tx2">
                    <a:lumMod val="75000"/>
                  </a:schemeClr>
                </a:solidFill>
              </a:rPr>
              <a:t>fonction()</a:t>
            </a:r>
            <a:r>
              <a:rPr lang="fr-FR" b="1" dirty="0" smtClean="0">
                <a:solidFill>
                  <a:schemeClr val="accent2">
                    <a:lumMod val="75000"/>
                  </a:schemeClr>
                </a:solidFill>
              </a:rPr>
              <a:t>)</a:t>
            </a:r>
            <a:endParaRPr lang="fr-FR" b="1" dirty="0" smtClean="0"/>
          </a:p>
          <a:p>
            <a:r>
              <a:rPr lang="fr-FR" dirty="0" smtClean="0"/>
              <a:t>Appelle une fonction lorsque l'utilisateur clique sur l'un des objets de </a:t>
            </a:r>
            <a:r>
              <a:rPr lang="fr-FR" b="1" dirty="0" smtClean="0">
                <a:solidFill>
                  <a:schemeClr val="tx2">
                    <a:lumMod val="75000"/>
                  </a:schemeClr>
                </a:solidFill>
              </a:rPr>
              <a:t>$(cible)</a:t>
            </a:r>
            <a:r>
              <a:rPr lang="fr-FR" b="1" dirty="0" smtClean="0"/>
              <a:t>.</a:t>
            </a:r>
          </a:p>
          <a:p>
            <a:r>
              <a:rPr lang="fr-FR" b="1" dirty="0" smtClean="0">
                <a:solidFill>
                  <a:schemeClr val="tx2">
                    <a:lumMod val="75000"/>
                  </a:schemeClr>
                </a:solidFill>
              </a:rPr>
              <a:t>fonction()</a:t>
            </a:r>
            <a:r>
              <a:rPr lang="fr-FR" dirty="0" smtClean="0"/>
              <a:t> :</a:t>
            </a:r>
          </a:p>
          <a:p>
            <a:pPr marL="360000"/>
            <a:r>
              <a:rPr lang="fr-FR" dirty="0" smtClean="0"/>
              <a:t>fonction exécutée chaque fois que l'évènement click est lancé.</a:t>
            </a:r>
          </a:p>
          <a:p>
            <a:r>
              <a:rPr lang="fr-FR" dirty="0" smtClean="0"/>
              <a:t>Exemple  :</a:t>
            </a:r>
          </a:p>
          <a:p>
            <a:r>
              <a:rPr lang="fr-FR" dirty="0" smtClean="0"/>
              <a:t>&lt;</a:t>
            </a:r>
            <a:r>
              <a:rPr lang="fr-FR" dirty="0"/>
              <a:t>body&gt;</a:t>
            </a:r>
          </a:p>
          <a:p>
            <a:r>
              <a:rPr lang="fr-FR" dirty="0"/>
              <a:t>&lt;</a:t>
            </a:r>
            <a:r>
              <a:rPr lang="fr-FR" dirty="0" smtClean="0"/>
              <a:t>p&gt;Premier&lt;/</a:t>
            </a:r>
            <a:r>
              <a:rPr lang="fr-FR" dirty="0"/>
              <a:t>p&gt;</a:t>
            </a:r>
          </a:p>
          <a:p>
            <a:r>
              <a:rPr lang="fr-FR" dirty="0"/>
              <a:t>&lt;</a:t>
            </a:r>
            <a:r>
              <a:rPr lang="fr-FR" dirty="0" smtClean="0"/>
              <a:t>p&gt;Deuxième&lt;/</a:t>
            </a:r>
            <a:r>
              <a:rPr lang="fr-FR" dirty="0"/>
              <a:t>p&gt;</a:t>
            </a:r>
          </a:p>
          <a:p>
            <a:r>
              <a:rPr lang="fr-FR" dirty="0"/>
              <a:t>&lt;</a:t>
            </a:r>
            <a:r>
              <a:rPr lang="fr-FR" dirty="0" smtClean="0"/>
              <a:t>p&gt;Troisième&lt;/</a:t>
            </a:r>
            <a:r>
              <a:rPr lang="fr-FR" dirty="0"/>
              <a:t>p&gt;</a:t>
            </a:r>
          </a:p>
          <a:p>
            <a:r>
              <a:rPr lang="en-US" dirty="0"/>
              <a:t>&lt;script type="text/javascript"&gt;</a:t>
            </a:r>
          </a:p>
          <a:p>
            <a:r>
              <a:rPr lang="fr-FR" b="1" dirty="0" smtClean="0">
                <a:solidFill>
                  <a:schemeClr val="accent2">
                    <a:lumMod val="75000"/>
                  </a:schemeClr>
                </a:solidFill>
              </a:rPr>
              <a:t>$("</a:t>
            </a:r>
            <a:r>
              <a:rPr lang="fr-FR" b="1" dirty="0">
                <a:solidFill>
                  <a:schemeClr val="accent2">
                    <a:lumMod val="75000"/>
                  </a:schemeClr>
                </a:solidFill>
              </a:rPr>
              <a:t>p").click(</a:t>
            </a:r>
            <a:r>
              <a:rPr lang="fr-FR" b="1" dirty="0" err="1">
                <a:solidFill>
                  <a:schemeClr val="accent2">
                    <a:lumMod val="75000"/>
                  </a:schemeClr>
                </a:solidFill>
              </a:rPr>
              <a:t>function</a:t>
            </a:r>
            <a:r>
              <a:rPr lang="fr-FR" b="1" dirty="0">
                <a:solidFill>
                  <a:schemeClr val="accent2">
                    <a:lumMod val="75000"/>
                  </a:schemeClr>
                </a:solidFill>
              </a:rPr>
              <a:t> () </a:t>
            </a:r>
            <a:r>
              <a:rPr lang="fr-FR" b="1" dirty="0" smtClean="0">
                <a:solidFill>
                  <a:schemeClr val="accent2">
                    <a:lumMod val="75000"/>
                  </a:schemeClr>
                </a:solidFill>
              </a:rPr>
              <a:t>{$(</a:t>
            </a:r>
            <a:r>
              <a:rPr lang="fr-FR" b="1" dirty="0" err="1">
                <a:solidFill>
                  <a:schemeClr val="accent2">
                    <a:lumMod val="75000"/>
                  </a:schemeClr>
                </a:solidFill>
              </a:rPr>
              <a:t>this</a:t>
            </a:r>
            <a:r>
              <a:rPr lang="fr-FR" b="1" dirty="0" smtClean="0">
                <a:solidFill>
                  <a:schemeClr val="accent2">
                    <a:lumMod val="75000"/>
                  </a:schemeClr>
                </a:solidFill>
              </a:rPr>
              <a:t>).</a:t>
            </a:r>
            <a:r>
              <a:rPr lang="fr-FR" b="1" dirty="0" err="1" smtClean="0">
                <a:solidFill>
                  <a:schemeClr val="accent2">
                    <a:lumMod val="75000"/>
                  </a:schemeClr>
                </a:solidFill>
              </a:rPr>
              <a:t>hide</a:t>
            </a:r>
            <a:r>
              <a:rPr lang="fr-FR" b="1" dirty="0" smtClean="0">
                <a:solidFill>
                  <a:schemeClr val="accent2">
                    <a:lumMod val="75000"/>
                  </a:schemeClr>
                </a:solidFill>
              </a:rPr>
              <a:t>();});</a:t>
            </a:r>
            <a:endParaRPr lang="fr-FR" b="1" dirty="0">
              <a:solidFill>
                <a:schemeClr val="accent2">
                  <a:lumMod val="75000"/>
                </a:schemeClr>
              </a:solidFill>
            </a:endParaRPr>
          </a:p>
          <a:p>
            <a:r>
              <a:rPr lang="fr-FR" dirty="0"/>
              <a:t>&lt;/script&gt;</a:t>
            </a:r>
          </a:p>
          <a:p>
            <a:r>
              <a:rPr lang="fr-FR" dirty="0"/>
              <a:t>&lt;/body&gt;</a:t>
            </a:r>
          </a:p>
          <a:p>
            <a:endParaRPr lang="fr-FR" dirty="0" smtClean="0"/>
          </a:p>
          <a:p>
            <a:endParaRPr lang="fr-FR" dirty="0"/>
          </a:p>
          <a:p>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3068960"/>
            <a:ext cx="1152128" cy="147943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149" y="4941168"/>
            <a:ext cx="1133179" cy="93610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60157841"/>
      </p:ext>
    </p:extLst>
  </p:cSld>
  <p:clrMapOvr>
    <a:masterClrMapping/>
  </p:clrMapOvr>
  <p:transition spd="slow">
    <p:wipe dir="d"/>
  </p:transition>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exercice 136 </a:t>
            </a:r>
            <a:br>
              <a:rPr lang="fr-FR" sz="4000" b="1" i="1" dirty="0" smtClean="0"/>
            </a:br>
            <a:r>
              <a:rPr lang="fr-FR" sz="3100" b="1" i="1" dirty="0" smtClean="0">
                <a:solidFill>
                  <a:schemeClr val="accent2">
                    <a:lumMod val="75000"/>
                  </a:schemeClr>
                </a:solidFill>
              </a:rPr>
              <a:t>cacher et afficher</a:t>
            </a:r>
            <a:endParaRPr lang="fr-FR" sz="3100" b="1" dirty="0">
              <a:solidFill>
                <a:schemeClr val="accent2">
                  <a:lumMod val="75000"/>
                </a:schemeClr>
              </a:solidFill>
            </a:endParaRPr>
          </a:p>
        </p:txBody>
      </p:sp>
      <p:sp>
        <p:nvSpPr>
          <p:cNvPr id="3" name="ZoneTexte 2"/>
          <p:cNvSpPr txBox="1"/>
          <p:nvPr/>
        </p:nvSpPr>
        <p:spPr>
          <a:xfrm>
            <a:off x="971600" y="1484784"/>
            <a:ext cx="6552728" cy="2308324"/>
          </a:xfrm>
          <a:prstGeom prst="rect">
            <a:avLst/>
          </a:prstGeom>
          <a:noFill/>
        </p:spPr>
        <p:txBody>
          <a:bodyPr wrap="square" rtlCol="0">
            <a:spAutoFit/>
          </a:bodyPr>
          <a:lstStyle/>
          <a:p>
            <a:r>
              <a:rPr lang="fr-FR" dirty="0" smtClean="0"/>
              <a:t>1 / Télécharger EX136.HTML</a:t>
            </a:r>
          </a:p>
          <a:p>
            <a:r>
              <a:rPr lang="fr-FR" dirty="0" smtClean="0"/>
              <a:t>2 / Dans &lt;body&gt; ajouter, entre les balises &lt;script&gt; et &lt;/script&gt; la commande JQuery qui permet d'effacer un carré jaune.</a:t>
            </a:r>
            <a:endParaRPr lang="fr-FR" dirty="0"/>
          </a:p>
          <a:p>
            <a:r>
              <a:rPr lang="fr-FR" dirty="0" smtClean="0"/>
              <a:t>3 / Ajouter un bouton "Afficher les pairs" qui permet d'afficher tous les carrés jaunes pairs</a:t>
            </a:r>
          </a:p>
          <a:p>
            <a:r>
              <a:rPr lang="fr-FR" dirty="0" smtClean="0"/>
              <a:t>4 / </a:t>
            </a:r>
            <a:r>
              <a:rPr lang="fr-FR" dirty="0"/>
              <a:t>Ajouter un bouton "Afficher les </a:t>
            </a:r>
            <a:r>
              <a:rPr lang="fr-FR" dirty="0" smtClean="0"/>
              <a:t>impairs</a:t>
            </a:r>
            <a:r>
              <a:rPr lang="fr-FR" dirty="0"/>
              <a:t>" qui permet d'afficher tous les carrés jaunes </a:t>
            </a:r>
            <a:r>
              <a:rPr lang="fr-FR" dirty="0" smtClean="0"/>
              <a:t>impairs</a:t>
            </a:r>
            <a:endParaRPr lang="fr-FR" dirty="0"/>
          </a:p>
          <a:p>
            <a:pPr marL="285750" indent="-285750">
              <a:buFont typeface="Arial" pitchFamily="34" charset="0"/>
              <a:buChar char="•"/>
            </a:pPr>
            <a:endParaRPr lang="fr-FR" dirty="0" smtClean="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773158"/>
            <a:ext cx="7724775"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9452136"/>
      </p:ext>
    </p:extLst>
  </p:cSld>
  <p:clrMapOvr>
    <a:masterClrMapping/>
  </p:clrMapOvr>
  <p:transition spd="slow">
    <p:wipe dir="d"/>
  </p:transition>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exercice 136   corrigé </a:t>
            </a:r>
            <a:br>
              <a:rPr lang="fr-FR" sz="4000" b="1" i="1" dirty="0" smtClean="0"/>
            </a:br>
            <a:r>
              <a:rPr lang="fr-FR" sz="3100" b="1" i="1" dirty="0" smtClean="0">
                <a:solidFill>
                  <a:schemeClr val="accent2">
                    <a:lumMod val="75000"/>
                  </a:schemeClr>
                </a:solidFill>
              </a:rPr>
              <a:t>cacher et afficher</a:t>
            </a:r>
            <a:endParaRPr lang="fr-FR" sz="3100" b="1" dirty="0">
              <a:solidFill>
                <a:schemeClr val="accent2">
                  <a:lumMod val="75000"/>
                </a:schemeClr>
              </a:solidFill>
            </a:endParaRPr>
          </a:p>
        </p:txBody>
      </p:sp>
      <p:sp>
        <p:nvSpPr>
          <p:cNvPr id="3" name="ZoneTexte 2"/>
          <p:cNvSpPr txBox="1"/>
          <p:nvPr/>
        </p:nvSpPr>
        <p:spPr>
          <a:xfrm>
            <a:off x="857250" y="1412776"/>
            <a:ext cx="8035230" cy="2308324"/>
          </a:xfrm>
          <a:prstGeom prst="rect">
            <a:avLst/>
          </a:prstGeom>
          <a:noFill/>
        </p:spPr>
        <p:txBody>
          <a:bodyPr wrap="square" rtlCol="0">
            <a:spAutoFit/>
          </a:bodyPr>
          <a:lstStyle/>
          <a:p>
            <a:r>
              <a:rPr lang="fr-FR" sz="1600" b="1" dirty="0">
                <a:latin typeface="Courier New" pitchFamily="49" charset="0"/>
                <a:cs typeface="Courier New" pitchFamily="49" charset="0"/>
              </a:rPr>
              <a:t>&lt;</a:t>
            </a:r>
            <a:r>
              <a:rPr lang="fr-FR" sz="1600" b="1" dirty="0" err="1">
                <a:latin typeface="Courier New" pitchFamily="49" charset="0"/>
                <a:cs typeface="Courier New" pitchFamily="49" charset="0"/>
              </a:rPr>
              <a:t>button</a:t>
            </a:r>
            <a:r>
              <a:rPr lang="fr-FR" sz="1600" b="1" dirty="0">
                <a:latin typeface="Courier New" pitchFamily="49" charset="0"/>
                <a:cs typeface="Courier New" pitchFamily="49" charset="0"/>
              </a:rPr>
              <a:t> id="</a:t>
            </a:r>
            <a:r>
              <a:rPr lang="fr-FR" sz="1600" b="1" dirty="0" err="1">
                <a:latin typeface="Courier New" pitchFamily="49" charset="0"/>
                <a:cs typeface="Courier New" pitchFamily="49" charset="0"/>
              </a:rPr>
              <a:t>affpairs</a:t>
            </a:r>
            <a:r>
              <a:rPr lang="fr-FR" sz="1600" b="1" dirty="0">
                <a:latin typeface="Courier New" pitchFamily="49" charset="0"/>
                <a:cs typeface="Courier New" pitchFamily="49" charset="0"/>
              </a:rPr>
              <a:t>"&gt;Afficher les pairs&lt;/</a:t>
            </a:r>
            <a:r>
              <a:rPr lang="fr-FR" sz="1600" b="1" dirty="0" err="1">
                <a:latin typeface="Courier New" pitchFamily="49" charset="0"/>
                <a:cs typeface="Courier New" pitchFamily="49" charset="0"/>
              </a:rPr>
              <a:t>button</a:t>
            </a:r>
            <a:r>
              <a:rPr lang="fr-FR" sz="1600" b="1" dirty="0">
                <a:latin typeface="Courier New" pitchFamily="49" charset="0"/>
                <a:cs typeface="Courier New" pitchFamily="49" charset="0"/>
              </a:rPr>
              <a:t>&gt;</a:t>
            </a:r>
          </a:p>
          <a:p>
            <a:r>
              <a:rPr lang="fr-FR" sz="1600" b="1" dirty="0">
                <a:latin typeface="Courier New" pitchFamily="49" charset="0"/>
                <a:cs typeface="Courier New" pitchFamily="49" charset="0"/>
              </a:rPr>
              <a:t>&lt;</a:t>
            </a:r>
            <a:r>
              <a:rPr lang="fr-FR" sz="1600" b="1" dirty="0" err="1">
                <a:latin typeface="Courier New" pitchFamily="49" charset="0"/>
                <a:cs typeface="Courier New" pitchFamily="49" charset="0"/>
              </a:rPr>
              <a:t>button</a:t>
            </a:r>
            <a:r>
              <a:rPr lang="fr-FR" sz="1600" b="1" dirty="0">
                <a:latin typeface="Courier New" pitchFamily="49" charset="0"/>
                <a:cs typeface="Courier New" pitchFamily="49" charset="0"/>
              </a:rPr>
              <a:t> id="</a:t>
            </a:r>
            <a:r>
              <a:rPr lang="fr-FR" sz="1600" b="1" dirty="0" err="1">
                <a:latin typeface="Courier New" pitchFamily="49" charset="0"/>
                <a:cs typeface="Courier New" pitchFamily="49" charset="0"/>
              </a:rPr>
              <a:t>affimpairs</a:t>
            </a:r>
            <a:r>
              <a:rPr lang="fr-FR" sz="1600" b="1" dirty="0">
                <a:latin typeface="Courier New" pitchFamily="49" charset="0"/>
                <a:cs typeface="Courier New" pitchFamily="49" charset="0"/>
              </a:rPr>
              <a:t>"&gt;Afficher les impairs&lt;/</a:t>
            </a:r>
            <a:r>
              <a:rPr lang="fr-FR" sz="1600" b="1" dirty="0" err="1">
                <a:latin typeface="Courier New" pitchFamily="49" charset="0"/>
                <a:cs typeface="Courier New" pitchFamily="49" charset="0"/>
              </a:rPr>
              <a:t>button</a:t>
            </a:r>
            <a:r>
              <a:rPr lang="fr-FR" sz="1600" b="1" dirty="0">
                <a:latin typeface="Courier New" pitchFamily="49" charset="0"/>
                <a:cs typeface="Courier New" pitchFamily="49" charset="0"/>
              </a:rPr>
              <a:t>&gt;</a:t>
            </a:r>
          </a:p>
          <a:p>
            <a:r>
              <a:rPr lang="fr-FR" sz="1600" b="1" dirty="0">
                <a:latin typeface="Courier New" pitchFamily="49" charset="0"/>
                <a:cs typeface="Courier New" pitchFamily="49" charset="0"/>
              </a:rPr>
              <a:t>&lt;script&gt;</a:t>
            </a:r>
          </a:p>
          <a:p>
            <a:r>
              <a:rPr lang="fr-FR" sz="1600" b="1" dirty="0">
                <a:latin typeface="Courier New" pitchFamily="49" charset="0"/>
                <a:cs typeface="Courier New" pitchFamily="49" charset="0"/>
              </a:rPr>
              <a:t>   $('div').click(</a:t>
            </a:r>
            <a:r>
              <a:rPr lang="fr-FR" sz="1600" b="1" dirty="0" err="1">
                <a:latin typeface="Courier New" pitchFamily="49" charset="0"/>
                <a:cs typeface="Courier New" pitchFamily="49" charset="0"/>
              </a:rPr>
              <a:t>function</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this</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hide</a:t>
            </a:r>
            <a:r>
              <a:rPr lang="fr-FR" sz="1600" b="1" dirty="0">
                <a:latin typeface="Courier New" pitchFamily="49" charset="0"/>
                <a:cs typeface="Courier New" pitchFamily="49" charset="0"/>
              </a:rPr>
              <a:t>("slow");});</a:t>
            </a:r>
          </a:p>
          <a:p>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affpairs</a:t>
            </a:r>
            <a:r>
              <a:rPr lang="fr-FR" sz="1600" b="1" dirty="0">
                <a:latin typeface="Courier New" pitchFamily="49" charset="0"/>
                <a:cs typeface="Courier New" pitchFamily="49" charset="0"/>
              </a:rPr>
              <a:t>').click(</a:t>
            </a:r>
            <a:r>
              <a:rPr lang="fr-FR" sz="1600" b="1" dirty="0" err="1">
                <a:latin typeface="Courier New" pitchFamily="49" charset="0"/>
                <a:cs typeface="Courier New" pitchFamily="49" charset="0"/>
              </a:rPr>
              <a:t>function</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div:odd</a:t>
            </a:r>
            <a:r>
              <a:rPr lang="fr-FR" sz="1600" b="1" dirty="0">
                <a:latin typeface="Courier New" pitchFamily="49" charset="0"/>
                <a:cs typeface="Courier New" pitchFamily="49" charset="0"/>
              </a:rPr>
              <a:t>').show(2000);});</a:t>
            </a:r>
          </a:p>
          <a:p>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affimpairs</a:t>
            </a:r>
            <a:r>
              <a:rPr lang="fr-FR" sz="1600" b="1" dirty="0">
                <a:latin typeface="Courier New" pitchFamily="49" charset="0"/>
                <a:cs typeface="Courier New" pitchFamily="49" charset="0"/>
              </a:rPr>
              <a:t>').click(</a:t>
            </a:r>
            <a:r>
              <a:rPr lang="fr-FR" sz="1600" b="1" dirty="0" err="1">
                <a:latin typeface="Courier New" pitchFamily="49" charset="0"/>
                <a:cs typeface="Courier New" pitchFamily="49" charset="0"/>
              </a:rPr>
              <a:t>function</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	{$(</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div:even</a:t>
            </a:r>
            <a:r>
              <a:rPr lang="fr-FR" sz="1600" b="1" dirty="0">
                <a:latin typeface="Courier New" pitchFamily="49" charset="0"/>
                <a:cs typeface="Courier New" pitchFamily="49" charset="0"/>
              </a:rPr>
              <a:t>').show(2000</a:t>
            </a:r>
            <a:r>
              <a:rPr lang="fr-FR" sz="1600" b="1" dirty="0" smtClean="0">
                <a:latin typeface="Courier New" pitchFamily="49" charset="0"/>
                <a:cs typeface="Courier New" pitchFamily="49" charset="0"/>
              </a:rPr>
              <a:t>);});</a:t>
            </a:r>
          </a:p>
          <a:p>
            <a:r>
              <a:rPr lang="fr-FR" sz="1600" b="1" dirty="0" smtClean="0">
                <a:latin typeface="Courier New" pitchFamily="49" charset="0"/>
                <a:cs typeface="Courier New" pitchFamily="49" charset="0"/>
              </a:rPr>
              <a:t>&lt;/script&gt;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3770268"/>
            <a:ext cx="74295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1767973"/>
      </p:ext>
    </p:extLst>
  </p:cSld>
  <p:clrMapOvr>
    <a:masterClrMapping/>
  </p:clrMapOvr>
  <p:transition spd="slow">
    <p:wipe dir="d"/>
  </p:transition>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a:t>
            </a:r>
            <a:br>
              <a:rPr lang="fr-FR" sz="4000" b="1" i="1" dirty="0" smtClean="0"/>
            </a:br>
            <a:r>
              <a:rPr lang="fr-FR" sz="3100" b="1" i="1" dirty="0" smtClean="0">
                <a:solidFill>
                  <a:schemeClr val="accent2">
                    <a:lumMod val="75000"/>
                  </a:schemeClr>
                </a:solidFill>
              </a:rPr>
              <a:t>deux variables</a:t>
            </a:r>
            <a:endParaRPr lang="fr-FR" sz="3100" b="1" dirty="0">
              <a:solidFill>
                <a:schemeClr val="accent2">
                  <a:lumMod val="75000"/>
                </a:schemeClr>
              </a:solidFill>
            </a:endParaRPr>
          </a:p>
        </p:txBody>
      </p:sp>
      <p:sp>
        <p:nvSpPr>
          <p:cNvPr id="4" name="ZoneTexte 3"/>
          <p:cNvSpPr txBox="1"/>
          <p:nvPr/>
        </p:nvSpPr>
        <p:spPr>
          <a:xfrm>
            <a:off x="1043608" y="1628800"/>
            <a:ext cx="7416824" cy="3139321"/>
          </a:xfrm>
          <a:prstGeom prst="rect">
            <a:avLst/>
          </a:prstGeom>
          <a:noFill/>
        </p:spPr>
        <p:txBody>
          <a:bodyPr wrap="square" rtlCol="0">
            <a:spAutoFit/>
          </a:bodyPr>
          <a:lstStyle/>
          <a:p>
            <a:r>
              <a:rPr lang="fr-FR" dirty="0" smtClean="0"/>
              <a:t>Il existe deux variables utiles pour travailler avec JQuery : </a:t>
            </a:r>
            <a:r>
              <a:rPr lang="fr-FR" b="1" dirty="0" err="1" smtClean="0">
                <a:solidFill>
                  <a:schemeClr val="accent2">
                    <a:lumMod val="75000"/>
                  </a:schemeClr>
                </a:solidFill>
              </a:rPr>
              <a:t>selector</a:t>
            </a:r>
            <a:r>
              <a:rPr lang="fr-FR" dirty="0" smtClean="0"/>
              <a:t> et </a:t>
            </a:r>
            <a:r>
              <a:rPr lang="fr-FR" b="1" dirty="0" err="1" smtClean="0">
                <a:solidFill>
                  <a:schemeClr val="accent2">
                    <a:lumMod val="75000"/>
                  </a:schemeClr>
                </a:solidFill>
              </a:rPr>
              <a:t>length</a:t>
            </a:r>
            <a:endParaRPr lang="fr-FR" b="1" dirty="0">
              <a:solidFill>
                <a:schemeClr val="accent2">
                  <a:lumMod val="75000"/>
                </a:schemeClr>
              </a:solidFill>
            </a:endParaRPr>
          </a:p>
          <a:p>
            <a:endParaRPr lang="fr-FR" dirty="0" smtClean="0"/>
          </a:p>
          <a:p>
            <a:r>
              <a:rPr lang="fr-FR" b="1" dirty="0" err="1" smtClean="0">
                <a:solidFill>
                  <a:schemeClr val="accent2">
                    <a:lumMod val="75000"/>
                  </a:schemeClr>
                </a:solidFill>
              </a:rPr>
              <a:t>selector</a:t>
            </a:r>
            <a:r>
              <a:rPr lang="fr-FR" dirty="0" smtClean="0"/>
              <a:t> contient la chaîne de caractères utilisé dans l'objet JQuery $(xxx).</a:t>
            </a:r>
          </a:p>
          <a:p>
            <a:r>
              <a:rPr lang="fr-FR" dirty="0" smtClean="0"/>
              <a:t>exemple : </a:t>
            </a:r>
          </a:p>
          <a:p>
            <a:r>
              <a:rPr lang="fr-FR" dirty="0" smtClean="0"/>
              <a:t>var cible = '</a:t>
            </a:r>
            <a:r>
              <a:rPr lang="fr-FR" dirty="0" err="1" smtClean="0"/>
              <a:t>p:first</a:t>
            </a:r>
            <a:r>
              <a:rPr lang="fr-FR" dirty="0" smtClean="0"/>
              <a:t>';</a:t>
            </a:r>
          </a:p>
          <a:p>
            <a:r>
              <a:rPr lang="fr-FR" dirty="0" smtClean="0"/>
              <a:t>$(cible).</a:t>
            </a:r>
            <a:r>
              <a:rPr lang="fr-FR" dirty="0" err="1" smtClean="0"/>
              <a:t>selector</a:t>
            </a:r>
            <a:r>
              <a:rPr lang="fr-FR" dirty="0" smtClean="0"/>
              <a:t> reverra la chaîne '</a:t>
            </a:r>
            <a:r>
              <a:rPr lang="fr-FR" dirty="0" err="1" smtClean="0"/>
              <a:t>p:first</a:t>
            </a:r>
            <a:r>
              <a:rPr lang="fr-FR" dirty="0" smtClean="0"/>
              <a:t>'</a:t>
            </a:r>
          </a:p>
          <a:p>
            <a:endParaRPr lang="fr-FR" dirty="0"/>
          </a:p>
          <a:p>
            <a:r>
              <a:rPr lang="fr-FR" b="1" dirty="0" err="1" smtClean="0">
                <a:solidFill>
                  <a:schemeClr val="accent2">
                    <a:lumMod val="75000"/>
                  </a:schemeClr>
                </a:solidFill>
              </a:rPr>
              <a:t>l</a:t>
            </a:r>
            <a:r>
              <a:rPr lang="fr-FR" b="1" dirty="0" err="1">
                <a:solidFill>
                  <a:schemeClr val="accent2">
                    <a:lumMod val="75000"/>
                  </a:schemeClr>
                </a:solidFill>
              </a:rPr>
              <a:t>ength</a:t>
            </a:r>
            <a:r>
              <a:rPr lang="fr-FR" b="1" dirty="0">
                <a:solidFill>
                  <a:schemeClr val="accent2">
                    <a:lumMod val="75000"/>
                  </a:schemeClr>
                </a:solidFill>
              </a:rPr>
              <a:t> </a:t>
            </a:r>
            <a:r>
              <a:rPr lang="fr-FR" dirty="0" smtClean="0"/>
              <a:t>contient le nombre d'éléments trouvés par l'appel à $(xxx).</a:t>
            </a:r>
          </a:p>
          <a:p>
            <a:r>
              <a:rPr lang="fr-FR" dirty="0" smtClean="0"/>
              <a:t>$('div').</a:t>
            </a:r>
            <a:r>
              <a:rPr lang="fr-FR" dirty="0" err="1" smtClean="0"/>
              <a:t>length</a:t>
            </a:r>
            <a:r>
              <a:rPr lang="fr-FR" dirty="0" smtClean="0"/>
              <a:t> de l'exercice 136 donnera 6</a:t>
            </a:r>
          </a:p>
          <a:p>
            <a:endParaRPr lang="fr-FR" dirty="0"/>
          </a:p>
          <a:p>
            <a:endParaRPr lang="fr-FR" dirty="0"/>
          </a:p>
        </p:txBody>
      </p:sp>
    </p:spTree>
    <p:extLst>
      <p:ext uri="{BB962C8B-B14F-4D97-AF65-F5344CB8AC3E}">
        <p14:creationId xmlns:p14="http://schemas.microsoft.com/office/powerpoint/2010/main" val="3998093841"/>
      </p:ext>
    </p:extLst>
  </p:cSld>
  <p:clrMapOvr>
    <a:masterClrMapping/>
  </p:clrMapOvr>
  <p:transition spd="slow">
    <p:wipe dir="d"/>
  </p:transition>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639088"/>
          </a:xfrm>
        </p:spPr>
        <p:txBody>
          <a:bodyPr>
            <a:normAutofit fontScale="90000"/>
          </a:bodyPr>
          <a:lstStyle/>
          <a:p>
            <a:r>
              <a:rPr lang="fr-FR" sz="4000" b="1" i="1" dirty="0" smtClean="0"/>
              <a:t>JQuery - </a:t>
            </a:r>
            <a:r>
              <a:rPr lang="fr-FR" sz="3100" b="1" i="1" dirty="0" smtClean="0">
                <a:solidFill>
                  <a:schemeClr val="accent2">
                    <a:lumMod val="75000"/>
                  </a:schemeClr>
                </a:solidFill>
              </a:rPr>
              <a:t>Liste des principaux effets</a:t>
            </a:r>
            <a:endParaRPr lang="fr-FR" sz="3100" b="1" dirty="0">
              <a:solidFill>
                <a:schemeClr val="accent2">
                  <a:lumMod val="75000"/>
                </a:schemeClr>
              </a:solidFill>
            </a:endParaRPr>
          </a:p>
        </p:txBody>
      </p:sp>
      <p:graphicFrame>
        <p:nvGraphicFramePr>
          <p:cNvPr id="3" name="Tableau 2"/>
          <p:cNvGraphicFramePr>
            <a:graphicFrameLocks noGrp="1"/>
          </p:cNvGraphicFramePr>
          <p:nvPr>
            <p:extLst/>
          </p:nvPr>
        </p:nvGraphicFramePr>
        <p:xfrm>
          <a:off x="1187624" y="1052736"/>
          <a:ext cx="7128792" cy="5557520"/>
        </p:xfrm>
        <a:graphic>
          <a:graphicData uri="http://schemas.openxmlformats.org/drawingml/2006/table">
            <a:tbl>
              <a:tblPr firstRow="1" bandRow="1">
                <a:tableStyleId>{5C22544A-7EE6-4342-B048-85BDC9FD1C3A}</a:tableStyleId>
              </a:tblPr>
              <a:tblGrid>
                <a:gridCol w="2304256"/>
                <a:gridCol w="4824536"/>
              </a:tblGrid>
              <a:tr h="288031">
                <a:tc>
                  <a:txBody>
                    <a:bodyPr/>
                    <a:lstStyle/>
                    <a:p>
                      <a:r>
                        <a:rPr lang="fr-FR" dirty="0" smtClean="0"/>
                        <a:t>Effet</a:t>
                      </a:r>
                      <a:endParaRPr lang="fr-FR" dirty="0"/>
                    </a:p>
                  </a:txBody>
                  <a:tcPr/>
                </a:tc>
                <a:tc>
                  <a:txBody>
                    <a:bodyPr/>
                    <a:lstStyle/>
                    <a:p>
                      <a:r>
                        <a:rPr lang="fr-FR" dirty="0" smtClean="0"/>
                        <a:t>Action</a:t>
                      </a:r>
                      <a:endParaRPr lang="fr-FR" dirty="0"/>
                    </a:p>
                  </a:txBody>
                  <a:tcPr/>
                </a:tc>
              </a:tr>
              <a:tr h="370840">
                <a:tc>
                  <a:txBody>
                    <a:bodyPr/>
                    <a:lstStyle/>
                    <a:p>
                      <a:r>
                        <a:rPr lang="fr-FR" dirty="0" smtClean="0"/>
                        <a:t>.</a:t>
                      </a:r>
                      <a:r>
                        <a:rPr lang="fr-FR" dirty="0" err="1" smtClean="0"/>
                        <a:t>animate</a:t>
                      </a:r>
                      <a:r>
                        <a:rPr lang="fr-FR" dirty="0" smtClean="0"/>
                        <a:t>()</a:t>
                      </a:r>
                      <a:endParaRPr lang="fr-FR" dirty="0"/>
                    </a:p>
                  </a:txBody>
                  <a:tcPr/>
                </a:tc>
                <a:tc>
                  <a:txBody>
                    <a:bodyPr/>
                    <a:lstStyle/>
                    <a:p>
                      <a:r>
                        <a:rPr lang="fr-FR" dirty="0" smtClean="0"/>
                        <a:t>Animation</a:t>
                      </a:r>
                      <a:r>
                        <a:rPr lang="fr-FR" baseline="0" dirty="0" smtClean="0"/>
                        <a:t> personnalisée</a:t>
                      </a:r>
                      <a:endParaRPr lang="fr-FR" dirty="0"/>
                    </a:p>
                  </a:txBody>
                  <a:tcPr/>
                </a:tc>
              </a:tr>
              <a:tr h="370840">
                <a:tc>
                  <a:txBody>
                    <a:bodyPr/>
                    <a:lstStyle/>
                    <a:p>
                      <a:r>
                        <a:rPr lang="fr-FR" dirty="0" smtClean="0"/>
                        <a:t>.</a:t>
                      </a:r>
                      <a:r>
                        <a:rPr lang="fr-FR" dirty="0" err="1" smtClean="0"/>
                        <a:t>delay</a:t>
                      </a:r>
                      <a:r>
                        <a:rPr lang="fr-FR" dirty="0" smtClean="0"/>
                        <a:t>()</a:t>
                      </a:r>
                      <a:endParaRPr lang="fr-FR" dirty="0"/>
                    </a:p>
                  </a:txBody>
                  <a:tcPr/>
                </a:tc>
                <a:tc>
                  <a:txBody>
                    <a:bodyPr/>
                    <a:lstStyle/>
                    <a:p>
                      <a:r>
                        <a:rPr lang="fr-FR" dirty="0" smtClean="0"/>
                        <a:t>Délai avant l'exécution</a:t>
                      </a:r>
                      <a:endParaRPr lang="fr-FR" dirty="0"/>
                    </a:p>
                  </a:txBody>
                  <a:tcPr/>
                </a:tc>
              </a:tr>
              <a:tr h="370840">
                <a:tc>
                  <a:txBody>
                    <a:bodyPr/>
                    <a:lstStyle/>
                    <a:p>
                      <a:r>
                        <a:rPr lang="fr-FR" dirty="0" smtClean="0"/>
                        <a:t>.</a:t>
                      </a:r>
                      <a:r>
                        <a:rPr lang="fr-FR" dirty="0" err="1" smtClean="0"/>
                        <a:t>fadeIn</a:t>
                      </a:r>
                      <a:r>
                        <a:rPr lang="fr-FR" dirty="0" smtClean="0"/>
                        <a:t>()</a:t>
                      </a:r>
                      <a:endParaRPr lang="fr-FR" dirty="0"/>
                    </a:p>
                  </a:txBody>
                  <a:tcPr/>
                </a:tc>
                <a:tc>
                  <a:txBody>
                    <a:bodyPr/>
                    <a:lstStyle/>
                    <a:p>
                      <a:r>
                        <a:rPr lang="fr-FR" dirty="0" smtClean="0"/>
                        <a:t>Rend</a:t>
                      </a:r>
                      <a:r>
                        <a:rPr lang="fr-FR" baseline="0" dirty="0" smtClean="0"/>
                        <a:t> opaque un élément</a:t>
                      </a:r>
                      <a:endParaRPr lang="fr-FR" dirty="0"/>
                    </a:p>
                  </a:txBody>
                  <a:tcPr/>
                </a:tc>
              </a:tr>
              <a:tr h="370840">
                <a:tc>
                  <a:txBody>
                    <a:bodyPr/>
                    <a:lstStyle/>
                    <a:p>
                      <a:r>
                        <a:rPr lang="fr-FR" dirty="0" smtClean="0"/>
                        <a:t>.</a:t>
                      </a:r>
                      <a:r>
                        <a:rPr lang="fr-FR" dirty="0" err="1" smtClean="0"/>
                        <a:t>fadeOut</a:t>
                      </a:r>
                      <a:r>
                        <a:rPr lang="fr-FR" dirty="0" smtClean="0"/>
                        <a:t>()</a:t>
                      </a:r>
                      <a:endParaRPr lang="fr-FR" dirty="0"/>
                    </a:p>
                  </a:txBody>
                  <a:tcPr/>
                </a:tc>
                <a:tc>
                  <a:txBody>
                    <a:bodyPr/>
                    <a:lstStyle/>
                    <a:p>
                      <a:r>
                        <a:rPr lang="fr-FR" dirty="0" smtClean="0"/>
                        <a:t>Rend</a:t>
                      </a:r>
                      <a:r>
                        <a:rPr lang="fr-FR" baseline="0" dirty="0" smtClean="0"/>
                        <a:t> transparent un élément</a:t>
                      </a:r>
                      <a:endParaRPr lang="fr-FR" dirty="0"/>
                    </a:p>
                  </a:txBody>
                  <a:tcPr/>
                </a:tc>
              </a:tr>
              <a:tr h="370840">
                <a:tc>
                  <a:txBody>
                    <a:bodyPr/>
                    <a:lstStyle/>
                    <a:p>
                      <a:r>
                        <a:rPr lang="fr-FR" dirty="0" smtClean="0"/>
                        <a:t>.</a:t>
                      </a:r>
                      <a:r>
                        <a:rPr lang="fr-FR" dirty="0" err="1" smtClean="0"/>
                        <a:t>fadeTo</a:t>
                      </a:r>
                      <a:r>
                        <a:rPr lang="fr-FR" dirty="0" smtClean="0"/>
                        <a:t>()</a:t>
                      </a:r>
                      <a:endParaRPr lang="fr-FR" dirty="0"/>
                    </a:p>
                  </a:txBody>
                  <a:tcPr/>
                </a:tc>
                <a:tc>
                  <a:txBody>
                    <a:bodyPr/>
                    <a:lstStyle/>
                    <a:p>
                      <a:r>
                        <a:rPr lang="fr-FR" dirty="0" smtClean="0"/>
                        <a:t>Ajuste l'opacité d'un élément</a:t>
                      </a:r>
                      <a:endParaRPr lang="fr-FR" dirty="0"/>
                    </a:p>
                  </a:txBody>
                  <a:tcPr/>
                </a:tc>
              </a:tr>
              <a:tr h="370840">
                <a:tc>
                  <a:txBody>
                    <a:bodyPr/>
                    <a:lstStyle/>
                    <a:p>
                      <a:r>
                        <a:rPr lang="fr-FR" dirty="0" smtClean="0"/>
                        <a:t>.</a:t>
                      </a:r>
                      <a:r>
                        <a:rPr lang="fr-FR" dirty="0" err="1" smtClean="0"/>
                        <a:t>fadeToggle</a:t>
                      </a:r>
                      <a:r>
                        <a:rPr lang="fr-FR" dirty="0" smtClean="0"/>
                        <a:t>()</a:t>
                      </a:r>
                      <a:endParaRPr lang="fr-FR" dirty="0"/>
                    </a:p>
                  </a:txBody>
                  <a:tcPr/>
                </a:tc>
                <a:tc>
                  <a:txBody>
                    <a:bodyPr/>
                    <a:lstStyle/>
                    <a:p>
                      <a:r>
                        <a:rPr lang="fr-FR" dirty="0" smtClean="0"/>
                        <a:t>Rend Opaque ou transparent</a:t>
                      </a:r>
                      <a:r>
                        <a:rPr lang="fr-FR" baseline="0" dirty="0" smtClean="0"/>
                        <a:t> un élément</a:t>
                      </a:r>
                      <a:endParaRPr lang="fr-FR" dirty="0"/>
                    </a:p>
                  </a:txBody>
                  <a:tcPr/>
                </a:tc>
              </a:tr>
              <a:tr h="370840">
                <a:tc>
                  <a:txBody>
                    <a:bodyPr/>
                    <a:lstStyle/>
                    <a:p>
                      <a:r>
                        <a:rPr lang="fr-FR" dirty="0" smtClean="0"/>
                        <a:t>.finish()</a:t>
                      </a:r>
                      <a:endParaRPr lang="fr-FR" dirty="0"/>
                    </a:p>
                  </a:txBody>
                  <a:tcPr/>
                </a:tc>
                <a:tc>
                  <a:txBody>
                    <a:bodyPr/>
                    <a:lstStyle/>
                    <a:p>
                      <a:r>
                        <a:rPr lang="fr-FR" dirty="0" smtClean="0"/>
                        <a:t>Arrête toutes les animations</a:t>
                      </a:r>
                      <a:endParaRPr lang="fr-FR" dirty="0"/>
                    </a:p>
                  </a:txBody>
                  <a:tcPr/>
                </a:tc>
              </a:tr>
              <a:tr h="370840">
                <a:tc>
                  <a:txBody>
                    <a:bodyPr/>
                    <a:lstStyle/>
                    <a:p>
                      <a:r>
                        <a:rPr lang="fr-FR" dirty="0" smtClean="0"/>
                        <a:t>.</a:t>
                      </a:r>
                      <a:r>
                        <a:rPr lang="fr-FR" dirty="0" err="1" smtClean="0"/>
                        <a:t>hide</a:t>
                      </a:r>
                      <a:r>
                        <a:rPr lang="fr-FR" dirty="0" smtClean="0"/>
                        <a:t>()</a:t>
                      </a:r>
                      <a:endParaRPr lang="fr-FR" dirty="0"/>
                    </a:p>
                  </a:txBody>
                  <a:tcPr/>
                </a:tc>
                <a:tc>
                  <a:txBody>
                    <a:bodyPr/>
                    <a:lstStyle/>
                    <a:p>
                      <a:r>
                        <a:rPr lang="fr-FR" dirty="0" smtClean="0"/>
                        <a:t>Masque un élément</a:t>
                      </a:r>
                      <a:endParaRPr lang="fr-FR" dirty="0"/>
                    </a:p>
                  </a:txBody>
                  <a:tcPr/>
                </a:tc>
              </a:tr>
              <a:tr h="370840">
                <a:tc>
                  <a:txBody>
                    <a:bodyPr/>
                    <a:lstStyle/>
                    <a:p>
                      <a:r>
                        <a:rPr lang="fr-FR" dirty="0" smtClean="0"/>
                        <a:t>.show()</a:t>
                      </a:r>
                      <a:endParaRPr lang="fr-FR" dirty="0"/>
                    </a:p>
                  </a:txBody>
                  <a:tcPr/>
                </a:tc>
                <a:tc>
                  <a:txBody>
                    <a:bodyPr/>
                    <a:lstStyle/>
                    <a:p>
                      <a:r>
                        <a:rPr lang="fr-FR" dirty="0" smtClean="0"/>
                        <a:t>Affiche</a:t>
                      </a:r>
                      <a:r>
                        <a:rPr lang="fr-FR" baseline="0" dirty="0" smtClean="0"/>
                        <a:t> un élément</a:t>
                      </a:r>
                      <a:endParaRPr lang="fr-FR" dirty="0"/>
                    </a:p>
                  </a:txBody>
                  <a:tcPr/>
                </a:tc>
              </a:tr>
              <a:tr h="370840">
                <a:tc>
                  <a:txBody>
                    <a:bodyPr/>
                    <a:lstStyle/>
                    <a:p>
                      <a:r>
                        <a:rPr lang="fr-FR" dirty="0" smtClean="0"/>
                        <a:t>.</a:t>
                      </a:r>
                      <a:r>
                        <a:rPr lang="fr-FR" dirty="0" err="1" smtClean="0"/>
                        <a:t>slideDown</a:t>
                      </a:r>
                      <a:r>
                        <a:rPr lang="fr-FR" dirty="0" smtClean="0"/>
                        <a:t>()</a:t>
                      </a:r>
                      <a:endParaRPr lang="fr-FR" dirty="0"/>
                    </a:p>
                  </a:txBody>
                  <a:tcPr/>
                </a:tc>
                <a:tc>
                  <a:txBody>
                    <a:bodyPr/>
                    <a:lstStyle/>
                    <a:p>
                      <a:r>
                        <a:rPr lang="fr-FR" dirty="0" smtClean="0"/>
                        <a:t>Affiche un élément</a:t>
                      </a:r>
                      <a:r>
                        <a:rPr lang="fr-FR" baseline="0" dirty="0" smtClean="0"/>
                        <a:t> - glissement vers le bas</a:t>
                      </a:r>
                      <a:endParaRPr lang="fr-FR" dirty="0"/>
                    </a:p>
                  </a:txBody>
                  <a:tcPr/>
                </a:tc>
              </a:tr>
              <a:tr h="370840">
                <a:tc>
                  <a:txBody>
                    <a:bodyPr/>
                    <a:lstStyle/>
                    <a:p>
                      <a:r>
                        <a:rPr lang="fr-FR" dirty="0" smtClean="0"/>
                        <a:t>.</a:t>
                      </a:r>
                      <a:r>
                        <a:rPr lang="fr-FR" dirty="0" err="1" smtClean="0"/>
                        <a:t>slideToggle</a:t>
                      </a:r>
                      <a:r>
                        <a:rPr lang="fr-FR" dirty="0" smtClean="0"/>
                        <a:t>()</a:t>
                      </a:r>
                      <a:endParaRPr lang="fr-FR" dirty="0"/>
                    </a:p>
                  </a:txBody>
                  <a:tcPr/>
                </a:tc>
                <a:tc>
                  <a:txBody>
                    <a:bodyPr/>
                    <a:lstStyle/>
                    <a:p>
                      <a:r>
                        <a:rPr lang="fr-FR" dirty="0" smtClean="0"/>
                        <a:t>Affiche ou</a:t>
                      </a:r>
                      <a:r>
                        <a:rPr lang="fr-FR" baseline="0" dirty="0" smtClean="0"/>
                        <a:t> masque un élément</a:t>
                      </a:r>
                      <a:endParaRPr lang="fr-FR" dirty="0"/>
                    </a:p>
                  </a:txBody>
                  <a:tcPr/>
                </a:tc>
              </a:tr>
              <a:tr h="370840">
                <a:tc>
                  <a:txBody>
                    <a:bodyPr/>
                    <a:lstStyle/>
                    <a:p>
                      <a:r>
                        <a:rPr lang="fr-FR" dirty="0" smtClean="0"/>
                        <a:t>.</a:t>
                      </a:r>
                      <a:r>
                        <a:rPr lang="fr-FR" dirty="0" err="1" smtClean="0"/>
                        <a:t>slideUp</a:t>
                      </a:r>
                      <a:r>
                        <a:rPr lang="fr-FR" dirty="0" smtClean="0"/>
                        <a:t>()</a:t>
                      </a:r>
                      <a:endParaRPr lang="fr-FR" dirty="0"/>
                    </a:p>
                  </a:txBody>
                  <a:tcPr/>
                </a:tc>
                <a:tc>
                  <a:txBody>
                    <a:bodyPr/>
                    <a:lstStyle/>
                    <a:p>
                      <a:r>
                        <a:rPr lang="fr-FR" dirty="0" smtClean="0"/>
                        <a:t>Masque un élément</a:t>
                      </a:r>
                      <a:r>
                        <a:rPr lang="fr-FR" baseline="0" dirty="0" smtClean="0"/>
                        <a:t> - glissement vers le haut</a:t>
                      </a:r>
                      <a:endParaRPr lang="fr-FR" dirty="0"/>
                    </a:p>
                  </a:txBody>
                  <a:tcPr/>
                </a:tc>
              </a:tr>
              <a:tr h="370840">
                <a:tc>
                  <a:txBody>
                    <a:bodyPr/>
                    <a:lstStyle/>
                    <a:p>
                      <a:r>
                        <a:rPr lang="fr-FR" dirty="0" smtClean="0"/>
                        <a:t>.stop()</a:t>
                      </a:r>
                      <a:endParaRPr lang="fr-FR" dirty="0"/>
                    </a:p>
                  </a:txBody>
                  <a:tcPr/>
                </a:tc>
                <a:tc>
                  <a:txBody>
                    <a:bodyPr/>
                    <a:lstStyle/>
                    <a:p>
                      <a:r>
                        <a:rPr lang="fr-FR" dirty="0" smtClean="0"/>
                        <a:t>Stoppe l'animation de l'élément en cours</a:t>
                      </a:r>
                      <a:endParaRPr lang="fr-FR" dirty="0"/>
                    </a:p>
                  </a:txBody>
                  <a:tcPr/>
                </a:tc>
              </a:tr>
              <a:tr h="370840">
                <a:tc>
                  <a:txBody>
                    <a:bodyPr/>
                    <a:lstStyle/>
                    <a:p>
                      <a:r>
                        <a:rPr lang="fr-FR" dirty="0" smtClean="0"/>
                        <a:t>.</a:t>
                      </a:r>
                      <a:r>
                        <a:rPr lang="fr-FR" dirty="0" err="1" smtClean="0"/>
                        <a:t>toggle</a:t>
                      </a:r>
                      <a:r>
                        <a:rPr lang="fr-FR" dirty="0" smtClean="0"/>
                        <a:t>()</a:t>
                      </a:r>
                      <a:endParaRPr lang="fr-FR" dirty="0"/>
                    </a:p>
                  </a:txBody>
                  <a:tcPr/>
                </a:tc>
                <a:tc>
                  <a:txBody>
                    <a:bodyPr/>
                    <a:lstStyle/>
                    <a:p>
                      <a:r>
                        <a:rPr lang="fr-FR" dirty="0" smtClean="0"/>
                        <a:t>Affiche ou masque l'élément</a:t>
                      </a:r>
                      <a:endParaRPr lang="fr-FR" dirty="0"/>
                    </a:p>
                  </a:txBody>
                  <a:tcPr/>
                </a:tc>
              </a:tr>
            </a:tbl>
          </a:graphicData>
        </a:graphic>
      </p:graphicFrame>
    </p:spTree>
    <p:extLst>
      <p:ext uri="{BB962C8B-B14F-4D97-AF65-F5344CB8AC3E}">
        <p14:creationId xmlns:p14="http://schemas.microsoft.com/office/powerpoint/2010/main" val="4245540980"/>
      </p:ext>
    </p:extLst>
  </p:cSld>
  <p:clrMapOvr>
    <a:masterClrMapping/>
  </p:clrMapOvr>
  <p:transition spd="slow">
    <p:wipe dir="d"/>
  </p:transition>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a:t>
            </a:r>
            <a:br>
              <a:rPr lang="fr-FR" sz="4000" b="1" i="1" dirty="0" smtClean="0"/>
            </a:br>
            <a:r>
              <a:rPr lang="fr-FR" sz="3100" b="1" i="1" dirty="0" smtClean="0">
                <a:solidFill>
                  <a:schemeClr val="accent2">
                    <a:lumMod val="75000"/>
                  </a:schemeClr>
                </a:solidFill>
              </a:rPr>
              <a:t>enchaînement des méthodes</a:t>
            </a:r>
            <a:endParaRPr lang="fr-FR" sz="3100" b="1" dirty="0">
              <a:solidFill>
                <a:schemeClr val="accent2">
                  <a:lumMod val="75000"/>
                </a:schemeClr>
              </a:solidFill>
            </a:endParaRPr>
          </a:p>
        </p:txBody>
      </p:sp>
      <p:sp>
        <p:nvSpPr>
          <p:cNvPr id="4" name="ZoneTexte 3"/>
          <p:cNvSpPr txBox="1"/>
          <p:nvPr/>
        </p:nvSpPr>
        <p:spPr>
          <a:xfrm>
            <a:off x="827584" y="1700808"/>
            <a:ext cx="7704856" cy="3970318"/>
          </a:xfrm>
          <a:prstGeom prst="rect">
            <a:avLst/>
          </a:prstGeom>
          <a:noFill/>
        </p:spPr>
        <p:txBody>
          <a:bodyPr wrap="square" rtlCol="0">
            <a:spAutoFit/>
          </a:bodyPr>
          <a:lstStyle/>
          <a:p>
            <a:r>
              <a:rPr lang="fr-FR" dirty="0" smtClean="0"/>
              <a:t>JQuery vous permet d'enchainer plusieurs méthodes  sur la même cible ou sélecteur.</a:t>
            </a:r>
          </a:p>
          <a:p>
            <a:r>
              <a:rPr lang="fr-FR" dirty="0" smtClean="0"/>
              <a:t>Par exemple :</a:t>
            </a:r>
          </a:p>
          <a:p>
            <a:endParaRPr lang="fr-FR" dirty="0" smtClean="0"/>
          </a:p>
          <a:p>
            <a:r>
              <a:rPr lang="fr-FR" dirty="0"/>
              <a:t>$('#ligne1').</a:t>
            </a:r>
            <a:r>
              <a:rPr lang="fr-FR" dirty="0" err="1"/>
              <a:t>after</a:t>
            </a:r>
            <a:r>
              <a:rPr lang="fr-FR" dirty="0"/>
              <a:t>('&lt;div id="</a:t>
            </a:r>
            <a:r>
              <a:rPr lang="fr-FR" dirty="0" smtClean="0"/>
              <a:t>ligne3"&gt;</a:t>
            </a:r>
            <a:r>
              <a:rPr lang="fr-FR" dirty="0"/>
              <a:t>Ligne 3&lt;/div&gt;');</a:t>
            </a:r>
          </a:p>
          <a:p>
            <a:r>
              <a:rPr lang="fr-FR" dirty="0"/>
              <a:t>$('#ligne1').</a:t>
            </a:r>
            <a:r>
              <a:rPr lang="fr-FR" dirty="0" err="1"/>
              <a:t>before</a:t>
            </a:r>
            <a:r>
              <a:rPr lang="fr-FR" dirty="0"/>
              <a:t>('&lt;div id="</a:t>
            </a:r>
            <a:r>
              <a:rPr lang="fr-FR" dirty="0" smtClean="0"/>
              <a:t>ligne4"&gt;</a:t>
            </a:r>
            <a:r>
              <a:rPr lang="fr-FR" dirty="0"/>
              <a:t>Ligne 4&lt;/div</a:t>
            </a:r>
            <a:r>
              <a:rPr lang="fr-FR" dirty="0" smtClean="0"/>
              <a:t>&gt;');</a:t>
            </a:r>
          </a:p>
          <a:p>
            <a:endParaRPr lang="fr-FR" dirty="0" smtClean="0"/>
          </a:p>
          <a:p>
            <a:r>
              <a:rPr lang="fr-FR" dirty="0" smtClean="0"/>
              <a:t>peut aussi s'écrire :</a:t>
            </a:r>
          </a:p>
          <a:p>
            <a:endParaRPr lang="fr-FR" dirty="0" smtClean="0"/>
          </a:p>
          <a:p>
            <a:r>
              <a:rPr lang="fr-FR" dirty="0"/>
              <a:t>$('#ligne1').</a:t>
            </a:r>
            <a:r>
              <a:rPr lang="fr-FR" dirty="0" err="1"/>
              <a:t>after</a:t>
            </a:r>
            <a:r>
              <a:rPr lang="fr-FR" dirty="0"/>
              <a:t>('&lt;div id="ligne3"&gt;Ligne 3&lt;/div</a:t>
            </a:r>
            <a:r>
              <a:rPr lang="fr-FR" dirty="0" smtClean="0"/>
              <a:t>&gt;').</a:t>
            </a:r>
            <a:r>
              <a:rPr lang="fr-FR" dirty="0" err="1"/>
              <a:t>before</a:t>
            </a:r>
            <a:r>
              <a:rPr lang="fr-FR" dirty="0"/>
              <a:t>('&lt;div id="ligne4"&gt;Ligne 4&lt;/div&gt;');</a:t>
            </a:r>
          </a:p>
          <a:p>
            <a:endParaRPr lang="fr-FR" dirty="0" smtClean="0"/>
          </a:p>
          <a:p>
            <a:endParaRPr lang="fr-FR" dirty="0"/>
          </a:p>
          <a:p>
            <a:endParaRPr lang="fr-FR" dirty="0"/>
          </a:p>
        </p:txBody>
      </p:sp>
    </p:spTree>
    <p:extLst>
      <p:ext uri="{BB962C8B-B14F-4D97-AF65-F5344CB8AC3E}">
        <p14:creationId xmlns:p14="http://schemas.microsoft.com/office/powerpoint/2010/main" val="2676155090"/>
      </p:ext>
    </p:extLst>
  </p:cSld>
  <p:clrMapOvr>
    <a:masterClrMapping/>
  </p:clrMapOvr>
  <p:transition spd="slow">
    <p:wipe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a:t>
            </a:r>
            <a:r>
              <a:rPr lang="fr-FR" sz="3100" b="1" dirty="0" err="1" smtClean="0">
                <a:solidFill>
                  <a:schemeClr val="accent2">
                    <a:lumMod val="75000"/>
                  </a:schemeClr>
                </a:solidFill>
              </a:rPr>
              <a:t>getElementById</a:t>
            </a:r>
            <a:r>
              <a:rPr lang="fr-FR" sz="3100" b="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5078313"/>
          </a:xfrm>
          <a:prstGeom prst="rect">
            <a:avLst/>
          </a:prstGeom>
          <a:noFill/>
        </p:spPr>
        <p:txBody>
          <a:bodyPr wrap="square" rtlCol="0">
            <a:spAutoFit/>
          </a:bodyPr>
          <a:lstStyle/>
          <a:p>
            <a:r>
              <a:rPr lang="fr-FR" dirty="0" smtClean="0"/>
              <a:t>document.</a:t>
            </a:r>
            <a:r>
              <a:rPr lang="fr-FR" b="1" dirty="0">
                <a:solidFill>
                  <a:schemeClr val="accent2">
                    <a:lumMod val="75000"/>
                  </a:schemeClr>
                </a:solidFill>
              </a:rPr>
              <a:t> </a:t>
            </a:r>
            <a:r>
              <a:rPr lang="fr-FR" b="1" dirty="0" err="1" smtClean="0">
                <a:solidFill>
                  <a:schemeClr val="accent2">
                    <a:lumMod val="75000"/>
                  </a:schemeClr>
                </a:solidFill>
              </a:rPr>
              <a:t>getElementById</a:t>
            </a:r>
            <a:r>
              <a:rPr lang="fr-FR" b="1" dirty="0" smtClean="0">
                <a:solidFill>
                  <a:schemeClr val="accent2">
                    <a:lumMod val="75000"/>
                  </a:schemeClr>
                </a:solidFill>
              </a:rPr>
              <a:t>(</a:t>
            </a:r>
            <a:r>
              <a:rPr lang="fr-FR" b="1" i="1" dirty="0" smtClean="0">
                <a:solidFill>
                  <a:schemeClr val="tx2">
                    <a:lumMod val="75000"/>
                  </a:schemeClr>
                </a:solidFill>
              </a:rPr>
              <a:t>identificateur</a:t>
            </a:r>
            <a:r>
              <a:rPr lang="fr-FR" b="1" dirty="0" smtClean="0">
                <a:solidFill>
                  <a:schemeClr val="accent2">
                    <a:lumMod val="75000"/>
                  </a:schemeClr>
                </a:solidFill>
              </a:rPr>
              <a:t>)</a:t>
            </a:r>
            <a:endParaRPr lang="fr-FR" dirty="0" smtClean="0"/>
          </a:p>
          <a:p>
            <a:r>
              <a:rPr lang="fr-FR" dirty="0"/>
              <a:t>Retourne un objet HTML à partir de son </a:t>
            </a:r>
            <a:r>
              <a:rPr lang="fr-FR" b="1" dirty="0">
                <a:solidFill>
                  <a:schemeClr val="accent2">
                    <a:lumMod val="75000"/>
                  </a:schemeClr>
                </a:solidFill>
              </a:rPr>
              <a:t>id</a:t>
            </a:r>
            <a:r>
              <a:rPr lang="fr-FR" dirty="0"/>
              <a:t>, défini dans la propriété id de la balise de l'objet</a:t>
            </a:r>
            <a:r>
              <a:rPr lang="fr-FR" dirty="0" smtClean="0"/>
              <a:t>.</a:t>
            </a:r>
          </a:p>
          <a:p>
            <a:r>
              <a:rPr lang="fr-FR" b="1" dirty="0" smtClean="0"/>
              <a:t>exemple :</a:t>
            </a:r>
          </a:p>
          <a:p>
            <a:r>
              <a:rPr lang="fr-FR" dirty="0"/>
              <a:t>&lt;script type="</a:t>
            </a:r>
            <a:r>
              <a:rPr lang="fr-FR" dirty="0" err="1"/>
              <a:t>text</a:t>
            </a:r>
            <a:r>
              <a:rPr lang="fr-FR" dirty="0"/>
              <a:t>/javascript"&gt;</a:t>
            </a:r>
          </a:p>
          <a:p>
            <a:r>
              <a:rPr lang="fr-FR" dirty="0"/>
              <a:t>function </a:t>
            </a:r>
            <a:r>
              <a:rPr lang="fr-FR" dirty="0" err="1"/>
              <a:t>aff</a:t>
            </a:r>
            <a:r>
              <a:rPr lang="fr-FR" dirty="0"/>
              <a:t>()</a:t>
            </a:r>
          </a:p>
          <a:p>
            <a:r>
              <a:rPr lang="fr-FR" dirty="0"/>
              <a:t>{</a:t>
            </a:r>
          </a:p>
          <a:p>
            <a:r>
              <a:rPr lang="fr-FR" dirty="0"/>
              <a:t>var </a:t>
            </a:r>
            <a:r>
              <a:rPr lang="fr-FR" dirty="0" err="1"/>
              <a:t>obj</a:t>
            </a:r>
            <a:r>
              <a:rPr lang="fr-FR" dirty="0"/>
              <a:t> = </a:t>
            </a:r>
            <a:r>
              <a:rPr lang="fr-FR" dirty="0" err="1"/>
              <a:t>document.</a:t>
            </a:r>
            <a:r>
              <a:rPr lang="fr-FR" b="1" dirty="0" err="1">
                <a:solidFill>
                  <a:schemeClr val="accent2">
                    <a:lumMod val="75000"/>
                  </a:schemeClr>
                </a:solidFill>
              </a:rPr>
              <a:t>getElementById</a:t>
            </a:r>
            <a:r>
              <a:rPr lang="fr-FR" dirty="0"/>
              <a:t>("nom");</a:t>
            </a:r>
          </a:p>
          <a:p>
            <a:r>
              <a:rPr lang="fr-FR" dirty="0" err="1"/>
              <a:t>alert</a:t>
            </a:r>
            <a:r>
              <a:rPr lang="fr-FR" dirty="0"/>
              <a:t> ("Le champ nom a comme valeur :" + </a:t>
            </a:r>
            <a:r>
              <a:rPr lang="fr-FR" dirty="0" err="1"/>
              <a:t>obj.value</a:t>
            </a:r>
            <a:r>
              <a:rPr lang="fr-FR" dirty="0"/>
              <a:t>);</a:t>
            </a:r>
          </a:p>
          <a:p>
            <a:r>
              <a:rPr lang="fr-FR" dirty="0"/>
              <a:t>}</a:t>
            </a:r>
          </a:p>
          <a:p>
            <a:r>
              <a:rPr lang="fr-FR" dirty="0"/>
              <a:t>&lt;/script&gt;</a:t>
            </a:r>
          </a:p>
          <a:p>
            <a:r>
              <a:rPr lang="fr-FR" dirty="0"/>
              <a:t>&lt;body&gt;</a:t>
            </a:r>
          </a:p>
          <a:p>
            <a:r>
              <a:rPr lang="fr-FR" dirty="0"/>
              <a:t>&lt;</a:t>
            </a:r>
            <a:r>
              <a:rPr lang="fr-FR" dirty="0" err="1"/>
              <a:t>form</a:t>
            </a:r>
            <a:r>
              <a:rPr lang="fr-FR" dirty="0"/>
              <a:t> </a:t>
            </a:r>
            <a:r>
              <a:rPr lang="fr-FR" dirty="0" err="1"/>
              <a:t>method</a:t>
            </a:r>
            <a:r>
              <a:rPr lang="fr-FR" dirty="0"/>
              <a:t>="" action=""&gt;</a:t>
            </a:r>
          </a:p>
          <a:p>
            <a:r>
              <a:rPr lang="fr-FR" dirty="0"/>
              <a:t>&lt;label for="nom"&gt;Entrez votre nom : &lt;/label&gt;</a:t>
            </a:r>
          </a:p>
          <a:p>
            <a:r>
              <a:rPr lang="fr-FR" dirty="0"/>
              <a:t>&lt;input type="</a:t>
            </a:r>
            <a:r>
              <a:rPr lang="fr-FR" dirty="0" err="1"/>
              <a:t>text</a:t>
            </a:r>
            <a:r>
              <a:rPr lang="fr-FR" dirty="0"/>
              <a:t>" id="nom" </a:t>
            </a:r>
            <a:r>
              <a:rPr lang="fr-FR" dirty="0" err="1"/>
              <a:t>name</a:t>
            </a:r>
            <a:r>
              <a:rPr lang="fr-FR" dirty="0"/>
              <a:t>="</a:t>
            </a:r>
            <a:r>
              <a:rPr lang="fr-FR" dirty="0" err="1"/>
              <a:t>username</a:t>
            </a:r>
            <a:r>
              <a:rPr lang="fr-FR" dirty="0"/>
              <a:t>"&gt;</a:t>
            </a:r>
          </a:p>
          <a:p>
            <a:r>
              <a:rPr lang="fr-FR" dirty="0"/>
              <a:t>&lt;input type="</a:t>
            </a:r>
            <a:r>
              <a:rPr lang="fr-FR" dirty="0" err="1"/>
              <a:t>button</a:t>
            </a:r>
            <a:r>
              <a:rPr lang="fr-FR" dirty="0"/>
              <a:t>" </a:t>
            </a:r>
            <a:r>
              <a:rPr lang="fr-FR" dirty="0" err="1"/>
              <a:t>onclick</a:t>
            </a:r>
            <a:r>
              <a:rPr lang="fr-FR" dirty="0"/>
              <a:t>="</a:t>
            </a:r>
            <a:r>
              <a:rPr lang="fr-FR" dirty="0" err="1"/>
              <a:t>aff</a:t>
            </a:r>
            <a:r>
              <a:rPr lang="fr-FR" dirty="0"/>
              <a:t>()" value="Afficher le champ"&gt;</a:t>
            </a:r>
          </a:p>
          <a:p>
            <a:r>
              <a:rPr lang="fr-FR" dirty="0"/>
              <a:t>&lt;/</a:t>
            </a:r>
            <a:r>
              <a:rPr lang="fr-FR" dirty="0" err="1"/>
              <a:t>form</a:t>
            </a:r>
            <a:r>
              <a:rPr lang="fr-FR" dirty="0"/>
              <a:t>&gt;</a:t>
            </a:r>
          </a:p>
          <a:p>
            <a:r>
              <a:rPr lang="fr-FR" dirty="0"/>
              <a:t>&lt;/body&gt;</a:t>
            </a:r>
          </a:p>
        </p:txBody>
      </p:sp>
    </p:spTree>
    <p:extLst>
      <p:ext uri="{BB962C8B-B14F-4D97-AF65-F5344CB8AC3E}">
        <p14:creationId xmlns:p14="http://schemas.microsoft.com/office/powerpoint/2010/main" val="4202969175"/>
      </p:ext>
    </p:extLst>
  </p:cSld>
  <p:clrMapOvr>
    <a:masterClrMapping/>
  </p:clrMapOvr>
  <p:transition spd="slow">
    <p:wipe dir="d"/>
  </p:transition>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text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55576" y="1628800"/>
            <a:ext cx="7704856" cy="5078313"/>
          </a:xfrm>
          <a:prstGeom prst="rect">
            <a:avLst/>
          </a:prstGeom>
          <a:noFill/>
        </p:spPr>
        <p:txBody>
          <a:bodyPr wrap="square" rtlCol="0">
            <a:spAutoFit/>
          </a:bodyPr>
          <a:lstStyle/>
          <a:p>
            <a:r>
              <a:rPr lang="fr-FR" b="1" dirty="0" smtClean="0">
                <a:solidFill>
                  <a:schemeClr val="tx2">
                    <a:lumMod val="75000"/>
                  </a:schemeClr>
                </a:solidFill>
              </a:rPr>
              <a:t>$(cible).</a:t>
            </a:r>
            <a:r>
              <a:rPr lang="fr-FR" b="1" dirty="0" smtClean="0"/>
              <a:t> </a:t>
            </a:r>
            <a:r>
              <a:rPr lang="fr-FR" b="1" dirty="0" err="1" smtClean="0">
                <a:solidFill>
                  <a:schemeClr val="accent2">
                    <a:lumMod val="75000"/>
                  </a:schemeClr>
                </a:solidFill>
              </a:rPr>
              <a:t>text</a:t>
            </a:r>
            <a:r>
              <a:rPr lang="fr-FR" b="1" dirty="0" smtClean="0">
                <a:solidFill>
                  <a:schemeClr val="accent2">
                    <a:lumMod val="75000"/>
                  </a:schemeClr>
                </a:solidFill>
              </a:rPr>
              <a:t>()</a:t>
            </a:r>
            <a:endParaRPr lang="fr-FR" b="1" dirty="0" smtClean="0"/>
          </a:p>
          <a:p>
            <a:r>
              <a:rPr lang="fr-FR" dirty="0" smtClean="0"/>
              <a:t>Contient le texte et seulement le texte contenu dans le </a:t>
            </a:r>
          </a:p>
          <a:p>
            <a:r>
              <a:rPr lang="fr-FR" dirty="0" smtClean="0"/>
              <a:t>jeu sélectionné par par </a:t>
            </a:r>
            <a:r>
              <a:rPr lang="fr-FR" b="1" dirty="0" smtClean="0">
                <a:solidFill>
                  <a:schemeClr val="tx2">
                    <a:lumMod val="75000"/>
                  </a:schemeClr>
                </a:solidFill>
              </a:rPr>
              <a:t>$(cible)</a:t>
            </a:r>
            <a:r>
              <a:rPr lang="fr-FR" b="1" dirty="0" smtClean="0"/>
              <a:t>.</a:t>
            </a:r>
          </a:p>
          <a:p>
            <a:r>
              <a:rPr lang="fr-FR" dirty="0" smtClean="0"/>
              <a:t>Les espaces et sauts de ligne sont conservés,</a:t>
            </a:r>
          </a:p>
          <a:p>
            <a:r>
              <a:rPr lang="fr-FR" dirty="0" smtClean="0"/>
              <a:t>mais pas les balises et leurs attributs.</a:t>
            </a:r>
          </a:p>
          <a:p>
            <a:r>
              <a:rPr lang="fr-FR" dirty="0" smtClean="0"/>
              <a:t>Exemple  :</a:t>
            </a:r>
          </a:p>
          <a:p>
            <a:r>
              <a:rPr lang="en-US" dirty="0" smtClean="0"/>
              <a:t>&lt;</a:t>
            </a:r>
            <a:r>
              <a:rPr lang="en-US" dirty="0"/>
              <a:t>div class</a:t>
            </a:r>
            <a:r>
              <a:rPr lang="en-US" dirty="0" smtClean="0"/>
              <a:t>="article"&gt;</a:t>
            </a:r>
          </a:p>
          <a:p>
            <a:r>
              <a:rPr lang="en-US" dirty="0"/>
              <a:t> </a:t>
            </a:r>
            <a:r>
              <a:rPr lang="en-US" dirty="0" smtClean="0"/>
              <a:t>   </a:t>
            </a:r>
            <a:r>
              <a:rPr lang="en-US" dirty="0" err="1" smtClean="0"/>
              <a:t>Résultats</a:t>
            </a:r>
            <a:endParaRPr lang="en-US" dirty="0"/>
          </a:p>
          <a:p>
            <a:r>
              <a:rPr lang="en-US" dirty="0" smtClean="0"/>
              <a:t>    &lt;h2&gt;</a:t>
            </a:r>
            <a:r>
              <a:rPr lang="en-US" dirty="0" err="1" smtClean="0"/>
              <a:t>Dimanche</a:t>
            </a:r>
            <a:r>
              <a:rPr lang="en-US" dirty="0" smtClean="0"/>
              <a:t>&lt;/</a:t>
            </a:r>
            <a:r>
              <a:rPr lang="en-US" dirty="0"/>
              <a:t>h2&gt;</a:t>
            </a:r>
          </a:p>
          <a:p>
            <a:r>
              <a:rPr lang="en-US" dirty="0" smtClean="0"/>
              <a:t>    &lt;</a:t>
            </a:r>
            <a:r>
              <a:rPr lang="en-US" dirty="0"/>
              <a:t>div class</a:t>
            </a:r>
            <a:r>
              <a:rPr lang="en-US" dirty="0" smtClean="0"/>
              <a:t>="</a:t>
            </a:r>
            <a:r>
              <a:rPr lang="en-US" dirty="0" err="1" smtClean="0"/>
              <a:t>resultat</a:t>
            </a:r>
            <a:r>
              <a:rPr lang="en-US" dirty="0" smtClean="0"/>
              <a:t>"&gt;6-3,6-2,6-4&lt;/</a:t>
            </a:r>
            <a:r>
              <a:rPr lang="en-US" dirty="0"/>
              <a:t>div&gt;</a:t>
            </a:r>
          </a:p>
          <a:p>
            <a:r>
              <a:rPr lang="en-US" dirty="0" smtClean="0"/>
              <a:t>    &lt;</a:t>
            </a:r>
            <a:r>
              <a:rPr lang="en-US" dirty="0"/>
              <a:t>div class</a:t>
            </a:r>
            <a:r>
              <a:rPr lang="en-US" dirty="0" smtClean="0"/>
              <a:t>="</a:t>
            </a:r>
            <a:r>
              <a:rPr lang="en-US" dirty="0" err="1" smtClean="0"/>
              <a:t>resultat</a:t>
            </a:r>
            <a:r>
              <a:rPr lang="en-US" dirty="0" smtClean="0"/>
              <a:t> "&gt;6-1,6-0,6-0&lt;/</a:t>
            </a:r>
            <a:r>
              <a:rPr lang="en-US" dirty="0"/>
              <a:t>div&gt;</a:t>
            </a:r>
          </a:p>
          <a:p>
            <a:r>
              <a:rPr lang="en-US" dirty="0"/>
              <a:t>&lt;/div</a:t>
            </a:r>
            <a:r>
              <a:rPr lang="en-US" dirty="0" smtClean="0"/>
              <a:t>&gt;</a:t>
            </a:r>
          </a:p>
          <a:p>
            <a:r>
              <a:rPr lang="en-US" dirty="0"/>
              <a:t>&lt;script type="text/javascript"&gt;</a:t>
            </a:r>
          </a:p>
          <a:p>
            <a:r>
              <a:rPr lang="fr-FR" dirty="0" err="1" smtClean="0"/>
              <a:t>alert</a:t>
            </a:r>
            <a:r>
              <a:rPr lang="fr-FR" b="1" dirty="0" smtClean="0"/>
              <a:t>(</a:t>
            </a:r>
            <a:r>
              <a:rPr lang="fr-FR" b="1" dirty="0" smtClean="0">
                <a:solidFill>
                  <a:schemeClr val="accent2">
                    <a:lumMod val="75000"/>
                  </a:schemeClr>
                </a:solidFill>
              </a:rPr>
              <a:t>$('.article').</a:t>
            </a:r>
            <a:r>
              <a:rPr lang="fr-FR" b="1" dirty="0" err="1" smtClean="0">
                <a:solidFill>
                  <a:schemeClr val="accent2">
                    <a:lumMod val="75000"/>
                  </a:schemeClr>
                </a:solidFill>
              </a:rPr>
              <a:t>text</a:t>
            </a:r>
            <a:r>
              <a:rPr lang="fr-FR" b="1" dirty="0" smtClean="0">
                <a:solidFill>
                  <a:schemeClr val="accent2">
                    <a:lumMod val="75000"/>
                  </a:schemeClr>
                </a:solidFill>
              </a:rPr>
              <a:t>()</a:t>
            </a:r>
            <a:r>
              <a:rPr lang="fr-FR" b="1" dirty="0" smtClean="0"/>
              <a:t>)</a:t>
            </a:r>
            <a:r>
              <a:rPr lang="fr-FR" b="1" dirty="0" smtClean="0">
                <a:solidFill>
                  <a:schemeClr val="accent2">
                    <a:lumMod val="75000"/>
                  </a:schemeClr>
                </a:solidFill>
              </a:rPr>
              <a:t>;</a:t>
            </a:r>
          </a:p>
          <a:p>
            <a:r>
              <a:rPr lang="fr-FR" dirty="0" smtClean="0"/>
              <a:t>&lt;/script&gt;</a:t>
            </a:r>
            <a:endParaRPr lang="fr-FR" dirty="0"/>
          </a:p>
          <a:p>
            <a:endParaRPr lang="fr-FR" dirty="0" smtClean="0"/>
          </a:p>
          <a:p>
            <a:endParaRPr lang="fr-FR" dirty="0"/>
          </a:p>
          <a:p>
            <a:endParaRPr lang="fr-FR" dirty="0"/>
          </a:p>
        </p:txBody>
      </p:sp>
      <p:pic>
        <p:nvPicPr>
          <p:cNvPr id="9218"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860032" y="2852936"/>
            <a:ext cx="4137774" cy="3682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9810391"/>
      </p:ext>
    </p:extLst>
  </p:cSld>
  <p:clrMapOvr>
    <a:masterClrMapping/>
  </p:clrMapOvr>
  <p:transition spd="slow">
    <p:wipe dir="d"/>
  </p:transition>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addClass</a:t>
            </a:r>
            <a:r>
              <a:rPr lang="fr-FR" sz="3100" b="1" i="1" dirty="0" smtClean="0">
                <a:solidFill>
                  <a:schemeClr val="accent2">
                    <a:lumMod val="75000"/>
                  </a:schemeClr>
                </a:solidFill>
              </a:rPr>
              <a:t>(</a:t>
            </a:r>
            <a:r>
              <a:rPr lang="fr-FR" sz="3100" b="1" i="1" dirty="0" err="1" smtClean="0">
                <a:solidFill>
                  <a:schemeClr val="accent2">
                    <a:lumMod val="75000"/>
                  </a:schemeClr>
                </a:solidFill>
              </a:rPr>
              <a:t>classname</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628800"/>
            <a:ext cx="7704856" cy="5909310"/>
          </a:xfrm>
          <a:prstGeom prst="rect">
            <a:avLst/>
          </a:prstGeom>
          <a:noFill/>
        </p:spPr>
        <p:txBody>
          <a:bodyPr wrap="square" rtlCol="0">
            <a:spAutoFit/>
          </a:bodyPr>
          <a:lstStyle/>
          <a:p>
            <a:r>
              <a:rPr lang="fr-FR" b="1" dirty="0" smtClean="0">
                <a:solidFill>
                  <a:schemeClr val="tx2">
                    <a:lumMod val="75000"/>
                  </a:schemeClr>
                </a:solidFill>
              </a:rPr>
              <a:t>$(cible).</a:t>
            </a:r>
            <a:r>
              <a:rPr lang="fr-FR" b="1" dirty="0" smtClean="0"/>
              <a:t> </a:t>
            </a:r>
            <a:r>
              <a:rPr lang="fr-FR" b="1" dirty="0" err="1" smtClean="0">
                <a:solidFill>
                  <a:schemeClr val="accent2">
                    <a:lumMod val="75000"/>
                  </a:schemeClr>
                </a:solidFill>
              </a:rPr>
              <a:t>addClass</a:t>
            </a:r>
            <a:r>
              <a:rPr lang="fr-FR" b="1" dirty="0" smtClean="0">
                <a:solidFill>
                  <a:schemeClr val="accent2">
                    <a:lumMod val="75000"/>
                  </a:schemeClr>
                </a:solidFill>
              </a:rPr>
              <a:t>(</a:t>
            </a:r>
            <a:r>
              <a:rPr lang="fr-FR" b="1" dirty="0" err="1" smtClean="0">
                <a:solidFill>
                  <a:schemeClr val="tx2">
                    <a:lumMod val="75000"/>
                  </a:schemeClr>
                </a:solidFill>
              </a:rPr>
              <a:t>classname</a:t>
            </a:r>
            <a:r>
              <a:rPr lang="fr-FR" b="1" dirty="0" smtClean="0">
                <a:solidFill>
                  <a:schemeClr val="accent2">
                    <a:lumMod val="75000"/>
                  </a:schemeClr>
                </a:solidFill>
              </a:rPr>
              <a:t>)</a:t>
            </a:r>
            <a:endParaRPr lang="fr-FR" b="1" dirty="0" smtClean="0"/>
          </a:p>
          <a:p>
            <a:r>
              <a:rPr lang="fr-FR" dirty="0" smtClean="0"/>
              <a:t>Ajoute la ou les classes au jeu d'éléments spécifiés par </a:t>
            </a:r>
            <a:r>
              <a:rPr lang="fr-FR" b="1" dirty="0">
                <a:solidFill>
                  <a:schemeClr val="tx2">
                    <a:lumMod val="75000"/>
                  </a:schemeClr>
                </a:solidFill>
              </a:rPr>
              <a:t>$(cible)</a:t>
            </a:r>
            <a:r>
              <a:rPr lang="fr-FR" dirty="0" smtClean="0"/>
              <a:t> </a:t>
            </a:r>
            <a:endParaRPr lang="fr-FR" b="1" dirty="0" smtClean="0"/>
          </a:p>
          <a:p>
            <a:r>
              <a:rPr lang="fr-FR" b="1" dirty="0" err="1" smtClean="0">
                <a:solidFill>
                  <a:schemeClr val="tx2">
                    <a:lumMod val="75000"/>
                  </a:schemeClr>
                </a:solidFill>
              </a:rPr>
              <a:t>classname</a:t>
            </a:r>
            <a:r>
              <a:rPr lang="fr-FR" b="1" dirty="0" smtClean="0">
                <a:solidFill>
                  <a:schemeClr val="tx2">
                    <a:lumMod val="75000"/>
                  </a:schemeClr>
                </a:solidFill>
              </a:rPr>
              <a:t> :</a:t>
            </a:r>
          </a:p>
          <a:p>
            <a:r>
              <a:rPr lang="fr-FR" dirty="0" smtClean="0"/>
              <a:t>une ou plusieurs classes séparées par un espace. </a:t>
            </a:r>
            <a:r>
              <a:rPr lang="fr-FR" b="1" dirty="0" err="1" smtClean="0">
                <a:solidFill>
                  <a:schemeClr val="tx2">
                    <a:lumMod val="75000"/>
                  </a:schemeClr>
                </a:solidFill>
              </a:rPr>
              <a:t>classname</a:t>
            </a:r>
            <a:r>
              <a:rPr lang="fr-FR" b="1" dirty="0">
                <a:solidFill>
                  <a:schemeClr val="tx2">
                    <a:lumMod val="75000"/>
                  </a:schemeClr>
                </a:solidFill>
              </a:rPr>
              <a:t> </a:t>
            </a:r>
            <a:r>
              <a:rPr lang="fr-FR" dirty="0" smtClean="0"/>
              <a:t>peut aussi être une fonction retournant le nom d'une classe. Dans ce cas, la fonction suit la syntaxe suivante :</a:t>
            </a:r>
          </a:p>
          <a:p>
            <a:r>
              <a:rPr lang="fr-FR" b="1" dirty="0" err="1" smtClean="0">
                <a:solidFill>
                  <a:schemeClr val="tx2">
                    <a:lumMod val="75000"/>
                  </a:schemeClr>
                </a:solidFill>
              </a:rPr>
              <a:t>function</a:t>
            </a:r>
            <a:r>
              <a:rPr lang="fr-FR" b="1" dirty="0" smtClean="0">
                <a:solidFill>
                  <a:schemeClr val="tx2">
                    <a:lumMod val="75000"/>
                  </a:schemeClr>
                </a:solidFill>
              </a:rPr>
              <a:t>(</a:t>
            </a:r>
            <a:r>
              <a:rPr lang="fr-FR" b="1" dirty="0" err="1" smtClean="0">
                <a:solidFill>
                  <a:schemeClr val="tx2">
                    <a:lumMod val="75000"/>
                  </a:schemeClr>
                </a:solidFill>
              </a:rPr>
              <a:t>index,currentClass</a:t>
            </a:r>
            <a:r>
              <a:rPr lang="fr-FR" b="1" dirty="0" smtClean="0">
                <a:solidFill>
                  <a:schemeClr val="tx2">
                    <a:lumMod val="75000"/>
                  </a:schemeClr>
                </a:solidFill>
              </a:rPr>
              <a:t>)</a:t>
            </a:r>
          </a:p>
          <a:p>
            <a:r>
              <a:rPr lang="fr-FR" dirty="0" smtClean="0"/>
              <a:t>index est la position de l'élément dans le jeu spécifié par </a:t>
            </a:r>
            <a:r>
              <a:rPr lang="fr-FR" b="1" dirty="0" smtClean="0">
                <a:solidFill>
                  <a:schemeClr val="tx2">
                    <a:lumMod val="75000"/>
                  </a:schemeClr>
                </a:solidFill>
              </a:rPr>
              <a:t>$(cible)</a:t>
            </a:r>
          </a:p>
          <a:p>
            <a:r>
              <a:rPr lang="fr-FR" dirty="0" err="1" smtClean="0"/>
              <a:t>currentClass</a:t>
            </a:r>
            <a:r>
              <a:rPr lang="fr-FR" dirty="0" smtClean="0"/>
              <a:t> contient la ou les classes actuellement affectées à l'élément.</a:t>
            </a:r>
          </a:p>
          <a:p>
            <a:r>
              <a:rPr lang="fr-FR" dirty="0" smtClean="0"/>
              <a:t>Exemple  1 :</a:t>
            </a:r>
          </a:p>
          <a:p>
            <a:r>
              <a:rPr lang="fr-FR" dirty="0" smtClean="0"/>
              <a:t>...</a:t>
            </a:r>
          </a:p>
          <a:p>
            <a:r>
              <a:rPr lang="fr-FR" dirty="0" smtClean="0"/>
              <a:t>.rouge {</a:t>
            </a:r>
            <a:r>
              <a:rPr lang="fr-FR" dirty="0" err="1" smtClean="0"/>
              <a:t>color:red</a:t>
            </a:r>
            <a:r>
              <a:rPr lang="fr-FR" dirty="0" smtClean="0"/>
              <a:t>}</a:t>
            </a:r>
          </a:p>
          <a:p>
            <a:r>
              <a:rPr lang="fr-FR" dirty="0" smtClean="0"/>
              <a:t>...</a:t>
            </a:r>
          </a:p>
          <a:p>
            <a:r>
              <a:rPr lang="fr-FR" dirty="0" smtClean="0"/>
              <a:t>&lt;body&gt;</a:t>
            </a:r>
          </a:p>
          <a:p>
            <a:r>
              <a:rPr lang="en-US" dirty="0" smtClean="0"/>
              <a:t>&lt;p&gt;</a:t>
            </a:r>
            <a:r>
              <a:rPr lang="en-US" dirty="0" err="1" smtClean="0"/>
              <a:t>Dimanche</a:t>
            </a:r>
            <a:r>
              <a:rPr lang="en-US" dirty="0" smtClean="0"/>
              <a:t>&lt;/p&gt;</a:t>
            </a:r>
          </a:p>
          <a:p>
            <a:r>
              <a:rPr lang="en-US" dirty="0" smtClean="0"/>
              <a:t>&lt;</a:t>
            </a:r>
            <a:r>
              <a:rPr lang="en-US" dirty="0"/>
              <a:t>script type="text/javascript"&gt;</a:t>
            </a:r>
          </a:p>
          <a:p>
            <a:r>
              <a:rPr lang="fr-FR" b="1" dirty="0" smtClean="0">
                <a:solidFill>
                  <a:schemeClr val="accent2">
                    <a:lumMod val="75000"/>
                  </a:schemeClr>
                </a:solidFill>
              </a:rPr>
              <a:t>$('p').</a:t>
            </a:r>
            <a:r>
              <a:rPr lang="fr-FR" b="1" dirty="0" err="1" smtClean="0">
                <a:solidFill>
                  <a:schemeClr val="accent2">
                    <a:lumMod val="75000"/>
                  </a:schemeClr>
                </a:solidFill>
              </a:rPr>
              <a:t>addClass</a:t>
            </a:r>
            <a:r>
              <a:rPr lang="fr-FR" b="1" dirty="0" smtClean="0">
                <a:solidFill>
                  <a:schemeClr val="accent2">
                    <a:lumMod val="75000"/>
                  </a:schemeClr>
                </a:solidFill>
              </a:rPr>
              <a:t>('rouge');</a:t>
            </a:r>
          </a:p>
          <a:p>
            <a:r>
              <a:rPr lang="fr-FR" dirty="0" smtClean="0"/>
              <a:t>&lt;/script&gt;</a:t>
            </a:r>
            <a:endParaRPr lang="fr-FR" dirty="0"/>
          </a:p>
          <a:p>
            <a:endParaRPr lang="fr-FR" dirty="0" smtClean="0"/>
          </a:p>
          <a:p>
            <a:endParaRPr lang="fr-FR" dirty="0"/>
          </a:p>
          <a:p>
            <a:endParaRPr lang="fr-FR" dirty="0"/>
          </a:p>
        </p:txBody>
      </p:sp>
      <p:sp>
        <p:nvSpPr>
          <p:cNvPr id="3" name="ZoneTexte 2"/>
          <p:cNvSpPr txBox="1"/>
          <p:nvPr/>
        </p:nvSpPr>
        <p:spPr>
          <a:xfrm>
            <a:off x="4355976" y="4869160"/>
            <a:ext cx="1512168" cy="369332"/>
          </a:xfrm>
          <a:prstGeom prst="rect">
            <a:avLst/>
          </a:prstGeom>
          <a:noFill/>
        </p:spPr>
        <p:txBody>
          <a:bodyPr wrap="square" rtlCol="0">
            <a:spAutoFit/>
          </a:bodyPr>
          <a:lstStyle/>
          <a:p>
            <a:r>
              <a:rPr lang="fr-FR" dirty="0" smtClean="0">
                <a:solidFill>
                  <a:srgbClr val="FF0000"/>
                </a:solidFill>
              </a:rPr>
              <a:t>Dimanche</a:t>
            </a:r>
            <a:endParaRPr lang="fr-FR" dirty="0">
              <a:solidFill>
                <a:srgbClr val="FF0000"/>
              </a:solidFill>
            </a:endParaRPr>
          </a:p>
        </p:txBody>
      </p:sp>
    </p:spTree>
    <p:extLst>
      <p:ext uri="{BB962C8B-B14F-4D97-AF65-F5344CB8AC3E}">
        <p14:creationId xmlns:p14="http://schemas.microsoft.com/office/powerpoint/2010/main" val="557180442"/>
      </p:ext>
    </p:extLst>
  </p:cSld>
  <p:clrMapOvr>
    <a:masterClrMapping/>
  </p:clrMapOvr>
  <p:transition spd="slow">
    <p:wipe dir="d"/>
  </p:transition>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addClass</a:t>
            </a:r>
            <a:r>
              <a:rPr lang="fr-FR" sz="3100" b="1" i="1" dirty="0" smtClean="0">
                <a:solidFill>
                  <a:schemeClr val="accent2">
                    <a:lumMod val="75000"/>
                  </a:schemeClr>
                </a:solidFill>
              </a:rPr>
              <a:t>(</a:t>
            </a:r>
            <a:r>
              <a:rPr lang="fr-FR" sz="3100" b="1" i="1" dirty="0" err="1" smtClean="0">
                <a:solidFill>
                  <a:schemeClr val="accent2">
                    <a:lumMod val="75000"/>
                  </a:schemeClr>
                </a:solidFill>
              </a:rPr>
              <a:t>classname</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7704856" cy="5355312"/>
          </a:xfrm>
          <a:prstGeom prst="rect">
            <a:avLst/>
          </a:prstGeom>
          <a:noFill/>
        </p:spPr>
        <p:txBody>
          <a:bodyPr wrap="square" rtlCol="0">
            <a:spAutoFit/>
          </a:bodyPr>
          <a:lstStyle/>
          <a:p>
            <a:r>
              <a:rPr lang="fr-FR" dirty="0" smtClean="0"/>
              <a:t>Exemple  2 :</a:t>
            </a:r>
          </a:p>
          <a:p>
            <a:r>
              <a:rPr lang="fr-FR" dirty="0" smtClean="0"/>
              <a:t>...</a:t>
            </a:r>
          </a:p>
          <a:p>
            <a:r>
              <a:rPr lang="fr-FR" dirty="0"/>
              <a:t>.</a:t>
            </a:r>
            <a:r>
              <a:rPr lang="fr-FR" dirty="0" err="1"/>
              <a:t>fondrouge</a:t>
            </a:r>
            <a:r>
              <a:rPr lang="fr-FR" dirty="0"/>
              <a:t> {</a:t>
            </a:r>
            <a:r>
              <a:rPr lang="fr-FR" dirty="0" err="1"/>
              <a:t>background:red</a:t>
            </a:r>
            <a:r>
              <a:rPr lang="fr-FR" dirty="0" smtClean="0"/>
              <a:t>}</a:t>
            </a:r>
          </a:p>
          <a:p>
            <a:r>
              <a:rPr lang="fr-FR" dirty="0" smtClean="0"/>
              <a:t>.bleu {</a:t>
            </a:r>
            <a:r>
              <a:rPr lang="fr-FR" dirty="0" err="1" smtClean="0"/>
              <a:t>color:blue</a:t>
            </a:r>
            <a:r>
              <a:rPr lang="fr-FR" dirty="0" smtClean="0"/>
              <a:t>}</a:t>
            </a:r>
          </a:p>
          <a:p>
            <a:r>
              <a:rPr lang="fr-FR" dirty="0" smtClean="0"/>
              <a:t>...</a:t>
            </a:r>
          </a:p>
          <a:p>
            <a:r>
              <a:rPr lang="fr-FR" dirty="0" smtClean="0"/>
              <a:t>&lt;body&gt;</a:t>
            </a:r>
          </a:p>
          <a:p>
            <a:r>
              <a:rPr lang="en-US" dirty="0" smtClean="0"/>
              <a:t>&lt;p&gt;</a:t>
            </a:r>
            <a:r>
              <a:rPr lang="en-US" dirty="0" err="1" smtClean="0"/>
              <a:t>Dimanche</a:t>
            </a:r>
            <a:r>
              <a:rPr lang="en-US" dirty="0" smtClean="0"/>
              <a:t>&lt;/p&gt;</a:t>
            </a:r>
          </a:p>
          <a:p>
            <a:r>
              <a:rPr lang="en-US" dirty="0" smtClean="0"/>
              <a:t>&lt;p class="bleu"&gt;</a:t>
            </a:r>
            <a:r>
              <a:rPr lang="en-US" dirty="0" err="1" smtClean="0"/>
              <a:t>Lundi</a:t>
            </a:r>
            <a:r>
              <a:rPr lang="en-US" dirty="0" smtClean="0"/>
              <a:t>&lt;/p&gt;</a:t>
            </a:r>
          </a:p>
          <a:p>
            <a:r>
              <a:rPr lang="en-US" dirty="0" smtClean="0"/>
              <a:t>&lt;p&gt;Mardi&lt;/p&gt;</a:t>
            </a:r>
          </a:p>
          <a:p>
            <a:r>
              <a:rPr lang="en-US" dirty="0" smtClean="0"/>
              <a:t>&lt;</a:t>
            </a:r>
            <a:r>
              <a:rPr lang="en-US" dirty="0"/>
              <a:t>script type="text/javascript</a:t>
            </a:r>
            <a:r>
              <a:rPr lang="en-US" dirty="0" smtClean="0"/>
              <a:t>"&gt;</a:t>
            </a:r>
            <a:endParaRPr lang="en-US" dirty="0"/>
          </a:p>
          <a:p>
            <a:r>
              <a:rPr lang="fr-FR" b="1" dirty="0" smtClean="0">
                <a:solidFill>
                  <a:schemeClr val="accent2">
                    <a:lumMod val="75000"/>
                  </a:schemeClr>
                </a:solidFill>
              </a:rPr>
              <a:t>$('p').</a:t>
            </a:r>
            <a:r>
              <a:rPr lang="fr-FR" b="1" dirty="0" err="1" smtClean="0">
                <a:solidFill>
                  <a:schemeClr val="accent2">
                    <a:lumMod val="75000"/>
                  </a:schemeClr>
                </a:solidFill>
              </a:rPr>
              <a:t>addClass</a:t>
            </a:r>
            <a:r>
              <a:rPr lang="fr-FR" b="1" dirty="0" smtClean="0">
                <a:solidFill>
                  <a:schemeClr val="accent2">
                    <a:lumMod val="75000"/>
                  </a:schemeClr>
                </a:solidFill>
              </a:rPr>
              <a:t>(</a:t>
            </a:r>
            <a:r>
              <a:rPr lang="fr-FR" b="1" dirty="0" err="1" smtClean="0">
                <a:solidFill>
                  <a:schemeClr val="accent2">
                    <a:lumMod val="75000"/>
                  </a:schemeClr>
                </a:solidFill>
              </a:rPr>
              <a:t>function</a:t>
            </a:r>
            <a:r>
              <a:rPr lang="fr-FR" b="1" dirty="0" smtClean="0">
                <a:solidFill>
                  <a:schemeClr val="accent2">
                    <a:lumMod val="75000"/>
                  </a:schemeClr>
                </a:solidFill>
              </a:rPr>
              <a:t>(</a:t>
            </a:r>
            <a:r>
              <a:rPr lang="fr-FR" b="1" dirty="0" err="1" smtClean="0">
                <a:solidFill>
                  <a:schemeClr val="accent2">
                    <a:lumMod val="75000"/>
                  </a:schemeClr>
                </a:solidFill>
              </a:rPr>
              <a:t>index,currentClass</a:t>
            </a:r>
            <a:r>
              <a:rPr lang="fr-FR" b="1" dirty="0" smtClean="0">
                <a:solidFill>
                  <a:schemeClr val="accent2">
                    <a:lumMod val="75000"/>
                  </a:schemeClr>
                </a:solidFill>
              </a:rPr>
              <a:t>) {</a:t>
            </a:r>
          </a:p>
          <a:p>
            <a:r>
              <a:rPr lang="fr-FR" b="1" dirty="0">
                <a:solidFill>
                  <a:schemeClr val="accent2">
                    <a:lumMod val="75000"/>
                  </a:schemeClr>
                </a:solidFill>
              </a:rPr>
              <a:t> </a:t>
            </a:r>
            <a:r>
              <a:rPr lang="fr-FR" b="1" dirty="0" smtClean="0">
                <a:solidFill>
                  <a:schemeClr val="accent2">
                    <a:lumMod val="75000"/>
                  </a:schemeClr>
                </a:solidFill>
              </a:rPr>
              <a:t>   </a:t>
            </a:r>
            <a:r>
              <a:rPr lang="fr-FR" dirty="0" smtClean="0"/>
              <a:t>var </a:t>
            </a:r>
            <a:r>
              <a:rPr lang="fr-FR" dirty="0" err="1" smtClean="0"/>
              <a:t>addedClass</a:t>
            </a:r>
            <a:r>
              <a:rPr lang="fr-FR" dirty="0" smtClean="0"/>
              <a:t>;</a:t>
            </a:r>
          </a:p>
          <a:p>
            <a:r>
              <a:rPr lang="fr-FR" dirty="0"/>
              <a:t> </a:t>
            </a:r>
            <a:r>
              <a:rPr lang="fr-FR" dirty="0" smtClean="0"/>
              <a:t>   if (</a:t>
            </a:r>
            <a:r>
              <a:rPr lang="fr-FR" dirty="0" err="1" smtClean="0"/>
              <a:t>currentClass</a:t>
            </a:r>
            <a:r>
              <a:rPr lang="fr-FR" dirty="0" smtClean="0"/>
              <a:t> === "bleu") {</a:t>
            </a:r>
          </a:p>
          <a:p>
            <a:r>
              <a:rPr lang="fr-FR" dirty="0" smtClean="0"/>
              <a:t>        </a:t>
            </a:r>
            <a:r>
              <a:rPr lang="fr-FR" dirty="0" err="1" smtClean="0"/>
              <a:t>addedClass</a:t>
            </a:r>
            <a:r>
              <a:rPr lang="fr-FR" dirty="0" smtClean="0"/>
              <a:t> = "</a:t>
            </a:r>
            <a:r>
              <a:rPr lang="fr-FR" dirty="0" err="1" smtClean="0"/>
              <a:t>fondrouge</a:t>
            </a:r>
            <a:r>
              <a:rPr lang="fr-FR" dirty="0" smtClean="0"/>
              <a:t>";</a:t>
            </a:r>
          </a:p>
          <a:p>
            <a:r>
              <a:rPr lang="fr-FR" dirty="0" smtClean="0"/>
              <a:t>        $('</a:t>
            </a:r>
            <a:r>
              <a:rPr lang="fr-FR" dirty="0" err="1" smtClean="0"/>
              <a:t>p:last</a:t>
            </a:r>
            <a:r>
              <a:rPr lang="fr-FR" dirty="0" smtClean="0"/>
              <a:t>').</a:t>
            </a:r>
            <a:r>
              <a:rPr lang="fr-FR" dirty="0" err="1" smtClean="0"/>
              <a:t>after</a:t>
            </a:r>
            <a:r>
              <a:rPr lang="fr-FR" dirty="0" smtClean="0"/>
              <a:t>('&lt;p&gt;Classe </a:t>
            </a:r>
            <a:r>
              <a:rPr lang="fr-FR" dirty="0" err="1" smtClean="0"/>
              <a:t>fondrouge</a:t>
            </a:r>
            <a:r>
              <a:rPr lang="fr-FR" dirty="0" smtClean="0"/>
              <a:t> insérée&lt;/p&gt;');</a:t>
            </a:r>
          </a:p>
          <a:p>
            <a:r>
              <a:rPr lang="fr-FR" dirty="0"/>
              <a:t> </a:t>
            </a:r>
            <a:r>
              <a:rPr lang="fr-FR" dirty="0" smtClean="0"/>
              <a:t>   }</a:t>
            </a:r>
            <a:endParaRPr lang="fr-FR" dirty="0"/>
          </a:p>
          <a:p>
            <a:r>
              <a:rPr lang="fr-FR" b="1" dirty="0" smtClean="0">
                <a:solidFill>
                  <a:schemeClr val="accent2">
                    <a:lumMod val="75000"/>
                  </a:schemeClr>
                </a:solidFill>
              </a:rPr>
              <a:t>    return </a:t>
            </a:r>
            <a:r>
              <a:rPr lang="fr-FR" b="1" dirty="0" err="1" smtClean="0">
                <a:solidFill>
                  <a:schemeClr val="accent2">
                    <a:lumMod val="75000"/>
                  </a:schemeClr>
                </a:solidFill>
              </a:rPr>
              <a:t>addedClass</a:t>
            </a:r>
            <a:r>
              <a:rPr lang="fr-FR" b="1" dirty="0" smtClean="0">
                <a:solidFill>
                  <a:schemeClr val="accent2">
                    <a:lumMod val="75000"/>
                  </a:schemeClr>
                </a:solidFill>
              </a:rPr>
              <a:t>;</a:t>
            </a:r>
          </a:p>
          <a:p>
            <a:r>
              <a:rPr lang="fr-FR" b="1" dirty="0" smtClean="0">
                <a:solidFill>
                  <a:schemeClr val="accent2">
                    <a:lumMod val="75000"/>
                  </a:schemeClr>
                </a:solidFill>
              </a:rPr>
              <a:t>});</a:t>
            </a:r>
          </a:p>
          <a:p>
            <a:r>
              <a:rPr lang="fr-FR" dirty="0" smtClean="0"/>
              <a:t>&lt;/script&gt;</a:t>
            </a:r>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1052736"/>
            <a:ext cx="1224136" cy="15777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6070" y="3068960"/>
            <a:ext cx="2950554" cy="3791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9594127"/>
      </p:ext>
    </p:extLst>
  </p:cSld>
  <p:clrMapOvr>
    <a:masterClrMapping/>
  </p:clrMapOvr>
  <p:transition spd="slow">
    <p:wipe dir="d"/>
  </p:transition>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removeClass</a:t>
            </a:r>
            <a:r>
              <a:rPr lang="fr-FR" sz="3100" b="1" i="1" dirty="0" smtClean="0">
                <a:solidFill>
                  <a:schemeClr val="accent2">
                    <a:lumMod val="75000"/>
                  </a:schemeClr>
                </a:solidFill>
              </a:rPr>
              <a:t>(</a:t>
            </a:r>
            <a:r>
              <a:rPr lang="fr-FR" sz="3100" b="1" i="1" dirty="0" err="1" smtClean="0">
                <a:solidFill>
                  <a:schemeClr val="accent2">
                    <a:lumMod val="75000"/>
                  </a:schemeClr>
                </a:solidFill>
              </a:rPr>
              <a:t>classname</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7704856" cy="6186309"/>
          </a:xfrm>
          <a:prstGeom prst="rect">
            <a:avLst/>
          </a:prstGeom>
          <a:noFill/>
        </p:spPr>
        <p:txBody>
          <a:bodyPr wrap="square" rtlCol="0">
            <a:spAutoFit/>
          </a:bodyPr>
          <a:lstStyle/>
          <a:p>
            <a:r>
              <a:rPr lang="fr-FR" b="1" dirty="0" smtClean="0">
                <a:solidFill>
                  <a:schemeClr val="tx2">
                    <a:lumMod val="75000"/>
                  </a:schemeClr>
                </a:solidFill>
              </a:rPr>
              <a:t>$(cible).</a:t>
            </a:r>
            <a:r>
              <a:rPr lang="fr-FR" b="1" dirty="0" smtClean="0"/>
              <a:t> </a:t>
            </a:r>
            <a:r>
              <a:rPr lang="fr-FR" b="1" dirty="0" err="1" smtClean="0">
                <a:solidFill>
                  <a:schemeClr val="accent2">
                    <a:lumMod val="75000"/>
                  </a:schemeClr>
                </a:solidFill>
              </a:rPr>
              <a:t>removeClass</a:t>
            </a:r>
            <a:r>
              <a:rPr lang="fr-FR" b="1" dirty="0" smtClean="0">
                <a:solidFill>
                  <a:schemeClr val="accent2">
                    <a:lumMod val="75000"/>
                  </a:schemeClr>
                </a:solidFill>
              </a:rPr>
              <a:t>(</a:t>
            </a:r>
            <a:r>
              <a:rPr lang="fr-FR" b="1" dirty="0" err="1" smtClean="0">
                <a:solidFill>
                  <a:schemeClr val="tx2">
                    <a:lumMod val="75000"/>
                  </a:schemeClr>
                </a:solidFill>
              </a:rPr>
              <a:t>classname</a:t>
            </a:r>
            <a:r>
              <a:rPr lang="fr-FR" b="1" dirty="0" smtClean="0">
                <a:solidFill>
                  <a:schemeClr val="accent2">
                    <a:lumMod val="75000"/>
                  </a:schemeClr>
                </a:solidFill>
              </a:rPr>
              <a:t>)</a:t>
            </a:r>
            <a:endParaRPr lang="fr-FR" b="1" dirty="0" smtClean="0"/>
          </a:p>
          <a:p>
            <a:r>
              <a:rPr lang="fr-FR" dirty="0" smtClean="0"/>
              <a:t>Supprime la ou les classes au jeu d'éléments spécifiés par </a:t>
            </a:r>
            <a:r>
              <a:rPr lang="fr-FR" b="1" dirty="0">
                <a:solidFill>
                  <a:schemeClr val="tx2">
                    <a:lumMod val="75000"/>
                  </a:schemeClr>
                </a:solidFill>
              </a:rPr>
              <a:t>$(cible)</a:t>
            </a:r>
            <a:r>
              <a:rPr lang="fr-FR" dirty="0" smtClean="0"/>
              <a:t> </a:t>
            </a:r>
            <a:endParaRPr lang="fr-FR" b="1" dirty="0" smtClean="0"/>
          </a:p>
          <a:p>
            <a:r>
              <a:rPr lang="fr-FR" b="1" dirty="0" err="1" smtClean="0">
                <a:solidFill>
                  <a:schemeClr val="tx2">
                    <a:lumMod val="75000"/>
                  </a:schemeClr>
                </a:solidFill>
              </a:rPr>
              <a:t>classname</a:t>
            </a:r>
            <a:r>
              <a:rPr lang="fr-FR" b="1" dirty="0" smtClean="0">
                <a:solidFill>
                  <a:schemeClr val="tx2">
                    <a:lumMod val="75000"/>
                  </a:schemeClr>
                </a:solidFill>
              </a:rPr>
              <a:t> :</a:t>
            </a:r>
          </a:p>
          <a:p>
            <a:r>
              <a:rPr lang="fr-FR" dirty="0" smtClean="0"/>
              <a:t>une ou plusieurs classes séparées par un espace. </a:t>
            </a:r>
            <a:r>
              <a:rPr lang="fr-FR" b="1" dirty="0" err="1" smtClean="0">
                <a:solidFill>
                  <a:schemeClr val="tx2">
                    <a:lumMod val="75000"/>
                  </a:schemeClr>
                </a:solidFill>
              </a:rPr>
              <a:t>classname</a:t>
            </a:r>
            <a:r>
              <a:rPr lang="fr-FR" b="1" dirty="0">
                <a:solidFill>
                  <a:schemeClr val="tx2">
                    <a:lumMod val="75000"/>
                  </a:schemeClr>
                </a:solidFill>
              </a:rPr>
              <a:t> </a:t>
            </a:r>
            <a:r>
              <a:rPr lang="fr-FR" dirty="0" smtClean="0"/>
              <a:t>peut aussi être une fonction retournant le nom d'une classe. Dans ce cas, la fonction suit la syntaxe suivante :</a:t>
            </a:r>
          </a:p>
          <a:p>
            <a:r>
              <a:rPr lang="fr-FR" b="1" dirty="0" err="1" smtClean="0">
                <a:solidFill>
                  <a:schemeClr val="tx2">
                    <a:lumMod val="75000"/>
                  </a:schemeClr>
                </a:solidFill>
              </a:rPr>
              <a:t>function</a:t>
            </a:r>
            <a:r>
              <a:rPr lang="fr-FR" b="1" dirty="0" smtClean="0">
                <a:solidFill>
                  <a:schemeClr val="tx2">
                    <a:lumMod val="75000"/>
                  </a:schemeClr>
                </a:solidFill>
              </a:rPr>
              <a:t>(</a:t>
            </a:r>
            <a:r>
              <a:rPr lang="fr-FR" b="1" dirty="0" err="1" smtClean="0">
                <a:solidFill>
                  <a:schemeClr val="tx2">
                    <a:lumMod val="75000"/>
                  </a:schemeClr>
                </a:solidFill>
              </a:rPr>
              <a:t>index,currentClass</a:t>
            </a:r>
            <a:r>
              <a:rPr lang="fr-FR" b="1" dirty="0" smtClean="0">
                <a:solidFill>
                  <a:schemeClr val="tx2">
                    <a:lumMod val="75000"/>
                  </a:schemeClr>
                </a:solidFill>
              </a:rPr>
              <a:t>)</a:t>
            </a:r>
          </a:p>
          <a:p>
            <a:r>
              <a:rPr lang="fr-FR" dirty="0" smtClean="0"/>
              <a:t>index est la position de l'élément dans le jeu spécifié par </a:t>
            </a:r>
            <a:r>
              <a:rPr lang="fr-FR" b="1" dirty="0" smtClean="0">
                <a:solidFill>
                  <a:schemeClr val="tx2">
                    <a:lumMod val="75000"/>
                  </a:schemeClr>
                </a:solidFill>
              </a:rPr>
              <a:t>$(cible)</a:t>
            </a:r>
          </a:p>
          <a:p>
            <a:r>
              <a:rPr lang="fr-FR" dirty="0" err="1" smtClean="0"/>
              <a:t>currentClass</a:t>
            </a:r>
            <a:r>
              <a:rPr lang="fr-FR" dirty="0" smtClean="0"/>
              <a:t> contient la ou les classes actuellement affectées à l'élément.</a:t>
            </a:r>
          </a:p>
          <a:p>
            <a:r>
              <a:rPr lang="fr-FR" dirty="0" smtClean="0"/>
              <a:t>Exemple  1 :</a:t>
            </a:r>
          </a:p>
          <a:p>
            <a:r>
              <a:rPr lang="fr-FR" dirty="0" smtClean="0"/>
              <a:t>...</a:t>
            </a:r>
          </a:p>
          <a:p>
            <a:r>
              <a:rPr lang="fr-FR" dirty="0" smtClean="0"/>
              <a:t>.rouge {</a:t>
            </a:r>
            <a:r>
              <a:rPr lang="fr-FR" dirty="0" err="1" smtClean="0"/>
              <a:t>color:red</a:t>
            </a:r>
            <a:r>
              <a:rPr lang="fr-FR" dirty="0" smtClean="0"/>
              <a:t>}</a:t>
            </a:r>
          </a:p>
          <a:p>
            <a:r>
              <a:rPr lang="fr-FR" dirty="0" smtClean="0"/>
              <a:t>.bleu {</a:t>
            </a:r>
            <a:r>
              <a:rPr lang="fr-FR" dirty="0" err="1" smtClean="0"/>
              <a:t>color:blue</a:t>
            </a:r>
            <a:r>
              <a:rPr lang="fr-FR" dirty="0" smtClean="0"/>
              <a:t>}</a:t>
            </a:r>
          </a:p>
          <a:p>
            <a:r>
              <a:rPr lang="fr-FR" dirty="0" smtClean="0"/>
              <a:t>...</a:t>
            </a:r>
          </a:p>
          <a:p>
            <a:r>
              <a:rPr lang="fr-FR" dirty="0" smtClean="0"/>
              <a:t>&lt;body&gt;</a:t>
            </a:r>
          </a:p>
          <a:p>
            <a:r>
              <a:rPr lang="en-US" dirty="0" smtClean="0"/>
              <a:t>&lt;p class="rouge"&gt;</a:t>
            </a:r>
            <a:r>
              <a:rPr lang="en-US" dirty="0" err="1" smtClean="0"/>
              <a:t>Dimanche</a:t>
            </a:r>
            <a:r>
              <a:rPr lang="en-US" dirty="0" smtClean="0"/>
              <a:t>&lt;/p&gt;</a:t>
            </a:r>
          </a:p>
          <a:p>
            <a:r>
              <a:rPr lang="en-US" dirty="0" smtClean="0"/>
              <a:t>&lt;</a:t>
            </a:r>
            <a:r>
              <a:rPr lang="en-US" dirty="0"/>
              <a:t>script type="text/javascript"&gt;</a:t>
            </a:r>
          </a:p>
          <a:p>
            <a:r>
              <a:rPr lang="fr-FR" b="1" dirty="0" smtClean="0">
                <a:solidFill>
                  <a:schemeClr val="accent2">
                    <a:lumMod val="75000"/>
                  </a:schemeClr>
                </a:solidFill>
              </a:rPr>
              <a:t>$('p').</a:t>
            </a:r>
            <a:r>
              <a:rPr lang="fr-FR" b="1" dirty="0" err="1" smtClean="0">
                <a:solidFill>
                  <a:schemeClr val="accent2">
                    <a:lumMod val="75000"/>
                  </a:schemeClr>
                </a:solidFill>
              </a:rPr>
              <a:t>removeClass</a:t>
            </a:r>
            <a:r>
              <a:rPr lang="fr-FR" b="1" dirty="0" smtClean="0">
                <a:solidFill>
                  <a:schemeClr val="accent2">
                    <a:lumMod val="75000"/>
                  </a:schemeClr>
                </a:solidFill>
              </a:rPr>
              <a:t>('rouge').</a:t>
            </a:r>
            <a:r>
              <a:rPr lang="fr-FR" b="1" dirty="0" err="1" smtClean="0">
                <a:solidFill>
                  <a:schemeClr val="accent2">
                    <a:lumMod val="75000"/>
                  </a:schemeClr>
                </a:solidFill>
              </a:rPr>
              <a:t>addClass</a:t>
            </a:r>
            <a:r>
              <a:rPr lang="fr-FR" b="1" dirty="0" smtClean="0">
                <a:solidFill>
                  <a:schemeClr val="accent2">
                    <a:lumMod val="75000"/>
                  </a:schemeClr>
                </a:solidFill>
              </a:rPr>
              <a:t>('bleu');</a:t>
            </a:r>
          </a:p>
          <a:p>
            <a:r>
              <a:rPr lang="fr-FR" dirty="0" smtClean="0"/>
              <a:t>&lt;/script&gt;</a:t>
            </a:r>
            <a:endParaRPr lang="fr-FR" dirty="0"/>
          </a:p>
          <a:p>
            <a:endParaRPr lang="fr-FR" dirty="0" smtClean="0"/>
          </a:p>
          <a:p>
            <a:endParaRPr lang="fr-FR" dirty="0"/>
          </a:p>
          <a:p>
            <a:endParaRPr lang="fr-FR" dirty="0"/>
          </a:p>
        </p:txBody>
      </p:sp>
      <p:sp>
        <p:nvSpPr>
          <p:cNvPr id="3" name="ZoneTexte 2"/>
          <p:cNvSpPr txBox="1"/>
          <p:nvPr/>
        </p:nvSpPr>
        <p:spPr>
          <a:xfrm>
            <a:off x="5976156" y="6021288"/>
            <a:ext cx="1512168" cy="369332"/>
          </a:xfrm>
          <a:prstGeom prst="rect">
            <a:avLst/>
          </a:prstGeom>
          <a:noFill/>
        </p:spPr>
        <p:txBody>
          <a:bodyPr wrap="square" rtlCol="0">
            <a:spAutoFit/>
          </a:bodyPr>
          <a:lstStyle/>
          <a:p>
            <a:r>
              <a:rPr lang="fr-FR" dirty="0" smtClean="0">
                <a:solidFill>
                  <a:srgbClr val="0070C0"/>
                </a:solidFill>
              </a:rPr>
              <a:t>Dimanche</a:t>
            </a:r>
            <a:endParaRPr lang="fr-FR" dirty="0">
              <a:solidFill>
                <a:srgbClr val="0070C0"/>
              </a:solidFill>
            </a:endParaRPr>
          </a:p>
        </p:txBody>
      </p:sp>
    </p:spTree>
    <p:extLst>
      <p:ext uri="{BB962C8B-B14F-4D97-AF65-F5344CB8AC3E}">
        <p14:creationId xmlns:p14="http://schemas.microsoft.com/office/powerpoint/2010/main" val="1791483087"/>
      </p:ext>
    </p:extLst>
  </p:cSld>
  <p:clrMapOvr>
    <a:masterClrMapping/>
  </p:clrMapOvr>
  <p:transition spd="slow">
    <p:wipe dir="d"/>
  </p:transition>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removeClass</a:t>
            </a:r>
            <a:r>
              <a:rPr lang="fr-FR" sz="3100" b="1" i="1" dirty="0" smtClean="0">
                <a:solidFill>
                  <a:schemeClr val="accent2">
                    <a:lumMod val="75000"/>
                  </a:schemeClr>
                </a:solidFill>
              </a:rPr>
              <a:t>(</a:t>
            </a:r>
            <a:r>
              <a:rPr lang="fr-FR" sz="3100" b="1" i="1" dirty="0" err="1" smtClean="0">
                <a:solidFill>
                  <a:schemeClr val="accent2">
                    <a:lumMod val="75000"/>
                  </a:schemeClr>
                </a:solidFill>
              </a:rPr>
              <a:t>classname</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7704856" cy="3970318"/>
          </a:xfrm>
          <a:prstGeom prst="rect">
            <a:avLst/>
          </a:prstGeom>
          <a:noFill/>
        </p:spPr>
        <p:txBody>
          <a:bodyPr wrap="square" rtlCol="0">
            <a:spAutoFit/>
          </a:bodyPr>
          <a:lstStyle/>
          <a:p>
            <a:r>
              <a:rPr lang="fr-FR" dirty="0" smtClean="0"/>
              <a:t>Exemple  2 :</a:t>
            </a:r>
          </a:p>
          <a:p>
            <a:r>
              <a:rPr lang="fr-FR" dirty="0" smtClean="0"/>
              <a:t>...</a:t>
            </a:r>
          </a:p>
          <a:p>
            <a:r>
              <a:rPr lang="fr-FR" dirty="0"/>
              <a:t>.</a:t>
            </a:r>
            <a:r>
              <a:rPr lang="fr-FR" dirty="0" err="1" smtClean="0"/>
              <a:t>fondjaune</a:t>
            </a:r>
            <a:r>
              <a:rPr lang="fr-FR" dirty="0" smtClean="0"/>
              <a:t> </a:t>
            </a:r>
            <a:r>
              <a:rPr lang="fr-FR" dirty="0"/>
              <a:t>{</a:t>
            </a:r>
            <a:r>
              <a:rPr lang="fr-FR" dirty="0" err="1" smtClean="0"/>
              <a:t>background:yellow</a:t>
            </a:r>
            <a:r>
              <a:rPr lang="fr-FR" dirty="0" smtClean="0"/>
              <a:t>}</a:t>
            </a:r>
          </a:p>
          <a:p>
            <a:r>
              <a:rPr lang="fr-FR" dirty="0" smtClean="0"/>
              <a:t>.bleu {</a:t>
            </a:r>
            <a:r>
              <a:rPr lang="fr-FR" dirty="0" err="1" smtClean="0"/>
              <a:t>color:blue</a:t>
            </a:r>
            <a:r>
              <a:rPr lang="fr-FR" dirty="0" smtClean="0"/>
              <a:t>}</a:t>
            </a:r>
          </a:p>
          <a:p>
            <a:r>
              <a:rPr lang="fr-FR" dirty="0" smtClean="0"/>
              <a:t>.souligne </a:t>
            </a:r>
            <a:r>
              <a:rPr lang="fr-FR" dirty="0"/>
              <a:t>{</a:t>
            </a:r>
            <a:r>
              <a:rPr lang="fr-FR" dirty="0" err="1"/>
              <a:t>text-decoration:underline</a:t>
            </a:r>
            <a:r>
              <a:rPr lang="fr-FR" dirty="0"/>
              <a:t>; }</a:t>
            </a:r>
            <a:endParaRPr lang="fr-FR" dirty="0" smtClean="0"/>
          </a:p>
          <a:p>
            <a:r>
              <a:rPr lang="fr-FR" dirty="0" smtClean="0"/>
              <a:t>...</a:t>
            </a:r>
          </a:p>
          <a:p>
            <a:r>
              <a:rPr lang="fr-FR" dirty="0" smtClean="0"/>
              <a:t>&lt;body&gt;</a:t>
            </a:r>
          </a:p>
          <a:p>
            <a:r>
              <a:rPr lang="en-US" dirty="0" smtClean="0"/>
              <a:t>&lt;p class="bleu </a:t>
            </a:r>
            <a:r>
              <a:rPr lang="en-US" dirty="0" err="1" smtClean="0"/>
              <a:t>souligne</a:t>
            </a:r>
            <a:r>
              <a:rPr lang="en-US" dirty="0" smtClean="0"/>
              <a:t>"&gt;</a:t>
            </a:r>
            <a:r>
              <a:rPr lang="en-US" dirty="0" err="1" smtClean="0"/>
              <a:t>Dimanche</a:t>
            </a:r>
            <a:r>
              <a:rPr lang="en-US" dirty="0" smtClean="0"/>
              <a:t>&lt;/p&gt;</a:t>
            </a:r>
          </a:p>
          <a:p>
            <a:r>
              <a:rPr lang="en-US" dirty="0" smtClean="0"/>
              <a:t>&lt;p class="bleu </a:t>
            </a:r>
            <a:r>
              <a:rPr lang="en-US" dirty="0" err="1" smtClean="0"/>
              <a:t>souligne</a:t>
            </a:r>
            <a:r>
              <a:rPr lang="en-US" dirty="0" smtClean="0"/>
              <a:t> </a:t>
            </a:r>
            <a:r>
              <a:rPr lang="en-US" dirty="0" err="1" smtClean="0"/>
              <a:t>fondjaune</a:t>
            </a:r>
            <a:r>
              <a:rPr lang="en-US" dirty="0" smtClean="0"/>
              <a:t>"&gt;</a:t>
            </a:r>
            <a:r>
              <a:rPr lang="en-US" dirty="0" err="1" smtClean="0"/>
              <a:t>Lundi</a:t>
            </a:r>
            <a:r>
              <a:rPr lang="en-US" dirty="0" smtClean="0"/>
              <a:t>&lt;/p&gt;</a:t>
            </a:r>
          </a:p>
          <a:p>
            <a:r>
              <a:rPr lang="en-US" dirty="0"/>
              <a:t>&lt;p class="bleu </a:t>
            </a:r>
            <a:r>
              <a:rPr lang="en-US" dirty="0" err="1"/>
              <a:t>souligne</a:t>
            </a:r>
            <a:r>
              <a:rPr lang="en-US" dirty="0" smtClean="0"/>
              <a:t>"&gt;Mardi&lt;/p&gt;</a:t>
            </a:r>
          </a:p>
          <a:p>
            <a:r>
              <a:rPr lang="en-US" dirty="0" smtClean="0"/>
              <a:t>&lt;p </a:t>
            </a:r>
            <a:r>
              <a:rPr lang="en-US" dirty="0"/>
              <a:t>class="bleu </a:t>
            </a:r>
            <a:r>
              <a:rPr lang="en-US" dirty="0" err="1"/>
              <a:t>souligne</a:t>
            </a:r>
            <a:r>
              <a:rPr lang="en-US" dirty="0" smtClean="0"/>
              <a:t>"&gt;</a:t>
            </a:r>
            <a:r>
              <a:rPr lang="en-US" dirty="0" err="1" smtClean="0"/>
              <a:t>Mercredi</a:t>
            </a:r>
            <a:r>
              <a:rPr lang="en-US" dirty="0" smtClean="0"/>
              <a:t>&lt;/p&gt;</a:t>
            </a:r>
          </a:p>
          <a:p>
            <a:r>
              <a:rPr lang="en-US" dirty="0" smtClean="0"/>
              <a:t>&lt;</a:t>
            </a:r>
            <a:r>
              <a:rPr lang="en-US" dirty="0"/>
              <a:t>script type="text/javascript</a:t>
            </a:r>
            <a:r>
              <a:rPr lang="en-US" dirty="0" smtClean="0"/>
              <a:t>"&gt;</a:t>
            </a:r>
            <a:endParaRPr lang="en-US" dirty="0"/>
          </a:p>
          <a:p>
            <a:r>
              <a:rPr lang="fr-FR" b="1" dirty="0" smtClean="0">
                <a:solidFill>
                  <a:schemeClr val="accent2">
                    <a:lumMod val="75000"/>
                  </a:schemeClr>
                </a:solidFill>
              </a:rPr>
              <a:t>$('</a:t>
            </a:r>
            <a:r>
              <a:rPr lang="fr-FR" b="1" dirty="0" err="1" smtClean="0">
                <a:solidFill>
                  <a:schemeClr val="accent2">
                    <a:lumMod val="75000"/>
                  </a:schemeClr>
                </a:solidFill>
              </a:rPr>
              <a:t>p:even</a:t>
            </a:r>
            <a:r>
              <a:rPr lang="fr-FR" b="1" dirty="0" smtClean="0">
                <a:solidFill>
                  <a:schemeClr val="accent2">
                    <a:lumMod val="75000"/>
                  </a:schemeClr>
                </a:solidFill>
              </a:rPr>
              <a:t>').</a:t>
            </a:r>
            <a:r>
              <a:rPr lang="fr-FR" b="1" dirty="0" err="1" smtClean="0">
                <a:solidFill>
                  <a:schemeClr val="accent2">
                    <a:lumMod val="75000"/>
                  </a:schemeClr>
                </a:solidFill>
              </a:rPr>
              <a:t>removeClass</a:t>
            </a:r>
            <a:r>
              <a:rPr lang="fr-FR" b="1" dirty="0" smtClean="0">
                <a:solidFill>
                  <a:schemeClr val="accent2">
                    <a:lumMod val="75000"/>
                  </a:schemeClr>
                </a:solidFill>
              </a:rPr>
              <a:t>('bleu');</a:t>
            </a:r>
          </a:p>
          <a:p>
            <a:r>
              <a:rPr lang="fr-FR" dirty="0" smtClean="0"/>
              <a:t>&lt;/script&gt;</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868" y="166754"/>
            <a:ext cx="2758574" cy="3178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770" y="3482540"/>
            <a:ext cx="2756672" cy="3393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2280867"/>
      </p:ext>
    </p:extLst>
  </p:cSld>
  <p:clrMapOvr>
    <a:masterClrMapping/>
  </p:clrMapOvr>
  <p:transition spd="slow">
    <p:wipe dir="d"/>
  </p:transition>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remove</a:t>
            </a:r>
            <a:r>
              <a:rPr lang="fr-FR" sz="3100" b="1" i="1" dirty="0" smtClean="0">
                <a:solidFill>
                  <a:schemeClr val="accent2">
                    <a:lumMod val="75000"/>
                  </a:schemeClr>
                </a:solidFill>
              </a:rPr>
              <a:t>(</a:t>
            </a:r>
            <a:r>
              <a:rPr lang="fr-FR" sz="3100" b="1" i="1" dirty="0" smtClean="0">
                <a:solidFill>
                  <a:schemeClr val="tx2">
                    <a:lumMod val="75000"/>
                  </a:schemeClr>
                </a:solidFill>
              </a:rPr>
              <a:t>[cible2]</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4801314"/>
          </a:xfrm>
          <a:prstGeom prst="rect">
            <a:avLst/>
          </a:prstGeom>
          <a:noFill/>
        </p:spPr>
        <p:txBody>
          <a:bodyPr wrap="square" rtlCol="0">
            <a:spAutoFit/>
          </a:bodyPr>
          <a:lstStyle/>
          <a:p>
            <a:r>
              <a:rPr lang="fr-FR" b="1" dirty="0" smtClean="0">
                <a:solidFill>
                  <a:schemeClr val="tx2">
                    <a:lumMod val="75000"/>
                  </a:schemeClr>
                </a:solidFill>
              </a:rPr>
              <a:t>$(cible).</a:t>
            </a:r>
            <a:r>
              <a:rPr lang="fr-FR" b="1" dirty="0" smtClean="0"/>
              <a:t> </a:t>
            </a:r>
            <a:r>
              <a:rPr lang="fr-FR" b="1" dirty="0" err="1" smtClean="0">
                <a:solidFill>
                  <a:schemeClr val="accent2">
                    <a:lumMod val="75000"/>
                  </a:schemeClr>
                </a:solidFill>
              </a:rPr>
              <a:t>remove</a:t>
            </a:r>
            <a:r>
              <a:rPr lang="fr-FR" b="1" dirty="0" smtClean="0">
                <a:solidFill>
                  <a:schemeClr val="accent2">
                    <a:lumMod val="75000"/>
                  </a:schemeClr>
                </a:solidFill>
              </a:rPr>
              <a:t>(</a:t>
            </a:r>
            <a:r>
              <a:rPr lang="fr-FR" b="1" dirty="0" smtClean="0">
                <a:solidFill>
                  <a:schemeClr val="tx2">
                    <a:lumMod val="75000"/>
                  </a:schemeClr>
                </a:solidFill>
              </a:rPr>
              <a:t>[cible2]</a:t>
            </a:r>
            <a:r>
              <a:rPr lang="fr-FR" b="1" dirty="0" smtClean="0">
                <a:solidFill>
                  <a:schemeClr val="accent2">
                    <a:lumMod val="75000"/>
                  </a:schemeClr>
                </a:solidFill>
              </a:rPr>
              <a:t>)</a:t>
            </a:r>
            <a:endParaRPr lang="fr-FR" b="1" dirty="0" smtClean="0"/>
          </a:p>
          <a:p>
            <a:r>
              <a:rPr lang="fr-FR" dirty="0" smtClean="0"/>
              <a:t>Supprime le jeu d'éléments spécifiés par </a:t>
            </a:r>
            <a:r>
              <a:rPr lang="fr-FR" b="1" dirty="0">
                <a:solidFill>
                  <a:schemeClr val="tx2">
                    <a:lumMod val="75000"/>
                  </a:schemeClr>
                </a:solidFill>
              </a:rPr>
              <a:t>$(cible)</a:t>
            </a:r>
            <a:r>
              <a:rPr lang="fr-FR" dirty="0" smtClean="0"/>
              <a:t> </a:t>
            </a:r>
            <a:endParaRPr lang="fr-FR" b="1" dirty="0" smtClean="0"/>
          </a:p>
          <a:p>
            <a:r>
              <a:rPr lang="fr-FR" b="1" dirty="0" smtClean="0">
                <a:solidFill>
                  <a:schemeClr val="tx2">
                    <a:lumMod val="75000"/>
                  </a:schemeClr>
                </a:solidFill>
              </a:rPr>
              <a:t>[cible2] :</a:t>
            </a:r>
          </a:p>
          <a:p>
            <a:r>
              <a:rPr lang="fr-FR" dirty="0" smtClean="0"/>
              <a:t>cette expression optionnelle permet de filtrer les éléments de $(cible) à supprimer.</a:t>
            </a:r>
          </a:p>
          <a:p>
            <a:r>
              <a:rPr lang="fr-FR" dirty="0" smtClean="0"/>
              <a:t>Seuls les éléments correspondants à [cible2] seront supprimés.</a:t>
            </a:r>
          </a:p>
          <a:p>
            <a:r>
              <a:rPr lang="fr-FR" dirty="0" smtClean="0"/>
              <a:t>Exemple  1 :</a:t>
            </a:r>
          </a:p>
          <a:p>
            <a:r>
              <a:rPr lang="fr-FR" dirty="0" smtClean="0"/>
              <a:t>&lt;body&gt;</a:t>
            </a:r>
          </a:p>
          <a:p>
            <a:r>
              <a:rPr lang="en-US" dirty="0"/>
              <a:t>&lt;div class</a:t>
            </a:r>
            <a:r>
              <a:rPr lang="en-US" dirty="0" smtClean="0"/>
              <a:t>="</a:t>
            </a:r>
            <a:r>
              <a:rPr lang="en-US" dirty="0" err="1" smtClean="0"/>
              <a:t>entete</a:t>
            </a:r>
            <a:r>
              <a:rPr lang="en-US" dirty="0" smtClean="0"/>
              <a:t>"&gt;</a:t>
            </a:r>
            <a:endParaRPr lang="en-US" dirty="0"/>
          </a:p>
          <a:p>
            <a:r>
              <a:rPr lang="en-US" dirty="0"/>
              <a:t> </a:t>
            </a:r>
            <a:r>
              <a:rPr lang="en-US" dirty="0" smtClean="0"/>
              <a:t>     &lt;</a:t>
            </a:r>
            <a:r>
              <a:rPr lang="en-US" dirty="0"/>
              <a:t>div class</a:t>
            </a:r>
            <a:r>
              <a:rPr lang="en-US" dirty="0" smtClean="0"/>
              <a:t>="bonjour"&gt;Bonjour&lt;/</a:t>
            </a:r>
            <a:r>
              <a:rPr lang="en-US" dirty="0"/>
              <a:t>div&gt;</a:t>
            </a:r>
          </a:p>
          <a:p>
            <a:r>
              <a:rPr lang="en-US" dirty="0" smtClean="0"/>
              <a:t>      &lt;</a:t>
            </a:r>
            <a:r>
              <a:rPr lang="en-US" dirty="0"/>
              <a:t>div class</a:t>
            </a:r>
            <a:r>
              <a:rPr lang="en-US" dirty="0" smtClean="0"/>
              <a:t>="</a:t>
            </a:r>
            <a:r>
              <a:rPr lang="en-US" dirty="0" err="1" smtClean="0"/>
              <a:t>tchao</a:t>
            </a:r>
            <a:r>
              <a:rPr lang="en-US" dirty="0" smtClean="0"/>
              <a:t>"&gt;</a:t>
            </a:r>
            <a:r>
              <a:rPr lang="en-US" dirty="0" err="1" smtClean="0"/>
              <a:t>Tchao</a:t>
            </a:r>
            <a:r>
              <a:rPr lang="en-US" dirty="0" smtClean="0"/>
              <a:t> !&lt;/</a:t>
            </a:r>
            <a:r>
              <a:rPr lang="en-US" dirty="0"/>
              <a:t>div&gt;</a:t>
            </a:r>
          </a:p>
          <a:p>
            <a:r>
              <a:rPr lang="en-US" dirty="0"/>
              <a:t>&lt;/div&gt;</a:t>
            </a:r>
          </a:p>
          <a:p>
            <a:r>
              <a:rPr lang="en-US" dirty="0" smtClean="0"/>
              <a:t>&lt;</a:t>
            </a:r>
            <a:r>
              <a:rPr lang="en-US" dirty="0"/>
              <a:t>script type="text/javascript"&gt;</a:t>
            </a:r>
          </a:p>
          <a:p>
            <a:r>
              <a:rPr lang="fr-FR" b="1" dirty="0" smtClean="0">
                <a:solidFill>
                  <a:schemeClr val="accent2">
                    <a:lumMod val="75000"/>
                  </a:schemeClr>
                </a:solidFill>
              </a:rPr>
              <a:t>$('.bonjour').</a:t>
            </a:r>
            <a:r>
              <a:rPr lang="fr-FR" b="1" dirty="0" err="1" smtClean="0">
                <a:solidFill>
                  <a:schemeClr val="accent2">
                    <a:lumMod val="75000"/>
                  </a:schemeClr>
                </a:solidFill>
              </a:rPr>
              <a:t>remove</a:t>
            </a:r>
            <a:r>
              <a:rPr lang="fr-FR" b="1" dirty="0" smtClean="0">
                <a:solidFill>
                  <a:schemeClr val="accent2">
                    <a:lumMod val="75000"/>
                  </a:schemeClr>
                </a:solidFill>
              </a:rPr>
              <a:t>();</a:t>
            </a:r>
          </a:p>
          <a:p>
            <a:r>
              <a:rPr lang="fr-FR" dirty="0" smtClean="0"/>
              <a:t>&lt;/script&gt;</a:t>
            </a:r>
            <a:endParaRPr lang="fr-FR" dirty="0"/>
          </a:p>
          <a:p>
            <a:r>
              <a:rPr lang="fr-FR" dirty="0" smtClean="0"/>
              <a:t>&lt;/body&gt;</a:t>
            </a:r>
          </a:p>
          <a:p>
            <a:endParaRPr lang="fr-FR" dirty="0"/>
          </a:p>
          <a:p>
            <a:endParaRPr lang="fr-FR" dirty="0"/>
          </a:p>
        </p:txBody>
      </p:sp>
      <p:sp>
        <p:nvSpPr>
          <p:cNvPr id="5" name="ZoneTexte 4"/>
          <p:cNvSpPr txBox="1"/>
          <p:nvPr/>
        </p:nvSpPr>
        <p:spPr>
          <a:xfrm>
            <a:off x="4499992" y="4581128"/>
            <a:ext cx="4320480" cy="923330"/>
          </a:xfrm>
          <a:prstGeom prst="rect">
            <a:avLst/>
          </a:prstGeom>
          <a:noFill/>
          <a:ln>
            <a:solidFill>
              <a:schemeClr val="tx1"/>
            </a:solidFill>
          </a:ln>
          <a:scene3d>
            <a:camera prst="orthographicFront"/>
            <a:lightRig rig="threePt" dir="t"/>
          </a:scene3d>
          <a:sp3d>
            <a:bevelT w="114300" prst="artDeco"/>
          </a:sp3d>
        </p:spPr>
        <p:txBody>
          <a:bodyPr wrap="square" rtlCol="0">
            <a:spAutoFit/>
          </a:bodyPr>
          <a:lstStyle/>
          <a:p>
            <a:r>
              <a:rPr lang="en-US" dirty="0"/>
              <a:t>&lt;div class="</a:t>
            </a:r>
            <a:r>
              <a:rPr lang="en-US" dirty="0" err="1"/>
              <a:t>entete</a:t>
            </a:r>
            <a:r>
              <a:rPr lang="en-US" dirty="0" smtClean="0"/>
              <a:t>"&gt;</a:t>
            </a:r>
            <a:endParaRPr lang="en-US" dirty="0"/>
          </a:p>
          <a:p>
            <a:r>
              <a:rPr lang="en-US" dirty="0"/>
              <a:t>      &lt;div class="</a:t>
            </a:r>
            <a:r>
              <a:rPr lang="en-US" dirty="0" err="1"/>
              <a:t>tchao</a:t>
            </a:r>
            <a:r>
              <a:rPr lang="en-US" dirty="0"/>
              <a:t>"&gt;</a:t>
            </a:r>
            <a:r>
              <a:rPr lang="en-US" dirty="0" err="1"/>
              <a:t>Tchao</a:t>
            </a:r>
            <a:r>
              <a:rPr lang="en-US" dirty="0"/>
              <a:t> !&lt;/div&gt;</a:t>
            </a:r>
          </a:p>
          <a:p>
            <a:r>
              <a:rPr lang="en-US" dirty="0"/>
              <a:t>&lt;/div&gt;</a:t>
            </a:r>
            <a:endParaRPr lang="fr-FR" dirty="0"/>
          </a:p>
        </p:txBody>
      </p:sp>
    </p:spTree>
    <p:extLst>
      <p:ext uri="{BB962C8B-B14F-4D97-AF65-F5344CB8AC3E}">
        <p14:creationId xmlns:p14="http://schemas.microsoft.com/office/powerpoint/2010/main" val="1744689989"/>
      </p:ext>
    </p:extLst>
  </p:cSld>
  <p:clrMapOvr>
    <a:masterClrMapping/>
  </p:clrMapOvr>
  <p:transition spd="slow">
    <p:wipe dir="d"/>
  </p:transition>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remove</a:t>
            </a:r>
            <a:r>
              <a:rPr lang="fr-FR" sz="3100" b="1" i="1" dirty="0" smtClean="0">
                <a:solidFill>
                  <a:schemeClr val="accent2">
                    <a:lumMod val="75000"/>
                  </a:schemeClr>
                </a:solidFill>
              </a:rPr>
              <a:t>(</a:t>
            </a:r>
            <a:r>
              <a:rPr lang="fr-FR" sz="3100" b="1" i="1" dirty="0" smtClean="0">
                <a:solidFill>
                  <a:schemeClr val="tx2">
                    <a:lumMod val="75000"/>
                  </a:schemeClr>
                </a:solidFill>
              </a:rPr>
              <a:t>[cible2]</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3416320"/>
          </a:xfrm>
          <a:prstGeom prst="rect">
            <a:avLst/>
          </a:prstGeom>
          <a:noFill/>
        </p:spPr>
        <p:txBody>
          <a:bodyPr wrap="square" rtlCol="0">
            <a:spAutoFit/>
          </a:bodyPr>
          <a:lstStyle/>
          <a:p>
            <a:r>
              <a:rPr lang="fr-FR" dirty="0" smtClean="0"/>
              <a:t>Exemple  2 :</a:t>
            </a:r>
          </a:p>
          <a:p>
            <a:r>
              <a:rPr lang="fr-FR" dirty="0" smtClean="0"/>
              <a:t>&lt;body&gt;</a:t>
            </a:r>
          </a:p>
          <a:p>
            <a:r>
              <a:rPr lang="en-US" dirty="0"/>
              <a:t>&lt;div class</a:t>
            </a:r>
            <a:r>
              <a:rPr lang="en-US" dirty="0" smtClean="0"/>
              <a:t>="</a:t>
            </a:r>
            <a:r>
              <a:rPr lang="en-US" dirty="0" err="1" smtClean="0"/>
              <a:t>entete</a:t>
            </a:r>
            <a:r>
              <a:rPr lang="en-US" dirty="0" smtClean="0"/>
              <a:t>"&gt;</a:t>
            </a:r>
            <a:endParaRPr lang="en-US" dirty="0"/>
          </a:p>
          <a:p>
            <a:r>
              <a:rPr lang="en-US" dirty="0"/>
              <a:t> </a:t>
            </a:r>
            <a:r>
              <a:rPr lang="en-US" dirty="0" smtClean="0"/>
              <a:t>     &lt;</a:t>
            </a:r>
            <a:r>
              <a:rPr lang="en-US" dirty="0"/>
              <a:t>div class</a:t>
            </a:r>
            <a:r>
              <a:rPr lang="en-US" dirty="0" smtClean="0"/>
              <a:t>="bonjour"&gt;Bonjour&lt;/</a:t>
            </a:r>
            <a:r>
              <a:rPr lang="en-US" dirty="0"/>
              <a:t>div&gt;</a:t>
            </a:r>
          </a:p>
          <a:p>
            <a:r>
              <a:rPr lang="en-US" dirty="0" smtClean="0"/>
              <a:t>      &lt;</a:t>
            </a:r>
            <a:r>
              <a:rPr lang="en-US" dirty="0"/>
              <a:t>div class</a:t>
            </a:r>
            <a:r>
              <a:rPr lang="en-US" dirty="0" smtClean="0"/>
              <a:t>="</a:t>
            </a:r>
            <a:r>
              <a:rPr lang="en-US" dirty="0" err="1" smtClean="0"/>
              <a:t>tchao</a:t>
            </a:r>
            <a:r>
              <a:rPr lang="en-US" dirty="0" smtClean="0"/>
              <a:t>"&gt;</a:t>
            </a:r>
            <a:r>
              <a:rPr lang="en-US" dirty="0" err="1" smtClean="0"/>
              <a:t>Tchao</a:t>
            </a:r>
            <a:r>
              <a:rPr lang="en-US" dirty="0" smtClean="0"/>
              <a:t> !&lt;/</a:t>
            </a:r>
            <a:r>
              <a:rPr lang="en-US" dirty="0"/>
              <a:t>div&gt;</a:t>
            </a:r>
          </a:p>
          <a:p>
            <a:r>
              <a:rPr lang="en-US" dirty="0"/>
              <a:t>&lt;/div&gt;</a:t>
            </a:r>
          </a:p>
          <a:p>
            <a:r>
              <a:rPr lang="en-US" dirty="0" smtClean="0"/>
              <a:t>&lt;</a:t>
            </a:r>
            <a:r>
              <a:rPr lang="en-US" dirty="0"/>
              <a:t>script type="text/javascript"&gt;</a:t>
            </a:r>
          </a:p>
          <a:p>
            <a:r>
              <a:rPr lang="fr-FR" b="1" dirty="0" smtClean="0">
                <a:solidFill>
                  <a:schemeClr val="accent2">
                    <a:lumMod val="75000"/>
                  </a:schemeClr>
                </a:solidFill>
              </a:rPr>
              <a:t>$('div').</a:t>
            </a:r>
            <a:r>
              <a:rPr lang="fr-FR" b="1" dirty="0" err="1" smtClean="0">
                <a:solidFill>
                  <a:schemeClr val="accent2">
                    <a:lumMod val="75000"/>
                  </a:schemeClr>
                </a:solidFill>
              </a:rPr>
              <a:t>remove</a:t>
            </a:r>
            <a:r>
              <a:rPr lang="fr-FR" b="1" dirty="0" smtClean="0">
                <a:solidFill>
                  <a:schemeClr val="accent2">
                    <a:lumMod val="75000"/>
                  </a:schemeClr>
                </a:solidFill>
              </a:rPr>
              <a:t>('.bonjour');</a:t>
            </a:r>
          </a:p>
          <a:p>
            <a:r>
              <a:rPr lang="fr-FR" dirty="0" smtClean="0"/>
              <a:t>&lt;/script&gt;</a:t>
            </a:r>
            <a:endParaRPr lang="fr-FR" dirty="0"/>
          </a:p>
          <a:p>
            <a:r>
              <a:rPr lang="fr-FR" dirty="0" smtClean="0"/>
              <a:t>&lt;/body&gt;</a:t>
            </a:r>
          </a:p>
          <a:p>
            <a:endParaRPr lang="fr-FR" dirty="0"/>
          </a:p>
          <a:p>
            <a:endParaRPr lang="fr-FR" dirty="0"/>
          </a:p>
        </p:txBody>
      </p:sp>
      <p:sp>
        <p:nvSpPr>
          <p:cNvPr id="5" name="ZoneTexte 4"/>
          <p:cNvSpPr txBox="1"/>
          <p:nvPr/>
        </p:nvSpPr>
        <p:spPr>
          <a:xfrm>
            <a:off x="4499992" y="3120936"/>
            <a:ext cx="4320480" cy="923330"/>
          </a:xfrm>
          <a:prstGeom prst="rect">
            <a:avLst/>
          </a:prstGeom>
          <a:noFill/>
          <a:ln>
            <a:solidFill>
              <a:schemeClr val="tx1"/>
            </a:solidFill>
          </a:ln>
        </p:spPr>
        <p:txBody>
          <a:bodyPr wrap="square" rtlCol="0">
            <a:spAutoFit/>
          </a:bodyPr>
          <a:lstStyle/>
          <a:p>
            <a:r>
              <a:rPr lang="en-US" dirty="0"/>
              <a:t>&lt;div class="</a:t>
            </a:r>
            <a:r>
              <a:rPr lang="en-US" dirty="0" err="1"/>
              <a:t>entete</a:t>
            </a:r>
            <a:r>
              <a:rPr lang="en-US" dirty="0" smtClean="0"/>
              <a:t>"&gt;</a:t>
            </a:r>
            <a:endParaRPr lang="en-US" dirty="0"/>
          </a:p>
          <a:p>
            <a:r>
              <a:rPr lang="en-US" dirty="0"/>
              <a:t>      &lt;div class="</a:t>
            </a:r>
            <a:r>
              <a:rPr lang="en-US" dirty="0" err="1"/>
              <a:t>tchao</a:t>
            </a:r>
            <a:r>
              <a:rPr lang="en-US" dirty="0"/>
              <a:t>"&gt;</a:t>
            </a:r>
            <a:r>
              <a:rPr lang="en-US" dirty="0" err="1"/>
              <a:t>Tchao</a:t>
            </a:r>
            <a:r>
              <a:rPr lang="en-US" dirty="0"/>
              <a:t> !&lt;/div&gt;</a:t>
            </a:r>
          </a:p>
          <a:p>
            <a:r>
              <a:rPr lang="en-US" dirty="0"/>
              <a:t>&lt;/div&gt;</a:t>
            </a:r>
            <a:endParaRPr lang="fr-FR" dirty="0"/>
          </a:p>
        </p:txBody>
      </p:sp>
    </p:spTree>
    <p:extLst>
      <p:ext uri="{BB962C8B-B14F-4D97-AF65-F5344CB8AC3E}">
        <p14:creationId xmlns:p14="http://schemas.microsoft.com/office/powerpoint/2010/main" val="643658352"/>
      </p:ext>
    </p:extLst>
  </p:cSld>
  <p:clrMapOvr>
    <a:masterClrMapping/>
  </p:clrMapOvr>
  <p:transition spd="slow">
    <p:wipe dir="d"/>
  </p:transition>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.append(</a:t>
            </a:r>
            <a:r>
              <a:rPr lang="fr-FR" sz="3100" b="1" i="1" dirty="0" smtClean="0">
                <a:solidFill>
                  <a:schemeClr val="tx2">
                    <a:lumMod val="75000"/>
                  </a:schemeClr>
                </a:solidFill>
              </a:rPr>
              <a:t>contenu</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3416320"/>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smtClean="0">
                <a:solidFill>
                  <a:schemeClr val="accent2">
                    <a:lumMod val="75000"/>
                  </a:schemeClr>
                </a:solidFill>
              </a:rPr>
              <a:t>append(</a:t>
            </a:r>
            <a:r>
              <a:rPr lang="fr-FR" b="1" dirty="0" smtClean="0">
                <a:solidFill>
                  <a:schemeClr val="tx2">
                    <a:lumMod val="75000"/>
                  </a:schemeClr>
                </a:solidFill>
              </a:rPr>
              <a:t>contenu</a:t>
            </a:r>
            <a:r>
              <a:rPr lang="fr-FR" b="1" dirty="0" smtClean="0">
                <a:solidFill>
                  <a:schemeClr val="accent2">
                    <a:lumMod val="75000"/>
                  </a:schemeClr>
                </a:solidFill>
              </a:rPr>
              <a:t>)</a:t>
            </a:r>
            <a:endParaRPr lang="fr-FR" b="1" dirty="0"/>
          </a:p>
          <a:p>
            <a:r>
              <a:rPr lang="fr-FR" dirty="0" smtClean="0"/>
              <a:t>insère </a:t>
            </a:r>
            <a:r>
              <a:rPr lang="fr-FR" b="1" dirty="0">
                <a:solidFill>
                  <a:schemeClr val="tx2">
                    <a:lumMod val="75000"/>
                  </a:schemeClr>
                </a:solidFill>
              </a:rPr>
              <a:t>contenu</a:t>
            </a:r>
            <a:r>
              <a:rPr lang="fr-FR" dirty="0" smtClean="0"/>
              <a:t> à la fin de chaque élément du jeu spécifié par </a:t>
            </a:r>
            <a:r>
              <a:rPr lang="fr-FR" b="1" dirty="0" smtClean="0">
                <a:solidFill>
                  <a:schemeClr val="tx2">
                    <a:lumMod val="75000"/>
                  </a:schemeClr>
                </a:solidFill>
              </a:rPr>
              <a:t>$(</a:t>
            </a:r>
            <a:r>
              <a:rPr lang="fr-FR" b="1" dirty="0">
                <a:solidFill>
                  <a:schemeClr val="tx2">
                    <a:lumMod val="75000"/>
                  </a:schemeClr>
                </a:solidFill>
              </a:rPr>
              <a:t>cible</a:t>
            </a:r>
            <a:r>
              <a:rPr lang="fr-FR" b="1" dirty="0" smtClean="0">
                <a:solidFill>
                  <a:schemeClr val="tx2">
                    <a:lumMod val="75000"/>
                  </a:schemeClr>
                </a:solidFill>
              </a:rPr>
              <a:t>).</a:t>
            </a:r>
          </a:p>
          <a:p>
            <a:endParaRPr lang="fr-FR" dirty="0" smtClean="0"/>
          </a:p>
          <a:p>
            <a:r>
              <a:rPr lang="fr-FR" b="1" dirty="0" smtClean="0">
                <a:solidFill>
                  <a:schemeClr val="tx2">
                    <a:lumMod val="75000"/>
                  </a:schemeClr>
                </a:solidFill>
              </a:rPr>
              <a:t>contenu :</a:t>
            </a:r>
            <a:endParaRPr lang="fr-FR" b="1" dirty="0">
              <a:solidFill>
                <a:schemeClr val="tx2">
                  <a:lumMod val="75000"/>
                </a:schemeClr>
              </a:solidFill>
            </a:endParaRPr>
          </a:p>
          <a:p>
            <a:r>
              <a:rPr lang="fr-FR" dirty="0"/>
              <a:t>cette expression </a:t>
            </a:r>
            <a:r>
              <a:rPr lang="fr-FR" dirty="0" smtClean="0"/>
              <a:t>permet de spécifier le code HTML qui sera ajouté à </a:t>
            </a:r>
            <a:r>
              <a:rPr lang="fr-FR" dirty="0"/>
              <a:t>$(cible</a:t>
            </a:r>
            <a:r>
              <a:rPr lang="fr-FR" dirty="0" smtClean="0"/>
              <a:t>).</a:t>
            </a:r>
          </a:p>
          <a:p>
            <a:r>
              <a:rPr lang="fr-FR" dirty="0" smtClean="0"/>
              <a:t>il peut s'agir d'une fonction qui retournera une chaîne de caractères HTML.</a:t>
            </a:r>
          </a:p>
          <a:p>
            <a:r>
              <a:rPr lang="fr-FR" dirty="0" smtClean="0"/>
              <a:t>Dans ce cas la syntaxe sera la suivante :</a:t>
            </a:r>
          </a:p>
          <a:p>
            <a:r>
              <a:rPr lang="fr-FR" b="1" dirty="0" err="1" smtClean="0">
                <a:solidFill>
                  <a:schemeClr val="tx2">
                    <a:lumMod val="75000"/>
                  </a:schemeClr>
                </a:solidFill>
              </a:rPr>
              <a:t>function</a:t>
            </a:r>
            <a:r>
              <a:rPr lang="fr-FR" b="1" dirty="0" smtClean="0">
                <a:solidFill>
                  <a:schemeClr val="tx2">
                    <a:lumMod val="75000"/>
                  </a:schemeClr>
                </a:solidFill>
              </a:rPr>
              <a:t>(index, html)</a:t>
            </a:r>
          </a:p>
          <a:p>
            <a:endParaRPr lang="fr-FR" b="1" dirty="0" smtClean="0">
              <a:solidFill>
                <a:schemeClr val="tx2">
                  <a:lumMod val="75000"/>
                </a:schemeClr>
              </a:solidFill>
            </a:endParaRPr>
          </a:p>
          <a:p>
            <a:r>
              <a:rPr lang="fr-FR" dirty="0" smtClean="0"/>
              <a:t>index : représente le n° de l'élément dans le jeu spécifié par</a:t>
            </a:r>
            <a:r>
              <a:rPr lang="fr-FR" b="1" dirty="0" smtClean="0">
                <a:solidFill>
                  <a:schemeClr val="tx2">
                    <a:lumMod val="75000"/>
                  </a:schemeClr>
                </a:solidFill>
              </a:rPr>
              <a:t> $(cible)</a:t>
            </a:r>
            <a:endParaRPr lang="fr-FR" b="1" dirty="0">
              <a:solidFill>
                <a:schemeClr val="tx2">
                  <a:lumMod val="75000"/>
                </a:schemeClr>
              </a:solidFill>
            </a:endParaRPr>
          </a:p>
          <a:p>
            <a:r>
              <a:rPr lang="fr-FR" dirty="0" smtClean="0"/>
              <a:t>html : la valeur du code HTML contenu dans l'élément</a:t>
            </a:r>
          </a:p>
          <a:p>
            <a:endParaRPr lang="fr-FR" dirty="0"/>
          </a:p>
        </p:txBody>
      </p:sp>
    </p:spTree>
    <p:extLst>
      <p:ext uri="{BB962C8B-B14F-4D97-AF65-F5344CB8AC3E}">
        <p14:creationId xmlns:p14="http://schemas.microsoft.com/office/powerpoint/2010/main" val="737261103"/>
      </p:ext>
    </p:extLst>
  </p:cSld>
  <p:clrMapOvr>
    <a:masterClrMapping/>
  </p:clrMapOvr>
  <p:transition spd="slow">
    <p:wipe dir="d"/>
  </p:transition>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.append(</a:t>
            </a:r>
            <a:r>
              <a:rPr lang="fr-FR" sz="3100" b="1" i="1" dirty="0" smtClean="0">
                <a:solidFill>
                  <a:schemeClr val="tx2">
                    <a:lumMod val="75000"/>
                  </a:schemeClr>
                </a:solidFill>
              </a:rPr>
              <a:t>contenu</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4247317"/>
          </a:xfrm>
          <a:prstGeom prst="rect">
            <a:avLst/>
          </a:prstGeom>
          <a:noFill/>
        </p:spPr>
        <p:txBody>
          <a:bodyPr wrap="square" rtlCol="0">
            <a:spAutoFit/>
          </a:bodyPr>
          <a:lstStyle/>
          <a:p>
            <a:r>
              <a:rPr lang="fr-FR" dirty="0" smtClean="0"/>
              <a:t>Exemple  1 :</a:t>
            </a:r>
          </a:p>
          <a:p>
            <a:r>
              <a:rPr lang="fr-FR" dirty="0" smtClean="0"/>
              <a:t>...</a:t>
            </a:r>
          </a:p>
          <a:p>
            <a:r>
              <a:rPr lang="fr-FR" dirty="0"/>
              <a:t>.para {font-size:150%}</a:t>
            </a:r>
          </a:p>
          <a:p>
            <a:r>
              <a:rPr lang="fr-FR" dirty="0"/>
              <a:t>.bleu {</a:t>
            </a:r>
            <a:r>
              <a:rPr lang="fr-FR" dirty="0" err="1"/>
              <a:t>color:blue</a:t>
            </a:r>
            <a:r>
              <a:rPr lang="fr-FR" dirty="0" smtClean="0"/>
              <a:t>}</a:t>
            </a:r>
          </a:p>
          <a:p>
            <a:r>
              <a:rPr lang="fr-FR" dirty="0" smtClean="0"/>
              <a:t>...</a:t>
            </a:r>
            <a:endParaRPr lang="fr-FR" dirty="0"/>
          </a:p>
          <a:p>
            <a:r>
              <a:rPr lang="fr-FR" dirty="0" smtClean="0"/>
              <a:t>&lt;body&gt;</a:t>
            </a:r>
          </a:p>
          <a:p>
            <a:r>
              <a:rPr lang="fr-FR" dirty="0" smtClean="0"/>
              <a:t>&lt;div class="</a:t>
            </a:r>
            <a:r>
              <a:rPr lang="fr-FR" dirty="0" err="1" smtClean="0"/>
              <a:t>entete</a:t>
            </a:r>
            <a:r>
              <a:rPr lang="fr-FR" dirty="0" smtClean="0"/>
              <a:t>"&gt;</a:t>
            </a:r>
          </a:p>
          <a:p>
            <a:r>
              <a:rPr lang="fr-FR" dirty="0" smtClean="0"/>
              <a:t>    &lt;p class="para"&gt;Rien ne sert de courir,&lt;/p&gt;</a:t>
            </a:r>
          </a:p>
          <a:p>
            <a:r>
              <a:rPr lang="fr-FR" dirty="0"/>
              <a:t> </a:t>
            </a:r>
            <a:r>
              <a:rPr lang="fr-FR" dirty="0" smtClean="0"/>
              <a:t>   &lt;p class="para"&gt;Il faut partir à point.&lt;/p&gt;</a:t>
            </a:r>
            <a:endParaRPr lang="fr-FR" dirty="0"/>
          </a:p>
          <a:p>
            <a:r>
              <a:rPr lang="fr-FR" dirty="0" smtClean="0"/>
              <a:t>&lt;/div&gt;</a:t>
            </a:r>
          </a:p>
          <a:p>
            <a:r>
              <a:rPr lang="fr-FR" dirty="0"/>
              <a:t>&lt;script type="</a:t>
            </a:r>
            <a:r>
              <a:rPr lang="fr-FR" dirty="0" err="1"/>
              <a:t>text</a:t>
            </a:r>
            <a:r>
              <a:rPr lang="fr-FR" dirty="0"/>
              <a:t>/javascript"&gt;</a:t>
            </a:r>
          </a:p>
          <a:p>
            <a:r>
              <a:rPr lang="en-US" b="1" dirty="0" smtClean="0">
                <a:solidFill>
                  <a:schemeClr val="accent2">
                    <a:lumMod val="75000"/>
                  </a:schemeClr>
                </a:solidFill>
              </a:rPr>
              <a:t>$</a:t>
            </a:r>
            <a:r>
              <a:rPr lang="en-US" b="1" dirty="0">
                <a:solidFill>
                  <a:schemeClr val="accent2">
                    <a:lumMod val="75000"/>
                  </a:schemeClr>
                </a:solidFill>
              </a:rPr>
              <a:t>('p</a:t>
            </a:r>
            <a:r>
              <a:rPr lang="en-US" b="1" dirty="0" smtClean="0">
                <a:solidFill>
                  <a:schemeClr val="accent2">
                    <a:lumMod val="75000"/>
                  </a:schemeClr>
                </a:solidFill>
              </a:rPr>
              <a:t>').append</a:t>
            </a:r>
            <a:r>
              <a:rPr lang="en-US" b="1" dirty="0">
                <a:solidFill>
                  <a:schemeClr val="accent2">
                    <a:lumMod val="75000"/>
                  </a:schemeClr>
                </a:solidFill>
              </a:rPr>
              <a:t>('&lt;span class="bleu"&gt; eh </a:t>
            </a:r>
            <a:r>
              <a:rPr lang="en-US" b="1" dirty="0" err="1">
                <a:solidFill>
                  <a:schemeClr val="accent2">
                    <a:lumMod val="75000"/>
                  </a:schemeClr>
                </a:solidFill>
              </a:rPr>
              <a:t>oui</a:t>
            </a:r>
            <a:r>
              <a:rPr lang="en-US" b="1" dirty="0">
                <a:solidFill>
                  <a:schemeClr val="accent2">
                    <a:lumMod val="75000"/>
                  </a:schemeClr>
                </a:solidFill>
              </a:rPr>
              <a:t> !&lt;/span</a:t>
            </a:r>
            <a:r>
              <a:rPr lang="en-US" b="1" dirty="0" smtClean="0">
                <a:solidFill>
                  <a:schemeClr val="accent2">
                    <a:lumMod val="75000"/>
                  </a:schemeClr>
                </a:solidFill>
              </a:rPr>
              <a:t>&gt;');</a:t>
            </a:r>
          </a:p>
          <a:p>
            <a:r>
              <a:rPr lang="fr-FR" dirty="0" smtClean="0"/>
              <a:t>&lt;/</a:t>
            </a:r>
            <a:r>
              <a:rPr lang="fr-FR" dirty="0"/>
              <a:t>script&gt;</a:t>
            </a:r>
          </a:p>
          <a:p>
            <a:r>
              <a:rPr lang="fr-FR" dirty="0" smtClean="0"/>
              <a:t>&lt;/body&gt;</a:t>
            </a:r>
            <a:endParaRPr lang="fr-FR" dirty="0"/>
          </a:p>
          <a:p>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700808"/>
            <a:ext cx="2857500" cy="1066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9334" y="5093355"/>
            <a:ext cx="3200400" cy="11334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92343179"/>
      </p:ext>
    </p:extLst>
  </p:cSld>
  <p:clrMapOvr>
    <a:masterClrMapping/>
  </p:clrMapOvr>
  <p:transition spd="slow">
    <p:wipe dir="d"/>
  </p:transition>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.append(</a:t>
            </a:r>
            <a:r>
              <a:rPr lang="fr-FR" sz="3100" b="1" i="1" dirty="0" smtClean="0">
                <a:solidFill>
                  <a:schemeClr val="tx2">
                    <a:lumMod val="75000"/>
                  </a:schemeClr>
                </a:solidFill>
              </a:rPr>
              <a:t>contenu</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4524315"/>
          </a:xfrm>
          <a:prstGeom prst="rect">
            <a:avLst/>
          </a:prstGeom>
          <a:noFill/>
        </p:spPr>
        <p:txBody>
          <a:bodyPr wrap="square" rtlCol="0">
            <a:spAutoFit/>
          </a:bodyPr>
          <a:lstStyle/>
          <a:p>
            <a:r>
              <a:rPr lang="fr-FR" dirty="0" smtClean="0"/>
              <a:t>Exemple  2 :</a:t>
            </a:r>
          </a:p>
          <a:p>
            <a:r>
              <a:rPr lang="fr-FR" dirty="0" smtClean="0"/>
              <a:t>...</a:t>
            </a:r>
          </a:p>
          <a:p>
            <a:r>
              <a:rPr lang="fr-FR" dirty="0"/>
              <a:t>.para {font-size:150%}</a:t>
            </a:r>
          </a:p>
          <a:p>
            <a:r>
              <a:rPr lang="fr-FR" dirty="0"/>
              <a:t>.bleu {</a:t>
            </a:r>
            <a:r>
              <a:rPr lang="fr-FR" dirty="0" err="1"/>
              <a:t>color:blue</a:t>
            </a:r>
            <a:r>
              <a:rPr lang="fr-FR" dirty="0" smtClean="0"/>
              <a:t>}</a:t>
            </a:r>
          </a:p>
          <a:p>
            <a:r>
              <a:rPr lang="fr-FR" dirty="0" smtClean="0"/>
              <a:t>...</a:t>
            </a:r>
            <a:endParaRPr lang="fr-FR" dirty="0"/>
          </a:p>
          <a:p>
            <a:r>
              <a:rPr lang="fr-FR" dirty="0"/>
              <a:t>&lt;body&gt;</a:t>
            </a:r>
          </a:p>
          <a:p>
            <a:r>
              <a:rPr lang="fr-FR" dirty="0"/>
              <a:t>&lt;h2&gt;Exemple&lt;/h2&gt;</a:t>
            </a:r>
          </a:p>
          <a:p>
            <a:r>
              <a:rPr lang="fr-FR" dirty="0"/>
              <a:t>&lt;div class="</a:t>
            </a:r>
            <a:r>
              <a:rPr lang="fr-FR" dirty="0" err="1"/>
              <a:t>entete</a:t>
            </a:r>
            <a:r>
              <a:rPr lang="fr-FR" dirty="0"/>
              <a:t>"&gt;</a:t>
            </a:r>
          </a:p>
          <a:p>
            <a:r>
              <a:rPr lang="fr-FR" dirty="0"/>
              <a:t>    &lt;div class="para"&gt;Rien ne sert de courir,&lt;/div&gt;</a:t>
            </a:r>
          </a:p>
          <a:p>
            <a:r>
              <a:rPr lang="fr-FR" dirty="0"/>
              <a:t>    &lt;div class="para"&gt;Il faut partir à point.&lt;/div&gt;</a:t>
            </a:r>
          </a:p>
          <a:p>
            <a:r>
              <a:rPr lang="fr-FR" dirty="0"/>
              <a:t>&lt;/div&gt;</a:t>
            </a:r>
          </a:p>
          <a:p>
            <a:r>
              <a:rPr lang="fr-FR" dirty="0"/>
              <a:t>&lt;h4&gt;Ah bon ?&lt;/h4&gt;</a:t>
            </a:r>
          </a:p>
          <a:p>
            <a:r>
              <a:rPr lang="fr-FR" dirty="0"/>
              <a:t>&lt;script type="</a:t>
            </a:r>
            <a:r>
              <a:rPr lang="fr-FR" dirty="0" err="1"/>
              <a:t>text</a:t>
            </a:r>
            <a:r>
              <a:rPr lang="fr-FR" dirty="0"/>
              <a:t>/javascript"&gt;</a:t>
            </a:r>
          </a:p>
          <a:p>
            <a:r>
              <a:rPr lang="fr-FR" b="1" dirty="0" smtClean="0">
                <a:solidFill>
                  <a:schemeClr val="accent2">
                    <a:lumMod val="75000"/>
                  </a:schemeClr>
                </a:solidFill>
              </a:rPr>
              <a:t>$</a:t>
            </a:r>
            <a:r>
              <a:rPr lang="fr-FR" b="1" dirty="0">
                <a:solidFill>
                  <a:schemeClr val="accent2">
                    <a:lumMod val="75000"/>
                  </a:schemeClr>
                </a:solidFill>
              </a:rPr>
              <a:t>('.para</a:t>
            </a:r>
            <a:r>
              <a:rPr lang="fr-FR" b="1" dirty="0" smtClean="0">
                <a:solidFill>
                  <a:schemeClr val="accent2">
                    <a:lumMod val="75000"/>
                  </a:schemeClr>
                </a:solidFill>
              </a:rPr>
              <a:t>').append($('h4'));</a:t>
            </a:r>
            <a:endParaRPr lang="fr-FR" b="1" dirty="0">
              <a:solidFill>
                <a:schemeClr val="accent2">
                  <a:lumMod val="75000"/>
                </a:schemeClr>
              </a:solidFill>
            </a:endParaRPr>
          </a:p>
          <a:p>
            <a:r>
              <a:rPr lang="fr-FR" dirty="0"/>
              <a:t>&lt;/script&gt;</a:t>
            </a:r>
          </a:p>
          <a:p>
            <a:r>
              <a:rPr lang="fr-FR" dirty="0"/>
              <a:t>&lt;/body&gt;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3429000"/>
            <a:ext cx="2362200" cy="29527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352" y="980728"/>
            <a:ext cx="2438400" cy="18097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84908695"/>
      </p:ext>
    </p:extLst>
  </p:cSld>
  <p:clrMapOvr>
    <a:masterClrMapping/>
  </p:clrMapOvr>
  <p:transition spd="slow">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a:t>
            </a:r>
            <a:r>
              <a:rPr lang="fr-FR" sz="3100" b="1" dirty="0" err="1" smtClean="0">
                <a:solidFill>
                  <a:schemeClr val="accent2">
                    <a:lumMod val="75000"/>
                  </a:schemeClr>
                </a:solidFill>
              </a:rPr>
              <a:t>getElementById</a:t>
            </a:r>
            <a:r>
              <a:rPr lang="fr-FR" sz="3100" b="1" dirty="0" smtClean="0">
                <a:solidFill>
                  <a:schemeClr val="accent2">
                    <a:lumMod val="75000"/>
                  </a:schemeClr>
                </a:solidFill>
              </a:rPr>
              <a:t>()</a:t>
            </a:r>
            <a:endParaRPr lang="fr-FR" sz="3100" b="1" dirty="0">
              <a:solidFill>
                <a:schemeClr val="accent2">
                  <a:lumMod val="75000"/>
                </a:schemeClr>
              </a:solidFill>
            </a:endParaRP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060848"/>
            <a:ext cx="7343775" cy="435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5972855"/>
      </p:ext>
    </p:extLst>
  </p:cSld>
  <p:clrMapOvr>
    <a:masterClrMapping/>
  </p:clrMapOvr>
  <p:transition spd="slow">
    <p:wipe dir="d"/>
  </p:transition>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appendTo</a:t>
            </a:r>
            <a:r>
              <a:rPr lang="fr-FR" sz="3100" b="1" i="1" dirty="0" smtClean="0">
                <a:solidFill>
                  <a:schemeClr val="accent2">
                    <a:lumMod val="75000"/>
                  </a:schemeClr>
                </a:solidFill>
              </a:rPr>
              <a:t>(</a:t>
            </a:r>
            <a:r>
              <a:rPr lang="fr-FR" sz="3100" b="1" i="1" dirty="0" smtClean="0">
                <a:solidFill>
                  <a:schemeClr val="tx2">
                    <a:lumMod val="75000"/>
                  </a:schemeClr>
                </a:solidFill>
              </a:rPr>
              <a:t>cible2</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5632311"/>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err="1" smtClean="0">
                <a:solidFill>
                  <a:schemeClr val="accent2">
                    <a:lumMod val="75000"/>
                  </a:schemeClr>
                </a:solidFill>
              </a:rPr>
              <a:t>appendTo</a:t>
            </a:r>
            <a:r>
              <a:rPr lang="fr-FR" b="1" dirty="0" smtClean="0">
                <a:solidFill>
                  <a:schemeClr val="accent2">
                    <a:lumMod val="75000"/>
                  </a:schemeClr>
                </a:solidFill>
              </a:rPr>
              <a:t>(</a:t>
            </a:r>
            <a:r>
              <a:rPr lang="fr-FR" b="1" dirty="0" smtClean="0">
                <a:solidFill>
                  <a:schemeClr val="tx2">
                    <a:lumMod val="75000"/>
                  </a:schemeClr>
                </a:solidFill>
              </a:rPr>
              <a:t>[</a:t>
            </a:r>
            <a:r>
              <a:rPr lang="fr-FR" b="1" dirty="0">
                <a:solidFill>
                  <a:schemeClr val="tx2">
                    <a:lumMod val="75000"/>
                  </a:schemeClr>
                </a:solidFill>
              </a:rPr>
              <a:t>cible2]</a:t>
            </a:r>
            <a:r>
              <a:rPr lang="fr-FR" b="1" dirty="0">
                <a:solidFill>
                  <a:schemeClr val="accent2">
                    <a:lumMod val="75000"/>
                  </a:schemeClr>
                </a:solidFill>
              </a:rPr>
              <a:t>)</a:t>
            </a:r>
            <a:endParaRPr lang="fr-FR" b="1" dirty="0"/>
          </a:p>
          <a:p>
            <a:r>
              <a:rPr lang="fr-FR" dirty="0" smtClean="0"/>
              <a:t>insère </a:t>
            </a:r>
            <a:r>
              <a:rPr lang="fr-FR" b="1" dirty="0">
                <a:solidFill>
                  <a:schemeClr val="tx2">
                    <a:lumMod val="75000"/>
                  </a:schemeClr>
                </a:solidFill>
              </a:rPr>
              <a:t>$(cible)</a:t>
            </a:r>
            <a:r>
              <a:rPr lang="fr-FR" dirty="0"/>
              <a:t> </a:t>
            </a:r>
            <a:r>
              <a:rPr lang="fr-FR" dirty="0" smtClean="0"/>
              <a:t>à la fin de chaque élément du jeu spécifié par </a:t>
            </a:r>
            <a:r>
              <a:rPr lang="fr-FR" b="1" dirty="0" smtClean="0">
                <a:solidFill>
                  <a:schemeClr val="tx2">
                    <a:lumMod val="75000"/>
                  </a:schemeClr>
                </a:solidFill>
              </a:rPr>
              <a:t>cible2</a:t>
            </a:r>
            <a:r>
              <a:rPr lang="fr-FR" dirty="0" smtClean="0"/>
              <a:t>.</a:t>
            </a:r>
          </a:p>
          <a:p>
            <a:endParaRPr lang="fr-FR" b="1" dirty="0" smtClean="0">
              <a:solidFill>
                <a:schemeClr val="tx2">
                  <a:lumMod val="75000"/>
                </a:schemeClr>
              </a:solidFill>
            </a:endParaRPr>
          </a:p>
          <a:p>
            <a:r>
              <a:rPr lang="fr-FR" b="1" dirty="0" smtClean="0">
                <a:solidFill>
                  <a:schemeClr val="tx2">
                    <a:lumMod val="75000"/>
                  </a:schemeClr>
                </a:solidFill>
              </a:rPr>
              <a:t>cible2 :</a:t>
            </a:r>
            <a:endParaRPr lang="fr-FR" b="1" dirty="0">
              <a:solidFill>
                <a:schemeClr val="tx2">
                  <a:lumMod val="75000"/>
                </a:schemeClr>
              </a:solidFill>
            </a:endParaRPr>
          </a:p>
          <a:p>
            <a:r>
              <a:rPr lang="fr-FR" dirty="0"/>
              <a:t>cette expression </a:t>
            </a:r>
            <a:r>
              <a:rPr lang="fr-FR" dirty="0" smtClean="0"/>
              <a:t>permet de spécifier les </a:t>
            </a:r>
            <a:r>
              <a:rPr lang="fr-FR" dirty="0"/>
              <a:t>éléments </a:t>
            </a:r>
            <a:r>
              <a:rPr lang="fr-FR" dirty="0" smtClean="0"/>
              <a:t>auxquels  </a:t>
            </a:r>
            <a:r>
              <a:rPr lang="fr-FR" dirty="0"/>
              <a:t>$(cible) </a:t>
            </a:r>
            <a:r>
              <a:rPr lang="fr-FR" dirty="0" smtClean="0"/>
              <a:t>sera ajouté. Exemple  1 :</a:t>
            </a:r>
          </a:p>
          <a:p>
            <a:r>
              <a:rPr lang="fr-FR" dirty="0" smtClean="0"/>
              <a:t>...</a:t>
            </a:r>
          </a:p>
          <a:p>
            <a:r>
              <a:rPr lang="fr-FR" dirty="0"/>
              <a:t>.para {font-size:150%}</a:t>
            </a:r>
          </a:p>
          <a:p>
            <a:r>
              <a:rPr lang="fr-FR" dirty="0"/>
              <a:t>.bleu {</a:t>
            </a:r>
            <a:r>
              <a:rPr lang="fr-FR" dirty="0" err="1"/>
              <a:t>color:blue</a:t>
            </a:r>
            <a:r>
              <a:rPr lang="fr-FR" dirty="0" smtClean="0"/>
              <a:t>}</a:t>
            </a:r>
          </a:p>
          <a:p>
            <a:r>
              <a:rPr lang="fr-FR" dirty="0" smtClean="0"/>
              <a:t>...</a:t>
            </a:r>
            <a:endParaRPr lang="fr-FR" dirty="0"/>
          </a:p>
          <a:p>
            <a:r>
              <a:rPr lang="fr-FR" dirty="0" smtClean="0"/>
              <a:t>&lt;body&gt;</a:t>
            </a:r>
          </a:p>
          <a:p>
            <a:r>
              <a:rPr lang="fr-FR" dirty="0" smtClean="0"/>
              <a:t>&lt;div class="</a:t>
            </a:r>
            <a:r>
              <a:rPr lang="fr-FR" dirty="0" err="1" smtClean="0"/>
              <a:t>entete</a:t>
            </a:r>
            <a:r>
              <a:rPr lang="fr-FR" dirty="0" smtClean="0"/>
              <a:t>"&gt;</a:t>
            </a:r>
          </a:p>
          <a:p>
            <a:r>
              <a:rPr lang="fr-FR" dirty="0" smtClean="0"/>
              <a:t>    &lt;p class="para"&gt;Rien ne sert de courir,&lt;/p&gt;</a:t>
            </a:r>
          </a:p>
          <a:p>
            <a:r>
              <a:rPr lang="fr-FR" dirty="0"/>
              <a:t> </a:t>
            </a:r>
            <a:r>
              <a:rPr lang="fr-FR" dirty="0" smtClean="0"/>
              <a:t>   &lt;p class="para"&gt;Il faut partir à point.&lt;/p&gt;</a:t>
            </a:r>
            <a:endParaRPr lang="fr-FR" dirty="0"/>
          </a:p>
          <a:p>
            <a:r>
              <a:rPr lang="fr-FR" dirty="0" smtClean="0"/>
              <a:t>&lt;/div&gt;</a:t>
            </a:r>
          </a:p>
          <a:p>
            <a:r>
              <a:rPr lang="fr-FR" dirty="0"/>
              <a:t>&lt;script type="</a:t>
            </a:r>
            <a:r>
              <a:rPr lang="fr-FR" dirty="0" err="1"/>
              <a:t>text</a:t>
            </a:r>
            <a:r>
              <a:rPr lang="fr-FR" dirty="0"/>
              <a:t>/javascript"&gt;</a:t>
            </a:r>
          </a:p>
          <a:p>
            <a:r>
              <a:rPr lang="en-US" b="1" dirty="0">
                <a:solidFill>
                  <a:schemeClr val="accent2">
                    <a:lumMod val="75000"/>
                  </a:schemeClr>
                </a:solidFill>
              </a:rPr>
              <a:t>$('&lt;span class="bleu"&gt; eh </a:t>
            </a:r>
            <a:r>
              <a:rPr lang="en-US" b="1" dirty="0" err="1">
                <a:solidFill>
                  <a:schemeClr val="accent2">
                    <a:lumMod val="75000"/>
                  </a:schemeClr>
                </a:solidFill>
              </a:rPr>
              <a:t>oui</a:t>
            </a:r>
            <a:r>
              <a:rPr lang="en-US" b="1" dirty="0">
                <a:solidFill>
                  <a:schemeClr val="accent2">
                    <a:lumMod val="75000"/>
                  </a:schemeClr>
                </a:solidFill>
              </a:rPr>
              <a:t> !&lt;/span&gt;').</a:t>
            </a:r>
            <a:r>
              <a:rPr lang="en-US" b="1" dirty="0" err="1">
                <a:solidFill>
                  <a:schemeClr val="accent2">
                    <a:lumMod val="75000"/>
                  </a:schemeClr>
                </a:solidFill>
              </a:rPr>
              <a:t>appendTo</a:t>
            </a:r>
            <a:r>
              <a:rPr lang="en-US" b="1" dirty="0">
                <a:solidFill>
                  <a:schemeClr val="accent2">
                    <a:lumMod val="75000"/>
                  </a:schemeClr>
                </a:solidFill>
              </a:rPr>
              <a:t>('p</a:t>
            </a:r>
            <a:r>
              <a:rPr lang="en-US" b="1" dirty="0" smtClean="0">
                <a:solidFill>
                  <a:schemeClr val="accent2">
                    <a:lumMod val="75000"/>
                  </a:schemeClr>
                </a:solidFill>
              </a:rPr>
              <a:t>');</a:t>
            </a:r>
          </a:p>
          <a:p>
            <a:r>
              <a:rPr lang="fr-FR" dirty="0" smtClean="0"/>
              <a:t>&lt;/</a:t>
            </a:r>
            <a:r>
              <a:rPr lang="fr-FR" dirty="0"/>
              <a:t>script&gt;</a:t>
            </a:r>
          </a:p>
          <a:p>
            <a:r>
              <a:rPr lang="fr-FR" dirty="0" smtClean="0"/>
              <a:t>&lt;/body&gt;</a:t>
            </a:r>
            <a:endParaRPr lang="fr-FR" dirty="0"/>
          </a:p>
          <a:p>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3068960"/>
            <a:ext cx="2857500" cy="1066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4365104"/>
            <a:ext cx="3200400" cy="11334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27547369"/>
      </p:ext>
    </p:extLst>
  </p:cSld>
  <p:clrMapOvr>
    <a:masterClrMapping/>
  </p:clrMapOvr>
  <p:transition spd="slow">
    <p:wipe dir="d"/>
  </p:transition>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appendTo</a:t>
            </a:r>
            <a:r>
              <a:rPr lang="fr-FR" sz="3100" b="1" i="1" dirty="0" smtClean="0">
                <a:solidFill>
                  <a:schemeClr val="accent2">
                    <a:lumMod val="75000"/>
                  </a:schemeClr>
                </a:solidFill>
              </a:rPr>
              <a:t>(</a:t>
            </a:r>
            <a:r>
              <a:rPr lang="fr-FR" sz="3100" b="1" i="1" dirty="0" smtClean="0">
                <a:solidFill>
                  <a:schemeClr val="tx2">
                    <a:lumMod val="75000"/>
                  </a:schemeClr>
                </a:solidFill>
              </a:rPr>
              <a:t>cible2</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4524315"/>
          </a:xfrm>
          <a:prstGeom prst="rect">
            <a:avLst/>
          </a:prstGeom>
          <a:noFill/>
        </p:spPr>
        <p:txBody>
          <a:bodyPr wrap="square" rtlCol="0">
            <a:spAutoFit/>
          </a:bodyPr>
          <a:lstStyle/>
          <a:p>
            <a:r>
              <a:rPr lang="fr-FR" dirty="0" smtClean="0"/>
              <a:t>Exemple  2 :</a:t>
            </a:r>
          </a:p>
          <a:p>
            <a:r>
              <a:rPr lang="fr-FR" dirty="0" smtClean="0"/>
              <a:t>...</a:t>
            </a:r>
          </a:p>
          <a:p>
            <a:r>
              <a:rPr lang="fr-FR" dirty="0"/>
              <a:t>.para {font-size:150%}</a:t>
            </a:r>
          </a:p>
          <a:p>
            <a:r>
              <a:rPr lang="fr-FR" dirty="0"/>
              <a:t>.bleu {</a:t>
            </a:r>
            <a:r>
              <a:rPr lang="fr-FR" dirty="0" err="1"/>
              <a:t>color:blue</a:t>
            </a:r>
            <a:r>
              <a:rPr lang="fr-FR" dirty="0" smtClean="0"/>
              <a:t>}</a:t>
            </a:r>
          </a:p>
          <a:p>
            <a:r>
              <a:rPr lang="fr-FR" dirty="0" smtClean="0"/>
              <a:t>...</a:t>
            </a:r>
            <a:endParaRPr lang="fr-FR" dirty="0"/>
          </a:p>
          <a:p>
            <a:r>
              <a:rPr lang="fr-FR" dirty="0"/>
              <a:t>&lt;body&gt;</a:t>
            </a:r>
          </a:p>
          <a:p>
            <a:r>
              <a:rPr lang="fr-FR" dirty="0"/>
              <a:t>&lt;h2&gt;Exemple&lt;/h2&gt;</a:t>
            </a:r>
          </a:p>
          <a:p>
            <a:r>
              <a:rPr lang="fr-FR" dirty="0"/>
              <a:t>&lt;div class="</a:t>
            </a:r>
            <a:r>
              <a:rPr lang="fr-FR" dirty="0" err="1"/>
              <a:t>entete</a:t>
            </a:r>
            <a:r>
              <a:rPr lang="fr-FR" dirty="0"/>
              <a:t>"&gt;</a:t>
            </a:r>
          </a:p>
          <a:p>
            <a:r>
              <a:rPr lang="fr-FR" dirty="0"/>
              <a:t>    &lt;div class="para"&gt;Rien ne sert de courir,&lt;/div&gt;</a:t>
            </a:r>
          </a:p>
          <a:p>
            <a:r>
              <a:rPr lang="fr-FR" dirty="0"/>
              <a:t>    &lt;div class="para"&gt;Il faut partir à point.&lt;/div&gt;</a:t>
            </a:r>
          </a:p>
          <a:p>
            <a:r>
              <a:rPr lang="fr-FR" dirty="0"/>
              <a:t>&lt;/div&gt;</a:t>
            </a:r>
          </a:p>
          <a:p>
            <a:r>
              <a:rPr lang="fr-FR" dirty="0"/>
              <a:t>&lt;h4&gt;Ah bon ?&lt;/h4&gt;</a:t>
            </a:r>
          </a:p>
          <a:p>
            <a:r>
              <a:rPr lang="fr-FR" dirty="0"/>
              <a:t>&lt;script type="</a:t>
            </a:r>
            <a:r>
              <a:rPr lang="fr-FR" dirty="0" err="1"/>
              <a:t>text</a:t>
            </a:r>
            <a:r>
              <a:rPr lang="fr-FR" dirty="0"/>
              <a:t>/javascript"&gt;</a:t>
            </a:r>
          </a:p>
          <a:p>
            <a:r>
              <a:rPr lang="fr-FR" b="1" dirty="0">
                <a:solidFill>
                  <a:schemeClr val="accent2">
                    <a:lumMod val="75000"/>
                  </a:schemeClr>
                </a:solidFill>
              </a:rPr>
              <a:t>$('h4').</a:t>
            </a:r>
            <a:r>
              <a:rPr lang="fr-FR" b="1" dirty="0" err="1">
                <a:solidFill>
                  <a:schemeClr val="accent2">
                    <a:lumMod val="75000"/>
                  </a:schemeClr>
                </a:solidFill>
              </a:rPr>
              <a:t>appendTo</a:t>
            </a:r>
            <a:r>
              <a:rPr lang="fr-FR" b="1" dirty="0">
                <a:solidFill>
                  <a:schemeClr val="accent2">
                    <a:lumMod val="75000"/>
                  </a:schemeClr>
                </a:solidFill>
              </a:rPr>
              <a:t>('.para');</a:t>
            </a:r>
          </a:p>
          <a:p>
            <a:r>
              <a:rPr lang="fr-FR" dirty="0"/>
              <a:t>&lt;/script&gt;</a:t>
            </a:r>
          </a:p>
          <a:p>
            <a:r>
              <a:rPr lang="fr-FR" dirty="0"/>
              <a:t>&lt;/body&gt;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3429000"/>
            <a:ext cx="2362200" cy="29527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352" y="980728"/>
            <a:ext cx="2438400" cy="18097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70049632"/>
      </p:ext>
    </p:extLst>
  </p:cSld>
  <p:clrMapOvr>
    <a:masterClrMapping/>
  </p:clrMapOvr>
  <p:transition spd="slow">
    <p:wipe dir="d"/>
  </p:transition>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prepend</a:t>
            </a:r>
            <a:r>
              <a:rPr lang="fr-FR" sz="3100" b="1" i="1" dirty="0" smtClean="0">
                <a:solidFill>
                  <a:schemeClr val="accent2">
                    <a:lumMod val="75000"/>
                  </a:schemeClr>
                </a:solidFill>
              </a:rPr>
              <a:t>(</a:t>
            </a:r>
            <a:r>
              <a:rPr lang="fr-FR" sz="3100" b="1" i="1" dirty="0" smtClean="0">
                <a:solidFill>
                  <a:schemeClr val="tx2">
                    <a:lumMod val="75000"/>
                  </a:schemeClr>
                </a:solidFill>
              </a:rPr>
              <a:t>contenu</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3416320"/>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err="1" smtClean="0">
                <a:solidFill>
                  <a:schemeClr val="accent2">
                    <a:lumMod val="75000"/>
                  </a:schemeClr>
                </a:solidFill>
              </a:rPr>
              <a:t>prepend</a:t>
            </a:r>
            <a:r>
              <a:rPr lang="fr-FR" b="1" dirty="0" smtClean="0">
                <a:solidFill>
                  <a:schemeClr val="accent2">
                    <a:lumMod val="75000"/>
                  </a:schemeClr>
                </a:solidFill>
              </a:rPr>
              <a:t>(</a:t>
            </a:r>
            <a:r>
              <a:rPr lang="fr-FR" b="1" dirty="0" smtClean="0">
                <a:solidFill>
                  <a:schemeClr val="tx2">
                    <a:lumMod val="75000"/>
                  </a:schemeClr>
                </a:solidFill>
              </a:rPr>
              <a:t>contenu</a:t>
            </a:r>
            <a:r>
              <a:rPr lang="fr-FR" b="1" dirty="0" smtClean="0">
                <a:solidFill>
                  <a:schemeClr val="accent2">
                    <a:lumMod val="75000"/>
                  </a:schemeClr>
                </a:solidFill>
              </a:rPr>
              <a:t>)</a:t>
            </a:r>
            <a:endParaRPr lang="fr-FR" b="1" dirty="0"/>
          </a:p>
          <a:p>
            <a:r>
              <a:rPr lang="fr-FR" dirty="0" smtClean="0"/>
              <a:t>insère </a:t>
            </a:r>
            <a:r>
              <a:rPr lang="fr-FR" b="1" dirty="0">
                <a:solidFill>
                  <a:schemeClr val="tx2">
                    <a:lumMod val="75000"/>
                  </a:schemeClr>
                </a:solidFill>
              </a:rPr>
              <a:t>contenu</a:t>
            </a:r>
            <a:r>
              <a:rPr lang="fr-FR" dirty="0" smtClean="0"/>
              <a:t> au début de chaque élément du jeu spécifié par </a:t>
            </a:r>
            <a:r>
              <a:rPr lang="fr-FR" b="1" dirty="0" smtClean="0">
                <a:solidFill>
                  <a:schemeClr val="tx2">
                    <a:lumMod val="75000"/>
                  </a:schemeClr>
                </a:solidFill>
              </a:rPr>
              <a:t>$(</a:t>
            </a:r>
            <a:r>
              <a:rPr lang="fr-FR" b="1" dirty="0">
                <a:solidFill>
                  <a:schemeClr val="tx2">
                    <a:lumMod val="75000"/>
                  </a:schemeClr>
                </a:solidFill>
              </a:rPr>
              <a:t>cible</a:t>
            </a:r>
            <a:r>
              <a:rPr lang="fr-FR" b="1" dirty="0" smtClean="0">
                <a:solidFill>
                  <a:schemeClr val="tx2">
                    <a:lumMod val="75000"/>
                  </a:schemeClr>
                </a:solidFill>
              </a:rPr>
              <a:t>).</a:t>
            </a:r>
          </a:p>
          <a:p>
            <a:endParaRPr lang="fr-FR" dirty="0" smtClean="0"/>
          </a:p>
          <a:p>
            <a:r>
              <a:rPr lang="fr-FR" b="1" dirty="0" smtClean="0">
                <a:solidFill>
                  <a:schemeClr val="tx2">
                    <a:lumMod val="75000"/>
                  </a:schemeClr>
                </a:solidFill>
              </a:rPr>
              <a:t>contenu :</a:t>
            </a:r>
            <a:endParaRPr lang="fr-FR" b="1" dirty="0">
              <a:solidFill>
                <a:schemeClr val="tx2">
                  <a:lumMod val="75000"/>
                </a:schemeClr>
              </a:solidFill>
            </a:endParaRPr>
          </a:p>
          <a:p>
            <a:r>
              <a:rPr lang="fr-FR" dirty="0"/>
              <a:t>cette expression </a:t>
            </a:r>
            <a:r>
              <a:rPr lang="fr-FR" dirty="0" smtClean="0"/>
              <a:t>permet de spécifier le code HTML qui sera ajouté à </a:t>
            </a:r>
            <a:r>
              <a:rPr lang="fr-FR" dirty="0"/>
              <a:t>$(cible</a:t>
            </a:r>
            <a:r>
              <a:rPr lang="fr-FR" dirty="0" smtClean="0"/>
              <a:t>).</a:t>
            </a:r>
          </a:p>
          <a:p>
            <a:r>
              <a:rPr lang="fr-FR" dirty="0" smtClean="0"/>
              <a:t>il peut s'agir d'une fonction qui retournera une chaîne de caractères HTML.</a:t>
            </a:r>
          </a:p>
          <a:p>
            <a:r>
              <a:rPr lang="fr-FR" dirty="0" smtClean="0"/>
              <a:t>Dans ce cas la syntaxe sera la suivante :</a:t>
            </a:r>
          </a:p>
          <a:p>
            <a:r>
              <a:rPr lang="fr-FR" b="1" dirty="0" err="1" smtClean="0">
                <a:solidFill>
                  <a:schemeClr val="tx2">
                    <a:lumMod val="75000"/>
                  </a:schemeClr>
                </a:solidFill>
              </a:rPr>
              <a:t>function</a:t>
            </a:r>
            <a:r>
              <a:rPr lang="fr-FR" b="1" dirty="0" smtClean="0">
                <a:solidFill>
                  <a:schemeClr val="tx2">
                    <a:lumMod val="75000"/>
                  </a:schemeClr>
                </a:solidFill>
              </a:rPr>
              <a:t>(index, html)</a:t>
            </a:r>
          </a:p>
          <a:p>
            <a:endParaRPr lang="fr-FR" b="1" dirty="0" smtClean="0">
              <a:solidFill>
                <a:schemeClr val="tx2">
                  <a:lumMod val="75000"/>
                </a:schemeClr>
              </a:solidFill>
            </a:endParaRPr>
          </a:p>
          <a:p>
            <a:r>
              <a:rPr lang="fr-FR" dirty="0" smtClean="0"/>
              <a:t>index : représente le n° de l'élément dans le jeu spécifié par</a:t>
            </a:r>
            <a:r>
              <a:rPr lang="fr-FR" b="1" dirty="0" smtClean="0">
                <a:solidFill>
                  <a:schemeClr val="tx2">
                    <a:lumMod val="75000"/>
                  </a:schemeClr>
                </a:solidFill>
              </a:rPr>
              <a:t> $(cible)</a:t>
            </a:r>
            <a:endParaRPr lang="fr-FR" b="1" dirty="0">
              <a:solidFill>
                <a:schemeClr val="tx2">
                  <a:lumMod val="75000"/>
                </a:schemeClr>
              </a:solidFill>
            </a:endParaRPr>
          </a:p>
          <a:p>
            <a:r>
              <a:rPr lang="fr-FR" dirty="0" smtClean="0"/>
              <a:t>html : la valeur du code HTML contenu dans l'élément</a:t>
            </a:r>
          </a:p>
          <a:p>
            <a:endParaRPr lang="fr-FR" dirty="0"/>
          </a:p>
        </p:txBody>
      </p:sp>
    </p:spTree>
    <p:extLst>
      <p:ext uri="{BB962C8B-B14F-4D97-AF65-F5344CB8AC3E}">
        <p14:creationId xmlns:p14="http://schemas.microsoft.com/office/powerpoint/2010/main" val="3717819771"/>
      </p:ext>
    </p:extLst>
  </p:cSld>
  <p:clrMapOvr>
    <a:masterClrMapping/>
  </p:clrMapOvr>
  <p:transition spd="slow">
    <p:wipe dir="d"/>
  </p:transition>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prepend</a:t>
            </a:r>
            <a:r>
              <a:rPr lang="fr-FR" sz="3100" b="1" i="1" dirty="0" smtClean="0">
                <a:solidFill>
                  <a:schemeClr val="accent2">
                    <a:lumMod val="75000"/>
                  </a:schemeClr>
                </a:solidFill>
              </a:rPr>
              <a:t>(</a:t>
            </a:r>
            <a:r>
              <a:rPr lang="fr-FR" sz="3100" b="1" i="1" dirty="0" smtClean="0">
                <a:solidFill>
                  <a:schemeClr val="tx2">
                    <a:lumMod val="75000"/>
                  </a:schemeClr>
                </a:solidFill>
              </a:rPr>
              <a:t>contenu</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4247317"/>
          </a:xfrm>
          <a:prstGeom prst="rect">
            <a:avLst/>
          </a:prstGeom>
          <a:noFill/>
        </p:spPr>
        <p:txBody>
          <a:bodyPr wrap="square" rtlCol="0">
            <a:spAutoFit/>
          </a:bodyPr>
          <a:lstStyle/>
          <a:p>
            <a:r>
              <a:rPr lang="fr-FR" dirty="0" smtClean="0"/>
              <a:t>Exemple  1 :</a:t>
            </a:r>
          </a:p>
          <a:p>
            <a:r>
              <a:rPr lang="fr-FR" dirty="0" smtClean="0"/>
              <a:t>...</a:t>
            </a:r>
          </a:p>
          <a:p>
            <a:r>
              <a:rPr lang="fr-FR" dirty="0"/>
              <a:t>.para {font-size:150%}</a:t>
            </a:r>
          </a:p>
          <a:p>
            <a:r>
              <a:rPr lang="fr-FR" dirty="0"/>
              <a:t>.bleu {</a:t>
            </a:r>
            <a:r>
              <a:rPr lang="fr-FR" dirty="0" err="1"/>
              <a:t>color:blue</a:t>
            </a:r>
            <a:r>
              <a:rPr lang="fr-FR" dirty="0" smtClean="0"/>
              <a:t>}</a:t>
            </a:r>
          </a:p>
          <a:p>
            <a:r>
              <a:rPr lang="fr-FR" dirty="0" smtClean="0"/>
              <a:t>...</a:t>
            </a:r>
            <a:endParaRPr lang="fr-FR" dirty="0"/>
          </a:p>
          <a:p>
            <a:r>
              <a:rPr lang="fr-FR" dirty="0" smtClean="0"/>
              <a:t>&lt;body&gt;</a:t>
            </a:r>
          </a:p>
          <a:p>
            <a:r>
              <a:rPr lang="fr-FR" dirty="0" smtClean="0"/>
              <a:t>&lt;div class="</a:t>
            </a:r>
            <a:r>
              <a:rPr lang="fr-FR" dirty="0" err="1" smtClean="0"/>
              <a:t>entete</a:t>
            </a:r>
            <a:r>
              <a:rPr lang="fr-FR" dirty="0" smtClean="0"/>
              <a:t>"&gt;</a:t>
            </a:r>
          </a:p>
          <a:p>
            <a:r>
              <a:rPr lang="fr-FR" dirty="0" smtClean="0"/>
              <a:t>    &lt;p class="para"&gt;Rien ne sert de courir,&lt;/p&gt;</a:t>
            </a:r>
          </a:p>
          <a:p>
            <a:r>
              <a:rPr lang="fr-FR" dirty="0"/>
              <a:t> </a:t>
            </a:r>
            <a:r>
              <a:rPr lang="fr-FR" dirty="0" smtClean="0"/>
              <a:t>   &lt;p class="para"&gt;Il faut partir à point.&lt;/p&gt;</a:t>
            </a:r>
            <a:endParaRPr lang="fr-FR" dirty="0"/>
          </a:p>
          <a:p>
            <a:r>
              <a:rPr lang="fr-FR" dirty="0" smtClean="0"/>
              <a:t>&lt;/div&gt;</a:t>
            </a:r>
          </a:p>
          <a:p>
            <a:r>
              <a:rPr lang="fr-FR" dirty="0"/>
              <a:t>&lt;script type="</a:t>
            </a:r>
            <a:r>
              <a:rPr lang="fr-FR" dirty="0" err="1"/>
              <a:t>text</a:t>
            </a:r>
            <a:r>
              <a:rPr lang="fr-FR" dirty="0"/>
              <a:t>/javascript"&gt;</a:t>
            </a:r>
          </a:p>
          <a:p>
            <a:r>
              <a:rPr lang="en-US" b="1" dirty="0">
                <a:solidFill>
                  <a:schemeClr val="accent2">
                    <a:lumMod val="75000"/>
                  </a:schemeClr>
                </a:solidFill>
              </a:rPr>
              <a:t>$('p').prepend('---</a:t>
            </a:r>
            <a:r>
              <a:rPr lang="en-US" b="1" dirty="0" err="1">
                <a:solidFill>
                  <a:schemeClr val="accent2">
                    <a:lumMod val="75000"/>
                  </a:schemeClr>
                </a:solidFill>
              </a:rPr>
              <a:t>Ligne</a:t>
            </a:r>
            <a:r>
              <a:rPr lang="en-US" b="1" dirty="0">
                <a:solidFill>
                  <a:schemeClr val="accent2">
                    <a:lumMod val="75000"/>
                  </a:schemeClr>
                </a:solidFill>
              </a:rPr>
              <a:t> : </a:t>
            </a:r>
            <a:r>
              <a:rPr lang="en-US" b="1" dirty="0" smtClean="0">
                <a:solidFill>
                  <a:schemeClr val="accent2">
                    <a:lumMod val="75000"/>
                  </a:schemeClr>
                </a:solidFill>
              </a:rPr>
              <a:t>');</a:t>
            </a:r>
          </a:p>
          <a:p>
            <a:r>
              <a:rPr lang="fr-FR" dirty="0" smtClean="0"/>
              <a:t>&lt;/</a:t>
            </a:r>
            <a:r>
              <a:rPr lang="fr-FR" dirty="0"/>
              <a:t>script&gt;</a:t>
            </a:r>
          </a:p>
          <a:p>
            <a:r>
              <a:rPr lang="fr-FR" dirty="0" smtClean="0"/>
              <a:t>&lt;/body&gt;</a:t>
            </a:r>
            <a:endParaRPr lang="fr-FR" dirty="0"/>
          </a:p>
          <a:p>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700808"/>
            <a:ext cx="2857500" cy="1066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99" y="4149080"/>
            <a:ext cx="3286125" cy="11715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32310154"/>
      </p:ext>
    </p:extLst>
  </p:cSld>
  <p:clrMapOvr>
    <a:masterClrMapping/>
  </p:clrMapOvr>
  <p:transition spd="slow">
    <p:wipe dir="d"/>
  </p:transition>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prepend</a:t>
            </a:r>
            <a:r>
              <a:rPr lang="fr-FR" sz="3100" b="1" i="1" dirty="0" smtClean="0">
                <a:solidFill>
                  <a:schemeClr val="accent2">
                    <a:lumMod val="75000"/>
                  </a:schemeClr>
                </a:solidFill>
              </a:rPr>
              <a:t>(</a:t>
            </a:r>
            <a:r>
              <a:rPr lang="fr-FR" sz="3100" b="1" i="1" dirty="0" smtClean="0">
                <a:solidFill>
                  <a:schemeClr val="tx2">
                    <a:lumMod val="75000"/>
                  </a:schemeClr>
                </a:solidFill>
              </a:rPr>
              <a:t>contenu</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4524315"/>
          </a:xfrm>
          <a:prstGeom prst="rect">
            <a:avLst/>
          </a:prstGeom>
          <a:noFill/>
        </p:spPr>
        <p:txBody>
          <a:bodyPr wrap="square" rtlCol="0">
            <a:spAutoFit/>
          </a:bodyPr>
          <a:lstStyle/>
          <a:p>
            <a:r>
              <a:rPr lang="fr-FR" dirty="0" smtClean="0"/>
              <a:t>Exemple  2 :</a:t>
            </a:r>
          </a:p>
          <a:p>
            <a:r>
              <a:rPr lang="fr-FR" dirty="0" smtClean="0"/>
              <a:t>...</a:t>
            </a:r>
          </a:p>
          <a:p>
            <a:r>
              <a:rPr lang="fr-FR" dirty="0"/>
              <a:t>.para {font-size:150%}</a:t>
            </a:r>
          </a:p>
          <a:p>
            <a:r>
              <a:rPr lang="fr-FR" dirty="0"/>
              <a:t>.bleu {</a:t>
            </a:r>
            <a:r>
              <a:rPr lang="fr-FR" dirty="0" err="1"/>
              <a:t>color:blue</a:t>
            </a:r>
            <a:r>
              <a:rPr lang="fr-FR" dirty="0" smtClean="0"/>
              <a:t>}</a:t>
            </a:r>
          </a:p>
          <a:p>
            <a:r>
              <a:rPr lang="fr-FR" dirty="0" smtClean="0"/>
              <a:t>...</a:t>
            </a:r>
            <a:endParaRPr lang="fr-FR" dirty="0"/>
          </a:p>
          <a:p>
            <a:r>
              <a:rPr lang="fr-FR" dirty="0"/>
              <a:t>&lt;body&gt;</a:t>
            </a:r>
          </a:p>
          <a:p>
            <a:r>
              <a:rPr lang="fr-FR" dirty="0"/>
              <a:t>&lt;h2&gt;Exemple&lt;/h2&gt;</a:t>
            </a:r>
          </a:p>
          <a:p>
            <a:r>
              <a:rPr lang="fr-FR" dirty="0"/>
              <a:t>&lt;div class="</a:t>
            </a:r>
            <a:r>
              <a:rPr lang="fr-FR" dirty="0" err="1"/>
              <a:t>entete</a:t>
            </a:r>
            <a:r>
              <a:rPr lang="fr-FR" dirty="0"/>
              <a:t>"&gt;</a:t>
            </a:r>
          </a:p>
          <a:p>
            <a:r>
              <a:rPr lang="fr-FR" dirty="0"/>
              <a:t>    &lt;div class="para"&gt;Rien ne sert de courir,&lt;/div&gt;</a:t>
            </a:r>
          </a:p>
          <a:p>
            <a:r>
              <a:rPr lang="fr-FR" dirty="0"/>
              <a:t>    &lt;div class="para"&gt;Il faut partir à point.&lt;/div&gt;</a:t>
            </a:r>
          </a:p>
          <a:p>
            <a:r>
              <a:rPr lang="fr-FR" dirty="0"/>
              <a:t>&lt;/div&gt;</a:t>
            </a:r>
          </a:p>
          <a:p>
            <a:r>
              <a:rPr lang="fr-FR" dirty="0"/>
              <a:t>&lt;h4&gt;Ah bon ?&lt;/h4&gt;</a:t>
            </a:r>
          </a:p>
          <a:p>
            <a:r>
              <a:rPr lang="fr-FR" dirty="0"/>
              <a:t>&lt;script type="</a:t>
            </a:r>
            <a:r>
              <a:rPr lang="fr-FR" dirty="0" err="1"/>
              <a:t>text</a:t>
            </a:r>
            <a:r>
              <a:rPr lang="fr-FR" dirty="0"/>
              <a:t>/javascript"&gt;</a:t>
            </a:r>
          </a:p>
          <a:p>
            <a:r>
              <a:rPr lang="fr-FR" b="1" dirty="0" smtClean="0">
                <a:solidFill>
                  <a:schemeClr val="accent2">
                    <a:lumMod val="75000"/>
                  </a:schemeClr>
                </a:solidFill>
              </a:rPr>
              <a:t>$</a:t>
            </a:r>
            <a:r>
              <a:rPr lang="fr-FR" b="1" dirty="0">
                <a:solidFill>
                  <a:schemeClr val="accent2">
                    <a:lumMod val="75000"/>
                  </a:schemeClr>
                </a:solidFill>
              </a:rPr>
              <a:t>('.para</a:t>
            </a:r>
            <a:r>
              <a:rPr lang="fr-FR" b="1" dirty="0" smtClean="0">
                <a:solidFill>
                  <a:schemeClr val="accent2">
                    <a:lumMod val="75000"/>
                  </a:schemeClr>
                </a:solidFill>
              </a:rPr>
              <a:t>').</a:t>
            </a:r>
            <a:r>
              <a:rPr lang="fr-FR" b="1" dirty="0" err="1" smtClean="0">
                <a:solidFill>
                  <a:schemeClr val="accent2">
                    <a:lumMod val="75000"/>
                  </a:schemeClr>
                </a:solidFill>
              </a:rPr>
              <a:t>prepend</a:t>
            </a:r>
            <a:r>
              <a:rPr lang="fr-FR" b="1" dirty="0" smtClean="0">
                <a:solidFill>
                  <a:schemeClr val="accent2">
                    <a:lumMod val="75000"/>
                  </a:schemeClr>
                </a:solidFill>
              </a:rPr>
              <a:t>($('h4'));</a:t>
            </a:r>
            <a:endParaRPr lang="fr-FR" b="1" dirty="0">
              <a:solidFill>
                <a:schemeClr val="accent2">
                  <a:lumMod val="75000"/>
                </a:schemeClr>
              </a:solidFill>
            </a:endParaRPr>
          </a:p>
          <a:p>
            <a:r>
              <a:rPr lang="fr-FR" dirty="0"/>
              <a:t>&lt;/script&gt;</a:t>
            </a:r>
          </a:p>
          <a:p>
            <a:r>
              <a:rPr lang="fr-FR" dirty="0"/>
              <a:t>&lt;/body&gt;</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352" y="980728"/>
            <a:ext cx="2438400" cy="18097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352" y="3284984"/>
            <a:ext cx="2257425" cy="29527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51892605"/>
      </p:ext>
    </p:extLst>
  </p:cSld>
  <p:clrMapOvr>
    <a:masterClrMapping/>
  </p:clrMapOvr>
  <p:transition spd="slow">
    <p:wipe dir="d"/>
  </p:transition>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prependTo</a:t>
            </a:r>
            <a:r>
              <a:rPr lang="fr-FR" sz="3100" b="1" i="1" dirty="0" smtClean="0">
                <a:solidFill>
                  <a:schemeClr val="accent2">
                    <a:lumMod val="75000"/>
                  </a:schemeClr>
                </a:solidFill>
              </a:rPr>
              <a:t>(</a:t>
            </a:r>
            <a:r>
              <a:rPr lang="fr-FR" sz="3100" b="1" i="1" dirty="0" smtClean="0">
                <a:solidFill>
                  <a:schemeClr val="tx2">
                    <a:lumMod val="75000"/>
                  </a:schemeClr>
                </a:solidFill>
              </a:rPr>
              <a:t>cible2</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5632311"/>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err="1" smtClean="0">
                <a:solidFill>
                  <a:schemeClr val="accent2">
                    <a:lumMod val="75000"/>
                  </a:schemeClr>
                </a:solidFill>
              </a:rPr>
              <a:t>prependTo</a:t>
            </a:r>
            <a:r>
              <a:rPr lang="fr-FR" b="1" dirty="0" smtClean="0">
                <a:solidFill>
                  <a:schemeClr val="accent2">
                    <a:lumMod val="75000"/>
                  </a:schemeClr>
                </a:solidFill>
              </a:rPr>
              <a:t>(</a:t>
            </a:r>
            <a:r>
              <a:rPr lang="fr-FR" b="1" dirty="0" smtClean="0">
                <a:solidFill>
                  <a:schemeClr val="tx2">
                    <a:lumMod val="75000"/>
                  </a:schemeClr>
                </a:solidFill>
              </a:rPr>
              <a:t>[</a:t>
            </a:r>
            <a:r>
              <a:rPr lang="fr-FR" b="1" dirty="0">
                <a:solidFill>
                  <a:schemeClr val="tx2">
                    <a:lumMod val="75000"/>
                  </a:schemeClr>
                </a:solidFill>
              </a:rPr>
              <a:t>cible2]</a:t>
            </a:r>
            <a:r>
              <a:rPr lang="fr-FR" b="1" dirty="0">
                <a:solidFill>
                  <a:schemeClr val="accent2">
                    <a:lumMod val="75000"/>
                  </a:schemeClr>
                </a:solidFill>
              </a:rPr>
              <a:t>)</a:t>
            </a:r>
            <a:endParaRPr lang="fr-FR" b="1" dirty="0"/>
          </a:p>
          <a:p>
            <a:r>
              <a:rPr lang="fr-FR" dirty="0" smtClean="0"/>
              <a:t>insère </a:t>
            </a:r>
            <a:r>
              <a:rPr lang="fr-FR" b="1" dirty="0">
                <a:solidFill>
                  <a:schemeClr val="tx2">
                    <a:lumMod val="75000"/>
                  </a:schemeClr>
                </a:solidFill>
              </a:rPr>
              <a:t>$(cible)</a:t>
            </a:r>
            <a:r>
              <a:rPr lang="fr-FR" dirty="0"/>
              <a:t> </a:t>
            </a:r>
            <a:r>
              <a:rPr lang="fr-FR" dirty="0" smtClean="0"/>
              <a:t>au début de chaque élément du jeu spécifié par </a:t>
            </a:r>
            <a:r>
              <a:rPr lang="fr-FR" b="1" dirty="0" smtClean="0">
                <a:solidFill>
                  <a:schemeClr val="tx2">
                    <a:lumMod val="75000"/>
                  </a:schemeClr>
                </a:solidFill>
              </a:rPr>
              <a:t>cible2</a:t>
            </a:r>
            <a:r>
              <a:rPr lang="fr-FR" dirty="0" smtClean="0"/>
              <a:t>.</a:t>
            </a:r>
          </a:p>
          <a:p>
            <a:endParaRPr lang="fr-FR" b="1" dirty="0" smtClean="0">
              <a:solidFill>
                <a:schemeClr val="tx2">
                  <a:lumMod val="75000"/>
                </a:schemeClr>
              </a:solidFill>
            </a:endParaRPr>
          </a:p>
          <a:p>
            <a:r>
              <a:rPr lang="fr-FR" b="1" dirty="0" smtClean="0">
                <a:solidFill>
                  <a:schemeClr val="tx2">
                    <a:lumMod val="75000"/>
                  </a:schemeClr>
                </a:solidFill>
              </a:rPr>
              <a:t>cible2 :</a:t>
            </a:r>
            <a:endParaRPr lang="fr-FR" b="1" dirty="0">
              <a:solidFill>
                <a:schemeClr val="tx2">
                  <a:lumMod val="75000"/>
                </a:schemeClr>
              </a:solidFill>
            </a:endParaRPr>
          </a:p>
          <a:p>
            <a:r>
              <a:rPr lang="fr-FR" dirty="0"/>
              <a:t>cette expression </a:t>
            </a:r>
            <a:r>
              <a:rPr lang="fr-FR" dirty="0" smtClean="0"/>
              <a:t>permet de spécifier les </a:t>
            </a:r>
            <a:r>
              <a:rPr lang="fr-FR" dirty="0"/>
              <a:t>éléments </a:t>
            </a:r>
            <a:r>
              <a:rPr lang="fr-FR" dirty="0" smtClean="0"/>
              <a:t>auxquels  </a:t>
            </a:r>
            <a:r>
              <a:rPr lang="fr-FR" dirty="0"/>
              <a:t>$(cible) </a:t>
            </a:r>
            <a:r>
              <a:rPr lang="fr-FR" dirty="0" smtClean="0"/>
              <a:t>sera ajouté. Exemple  1 :</a:t>
            </a:r>
          </a:p>
          <a:p>
            <a:r>
              <a:rPr lang="fr-FR" dirty="0" smtClean="0"/>
              <a:t>...</a:t>
            </a:r>
          </a:p>
          <a:p>
            <a:r>
              <a:rPr lang="fr-FR" dirty="0"/>
              <a:t>.para {font-size:150%}</a:t>
            </a:r>
          </a:p>
          <a:p>
            <a:r>
              <a:rPr lang="fr-FR" dirty="0"/>
              <a:t>.bleu {</a:t>
            </a:r>
            <a:r>
              <a:rPr lang="fr-FR" dirty="0" err="1"/>
              <a:t>color:blue</a:t>
            </a:r>
            <a:r>
              <a:rPr lang="fr-FR" dirty="0" smtClean="0"/>
              <a:t>}</a:t>
            </a:r>
          </a:p>
          <a:p>
            <a:r>
              <a:rPr lang="fr-FR" dirty="0" smtClean="0"/>
              <a:t>...</a:t>
            </a:r>
            <a:endParaRPr lang="fr-FR" dirty="0"/>
          </a:p>
          <a:p>
            <a:r>
              <a:rPr lang="fr-FR" dirty="0" smtClean="0"/>
              <a:t>&lt;body&gt;</a:t>
            </a:r>
          </a:p>
          <a:p>
            <a:r>
              <a:rPr lang="fr-FR" dirty="0" smtClean="0"/>
              <a:t>&lt;div class="</a:t>
            </a:r>
            <a:r>
              <a:rPr lang="fr-FR" dirty="0" err="1" smtClean="0"/>
              <a:t>entete</a:t>
            </a:r>
            <a:r>
              <a:rPr lang="fr-FR" dirty="0" smtClean="0"/>
              <a:t>"&gt;</a:t>
            </a:r>
          </a:p>
          <a:p>
            <a:r>
              <a:rPr lang="fr-FR" dirty="0" smtClean="0"/>
              <a:t>    &lt;p class="para"&gt;Rien ne sert de courir,&lt;/p&gt;</a:t>
            </a:r>
          </a:p>
          <a:p>
            <a:r>
              <a:rPr lang="fr-FR" dirty="0"/>
              <a:t> </a:t>
            </a:r>
            <a:r>
              <a:rPr lang="fr-FR" dirty="0" smtClean="0"/>
              <a:t>   &lt;p class="para"&gt;Il faut partir à point.&lt;/p&gt;</a:t>
            </a:r>
            <a:endParaRPr lang="fr-FR" dirty="0"/>
          </a:p>
          <a:p>
            <a:r>
              <a:rPr lang="fr-FR" dirty="0" smtClean="0"/>
              <a:t>&lt;/div&gt;</a:t>
            </a:r>
          </a:p>
          <a:p>
            <a:r>
              <a:rPr lang="fr-FR" dirty="0"/>
              <a:t>&lt;script type="</a:t>
            </a:r>
            <a:r>
              <a:rPr lang="fr-FR" dirty="0" err="1"/>
              <a:t>text</a:t>
            </a:r>
            <a:r>
              <a:rPr lang="fr-FR" dirty="0"/>
              <a:t>/javascript"&gt;</a:t>
            </a:r>
          </a:p>
          <a:p>
            <a:r>
              <a:rPr lang="en-US" b="1" dirty="0" smtClean="0">
                <a:solidFill>
                  <a:schemeClr val="accent2">
                    <a:lumMod val="75000"/>
                  </a:schemeClr>
                </a:solidFill>
              </a:rPr>
              <a:t>$('---</a:t>
            </a:r>
            <a:r>
              <a:rPr lang="en-US" b="1" dirty="0" err="1">
                <a:solidFill>
                  <a:schemeClr val="accent2">
                    <a:lumMod val="75000"/>
                  </a:schemeClr>
                </a:solidFill>
              </a:rPr>
              <a:t>Ligne</a:t>
            </a:r>
            <a:r>
              <a:rPr lang="en-US" b="1" dirty="0">
                <a:solidFill>
                  <a:schemeClr val="accent2">
                    <a:lumMod val="75000"/>
                  </a:schemeClr>
                </a:solidFill>
              </a:rPr>
              <a:t> : </a:t>
            </a:r>
            <a:r>
              <a:rPr lang="en-US" b="1" dirty="0" smtClean="0">
                <a:solidFill>
                  <a:schemeClr val="accent2">
                    <a:lumMod val="75000"/>
                  </a:schemeClr>
                </a:solidFill>
              </a:rPr>
              <a:t>').</a:t>
            </a:r>
            <a:r>
              <a:rPr lang="en-US" b="1" dirty="0" err="1" smtClean="0">
                <a:solidFill>
                  <a:schemeClr val="accent2">
                    <a:lumMod val="75000"/>
                  </a:schemeClr>
                </a:solidFill>
              </a:rPr>
              <a:t>prependTo</a:t>
            </a:r>
            <a:r>
              <a:rPr lang="en-US" b="1" dirty="0">
                <a:solidFill>
                  <a:schemeClr val="accent2">
                    <a:lumMod val="75000"/>
                  </a:schemeClr>
                </a:solidFill>
              </a:rPr>
              <a:t>('p</a:t>
            </a:r>
            <a:r>
              <a:rPr lang="en-US" b="1" dirty="0" smtClean="0">
                <a:solidFill>
                  <a:schemeClr val="accent2">
                    <a:lumMod val="75000"/>
                  </a:schemeClr>
                </a:solidFill>
              </a:rPr>
              <a:t>');</a:t>
            </a:r>
          </a:p>
          <a:p>
            <a:r>
              <a:rPr lang="fr-FR" dirty="0" smtClean="0"/>
              <a:t>&lt;/</a:t>
            </a:r>
            <a:r>
              <a:rPr lang="fr-FR" dirty="0"/>
              <a:t>script&gt;</a:t>
            </a:r>
          </a:p>
          <a:p>
            <a:r>
              <a:rPr lang="fr-FR" dirty="0" smtClean="0"/>
              <a:t>&lt;/body&gt;</a:t>
            </a:r>
            <a:endParaRPr lang="fr-FR" dirty="0"/>
          </a:p>
          <a:p>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3068960"/>
            <a:ext cx="2857500" cy="1066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976" y="5346427"/>
            <a:ext cx="3286125" cy="11715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44442991"/>
      </p:ext>
    </p:extLst>
  </p:cSld>
  <p:clrMapOvr>
    <a:masterClrMapping/>
  </p:clrMapOvr>
  <p:transition spd="slow">
    <p:wipe dir="d"/>
  </p:transition>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prependTo</a:t>
            </a:r>
            <a:r>
              <a:rPr lang="fr-FR" sz="3100" b="1" i="1" dirty="0" smtClean="0">
                <a:solidFill>
                  <a:schemeClr val="accent2">
                    <a:lumMod val="75000"/>
                  </a:schemeClr>
                </a:solidFill>
              </a:rPr>
              <a:t>(</a:t>
            </a:r>
            <a:r>
              <a:rPr lang="fr-FR" sz="3100" b="1" i="1" dirty="0" smtClean="0">
                <a:solidFill>
                  <a:schemeClr val="tx2">
                    <a:lumMod val="75000"/>
                  </a:schemeClr>
                </a:solidFill>
              </a:rPr>
              <a:t>cible2</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4524315"/>
          </a:xfrm>
          <a:prstGeom prst="rect">
            <a:avLst/>
          </a:prstGeom>
          <a:noFill/>
        </p:spPr>
        <p:txBody>
          <a:bodyPr wrap="square" rtlCol="0">
            <a:spAutoFit/>
          </a:bodyPr>
          <a:lstStyle/>
          <a:p>
            <a:r>
              <a:rPr lang="fr-FR" dirty="0" smtClean="0"/>
              <a:t>Exemple  2 :</a:t>
            </a:r>
          </a:p>
          <a:p>
            <a:r>
              <a:rPr lang="fr-FR" dirty="0" smtClean="0"/>
              <a:t>...</a:t>
            </a:r>
          </a:p>
          <a:p>
            <a:r>
              <a:rPr lang="fr-FR" dirty="0"/>
              <a:t>.para {font-size:150%}</a:t>
            </a:r>
          </a:p>
          <a:p>
            <a:r>
              <a:rPr lang="fr-FR" dirty="0"/>
              <a:t>.bleu {</a:t>
            </a:r>
            <a:r>
              <a:rPr lang="fr-FR" dirty="0" err="1"/>
              <a:t>color:blue</a:t>
            </a:r>
            <a:r>
              <a:rPr lang="fr-FR" dirty="0" smtClean="0"/>
              <a:t>}</a:t>
            </a:r>
          </a:p>
          <a:p>
            <a:r>
              <a:rPr lang="fr-FR" dirty="0" smtClean="0"/>
              <a:t>...</a:t>
            </a:r>
            <a:endParaRPr lang="fr-FR" dirty="0"/>
          </a:p>
          <a:p>
            <a:r>
              <a:rPr lang="fr-FR" dirty="0"/>
              <a:t>&lt;body&gt;</a:t>
            </a:r>
          </a:p>
          <a:p>
            <a:r>
              <a:rPr lang="fr-FR" dirty="0"/>
              <a:t>&lt;h2&gt;Exemple&lt;/h2&gt;</a:t>
            </a:r>
          </a:p>
          <a:p>
            <a:r>
              <a:rPr lang="fr-FR" dirty="0"/>
              <a:t>&lt;div class="</a:t>
            </a:r>
            <a:r>
              <a:rPr lang="fr-FR" dirty="0" err="1"/>
              <a:t>entete</a:t>
            </a:r>
            <a:r>
              <a:rPr lang="fr-FR" dirty="0"/>
              <a:t>"&gt;</a:t>
            </a:r>
          </a:p>
          <a:p>
            <a:r>
              <a:rPr lang="fr-FR" dirty="0"/>
              <a:t>    &lt;div class="para"&gt;Rien ne sert de courir,&lt;/div&gt;</a:t>
            </a:r>
          </a:p>
          <a:p>
            <a:r>
              <a:rPr lang="fr-FR" dirty="0"/>
              <a:t>    &lt;div class="para"&gt;Il faut partir à point.&lt;/div&gt;</a:t>
            </a:r>
          </a:p>
          <a:p>
            <a:r>
              <a:rPr lang="fr-FR" dirty="0"/>
              <a:t>&lt;/div&gt;</a:t>
            </a:r>
          </a:p>
          <a:p>
            <a:r>
              <a:rPr lang="fr-FR" dirty="0"/>
              <a:t>&lt;h4&gt;Ah bon ?&lt;/h4&gt;</a:t>
            </a:r>
          </a:p>
          <a:p>
            <a:r>
              <a:rPr lang="fr-FR" dirty="0"/>
              <a:t>&lt;script type="</a:t>
            </a:r>
            <a:r>
              <a:rPr lang="fr-FR" dirty="0" err="1"/>
              <a:t>text</a:t>
            </a:r>
            <a:r>
              <a:rPr lang="fr-FR" dirty="0"/>
              <a:t>/javascript"&gt;</a:t>
            </a:r>
          </a:p>
          <a:p>
            <a:r>
              <a:rPr lang="fr-FR" b="1" dirty="0">
                <a:solidFill>
                  <a:schemeClr val="accent2">
                    <a:lumMod val="75000"/>
                  </a:schemeClr>
                </a:solidFill>
              </a:rPr>
              <a:t>$('h4</a:t>
            </a:r>
            <a:r>
              <a:rPr lang="fr-FR" b="1" dirty="0" smtClean="0">
                <a:solidFill>
                  <a:schemeClr val="accent2">
                    <a:lumMod val="75000"/>
                  </a:schemeClr>
                </a:solidFill>
              </a:rPr>
              <a:t>').</a:t>
            </a:r>
            <a:r>
              <a:rPr lang="fr-FR" b="1" dirty="0" err="1" smtClean="0">
                <a:solidFill>
                  <a:schemeClr val="accent2">
                    <a:lumMod val="75000"/>
                  </a:schemeClr>
                </a:solidFill>
              </a:rPr>
              <a:t>prependTo</a:t>
            </a:r>
            <a:r>
              <a:rPr lang="fr-FR" b="1" dirty="0">
                <a:solidFill>
                  <a:schemeClr val="accent2">
                    <a:lumMod val="75000"/>
                  </a:schemeClr>
                </a:solidFill>
              </a:rPr>
              <a:t>('.para');</a:t>
            </a:r>
          </a:p>
          <a:p>
            <a:r>
              <a:rPr lang="fr-FR" dirty="0"/>
              <a:t>&lt;/script&gt;</a:t>
            </a:r>
          </a:p>
          <a:p>
            <a:r>
              <a:rPr lang="fr-FR" dirty="0"/>
              <a:t>&lt;/body&gt;</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352" y="980728"/>
            <a:ext cx="2438400" cy="18097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352" y="3284984"/>
            <a:ext cx="2257425" cy="29527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95412278"/>
      </p:ext>
    </p:extLst>
  </p:cSld>
  <p:clrMapOvr>
    <a:masterClrMapping/>
  </p:clrMapOvr>
  <p:transition spd="slow">
    <p:wipe dir="d"/>
  </p:transition>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différences entre les méthodes d'insertion</a:t>
            </a:r>
            <a:endParaRPr lang="fr-FR" sz="3100" b="1" dirty="0">
              <a:solidFill>
                <a:schemeClr val="accent2">
                  <a:lumMod val="75000"/>
                </a:schemeClr>
              </a:solidFill>
            </a:endParaRPr>
          </a:p>
        </p:txBody>
      </p:sp>
      <p:sp>
        <p:nvSpPr>
          <p:cNvPr id="4" name="ZoneTexte 3"/>
          <p:cNvSpPr txBox="1"/>
          <p:nvPr/>
        </p:nvSpPr>
        <p:spPr>
          <a:xfrm>
            <a:off x="611560" y="1412776"/>
            <a:ext cx="8532440" cy="4832092"/>
          </a:xfrm>
          <a:prstGeom prst="rect">
            <a:avLst/>
          </a:prstGeom>
          <a:noFill/>
        </p:spPr>
        <p:txBody>
          <a:bodyPr wrap="square" rtlCol="0">
            <a:spAutoFit/>
          </a:bodyPr>
          <a:lstStyle/>
          <a:p>
            <a:r>
              <a:rPr lang="fr-FR" sz="1600" b="1" dirty="0" smtClean="0">
                <a:solidFill>
                  <a:schemeClr val="tx1">
                    <a:lumMod val="50000"/>
                    <a:lumOff val="50000"/>
                  </a:schemeClr>
                </a:solidFill>
              </a:rPr>
              <a:t>&lt;body&gt;</a:t>
            </a:r>
          </a:p>
          <a:p>
            <a:r>
              <a:rPr lang="fr-FR" sz="1600" b="1" dirty="0" smtClean="0">
                <a:solidFill>
                  <a:schemeClr val="tx2">
                    <a:lumMod val="75000"/>
                  </a:schemeClr>
                </a:solidFill>
              </a:rPr>
              <a:t>&lt;div&gt;Bonjour&lt;/div&gt;</a:t>
            </a:r>
          </a:p>
          <a:p>
            <a:r>
              <a:rPr lang="fr-FR" sz="1600" b="1" dirty="0" smtClean="0">
                <a:solidFill>
                  <a:schemeClr val="tx1">
                    <a:lumMod val="50000"/>
                    <a:lumOff val="50000"/>
                  </a:schemeClr>
                </a:solidFill>
              </a:rPr>
              <a:t>&lt;/body&gt;</a:t>
            </a:r>
          </a:p>
          <a:p>
            <a:endParaRPr lang="fr-FR" b="1" dirty="0">
              <a:solidFill>
                <a:schemeClr val="tx2">
                  <a:lumMod val="75000"/>
                </a:schemeClr>
              </a:solidFill>
            </a:endParaRPr>
          </a:p>
          <a:p>
            <a:r>
              <a:rPr lang="fr-FR" sz="1600" b="1" dirty="0" smtClean="0">
                <a:solidFill>
                  <a:schemeClr val="tx2">
                    <a:lumMod val="75000"/>
                  </a:schemeClr>
                </a:solidFill>
              </a:rPr>
              <a:t>$('div').</a:t>
            </a:r>
            <a:r>
              <a:rPr lang="fr-FR" sz="1600" b="1" dirty="0" smtClean="0"/>
              <a:t> </a:t>
            </a:r>
            <a:r>
              <a:rPr lang="fr-FR" sz="1600" b="1" dirty="0" err="1" smtClean="0">
                <a:solidFill>
                  <a:schemeClr val="accent2">
                    <a:lumMod val="75000"/>
                  </a:schemeClr>
                </a:solidFill>
              </a:rPr>
              <a:t>after</a:t>
            </a:r>
            <a:r>
              <a:rPr lang="fr-FR" sz="1600" b="1" dirty="0" smtClean="0">
                <a:solidFill>
                  <a:schemeClr val="accent2">
                    <a:lumMod val="75000"/>
                  </a:schemeClr>
                </a:solidFill>
              </a:rPr>
              <a:t>('&lt;p&gt;</a:t>
            </a:r>
            <a:r>
              <a:rPr lang="fr-FR" sz="1600" b="1" dirty="0">
                <a:solidFill>
                  <a:schemeClr val="accent2">
                    <a:lumMod val="75000"/>
                  </a:schemeClr>
                </a:solidFill>
              </a:rPr>
              <a:t>à vous&lt;/p&gt;'</a:t>
            </a:r>
            <a:r>
              <a:rPr lang="fr-FR" sz="1600" b="1" dirty="0" smtClean="0">
                <a:solidFill>
                  <a:schemeClr val="accent2">
                    <a:lumMod val="75000"/>
                  </a:schemeClr>
                </a:solidFill>
              </a:rPr>
              <a:t>) - </a:t>
            </a:r>
            <a:r>
              <a:rPr lang="fr-FR" sz="1600" dirty="0" smtClean="0"/>
              <a:t>Insertion après </a:t>
            </a:r>
            <a:r>
              <a:rPr lang="fr-FR" sz="1600" dirty="0"/>
              <a:t>chaque élément </a:t>
            </a:r>
            <a:r>
              <a:rPr lang="fr-FR" sz="1600" dirty="0" smtClean="0"/>
              <a:t>du jeu défini </a:t>
            </a:r>
            <a:r>
              <a:rPr lang="fr-FR" sz="1600" dirty="0"/>
              <a:t>par </a:t>
            </a:r>
            <a:r>
              <a:rPr lang="fr-FR" sz="1600" b="1" dirty="0" smtClean="0">
                <a:solidFill>
                  <a:schemeClr val="tx2">
                    <a:lumMod val="75000"/>
                  </a:schemeClr>
                </a:solidFill>
              </a:rPr>
              <a:t>$('div')</a:t>
            </a:r>
            <a:r>
              <a:rPr lang="fr-FR" sz="1600" b="1" dirty="0" smtClean="0"/>
              <a:t>.</a:t>
            </a:r>
          </a:p>
          <a:p>
            <a:r>
              <a:rPr lang="fr-FR" sz="1600" b="1" dirty="0" smtClean="0"/>
              <a:t>			</a:t>
            </a:r>
          </a:p>
          <a:p>
            <a:r>
              <a:rPr lang="fr-FR" sz="1600" b="1" dirty="0" smtClean="0">
                <a:solidFill>
                  <a:schemeClr val="tx2">
                    <a:lumMod val="75000"/>
                  </a:schemeClr>
                </a:solidFill>
              </a:rPr>
              <a:t>		&lt;</a:t>
            </a:r>
            <a:r>
              <a:rPr lang="fr-FR" sz="1600" b="1" dirty="0">
                <a:solidFill>
                  <a:schemeClr val="tx2">
                    <a:lumMod val="75000"/>
                  </a:schemeClr>
                </a:solidFill>
              </a:rPr>
              <a:t>div&gt;Bonjour&lt;/div</a:t>
            </a:r>
            <a:r>
              <a:rPr lang="fr-FR" sz="1600" b="1" dirty="0" smtClean="0">
                <a:solidFill>
                  <a:schemeClr val="tx2">
                    <a:lumMod val="75000"/>
                  </a:schemeClr>
                </a:solidFill>
              </a:rPr>
              <a:t>&gt;</a:t>
            </a:r>
            <a:r>
              <a:rPr lang="fr-FR" sz="1600" b="1" dirty="0">
                <a:solidFill>
                  <a:schemeClr val="accent2">
                    <a:lumMod val="75000"/>
                  </a:schemeClr>
                </a:solidFill>
              </a:rPr>
              <a:t>&lt;p&gt;à vous&lt;/p&gt;</a:t>
            </a:r>
            <a:endParaRPr lang="fr-FR" sz="1600" b="1" dirty="0">
              <a:solidFill>
                <a:schemeClr val="tx2">
                  <a:lumMod val="75000"/>
                </a:schemeClr>
              </a:solidFill>
            </a:endParaRPr>
          </a:p>
          <a:p>
            <a:endParaRPr lang="fr-FR" sz="1600" b="1" dirty="0" smtClean="0">
              <a:solidFill>
                <a:schemeClr val="tx2">
                  <a:lumMod val="75000"/>
                </a:schemeClr>
              </a:solidFill>
            </a:endParaRPr>
          </a:p>
          <a:p>
            <a:r>
              <a:rPr lang="fr-FR" sz="1600" b="1" dirty="0">
                <a:solidFill>
                  <a:schemeClr val="tx2">
                    <a:lumMod val="75000"/>
                  </a:schemeClr>
                </a:solidFill>
              </a:rPr>
              <a:t>$('div').</a:t>
            </a:r>
            <a:r>
              <a:rPr lang="fr-FR" sz="1600" b="1" dirty="0"/>
              <a:t> </a:t>
            </a:r>
            <a:r>
              <a:rPr lang="fr-FR" sz="1600" b="1" dirty="0">
                <a:solidFill>
                  <a:schemeClr val="accent2">
                    <a:lumMod val="75000"/>
                  </a:schemeClr>
                </a:solidFill>
              </a:rPr>
              <a:t>append ('&lt;p&gt;à vous&lt;/p&gt;') </a:t>
            </a:r>
            <a:r>
              <a:rPr lang="fr-FR" sz="1600" b="1" dirty="0" smtClean="0">
                <a:solidFill>
                  <a:schemeClr val="accent2">
                    <a:lumMod val="75000"/>
                  </a:schemeClr>
                </a:solidFill>
              </a:rPr>
              <a:t>- </a:t>
            </a:r>
            <a:r>
              <a:rPr lang="fr-FR" sz="1600" dirty="0"/>
              <a:t>Insertion </a:t>
            </a:r>
            <a:r>
              <a:rPr lang="fr-FR" sz="1600" dirty="0" smtClean="0"/>
              <a:t>à la fin de chaque élément du jeu </a:t>
            </a:r>
            <a:r>
              <a:rPr lang="fr-FR" sz="1600" dirty="0"/>
              <a:t>défini </a:t>
            </a:r>
            <a:r>
              <a:rPr lang="fr-FR" sz="1600" dirty="0" smtClean="0"/>
              <a:t>par </a:t>
            </a:r>
            <a:r>
              <a:rPr lang="fr-FR" sz="1600" b="1" dirty="0">
                <a:solidFill>
                  <a:schemeClr val="tx2">
                    <a:lumMod val="75000"/>
                  </a:schemeClr>
                </a:solidFill>
              </a:rPr>
              <a:t>$('div').</a:t>
            </a:r>
            <a:endParaRPr lang="fr-FR" sz="1600" b="1" dirty="0" smtClean="0">
              <a:solidFill>
                <a:schemeClr val="tx2">
                  <a:lumMod val="75000"/>
                </a:schemeClr>
              </a:solidFill>
            </a:endParaRPr>
          </a:p>
          <a:p>
            <a:r>
              <a:rPr lang="fr-FR" sz="1600" b="1" dirty="0" smtClean="0">
                <a:solidFill>
                  <a:schemeClr val="tx2">
                    <a:lumMod val="75000"/>
                  </a:schemeClr>
                </a:solidFill>
              </a:rPr>
              <a:t>			</a:t>
            </a:r>
          </a:p>
          <a:p>
            <a:r>
              <a:rPr lang="fr-FR" sz="1600" b="1" dirty="0" smtClean="0">
                <a:solidFill>
                  <a:schemeClr val="tx2">
                    <a:lumMod val="75000"/>
                  </a:schemeClr>
                </a:solidFill>
              </a:rPr>
              <a:t>		&lt;div&gt;Bonjour</a:t>
            </a:r>
            <a:r>
              <a:rPr lang="fr-FR" sz="1600" b="1" dirty="0">
                <a:solidFill>
                  <a:schemeClr val="accent2">
                    <a:lumMod val="75000"/>
                  </a:schemeClr>
                </a:solidFill>
              </a:rPr>
              <a:t>&lt;p&gt;à vous&lt;/p&gt;</a:t>
            </a:r>
            <a:r>
              <a:rPr lang="fr-FR" sz="1600" b="1" dirty="0" smtClean="0">
                <a:solidFill>
                  <a:schemeClr val="tx2">
                    <a:lumMod val="75000"/>
                  </a:schemeClr>
                </a:solidFill>
              </a:rPr>
              <a:t>&lt;/</a:t>
            </a:r>
            <a:r>
              <a:rPr lang="fr-FR" sz="1600" b="1" dirty="0">
                <a:solidFill>
                  <a:schemeClr val="tx2">
                    <a:lumMod val="75000"/>
                  </a:schemeClr>
                </a:solidFill>
              </a:rPr>
              <a:t>div&gt;</a:t>
            </a:r>
          </a:p>
          <a:p>
            <a:endParaRPr lang="fr-FR" sz="1600" b="1" dirty="0" smtClean="0">
              <a:solidFill>
                <a:schemeClr val="tx2">
                  <a:lumMod val="75000"/>
                </a:schemeClr>
              </a:solidFill>
            </a:endParaRPr>
          </a:p>
          <a:p>
            <a:r>
              <a:rPr lang="fr-FR" sz="1600" b="1" dirty="0">
                <a:solidFill>
                  <a:schemeClr val="tx2">
                    <a:lumMod val="75000"/>
                  </a:schemeClr>
                </a:solidFill>
              </a:rPr>
              <a:t>$('div').</a:t>
            </a:r>
            <a:r>
              <a:rPr lang="fr-FR" sz="1600" b="1" dirty="0"/>
              <a:t> </a:t>
            </a:r>
            <a:r>
              <a:rPr lang="fr-FR" sz="1600" b="1" dirty="0" err="1" smtClean="0">
                <a:solidFill>
                  <a:schemeClr val="accent2">
                    <a:lumMod val="75000"/>
                  </a:schemeClr>
                </a:solidFill>
              </a:rPr>
              <a:t>before</a:t>
            </a:r>
            <a:r>
              <a:rPr lang="fr-FR" sz="1600" b="1" dirty="0">
                <a:solidFill>
                  <a:schemeClr val="accent2">
                    <a:lumMod val="75000"/>
                  </a:schemeClr>
                </a:solidFill>
              </a:rPr>
              <a:t> ('&lt;p&gt;à vous&lt;/p&gt;') </a:t>
            </a:r>
            <a:r>
              <a:rPr lang="fr-FR" sz="1600" b="1" dirty="0" smtClean="0">
                <a:solidFill>
                  <a:schemeClr val="accent2">
                    <a:lumMod val="75000"/>
                  </a:schemeClr>
                </a:solidFill>
              </a:rPr>
              <a:t>- </a:t>
            </a:r>
            <a:r>
              <a:rPr lang="fr-FR" sz="1600" dirty="0"/>
              <a:t>Insertion</a:t>
            </a:r>
            <a:r>
              <a:rPr lang="fr-FR" sz="1600" dirty="0" smtClean="0">
                <a:solidFill>
                  <a:schemeClr val="tx2">
                    <a:lumMod val="75000"/>
                  </a:schemeClr>
                </a:solidFill>
              </a:rPr>
              <a:t> </a:t>
            </a:r>
            <a:r>
              <a:rPr lang="fr-FR" sz="1600" dirty="0"/>
              <a:t>avant chaque élément </a:t>
            </a:r>
            <a:r>
              <a:rPr lang="fr-FR" sz="1600" dirty="0" smtClean="0"/>
              <a:t>du jeu défini </a:t>
            </a:r>
            <a:r>
              <a:rPr lang="fr-FR" sz="1600" dirty="0"/>
              <a:t>par </a:t>
            </a:r>
            <a:r>
              <a:rPr lang="fr-FR" sz="1600" b="1" dirty="0" smtClean="0">
                <a:solidFill>
                  <a:schemeClr val="tx2">
                    <a:lumMod val="75000"/>
                  </a:schemeClr>
                </a:solidFill>
              </a:rPr>
              <a:t>$(</a:t>
            </a:r>
            <a:r>
              <a:rPr lang="fr-FR" sz="1600" b="1" dirty="0">
                <a:solidFill>
                  <a:schemeClr val="tx2">
                    <a:lumMod val="75000"/>
                  </a:schemeClr>
                </a:solidFill>
              </a:rPr>
              <a:t>'div'</a:t>
            </a:r>
            <a:r>
              <a:rPr lang="fr-FR" sz="1600" b="1" dirty="0" smtClean="0">
                <a:solidFill>
                  <a:schemeClr val="tx2">
                    <a:lumMod val="75000"/>
                  </a:schemeClr>
                </a:solidFill>
              </a:rPr>
              <a:t>)</a:t>
            </a:r>
            <a:r>
              <a:rPr lang="fr-FR" sz="1600" b="1" dirty="0" smtClean="0"/>
              <a:t>.</a:t>
            </a:r>
          </a:p>
          <a:p>
            <a:endParaRPr lang="fr-FR" sz="1600" b="1" dirty="0"/>
          </a:p>
          <a:p>
            <a:r>
              <a:rPr lang="fr-FR" sz="1600" b="1" dirty="0" smtClean="0">
                <a:solidFill>
                  <a:schemeClr val="accent2">
                    <a:lumMod val="75000"/>
                  </a:schemeClr>
                </a:solidFill>
              </a:rPr>
              <a:t>		&lt;</a:t>
            </a:r>
            <a:r>
              <a:rPr lang="fr-FR" sz="1600" b="1" dirty="0">
                <a:solidFill>
                  <a:schemeClr val="accent2">
                    <a:lumMod val="75000"/>
                  </a:schemeClr>
                </a:solidFill>
              </a:rPr>
              <a:t>p&gt;à vous&lt;/p&gt;</a:t>
            </a:r>
            <a:r>
              <a:rPr lang="fr-FR" sz="1600" b="1" dirty="0" smtClean="0">
                <a:solidFill>
                  <a:schemeClr val="tx2">
                    <a:lumMod val="75000"/>
                  </a:schemeClr>
                </a:solidFill>
              </a:rPr>
              <a:t>&lt;</a:t>
            </a:r>
            <a:r>
              <a:rPr lang="fr-FR" sz="1600" b="1" dirty="0">
                <a:solidFill>
                  <a:schemeClr val="tx2">
                    <a:lumMod val="75000"/>
                  </a:schemeClr>
                </a:solidFill>
              </a:rPr>
              <a:t>div&gt;Bonjour&lt;/div</a:t>
            </a:r>
            <a:r>
              <a:rPr lang="fr-FR" sz="1600" b="1" dirty="0" smtClean="0">
                <a:solidFill>
                  <a:schemeClr val="tx2">
                    <a:lumMod val="75000"/>
                  </a:schemeClr>
                </a:solidFill>
              </a:rPr>
              <a:t>&gt;</a:t>
            </a:r>
          </a:p>
          <a:p>
            <a:endParaRPr lang="fr-FR" sz="1600" b="1" dirty="0" smtClean="0">
              <a:solidFill>
                <a:schemeClr val="tx2">
                  <a:lumMod val="75000"/>
                </a:schemeClr>
              </a:solidFill>
            </a:endParaRPr>
          </a:p>
          <a:p>
            <a:r>
              <a:rPr lang="fr-FR" sz="1600" b="1" dirty="0">
                <a:solidFill>
                  <a:schemeClr val="tx2">
                    <a:lumMod val="75000"/>
                  </a:schemeClr>
                </a:solidFill>
              </a:rPr>
              <a:t>$('div').</a:t>
            </a:r>
            <a:r>
              <a:rPr lang="fr-FR" sz="1600" b="1" dirty="0" smtClean="0"/>
              <a:t> </a:t>
            </a:r>
            <a:r>
              <a:rPr lang="fr-FR" sz="1600" b="1" dirty="0" err="1" smtClean="0">
                <a:solidFill>
                  <a:schemeClr val="accent2">
                    <a:lumMod val="75000"/>
                  </a:schemeClr>
                </a:solidFill>
              </a:rPr>
              <a:t>prepend</a:t>
            </a:r>
            <a:r>
              <a:rPr lang="fr-FR" sz="1600" b="1" dirty="0">
                <a:solidFill>
                  <a:schemeClr val="accent2">
                    <a:lumMod val="75000"/>
                  </a:schemeClr>
                </a:solidFill>
              </a:rPr>
              <a:t> ('&lt;p&gt;à vous&lt;/p&gt;') </a:t>
            </a:r>
            <a:r>
              <a:rPr lang="fr-FR" sz="1600" b="1" dirty="0" smtClean="0">
                <a:solidFill>
                  <a:schemeClr val="accent2">
                    <a:lumMod val="75000"/>
                  </a:schemeClr>
                </a:solidFill>
              </a:rPr>
              <a:t>-</a:t>
            </a:r>
            <a:r>
              <a:rPr lang="fr-FR" sz="1600" dirty="0"/>
              <a:t> Insertion </a:t>
            </a:r>
            <a:r>
              <a:rPr lang="fr-FR" sz="1600" dirty="0" smtClean="0"/>
              <a:t> au </a:t>
            </a:r>
            <a:r>
              <a:rPr lang="fr-FR" sz="1600" dirty="0"/>
              <a:t>début de chaque élément du jeu défini</a:t>
            </a:r>
            <a:r>
              <a:rPr lang="fr-FR" sz="1600" dirty="0" smtClean="0"/>
              <a:t> </a:t>
            </a:r>
            <a:r>
              <a:rPr lang="fr-FR" sz="1600" dirty="0"/>
              <a:t>par </a:t>
            </a:r>
            <a:r>
              <a:rPr lang="fr-FR" sz="1600" b="1" dirty="0" smtClean="0">
                <a:solidFill>
                  <a:schemeClr val="tx2">
                    <a:lumMod val="75000"/>
                  </a:schemeClr>
                </a:solidFill>
              </a:rPr>
              <a:t>$(</a:t>
            </a:r>
            <a:r>
              <a:rPr lang="fr-FR" sz="1600" b="1" dirty="0">
                <a:solidFill>
                  <a:schemeClr val="tx2">
                    <a:lumMod val="75000"/>
                  </a:schemeClr>
                </a:solidFill>
              </a:rPr>
              <a:t>'div</a:t>
            </a:r>
            <a:r>
              <a:rPr lang="fr-FR" sz="1600" b="1" dirty="0" smtClean="0">
                <a:solidFill>
                  <a:schemeClr val="tx2">
                    <a:lumMod val="75000"/>
                  </a:schemeClr>
                </a:solidFill>
              </a:rPr>
              <a:t>')</a:t>
            </a:r>
          </a:p>
          <a:p>
            <a:r>
              <a:rPr lang="fr-FR" sz="1600" b="1" dirty="0" smtClean="0">
                <a:solidFill>
                  <a:schemeClr val="tx2">
                    <a:lumMod val="75000"/>
                  </a:schemeClr>
                </a:solidFill>
              </a:rPr>
              <a:t>.</a:t>
            </a:r>
          </a:p>
          <a:p>
            <a:r>
              <a:rPr lang="fr-FR" b="1" dirty="0" smtClean="0">
                <a:solidFill>
                  <a:schemeClr val="tx2">
                    <a:lumMod val="75000"/>
                  </a:schemeClr>
                </a:solidFill>
              </a:rPr>
              <a:t>		&lt;</a:t>
            </a:r>
            <a:r>
              <a:rPr lang="fr-FR" b="1" dirty="0">
                <a:solidFill>
                  <a:schemeClr val="tx2">
                    <a:lumMod val="75000"/>
                  </a:schemeClr>
                </a:solidFill>
              </a:rPr>
              <a:t>div</a:t>
            </a:r>
            <a:r>
              <a:rPr lang="fr-FR" b="1" dirty="0" smtClean="0">
                <a:solidFill>
                  <a:schemeClr val="tx2">
                    <a:lumMod val="75000"/>
                  </a:schemeClr>
                </a:solidFill>
              </a:rPr>
              <a:t>&gt;</a:t>
            </a:r>
            <a:r>
              <a:rPr lang="fr-FR" b="1" dirty="0">
                <a:solidFill>
                  <a:schemeClr val="accent2">
                    <a:lumMod val="75000"/>
                  </a:schemeClr>
                </a:solidFill>
              </a:rPr>
              <a:t>&lt;p&gt;à vous&lt;/p&gt;</a:t>
            </a:r>
            <a:r>
              <a:rPr lang="fr-FR" b="1" dirty="0" smtClean="0">
                <a:solidFill>
                  <a:schemeClr val="tx2">
                    <a:lumMod val="75000"/>
                  </a:schemeClr>
                </a:solidFill>
              </a:rPr>
              <a:t>Bonjour</a:t>
            </a:r>
            <a:r>
              <a:rPr lang="fr-FR" b="1" dirty="0">
                <a:solidFill>
                  <a:schemeClr val="tx2">
                    <a:lumMod val="75000"/>
                  </a:schemeClr>
                </a:solidFill>
              </a:rPr>
              <a:t>&lt;/div</a:t>
            </a:r>
            <a:r>
              <a:rPr lang="fr-FR" b="1" dirty="0" smtClean="0">
                <a:solidFill>
                  <a:schemeClr val="tx2">
                    <a:lumMod val="75000"/>
                  </a:schemeClr>
                </a:solidFill>
              </a:rPr>
              <a:t>&gt;</a:t>
            </a:r>
            <a:endParaRPr lang="fr-FR" dirty="0" smtClean="0"/>
          </a:p>
        </p:txBody>
      </p:sp>
      <p:sp>
        <p:nvSpPr>
          <p:cNvPr id="3" name="Flèche vers le bas 2"/>
          <p:cNvSpPr/>
          <p:nvPr/>
        </p:nvSpPr>
        <p:spPr>
          <a:xfrm>
            <a:off x="3923928" y="2708920"/>
            <a:ext cx="216024"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Flèche vers le bas 4"/>
          <p:cNvSpPr/>
          <p:nvPr/>
        </p:nvSpPr>
        <p:spPr>
          <a:xfrm>
            <a:off x="3912786" y="3720810"/>
            <a:ext cx="216024"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Flèche vers le bas 5"/>
          <p:cNvSpPr/>
          <p:nvPr/>
        </p:nvSpPr>
        <p:spPr>
          <a:xfrm>
            <a:off x="3879744" y="4653136"/>
            <a:ext cx="216024"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Flèche vers le bas 6"/>
          <p:cNvSpPr/>
          <p:nvPr/>
        </p:nvSpPr>
        <p:spPr>
          <a:xfrm>
            <a:off x="3912786" y="5661248"/>
            <a:ext cx="216024"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925381981"/>
      </p:ext>
    </p:extLst>
  </p:cSld>
  <p:clrMapOvr>
    <a:masterClrMapping/>
  </p:clrMapOvr>
  <p:transition spd="slow">
    <p:wipe dir="d"/>
  </p:transition>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différences entre les méthodes d'insertion</a:t>
            </a:r>
            <a:endParaRPr lang="fr-FR" sz="3100" b="1" dirty="0">
              <a:solidFill>
                <a:schemeClr val="accent2">
                  <a:lumMod val="75000"/>
                </a:schemeClr>
              </a:solidFill>
            </a:endParaRPr>
          </a:p>
        </p:txBody>
      </p:sp>
      <p:sp>
        <p:nvSpPr>
          <p:cNvPr id="4" name="ZoneTexte 3"/>
          <p:cNvSpPr txBox="1"/>
          <p:nvPr/>
        </p:nvSpPr>
        <p:spPr>
          <a:xfrm>
            <a:off x="611560" y="1412776"/>
            <a:ext cx="8532440" cy="5262979"/>
          </a:xfrm>
          <a:prstGeom prst="rect">
            <a:avLst/>
          </a:prstGeom>
          <a:noFill/>
        </p:spPr>
        <p:txBody>
          <a:bodyPr wrap="square" rtlCol="0">
            <a:spAutoFit/>
          </a:bodyPr>
          <a:lstStyle/>
          <a:p>
            <a:r>
              <a:rPr lang="fr-FR" sz="1600" b="1" dirty="0" smtClean="0">
                <a:solidFill>
                  <a:schemeClr val="tx1">
                    <a:lumMod val="50000"/>
                    <a:lumOff val="50000"/>
                  </a:schemeClr>
                </a:solidFill>
              </a:rPr>
              <a:t>&lt;body&gt;</a:t>
            </a:r>
          </a:p>
          <a:p>
            <a:r>
              <a:rPr lang="fr-FR" sz="1600" b="1" dirty="0" smtClean="0">
                <a:solidFill>
                  <a:schemeClr val="tx2">
                    <a:lumMod val="75000"/>
                  </a:schemeClr>
                </a:solidFill>
              </a:rPr>
              <a:t>&lt;div&gt;Bonjour&lt;/div&gt;</a:t>
            </a:r>
          </a:p>
          <a:p>
            <a:r>
              <a:rPr lang="fr-FR" sz="1600" b="1" dirty="0" smtClean="0">
                <a:solidFill>
                  <a:schemeClr val="tx1">
                    <a:lumMod val="50000"/>
                    <a:lumOff val="50000"/>
                  </a:schemeClr>
                </a:solidFill>
              </a:rPr>
              <a:t>&lt;/body&gt;</a:t>
            </a:r>
          </a:p>
          <a:p>
            <a:endParaRPr lang="fr-FR" b="1" dirty="0">
              <a:solidFill>
                <a:schemeClr val="tx2">
                  <a:lumMod val="75000"/>
                </a:schemeClr>
              </a:solidFill>
            </a:endParaRPr>
          </a:p>
          <a:p>
            <a:r>
              <a:rPr lang="fr-FR" sz="1600" b="1" dirty="0">
                <a:solidFill>
                  <a:schemeClr val="tx2">
                    <a:lumMod val="75000"/>
                  </a:schemeClr>
                </a:solidFill>
              </a:rPr>
              <a:t>$('div').</a:t>
            </a:r>
            <a:r>
              <a:rPr lang="fr-FR" sz="1600" b="1" dirty="0"/>
              <a:t> </a:t>
            </a:r>
            <a:r>
              <a:rPr lang="fr-FR" sz="1600" b="1" dirty="0">
                <a:solidFill>
                  <a:schemeClr val="accent2">
                    <a:lumMod val="75000"/>
                  </a:schemeClr>
                </a:solidFill>
              </a:rPr>
              <a:t>append ('&lt;p&gt;à vous&lt;/p&gt;') - </a:t>
            </a:r>
            <a:r>
              <a:rPr lang="fr-FR" sz="1600" dirty="0"/>
              <a:t>Insertion à la fin de chaque élément du jeu défini par </a:t>
            </a:r>
            <a:r>
              <a:rPr lang="fr-FR" sz="1600" b="1" dirty="0">
                <a:solidFill>
                  <a:schemeClr val="tx2">
                    <a:lumMod val="75000"/>
                  </a:schemeClr>
                </a:solidFill>
              </a:rPr>
              <a:t>$('div').</a:t>
            </a:r>
          </a:p>
          <a:p>
            <a:r>
              <a:rPr lang="fr-FR" sz="1600" b="1" dirty="0">
                <a:solidFill>
                  <a:schemeClr val="tx2">
                    <a:lumMod val="75000"/>
                  </a:schemeClr>
                </a:solidFill>
              </a:rPr>
              <a:t>			</a:t>
            </a:r>
          </a:p>
          <a:p>
            <a:r>
              <a:rPr lang="fr-FR" sz="1600" b="1" dirty="0">
                <a:solidFill>
                  <a:schemeClr val="tx2">
                    <a:lumMod val="75000"/>
                  </a:schemeClr>
                </a:solidFill>
              </a:rPr>
              <a:t>		&lt;div&gt;Bonjour</a:t>
            </a:r>
            <a:r>
              <a:rPr lang="fr-FR" sz="1600" b="1" dirty="0">
                <a:solidFill>
                  <a:schemeClr val="accent2">
                    <a:lumMod val="75000"/>
                  </a:schemeClr>
                </a:solidFill>
              </a:rPr>
              <a:t>&lt;p&gt;à vous&lt;/p&gt;</a:t>
            </a:r>
            <a:r>
              <a:rPr lang="fr-FR" sz="1600" b="1" dirty="0">
                <a:solidFill>
                  <a:schemeClr val="tx2">
                    <a:lumMod val="75000"/>
                  </a:schemeClr>
                </a:solidFill>
              </a:rPr>
              <a:t>&lt;/div&gt;</a:t>
            </a:r>
          </a:p>
          <a:p>
            <a:endParaRPr lang="fr-FR" sz="1600" b="1" dirty="0" smtClean="0">
              <a:solidFill>
                <a:schemeClr val="tx2">
                  <a:lumMod val="75000"/>
                </a:schemeClr>
              </a:solidFill>
            </a:endParaRPr>
          </a:p>
          <a:p>
            <a:r>
              <a:rPr lang="fr-FR" sz="1600" b="1" dirty="0" smtClean="0">
                <a:solidFill>
                  <a:schemeClr val="tx2">
                    <a:lumMod val="75000"/>
                  </a:schemeClr>
                </a:solidFill>
              </a:rPr>
              <a:t>$(</a:t>
            </a:r>
            <a:r>
              <a:rPr lang="fr-FR" sz="1600" b="1" dirty="0">
                <a:solidFill>
                  <a:schemeClr val="accent2">
                    <a:lumMod val="75000"/>
                  </a:schemeClr>
                </a:solidFill>
              </a:rPr>
              <a:t>'&lt;p&gt;à vous&lt;/p&gt;'</a:t>
            </a:r>
            <a:r>
              <a:rPr lang="fr-FR" sz="1600" b="1" dirty="0" smtClean="0">
                <a:solidFill>
                  <a:schemeClr val="tx2">
                    <a:lumMod val="75000"/>
                  </a:schemeClr>
                </a:solidFill>
              </a:rPr>
              <a:t>).</a:t>
            </a:r>
            <a:r>
              <a:rPr lang="fr-FR" sz="1600" b="1" dirty="0" smtClean="0"/>
              <a:t> </a:t>
            </a:r>
            <a:r>
              <a:rPr lang="fr-FR" sz="1600" b="1" dirty="0" err="1">
                <a:solidFill>
                  <a:schemeClr val="accent2">
                    <a:lumMod val="75000"/>
                  </a:schemeClr>
                </a:solidFill>
              </a:rPr>
              <a:t>appendTo</a:t>
            </a:r>
            <a:r>
              <a:rPr lang="fr-FR" sz="1600" b="1" dirty="0" smtClean="0">
                <a:solidFill>
                  <a:schemeClr val="accent2">
                    <a:lumMod val="75000"/>
                  </a:schemeClr>
                </a:solidFill>
              </a:rPr>
              <a:t>(</a:t>
            </a:r>
            <a:r>
              <a:rPr lang="fr-FR" sz="1600" b="1" dirty="0">
                <a:solidFill>
                  <a:schemeClr val="tx2">
                    <a:lumMod val="75000"/>
                  </a:schemeClr>
                </a:solidFill>
              </a:rPr>
              <a:t>$(</a:t>
            </a:r>
            <a:r>
              <a:rPr lang="fr-FR" sz="1600" b="1" dirty="0" smtClean="0">
                <a:solidFill>
                  <a:schemeClr val="tx2">
                    <a:lumMod val="75000"/>
                  </a:schemeClr>
                </a:solidFill>
              </a:rPr>
              <a:t>'div')</a:t>
            </a:r>
            <a:r>
              <a:rPr lang="fr-FR" sz="1600" b="1" dirty="0" smtClean="0">
                <a:solidFill>
                  <a:schemeClr val="accent2">
                    <a:lumMod val="75000"/>
                  </a:schemeClr>
                </a:solidFill>
              </a:rPr>
              <a:t>) - </a:t>
            </a:r>
            <a:r>
              <a:rPr lang="fr-FR" sz="1600" dirty="0"/>
              <a:t>Insertion </a:t>
            </a:r>
            <a:r>
              <a:rPr lang="fr-FR" sz="1600" dirty="0" smtClean="0"/>
              <a:t>à </a:t>
            </a:r>
            <a:r>
              <a:rPr lang="fr-FR" sz="1600" dirty="0"/>
              <a:t>la fin de chaque élément du jeu défini</a:t>
            </a:r>
            <a:r>
              <a:rPr lang="fr-FR" sz="1600" dirty="0" smtClean="0"/>
              <a:t> </a:t>
            </a:r>
            <a:r>
              <a:rPr lang="fr-FR" sz="1600" dirty="0"/>
              <a:t>par </a:t>
            </a:r>
            <a:r>
              <a:rPr lang="fr-FR" sz="1600" b="1" dirty="0">
                <a:solidFill>
                  <a:schemeClr val="tx2">
                    <a:lumMod val="75000"/>
                  </a:schemeClr>
                </a:solidFill>
              </a:rPr>
              <a:t>$('div').</a:t>
            </a:r>
            <a:endParaRPr lang="fr-FR" sz="1600" dirty="0"/>
          </a:p>
          <a:p>
            <a:r>
              <a:rPr lang="fr-FR" sz="1600" b="1" dirty="0" smtClean="0">
                <a:solidFill>
                  <a:schemeClr val="tx2">
                    <a:lumMod val="75000"/>
                  </a:schemeClr>
                </a:solidFill>
              </a:rPr>
              <a:t>		</a:t>
            </a:r>
            <a:r>
              <a:rPr lang="fr-FR" sz="1600" b="1" dirty="0">
                <a:solidFill>
                  <a:schemeClr val="tx2">
                    <a:lumMod val="75000"/>
                  </a:schemeClr>
                </a:solidFill>
              </a:rPr>
              <a:t> &lt;div&gt;Bonjour</a:t>
            </a:r>
            <a:r>
              <a:rPr lang="fr-FR" sz="1600" b="1" dirty="0">
                <a:solidFill>
                  <a:schemeClr val="accent2">
                    <a:lumMod val="75000"/>
                  </a:schemeClr>
                </a:solidFill>
              </a:rPr>
              <a:t>&lt;p&gt;à vous&lt;/p&gt;</a:t>
            </a:r>
            <a:r>
              <a:rPr lang="fr-FR" sz="1600" b="1" dirty="0">
                <a:solidFill>
                  <a:schemeClr val="tx2">
                    <a:lumMod val="75000"/>
                  </a:schemeClr>
                </a:solidFill>
              </a:rPr>
              <a:t>&lt;/div&gt;</a:t>
            </a:r>
            <a:endParaRPr lang="fr-FR" sz="1600" b="1" dirty="0" smtClean="0">
              <a:solidFill>
                <a:schemeClr val="tx2">
                  <a:lumMod val="75000"/>
                </a:schemeClr>
              </a:solidFill>
            </a:endParaRPr>
          </a:p>
          <a:p>
            <a:endParaRPr lang="fr-FR" sz="1600" b="1" dirty="0" smtClean="0">
              <a:solidFill>
                <a:schemeClr val="tx2">
                  <a:lumMod val="75000"/>
                </a:schemeClr>
              </a:solidFill>
            </a:endParaRPr>
          </a:p>
          <a:p>
            <a:r>
              <a:rPr lang="fr-FR" sz="1600" b="1" dirty="0" smtClean="0">
                <a:solidFill>
                  <a:schemeClr val="tx2">
                    <a:lumMod val="75000"/>
                  </a:schemeClr>
                </a:solidFill>
              </a:rPr>
              <a:t>$(</a:t>
            </a:r>
            <a:r>
              <a:rPr lang="fr-FR" sz="1600" b="1" dirty="0">
                <a:solidFill>
                  <a:schemeClr val="tx2">
                    <a:lumMod val="75000"/>
                  </a:schemeClr>
                </a:solidFill>
              </a:rPr>
              <a:t>'div').</a:t>
            </a:r>
            <a:r>
              <a:rPr lang="fr-FR" sz="1600" b="1" dirty="0"/>
              <a:t> </a:t>
            </a:r>
            <a:r>
              <a:rPr lang="fr-FR" sz="1600" b="1" dirty="0" err="1">
                <a:solidFill>
                  <a:schemeClr val="accent2">
                    <a:lumMod val="75000"/>
                  </a:schemeClr>
                </a:solidFill>
              </a:rPr>
              <a:t>prepend</a:t>
            </a:r>
            <a:r>
              <a:rPr lang="fr-FR" sz="1600" b="1" dirty="0">
                <a:solidFill>
                  <a:schemeClr val="accent2">
                    <a:lumMod val="75000"/>
                  </a:schemeClr>
                </a:solidFill>
              </a:rPr>
              <a:t> ('&lt;p&gt;à vous&lt;/p&gt;') -</a:t>
            </a:r>
            <a:r>
              <a:rPr lang="fr-FR" sz="1600" dirty="0"/>
              <a:t> Insertion  au début de chaque élément du jeu défini par </a:t>
            </a:r>
            <a:r>
              <a:rPr lang="fr-FR" sz="1600" b="1" dirty="0">
                <a:solidFill>
                  <a:schemeClr val="tx2">
                    <a:lumMod val="75000"/>
                  </a:schemeClr>
                </a:solidFill>
              </a:rPr>
              <a:t>$('div')</a:t>
            </a:r>
          </a:p>
          <a:p>
            <a:endParaRPr lang="fr-FR" sz="1600" b="1" dirty="0" smtClean="0">
              <a:solidFill>
                <a:schemeClr val="tx2">
                  <a:lumMod val="75000"/>
                </a:schemeClr>
              </a:solidFill>
            </a:endParaRPr>
          </a:p>
          <a:p>
            <a:r>
              <a:rPr lang="fr-FR" sz="1600" b="1" dirty="0" smtClean="0">
                <a:solidFill>
                  <a:schemeClr val="tx2">
                    <a:lumMod val="75000"/>
                  </a:schemeClr>
                </a:solidFill>
              </a:rPr>
              <a:t>		&lt;</a:t>
            </a:r>
            <a:r>
              <a:rPr lang="fr-FR" sz="1600" b="1" dirty="0">
                <a:solidFill>
                  <a:schemeClr val="tx2">
                    <a:lumMod val="75000"/>
                  </a:schemeClr>
                </a:solidFill>
              </a:rPr>
              <a:t>div</a:t>
            </a:r>
            <a:r>
              <a:rPr lang="fr-FR" sz="1600" b="1" dirty="0" smtClean="0">
                <a:solidFill>
                  <a:schemeClr val="tx2">
                    <a:lumMod val="75000"/>
                  </a:schemeClr>
                </a:solidFill>
              </a:rPr>
              <a:t>&gt;</a:t>
            </a:r>
            <a:r>
              <a:rPr lang="fr-FR" sz="1600" b="1" dirty="0">
                <a:solidFill>
                  <a:schemeClr val="accent2">
                    <a:lumMod val="75000"/>
                  </a:schemeClr>
                </a:solidFill>
              </a:rPr>
              <a:t>&lt;p&gt;à vous&lt;/p&gt;</a:t>
            </a:r>
            <a:r>
              <a:rPr lang="fr-FR" sz="1600" b="1" dirty="0" smtClean="0">
                <a:solidFill>
                  <a:schemeClr val="tx2">
                    <a:lumMod val="75000"/>
                  </a:schemeClr>
                </a:solidFill>
              </a:rPr>
              <a:t>Bonjour</a:t>
            </a:r>
            <a:r>
              <a:rPr lang="fr-FR" sz="1600" b="1" dirty="0">
                <a:solidFill>
                  <a:schemeClr val="tx2">
                    <a:lumMod val="75000"/>
                  </a:schemeClr>
                </a:solidFill>
              </a:rPr>
              <a:t>&lt;/div</a:t>
            </a:r>
            <a:r>
              <a:rPr lang="fr-FR" sz="1600" b="1" dirty="0" smtClean="0">
                <a:solidFill>
                  <a:schemeClr val="tx2">
                    <a:lumMod val="75000"/>
                  </a:schemeClr>
                </a:solidFill>
              </a:rPr>
              <a:t>&gt;</a:t>
            </a:r>
          </a:p>
          <a:p>
            <a:endParaRPr lang="fr-FR" sz="1600" b="1" dirty="0" smtClean="0">
              <a:solidFill>
                <a:schemeClr val="tx2">
                  <a:lumMod val="75000"/>
                </a:schemeClr>
              </a:solidFill>
            </a:endParaRPr>
          </a:p>
          <a:p>
            <a:r>
              <a:rPr lang="fr-FR" sz="1600" b="1" dirty="0">
                <a:solidFill>
                  <a:schemeClr val="tx2">
                    <a:lumMod val="75000"/>
                  </a:schemeClr>
                </a:solidFill>
              </a:rPr>
              <a:t>$(</a:t>
            </a:r>
            <a:r>
              <a:rPr lang="fr-FR" sz="1600" b="1" dirty="0">
                <a:solidFill>
                  <a:schemeClr val="accent2">
                    <a:lumMod val="75000"/>
                  </a:schemeClr>
                </a:solidFill>
              </a:rPr>
              <a:t>'&lt;p&gt;à vous&lt;/p&gt;'</a:t>
            </a:r>
            <a:r>
              <a:rPr lang="fr-FR" sz="1600" b="1" dirty="0">
                <a:solidFill>
                  <a:schemeClr val="tx2">
                    <a:lumMod val="75000"/>
                  </a:schemeClr>
                </a:solidFill>
              </a:rPr>
              <a:t>).</a:t>
            </a:r>
            <a:r>
              <a:rPr lang="fr-FR" sz="1600" b="1" dirty="0"/>
              <a:t> </a:t>
            </a:r>
            <a:r>
              <a:rPr lang="fr-FR" sz="1600" b="1" dirty="0" err="1">
                <a:solidFill>
                  <a:schemeClr val="accent2">
                    <a:lumMod val="75000"/>
                  </a:schemeClr>
                </a:solidFill>
              </a:rPr>
              <a:t>pre</a:t>
            </a:r>
            <a:r>
              <a:rPr lang="fr-FR" sz="1600" b="1" dirty="0" err="1" smtClean="0">
                <a:solidFill>
                  <a:schemeClr val="accent2">
                    <a:lumMod val="75000"/>
                  </a:schemeClr>
                </a:solidFill>
              </a:rPr>
              <a:t>pendTo</a:t>
            </a:r>
            <a:r>
              <a:rPr lang="fr-FR" sz="1600" b="1" dirty="0">
                <a:solidFill>
                  <a:schemeClr val="accent2">
                    <a:lumMod val="75000"/>
                  </a:schemeClr>
                </a:solidFill>
              </a:rPr>
              <a:t>(</a:t>
            </a:r>
            <a:r>
              <a:rPr lang="fr-FR" sz="1600" b="1" dirty="0">
                <a:solidFill>
                  <a:schemeClr val="tx2">
                    <a:lumMod val="75000"/>
                  </a:schemeClr>
                </a:solidFill>
              </a:rPr>
              <a:t>$('div')</a:t>
            </a:r>
            <a:r>
              <a:rPr lang="fr-FR" sz="1600" b="1" dirty="0">
                <a:solidFill>
                  <a:schemeClr val="accent2">
                    <a:lumMod val="75000"/>
                  </a:schemeClr>
                </a:solidFill>
              </a:rPr>
              <a:t>) - </a:t>
            </a:r>
            <a:r>
              <a:rPr lang="fr-FR" sz="1600" dirty="0"/>
              <a:t>Insertion </a:t>
            </a:r>
            <a:r>
              <a:rPr lang="fr-FR" sz="1600" dirty="0" smtClean="0"/>
              <a:t>au début </a:t>
            </a:r>
            <a:r>
              <a:rPr lang="fr-FR" sz="1600" dirty="0"/>
              <a:t>de chaque élément du jeu défini</a:t>
            </a:r>
            <a:r>
              <a:rPr lang="fr-FR" sz="1600" dirty="0" smtClean="0"/>
              <a:t> </a:t>
            </a:r>
            <a:r>
              <a:rPr lang="fr-FR" sz="1600" dirty="0"/>
              <a:t>par </a:t>
            </a:r>
            <a:r>
              <a:rPr lang="fr-FR" sz="1600" b="1" dirty="0">
                <a:solidFill>
                  <a:schemeClr val="tx2">
                    <a:lumMod val="75000"/>
                  </a:schemeClr>
                </a:solidFill>
              </a:rPr>
              <a:t>$('div').</a:t>
            </a:r>
            <a:endParaRPr lang="fr-FR" sz="1600" dirty="0"/>
          </a:p>
          <a:p>
            <a:r>
              <a:rPr lang="fr-FR" sz="1600" b="1" dirty="0" smtClean="0">
                <a:solidFill>
                  <a:schemeClr val="tx2">
                    <a:lumMod val="75000"/>
                  </a:schemeClr>
                </a:solidFill>
              </a:rPr>
              <a:t>		&lt;</a:t>
            </a:r>
            <a:r>
              <a:rPr lang="fr-FR" sz="1600" b="1" dirty="0">
                <a:solidFill>
                  <a:schemeClr val="tx2">
                    <a:lumMod val="75000"/>
                  </a:schemeClr>
                </a:solidFill>
              </a:rPr>
              <a:t>div&gt;</a:t>
            </a:r>
            <a:r>
              <a:rPr lang="fr-FR" sz="1600" b="1" dirty="0">
                <a:solidFill>
                  <a:schemeClr val="accent2">
                    <a:lumMod val="75000"/>
                  </a:schemeClr>
                </a:solidFill>
              </a:rPr>
              <a:t>&lt;p&gt;à vous&lt;/p&gt;</a:t>
            </a:r>
            <a:r>
              <a:rPr lang="fr-FR" sz="1600" b="1" dirty="0">
                <a:solidFill>
                  <a:schemeClr val="tx2">
                    <a:lumMod val="75000"/>
                  </a:schemeClr>
                </a:solidFill>
              </a:rPr>
              <a:t>Bonjour&lt;/div&gt;</a:t>
            </a:r>
          </a:p>
          <a:p>
            <a:endParaRPr lang="fr-FR" dirty="0" smtClean="0"/>
          </a:p>
        </p:txBody>
      </p:sp>
      <p:sp>
        <p:nvSpPr>
          <p:cNvPr id="5" name="Flèche vers le bas 4"/>
          <p:cNvSpPr/>
          <p:nvPr/>
        </p:nvSpPr>
        <p:spPr>
          <a:xfrm>
            <a:off x="3923928" y="2708920"/>
            <a:ext cx="216024"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Flèche vers le bas 5"/>
          <p:cNvSpPr/>
          <p:nvPr/>
        </p:nvSpPr>
        <p:spPr>
          <a:xfrm>
            <a:off x="3890502" y="4674764"/>
            <a:ext cx="216024"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Flèche vers le bas 6"/>
          <p:cNvSpPr/>
          <p:nvPr/>
        </p:nvSpPr>
        <p:spPr>
          <a:xfrm>
            <a:off x="3890502" y="3717032"/>
            <a:ext cx="216024"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Flèche vers le bas 7"/>
          <p:cNvSpPr/>
          <p:nvPr/>
        </p:nvSpPr>
        <p:spPr>
          <a:xfrm>
            <a:off x="3890502" y="5609481"/>
            <a:ext cx="216024"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780986945"/>
      </p:ext>
    </p:extLst>
  </p:cSld>
  <p:clrMapOvr>
    <a:masterClrMapping/>
  </p:clrMapOvr>
  <p:transition spd="slow">
    <p:wipe dir="d"/>
  </p:transition>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287160"/>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attr</a:t>
            </a:r>
            <a:r>
              <a:rPr lang="fr-FR" sz="3100" b="1" i="1" dirty="0" smtClean="0">
                <a:solidFill>
                  <a:schemeClr val="accent2">
                    <a:lumMod val="75000"/>
                  </a:schemeClr>
                </a:solidFill>
              </a:rPr>
              <a:t>(</a:t>
            </a:r>
            <a:r>
              <a:rPr lang="fr-FR" sz="3100" b="1" i="1" dirty="0" smtClean="0">
                <a:solidFill>
                  <a:schemeClr val="tx2">
                    <a:lumMod val="75000"/>
                  </a:schemeClr>
                </a:solidFill>
              </a:rPr>
              <a:t>attribut</a:t>
            </a:r>
            <a:r>
              <a:rPr lang="fr-FR" sz="3100" b="1" i="1" dirty="0" smtClean="0">
                <a:solidFill>
                  <a:schemeClr val="accent2">
                    <a:lumMod val="75000"/>
                  </a:schemeClr>
                </a:solidFill>
              </a:rPr>
              <a:t>)</a:t>
            </a:r>
            <a:r>
              <a:rPr lang="fr-FR" sz="3100" b="1" i="1" dirty="0">
                <a:solidFill>
                  <a:schemeClr val="accent2">
                    <a:lumMod val="75000"/>
                  </a:schemeClr>
                </a:solidFill>
              </a:rPr>
              <a:t>	 </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attr</a:t>
            </a:r>
            <a:r>
              <a:rPr lang="fr-FR" sz="3100" b="1" i="1" dirty="0" smtClean="0">
                <a:solidFill>
                  <a:schemeClr val="accent2">
                    <a:lumMod val="75000"/>
                  </a:schemeClr>
                </a:solidFill>
              </a:rPr>
              <a:t>(</a:t>
            </a:r>
            <a:r>
              <a:rPr lang="fr-FR" sz="3100" b="1" i="1" dirty="0" err="1" smtClean="0">
                <a:solidFill>
                  <a:schemeClr val="tx2">
                    <a:lumMod val="75000"/>
                  </a:schemeClr>
                </a:solidFill>
              </a:rPr>
              <a:t>attribut,valeur</a:t>
            </a:r>
            <a:r>
              <a:rPr lang="fr-FR" sz="3100" b="1" i="1" dirty="0" smtClean="0">
                <a:solidFill>
                  <a:schemeClr val="accent2">
                    <a:lumMod val="75000"/>
                  </a:schemeClr>
                </a:solidFill>
              </a:rPr>
              <a:t>)</a:t>
            </a:r>
            <a:br>
              <a:rPr lang="fr-FR" sz="3100" b="1" i="1" dirty="0" smtClean="0">
                <a:solidFill>
                  <a:schemeClr val="accent2">
                    <a:lumMod val="75000"/>
                  </a:schemeClr>
                </a:solidFill>
              </a:rPr>
            </a:br>
            <a:endParaRPr lang="fr-FR" sz="3100" b="1" dirty="0">
              <a:solidFill>
                <a:schemeClr val="accent2">
                  <a:lumMod val="75000"/>
                </a:schemeClr>
              </a:solidFill>
            </a:endParaRPr>
          </a:p>
        </p:txBody>
      </p:sp>
      <p:sp>
        <p:nvSpPr>
          <p:cNvPr id="4" name="ZoneTexte 3"/>
          <p:cNvSpPr txBox="1"/>
          <p:nvPr/>
        </p:nvSpPr>
        <p:spPr>
          <a:xfrm>
            <a:off x="703820" y="1844824"/>
            <a:ext cx="8082782" cy="3970318"/>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err="1" smtClean="0">
                <a:solidFill>
                  <a:schemeClr val="accent2">
                    <a:lumMod val="75000"/>
                  </a:schemeClr>
                </a:solidFill>
              </a:rPr>
              <a:t>attr</a:t>
            </a:r>
            <a:r>
              <a:rPr lang="fr-FR" b="1" dirty="0" smtClean="0">
                <a:solidFill>
                  <a:schemeClr val="accent2">
                    <a:lumMod val="75000"/>
                  </a:schemeClr>
                </a:solidFill>
              </a:rPr>
              <a:t>(</a:t>
            </a:r>
            <a:r>
              <a:rPr lang="fr-FR" b="1" dirty="0" smtClean="0">
                <a:solidFill>
                  <a:schemeClr val="tx2">
                    <a:lumMod val="75000"/>
                  </a:schemeClr>
                </a:solidFill>
              </a:rPr>
              <a:t>attribut</a:t>
            </a:r>
            <a:r>
              <a:rPr lang="fr-FR" b="1" dirty="0" smtClean="0">
                <a:solidFill>
                  <a:schemeClr val="accent2">
                    <a:lumMod val="75000"/>
                  </a:schemeClr>
                </a:solidFill>
              </a:rPr>
              <a:t>)</a:t>
            </a:r>
            <a:endParaRPr lang="fr-FR" b="1" dirty="0"/>
          </a:p>
          <a:p>
            <a:endParaRPr lang="fr-FR" dirty="0"/>
          </a:p>
          <a:p>
            <a:r>
              <a:rPr lang="fr-FR" dirty="0" smtClean="0"/>
              <a:t>Cette méthode permet de retourner la valeur de l'attribut spécifié du premier élément correspondant au jeu défini par $(cible)</a:t>
            </a:r>
          </a:p>
          <a:p>
            <a:endParaRPr lang="fr-FR" dirty="0"/>
          </a:p>
          <a:p>
            <a:r>
              <a:rPr lang="fr-FR" b="1" dirty="0">
                <a:solidFill>
                  <a:schemeClr val="tx2">
                    <a:lumMod val="75000"/>
                  </a:schemeClr>
                </a:solidFill>
              </a:rPr>
              <a:t>$(cible).</a:t>
            </a:r>
            <a:r>
              <a:rPr lang="fr-FR" b="1" dirty="0"/>
              <a:t> </a:t>
            </a:r>
            <a:r>
              <a:rPr lang="fr-FR" b="1" dirty="0" err="1" smtClean="0">
                <a:solidFill>
                  <a:schemeClr val="accent2">
                    <a:lumMod val="75000"/>
                  </a:schemeClr>
                </a:solidFill>
              </a:rPr>
              <a:t>attr</a:t>
            </a:r>
            <a:r>
              <a:rPr lang="fr-FR" b="1" dirty="0" smtClean="0">
                <a:solidFill>
                  <a:schemeClr val="accent2">
                    <a:lumMod val="75000"/>
                  </a:schemeClr>
                </a:solidFill>
              </a:rPr>
              <a:t>(</a:t>
            </a:r>
            <a:r>
              <a:rPr lang="fr-FR" b="1" dirty="0" smtClean="0">
                <a:solidFill>
                  <a:schemeClr val="tx2">
                    <a:lumMod val="75000"/>
                  </a:schemeClr>
                </a:solidFill>
              </a:rPr>
              <a:t>attribut, valeur</a:t>
            </a:r>
            <a:r>
              <a:rPr lang="fr-FR" b="1" dirty="0" smtClean="0">
                <a:solidFill>
                  <a:schemeClr val="accent2">
                    <a:lumMod val="75000"/>
                  </a:schemeClr>
                </a:solidFill>
              </a:rPr>
              <a:t>)</a:t>
            </a:r>
            <a:endParaRPr lang="fr-FR" dirty="0" smtClean="0"/>
          </a:p>
          <a:p>
            <a:r>
              <a:rPr lang="fr-FR" dirty="0"/>
              <a:t>Cette méthode permet de </a:t>
            </a:r>
            <a:r>
              <a:rPr lang="fr-FR" dirty="0" smtClean="0"/>
              <a:t>spécifier la valeur d'un ou de plusieurs attributs pour tous les éléments  du jeu spécifié par $cible.</a:t>
            </a:r>
          </a:p>
          <a:p>
            <a:r>
              <a:rPr lang="fr-FR" b="1" dirty="0" smtClean="0">
                <a:solidFill>
                  <a:schemeClr val="tx2">
                    <a:lumMod val="75000"/>
                  </a:schemeClr>
                </a:solidFill>
              </a:rPr>
              <a:t>valeur </a:t>
            </a:r>
            <a:r>
              <a:rPr lang="fr-FR" dirty="0" smtClean="0"/>
              <a:t>peut être une fonction. Dans ce cas la syntaxe est la suivante :</a:t>
            </a:r>
          </a:p>
          <a:p>
            <a:r>
              <a:rPr lang="fr-FR" b="1" dirty="0" err="1">
                <a:solidFill>
                  <a:schemeClr val="tx2">
                    <a:lumMod val="75000"/>
                  </a:schemeClr>
                </a:solidFill>
              </a:rPr>
              <a:t>function</a:t>
            </a:r>
            <a:r>
              <a:rPr lang="fr-FR" b="1" dirty="0">
                <a:solidFill>
                  <a:schemeClr val="tx2">
                    <a:lumMod val="75000"/>
                  </a:schemeClr>
                </a:solidFill>
              </a:rPr>
              <a:t>(index, </a:t>
            </a:r>
            <a:r>
              <a:rPr lang="fr-FR" b="1" dirty="0" err="1" smtClean="0">
                <a:solidFill>
                  <a:schemeClr val="tx2">
                    <a:lumMod val="75000"/>
                  </a:schemeClr>
                </a:solidFill>
              </a:rPr>
              <a:t>ancvaleur</a:t>
            </a:r>
            <a:r>
              <a:rPr lang="fr-FR" b="1" dirty="0">
                <a:solidFill>
                  <a:schemeClr val="tx2">
                    <a:lumMod val="75000"/>
                  </a:schemeClr>
                </a:solidFill>
              </a:rPr>
              <a:t>)</a:t>
            </a:r>
          </a:p>
          <a:p>
            <a:r>
              <a:rPr lang="fr-FR" b="1" dirty="0" smtClean="0"/>
              <a:t>index </a:t>
            </a:r>
            <a:r>
              <a:rPr lang="fr-FR" dirty="0" smtClean="0"/>
              <a:t>est le numéro correspondant à la position de l'élément dans le jeu spécifié par $cible,</a:t>
            </a:r>
          </a:p>
          <a:p>
            <a:r>
              <a:rPr lang="fr-FR" b="1" dirty="0" err="1" smtClean="0">
                <a:solidFill>
                  <a:schemeClr val="tx2">
                    <a:lumMod val="75000"/>
                  </a:schemeClr>
                </a:solidFill>
              </a:rPr>
              <a:t>ancvaleur</a:t>
            </a:r>
            <a:r>
              <a:rPr lang="fr-FR" b="1" dirty="0" smtClean="0">
                <a:solidFill>
                  <a:schemeClr val="tx2">
                    <a:lumMod val="75000"/>
                  </a:schemeClr>
                </a:solidFill>
              </a:rPr>
              <a:t> </a:t>
            </a:r>
            <a:r>
              <a:rPr lang="fr-FR" dirty="0" smtClean="0"/>
              <a:t>contient l'ancienne valeur de </a:t>
            </a:r>
            <a:r>
              <a:rPr lang="fr-FR" dirty="0"/>
              <a:t>l'attribut correspondant à la position de l'élément dans le jeu spécifié par $cible</a:t>
            </a:r>
            <a:r>
              <a:rPr lang="fr-FR" dirty="0" smtClean="0"/>
              <a:t>,</a:t>
            </a:r>
            <a:endParaRPr lang="fr-FR" dirty="0"/>
          </a:p>
        </p:txBody>
      </p:sp>
    </p:spTree>
    <p:extLst>
      <p:ext uri="{BB962C8B-B14F-4D97-AF65-F5344CB8AC3E}">
        <p14:creationId xmlns:p14="http://schemas.microsoft.com/office/powerpoint/2010/main" val="2205511316"/>
      </p:ext>
    </p:extLst>
  </p:cSld>
  <p:clrMapOvr>
    <a:masterClrMapping/>
  </p:clrMapOvr>
  <p:transition spd="slow">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Exercice 15</a:t>
            </a:r>
            <a:endParaRPr lang="fr-FR" sz="3100" b="1" dirty="0">
              <a:solidFill>
                <a:schemeClr val="accent2">
                  <a:lumMod val="75000"/>
                </a:scheme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412776"/>
            <a:ext cx="7187670" cy="2545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454" y="4312569"/>
            <a:ext cx="4136762" cy="1924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0124412"/>
      </p:ext>
    </p:extLst>
  </p:cSld>
  <p:clrMapOvr>
    <a:masterClrMapping/>
  </p:clrMapOvr>
  <p:transition spd="slow">
    <p:wipe dir="d"/>
  </p:transition>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287160"/>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attr</a:t>
            </a:r>
            <a:r>
              <a:rPr lang="fr-FR" sz="3100" b="1" i="1" dirty="0" smtClean="0">
                <a:solidFill>
                  <a:schemeClr val="accent2">
                    <a:lumMod val="75000"/>
                  </a:schemeClr>
                </a:solidFill>
              </a:rPr>
              <a:t>(</a:t>
            </a:r>
            <a:r>
              <a:rPr lang="fr-FR" sz="3100" b="1" i="1" dirty="0" smtClean="0">
                <a:solidFill>
                  <a:schemeClr val="tx2">
                    <a:lumMod val="75000"/>
                  </a:schemeClr>
                </a:solidFill>
              </a:rPr>
              <a:t>attribut</a:t>
            </a:r>
            <a:r>
              <a:rPr lang="fr-FR" sz="3100" b="1" i="1" dirty="0" smtClean="0">
                <a:solidFill>
                  <a:schemeClr val="accent2">
                    <a:lumMod val="75000"/>
                  </a:schemeClr>
                </a:solidFill>
              </a:rPr>
              <a:t>)</a:t>
            </a:r>
            <a:r>
              <a:rPr lang="fr-FR" sz="3100" b="1" i="1" dirty="0">
                <a:solidFill>
                  <a:schemeClr val="accent2">
                    <a:lumMod val="75000"/>
                  </a:schemeClr>
                </a:solidFill>
              </a:rPr>
              <a:t>	 </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attr</a:t>
            </a:r>
            <a:r>
              <a:rPr lang="fr-FR" sz="3100" b="1" i="1" dirty="0" smtClean="0">
                <a:solidFill>
                  <a:schemeClr val="accent2">
                    <a:lumMod val="75000"/>
                  </a:schemeClr>
                </a:solidFill>
              </a:rPr>
              <a:t>(</a:t>
            </a:r>
            <a:r>
              <a:rPr lang="fr-FR" sz="3100" b="1" i="1" dirty="0" err="1" smtClean="0">
                <a:solidFill>
                  <a:schemeClr val="tx2">
                    <a:lumMod val="75000"/>
                  </a:schemeClr>
                </a:solidFill>
              </a:rPr>
              <a:t>attribut,valeur</a:t>
            </a:r>
            <a:r>
              <a:rPr lang="fr-FR" sz="3100" b="1" i="1" dirty="0" smtClean="0">
                <a:solidFill>
                  <a:schemeClr val="accent2">
                    <a:lumMod val="75000"/>
                  </a:schemeClr>
                </a:solidFill>
              </a:rPr>
              <a:t>)</a:t>
            </a:r>
            <a:br>
              <a:rPr lang="fr-FR" sz="3100" b="1" i="1" dirty="0" smtClean="0">
                <a:solidFill>
                  <a:schemeClr val="accent2">
                    <a:lumMod val="75000"/>
                  </a:schemeClr>
                </a:solidFill>
              </a:rPr>
            </a:br>
            <a:endParaRPr lang="fr-FR" sz="3100" b="1" dirty="0">
              <a:solidFill>
                <a:schemeClr val="accent2">
                  <a:lumMod val="75000"/>
                </a:schemeClr>
              </a:solidFill>
            </a:endParaRPr>
          </a:p>
        </p:txBody>
      </p:sp>
      <p:sp>
        <p:nvSpPr>
          <p:cNvPr id="4" name="ZoneTexte 3"/>
          <p:cNvSpPr txBox="1"/>
          <p:nvPr/>
        </p:nvSpPr>
        <p:spPr>
          <a:xfrm>
            <a:off x="703820" y="1844824"/>
            <a:ext cx="8082782" cy="4247317"/>
          </a:xfrm>
          <a:prstGeom prst="rect">
            <a:avLst/>
          </a:prstGeom>
          <a:noFill/>
        </p:spPr>
        <p:txBody>
          <a:bodyPr wrap="square" rtlCol="0">
            <a:spAutoFit/>
          </a:bodyPr>
          <a:lstStyle/>
          <a:p>
            <a:r>
              <a:rPr lang="fr-FR" dirty="0" smtClean="0"/>
              <a:t>Exemple 1 :</a:t>
            </a:r>
          </a:p>
          <a:p>
            <a:r>
              <a:rPr lang="fr-FR" dirty="0" smtClean="0"/>
              <a:t>...</a:t>
            </a:r>
          </a:p>
          <a:p>
            <a:r>
              <a:rPr lang="en-US" dirty="0" err="1"/>
              <a:t>em</a:t>
            </a:r>
            <a:r>
              <a:rPr lang="en-US" dirty="0"/>
              <a:t> { </a:t>
            </a:r>
            <a:r>
              <a:rPr lang="en-US" dirty="0" err="1"/>
              <a:t>color:blue</a:t>
            </a:r>
            <a:r>
              <a:rPr lang="en-US" dirty="0"/>
              <a:t>; </a:t>
            </a:r>
            <a:r>
              <a:rPr lang="en-US" dirty="0" err="1"/>
              <a:t>font-weight:bold</a:t>
            </a:r>
            <a:r>
              <a:rPr lang="en-US" dirty="0"/>
              <a:t>; }</a:t>
            </a:r>
          </a:p>
          <a:p>
            <a:r>
              <a:rPr lang="en-US" dirty="0"/>
              <a:t>div { </a:t>
            </a:r>
            <a:r>
              <a:rPr lang="en-US" dirty="0" err="1"/>
              <a:t>color:red</a:t>
            </a:r>
            <a:r>
              <a:rPr lang="en-US" dirty="0"/>
              <a:t>; </a:t>
            </a:r>
            <a:r>
              <a:rPr lang="en-US" dirty="0" smtClean="0"/>
              <a:t>}</a:t>
            </a:r>
          </a:p>
          <a:p>
            <a:r>
              <a:rPr lang="en-US" dirty="0" smtClean="0"/>
              <a:t>...</a:t>
            </a:r>
            <a:endParaRPr lang="fr-FR" dirty="0"/>
          </a:p>
          <a:p>
            <a:r>
              <a:rPr lang="en-US" dirty="0"/>
              <a:t>&lt;body&gt;</a:t>
            </a:r>
          </a:p>
          <a:p>
            <a:r>
              <a:rPr lang="en-US" dirty="0"/>
              <a:t>&lt;p&gt;</a:t>
            </a:r>
          </a:p>
          <a:p>
            <a:r>
              <a:rPr lang="en-US" dirty="0" smtClean="0"/>
              <a:t>Il </a:t>
            </a:r>
            <a:r>
              <a:rPr lang="en-US" dirty="0" err="1" smtClean="0"/>
              <a:t>était</a:t>
            </a:r>
            <a:r>
              <a:rPr lang="en-US" dirty="0" smtClean="0"/>
              <a:t> </a:t>
            </a:r>
            <a:r>
              <a:rPr lang="en-US" dirty="0" err="1" smtClean="0"/>
              <a:t>une</a:t>
            </a:r>
            <a:r>
              <a:rPr lang="en-US" dirty="0" smtClean="0"/>
              <a:t> </a:t>
            </a:r>
            <a:r>
              <a:rPr lang="en-US" dirty="0" err="1" smtClean="0"/>
              <a:t>fois</a:t>
            </a:r>
            <a:r>
              <a:rPr lang="en-US" dirty="0" smtClean="0"/>
              <a:t> </a:t>
            </a:r>
            <a:r>
              <a:rPr lang="en-US" dirty="0"/>
              <a:t>&lt;</a:t>
            </a:r>
            <a:r>
              <a:rPr lang="en-US" dirty="0" err="1"/>
              <a:t>em</a:t>
            </a:r>
            <a:r>
              <a:rPr lang="en-US" dirty="0"/>
              <a:t> title</a:t>
            </a:r>
            <a:r>
              <a:rPr lang="en-US" dirty="0" smtClean="0"/>
              <a:t>="Le petit </a:t>
            </a:r>
            <a:r>
              <a:rPr lang="en-US" dirty="0" err="1" smtClean="0"/>
              <a:t>Poucet</a:t>
            </a:r>
            <a:r>
              <a:rPr lang="en-US" dirty="0" smtClean="0"/>
              <a:t>"&gt;</a:t>
            </a:r>
            <a:r>
              <a:rPr lang="en-US" dirty="0" err="1" smtClean="0"/>
              <a:t>dans</a:t>
            </a:r>
            <a:r>
              <a:rPr lang="en-US" dirty="0" smtClean="0"/>
              <a:t> la </a:t>
            </a:r>
            <a:r>
              <a:rPr lang="en-US" dirty="0" err="1" smtClean="0"/>
              <a:t>forêt</a:t>
            </a:r>
            <a:r>
              <a:rPr lang="en-US" dirty="0" smtClean="0"/>
              <a:t> &lt;/</a:t>
            </a:r>
            <a:r>
              <a:rPr lang="en-US" dirty="0" err="1"/>
              <a:t>em</a:t>
            </a:r>
            <a:r>
              <a:rPr lang="en-US" dirty="0"/>
              <a:t>&gt; </a:t>
            </a:r>
            <a:r>
              <a:rPr lang="en-US" dirty="0" smtClean="0"/>
              <a:t>d'un pays...</a:t>
            </a:r>
            <a:endParaRPr lang="en-US" dirty="0"/>
          </a:p>
          <a:p>
            <a:r>
              <a:rPr lang="en-US" dirty="0"/>
              <a:t>&lt;/p&gt;</a:t>
            </a:r>
          </a:p>
          <a:p>
            <a:r>
              <a:rPr lang="en-US" dirty="0" smtClean="0"/>
              <a:t>Le </a:t>
            </a:r>
            <a:r>
              <a:rPr lang="en-US" dirty="0" err="1" smtClean="0"/>
              <a:t>titre</a:t>
            </a:r>
            <a:r>
              <a:rPr lang="en-US" dirty="0" smtClean="0"/>
              <a:t> de la fable </a:t>
            </a:r>
            <a:r>
              <a:rPr lang="en-US" dirty="0" err="1" smtClean="0"/>
              <a:t>est</a:t>
            </a:r>
            <a:r>
              <a:rPr lang="en-US" dirty="0" smtClean="0"/>
              <a:t> :&lt;</a:t>
            </a:r>
            <a:r>
              <a:rPr lang="en-US" dirty="0"/>
              <a:t>div&gt;&lt;/div&gt;</a:t>
            </a:r>
          </a:p>
          <a:p>
            <a:r>
              <a:rPr lang="en-US" dirty="0"/>
              <a:t>&lt;script&gt;</a:t>
            </a:r>
          </a:p>
          <a:p>
            <a:r>
              <a:rPr lang="en-US" dirty="0" err="1"/>
              <a:t>var</a:t>
            </a:r>
            <a:r>
              <a:rPr lang="en-US" dirty="0"/>
              <a:t> title = $("</a:t>
            </a:r>
            <a:r>
              <a:rPr lang="en-US" dirty="0" err="1"/>
              <a:t>em</a:t>
            </a:r>
            <a:r>
              <a:rPr lang="en-US" dirty="0"/>
              <a:t>").</a:t>
            </a:r>
            <a:r>
              <a:rPr lang="en-US" dirty="0" err="1"/>
              <a:t>attr</a:t>
            </a:r>
            <a:r>
              <a:rPr lang="en-US" dirty="0"/>
              <a:t>("title");</a:t>
            </a:r>
          </a:p>
          <a:p>
            <a:r>
              <a:rPr lang="en-US" dirty="0"/>
              <a:t>$("div").text(title);</a:t>
            </a:r>
          </a:p>
          <a:p>
            <a:r>
              <a:rPr lang="en-US" dirty="0"/>
              <a:t>&lt;/script&gt;</a:t>
            </a:r>
          </a:p>
          <a:p>
            <a:r>
              <a:rPr lang="en-US" dirty="0"/>
              <a:t>&lt;/body&gt;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5013176"/>
            <a:ext cx="4274023" cy="144016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76718952"/>
      </p:ext>
    </p:extLst>
  </p:cSld>
  <p:clrMapOvr>
    <a:masterClrMapping/>
  </p:clrMapOvr>
  <p:transition spd="slow">
    <p:wipe dir="d"/>
  </p:transition>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287160"/>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attr</a:t>
            </a:r>
            <a:r>
              <a:rPr lang="fr-FR" sz="3100" b="1" i="1" dirty="0" smtClean="0">
                <a:solidFill>
                  <a:schemeClr val="accent2">
                    <a:lumMod val="75000"/>
                  </a:schemeClr>
                </a:solidFill>
              </a:rPr>
              <a:t>(</a:t>
            </a:r>
            <a:r>
              <a:rPr lang="fr-FR" sz="3100" b="1" i="1" dirty="0" smtClean="0">
                <a:solidFill>
                  <a:schemeClr val="tx2">
                    <a:lumMod val="75000"/>
                  </a:schemeClr>
                </a:solidFill>
              </a:rPr>
              <a:t>attribut</a:t>
            </a:r>
            <a:r>
              <a:rPr lang="fr-FR" sz="3100" b="1" i="1" dirty="0" smtClean="0">
                <a:solidFill>
                  <a:schemeClr val="accent2">
                    <a:lumMod val="75000"/>
                  </a:schemeClr>
                </a:solidFill>
              </a:rPr>
              <a:t>)</a:t>
            </a:r>
            <a:r>
              <a:rPr lang="fr-FR" sz="3100" b="1" i="1" dirty="0">
                <a:solidFill>
                  <a:schemeClr val="accent2">
                    <a:lumMod val="75000"/>
                  </a:schemeClr>
                </a:solidFill>
              </a:rPr>
              <a:t>	 </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attr</a:t>
            </a:r>
            <a:r>
              <a:rPr lang="fr-FR" sz="3100" b="1" i="1" dirty="0" smtClean="0">
                <a:solidFill>
                  <a:schemeClr val="accent2">
                    <a:lumMod val="75000"/>
                  </a:schemeClr>
                </a:solidFill>
              </a:rPr>
              <a:t>(</a:t>
            </a:r>
            <a:r>
              <a:rPr lang="fr-FR" sz="3100" b="1" i="1" dirty="0" err="1" smtClean="0">
                <a:solidFill>
                  <a:schemeClr val="tx2">
                    <a:lumMod val="75000"/>
                  </a:schemeClr>
                </a:solidFill>
              </a:rPr>
              <a:t>attribut,valeur</a:t>
            </a:r>
            <a:r>
              <a:rPr lang="fr-FR" sz="3100" b="1" i="1" dirty="0" smtClean="0">
                <a:solidFill>
                  <a:schemeClr val="accent2">
                    <a:lumMod val="75000"/>
                  </a:schemeClr>
                </a:solidFill>
              </a:rPr>
              <a:t>)</a:t>
            </a:r>
            <a:br>
              <a:rPr lang="fr-FR" sz="3100" b="1" i="1" dirty="0" smtClean="0">
                <a:solidFill>
                  <a:schemeClr val="accent2">
                    <a:lumMod val="75000"/>
                  </a:schemeClr>
                </a:solidFill>
              </a:rPr>
            </a:br>
            <a:endParaRPr lang="fr-FR" sz="3100" b="1" dirty="0">
              <a:solidFill>
                <a:schemeClr val="accent2">
                  <a:lumMod val="75000"/>
                </a:schemeClr>
              </a:solidFill>
            </a:endParaRPr>
          </a:p>
        </p:txBody>
      </p:sp>
      <p:sp>
        <p:nvSpPr>
          <p:cNvPr id="4" name="ZoneTexte 3"/>
          <p:cNvSpPr txBox="1"/>
          <p:nvPr/>
        </p:nvSpPr>
        <p:spPr>
          <a:xfrm>
            <a:off x="698100" y="1502688"/>
            <a:ext cx="8082782" cy="5355312"/>
          </a:xfrm>
          <a:prstGeom prst="rect">
            <a:avLst/>
          </a:prstGeom>
          <a:noFill/>
        </p:spPr>
        <p:txBody>
          <a:bodyPr wrap="square" rtlCol="0">
            <a:spAutoFit/>
          </a:bodyPr>
          <a:lstStyle/>
          <a:p>
            <a:r>
              <a:rPr lang="fr-FR" dirty="0" smtClean="0"/>
              <a:t>Exemple 2 :</a:t>
            </a:r>
          </a:p>
          <a:p>
            <a:r>
              <a:rPr lang="fr-FR" dirty="0" smtClean="0"/>
              <a:t>...</a:t>
            </a:r>
          </a:p>
          <a:p>
            <a:r>
              <a:rPr lang="fr-FR" dirty="0" err="1"/>
              <a:t>img</a:t>
            </a:r>
            <a:r>
              <a:rPr lang="fr-FR" dirty="0"/>
              <a:t> { padding:10px; }</a:t>
            </a:r>
          </a:p>
          <a:p>
            <a:r>
              <a:rPr lang="fr-FR" dirty="0"/>
              <a:t>div { </a:t>
            </a:r>
            <a:r>
              <a:rPr lang="fr-FR" dirty="0" err="1"/>
              <a:t>color:red</a:t>
            </a:r>
            <a:r>
              <a:rPr lang="fr-FR" dirty="0"/>
              <a:t>; font-size:24px; }</a:t>
            </a:r>
          </a:p>
          <a:p>
            <a:r>
              <a:rPr lang="en-US" dirty="0" smtClean="0"/>
              <a:t>...</a:t>
            </a:r>
            <a:endParaRPr lang="fr-FR" dirty="0"/>
          </a:p>
          <a:p>
            <a:r>
              <a:rPr lang="en-US" dirty="0"/>
              <a:t>&lt;body&gt;</a:t>
            </a:r>
          </a:p>
          <a:p>
            <a:r>
              <a:rPr lang="en-US" dirty="0"/>
              <a:t>&lt;</a:t>
            </a:r>
            <a:r>
              <a:rPr lang="en-US" dirty="0" err="1"/>
              <a:t>img</a:t>
            </a:r>
            <a:r>
              <a:rPr lang="en-US" dirty="0"/>
              <a:t> /&gt;</a:t>
            </a:r>
          </a:p>
          <a:p>
            <a:r>
              <a:rPr lang="en-US" dirty="0"/>
              <a:t>&lt;</a:t>
            </a:r>
            <a:r>
              <a:rPr lang="en-US" dirty="0" err="1"/>
              <a:t>img</a:t>
            </a:r>
            <a:r>
              <a:rPr lang="en-US" dirty="0"/>
              <a:t> /&gt;</a:t>
            </a:r>
          </a:p>
          <a:p>
            <a:r>
              <a:rPr lang="en-US" dirty="0"/>
              <a:t>&lt;</a:t>
            </a:r>
            <a:r>
              <a:rPr lang="en-US" dirty="0" err="1"/>
              <a:t>img</a:t>
            </a:r>
            <a:r>
              <a:rPr lang="en-US" dirty="0"/>
              <a:t> /&gt;</a:t>
            </a:r>
          </a:p>
          <a:p>
            <a:r>
              <a:rPr lang="en-US" dirty="0"/>
              <a:t>&lt;div</a:t>
            </a:r>
            <a:r>
              <a:rPr lang="en-US" dirty="0" smtClean="0"/>
              <a:t>&gt;&lt;</a:t>
            </a:r>
            <a:r>
              <a:rPr lang="en-US" dirty="0"/>
              <a:t>b</a:t>
            </a:r>
            <a:r>
              <a:rPr lang="en-US" dirty="0" smtClean="0"/>
              <a:t>&gt;</a:t>
            </a:r>
            <a:r>
              <a:rPr lang="en-US" dirty="0" err="1" smtClean="0"/>
              <a:t>Attribut</a:t>
            </a:r>
            <a:r>
              <a:rPr lang="en-US" dirty="0" smtClean="0"/>
              <a:t> </a:t>
            </a:r>
            <a:r>
              <a:rPr lang="en-US" dirty="0" err="1" smtClean="0"/>
              <a:t>d'Ajax</a:t>
            </a:r>
            <a:r>
              <a:rPr lang="en-US" dirty="0" smtClean="0"/>
              <a:t>&lt;/b&gt;&lt;/</a:t>
            </a:r>
            <a:r>
              <a:rPr lang="en-US" dirty="0"/>
              <a:t>div&gt;</a:t>
            </a:r>
          </a:p>
          <a:p>
            <a:r>
              <a:rPr lang="en-US" dirty="0" smtClean="0"/>
              <a:t>&lt;</a:t>
            </a:r>
            <a:r>
              <a:rPr lang="en-US" dirty="0"/>
              <a:t>script&gt;</a:t>
            </a:r>
          </a:p>
          <a:p>
            <a:r>
              <a:rPr lang="fr-FR" dirty="0"/>
              <a:t>$("</a:t>
            </a:r>
            <a:r>
              <a:rPr lang="fr-FR" dirty="0" err="1"/>
              <a:t>img</a:t>
            </a:r>
            <a:r>
              <a:rPr lang="fr-FR" dirty="0"/>
              <a:t>").</a:t>
            </a:r>
            <a:r>
              <a:rPr lang="fr-FR" dirty="0" err="1"/>
              <a:t>attr</a:t>
            </a:r>
            <a:r>
              <a:rPr lang="fr-FR" dirty="0"/>
              <a:t>({</a:t>
            </a:r>
          </a:p>
          <a:p>
            <a:r>
              <a:rPr lang="fr-FR" dirty="0" err="1"/>
              <a:t>src</a:t>
            </a:r>
            <a:r>
              <a:rPr lang="fr-FR" dirty="0"/>
              <a:t>: </a:t>
            </a:r>
            <a:r>
              <a:rPr lang="fr-FR" dirty="0" smtClean="0"/>
              <a:t>"hat.gif</a:t>
            </a:r>
            <a:r>
              <a:rPr lang="fr-FR" dirty="0"/>
              <a:t>",</a:t>
            </a:r>
          </a:p>
          <a:p>
            <a:r>
              <a:rPr lang="fr-FR" dirty="0" err="1"/>
              <a:t>title</a:t>
            </a:r>
            <a:r>
              <a:rPr lang="fr-FR" dirty="0"/>
              <a:t>: "</a:t>
            </a:r>
            <a:r>
              <a:rPr lang="fr-FR" dirty="0" err="1"/>
              <a:t>jQuery</a:t>
            </a:r>
            <a:r>
              <a:rPr lang="fr-FR" dirty="0"/>
              <a:t>",</a:t>
            </a:r>
          </a:p>
          <a:p>
            <a:r>
              <a:rPr lang="fr-FR" dirty="0" err="1"/>
              <a:t>alt</a:t>
            </a:r>
            <a:r>
              <a:rPr lang="fr-FR" dirty="0"/>
              <a:t>: </a:t>
            </a:r>
            <a:r>
              <a:rPr lang="fr-FR" dirty="0" smtClean="0"/>
              <a:t>"Logo </a:t>
            </a:r>
            <a:r>
              <a:rPr lang="fr-FR" dirty="0" err="1" smtClean="0"/>
              <a:t>jQuery</a:t>
            </a:r>
            <a:r>
              <a:rPr lang="fr-FR" dirty="0" smtClean="0"/>
              <a:t>"</a:t>
            </a:r>
            <a:endParaRPr lang="fr-FR" dirty="0"/>
          </a:p>
          <a:p>
            <a:r>
              <a:rPr lang="fr-FR" dirty="0"/>
              <a:t>});</a:t>
            </a:r>
          </a:p>
          <a:p>
            <a:r>
              <a:rPr lang="fr-FR" dirty="0"/>
              <a:t>$("div").</a:t>
            </a:r>
            <a:r>
              <a:rPr lang="fr-FR" dirty="0" err="1"/>
              <a:t>text</a:t>
            </a:r>
            <a:r>
              <a:rPr lang="fr-FR" dirty="0"/>
              <a:t>($("</a:t>
            </a:r>
            <a:r>
              <a:rPr lang="fr-FR" dirty="0" err="1"/>
              <a:t>img</a:t>
            </a:r>
            <a:r>
              <a:rPr lang="fr-FR" dirty="0"/>
              <a:t>").</a:t>
            </a:r>
            <a:r>
              <a:rPr lang="fr-FR" dirty="0" err="1"/>
              <a:t>attr</a:t>
            </a:r>
            <a:r>
              <a:rPr lang="fr-FR" dirty="0"/>
              <a:t>("</a:t>
            </a:r>
            <a:r>
              <a:rPr lang="fr-FR" dirty="0" err="1"/>
              <a:t>alt</a:t>
            </a:r>
            <a:r>
              <a:rPr lang="fr-FR" dirty="0"/>
              <a:t>"));</a:t>
            </a:r>
          </a:p>
          <a:p>
            <a:r>
              <a:rPr lang="en-US" dirty="0" smtClean="0"/>
              <a:t>&lt;/</a:t>
            </a:r>
            <a:r>
              <a:rPr lang="en-US" dirty="0"/>
              <a:t>script&gt;</a:t>
            </a:r>
          </a:p>
          <a:p>
            <a:r>
              <a:rPr lang="en-US" dirty="0"/>
              <a:t>&lt;/body&gt;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6087" y="5085184"/>
            <a:ext cx="3219450" cy="12573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2996952"/>
            <a:ext cx="2066925" cy="762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07902217"/>
      </p:ext>
    </p:extLst>
  </p:cSld>
  <p:clrMapOvr>
    <a:masterClrMapping/>
  </p:clrMapOvr>
  <p:transition spd="slow">
    <p:wipe dir="d"/>
  </p:transition>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575192"/>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css</a:t>
            </a:r>
            <a:r>
              <a:rPr lang="fr-FR" sz="3100" b="1" i="1" dirty="0" smtClean="0">
                <a:solidFill>
                  <a:schemeClr val="accent2">
                    <a:lumMod val="75000"/>
                  </a:schemeClr>
                </a:solidFill>
              </a:rPr>
              <a:t>(</a:t>
            </a:r>
            <a:r>
              <a:rPr lang="fr-FR" sz="3100" b="1" i="1" dirty="0" err="1" smtClean="0">
                <a:solidFill>
                  <a:schemeClr val="tx2">
                    <a:lumMod val="75000"/>
                  </a:schemeClr>
                </a:solidFill>
              </a:rPr>
              <a:t>propriete</a:t>
            </a:r>
            <a:r>
              <a:rPr lang="fr-FR" sz="3100" b="1" i="1" dirty="0" smtClean="0">
                <a:solidFill>
                  <a:schemeClr val="accent2">
                    <a:lumMod val="75000"/>
                  </a:schemeClr>
                </a:solidFill>
              </a:rPr>
              <a:t>)</a:t>
            </a:r>
            <a:r>
              <a:rPr lang="fr-FR" sz="3100" b="1" i="1" dirty="0">
                <a:solidFill>
                  <a:schemeClr val="accent2">
                    <a:lumMod val="75000"/>
                  </a:schemeClr>
                </a:solidFill>
              </a:rPr>
              <a:t>	 .</a:t>
            </a:r>
            <a:r>
              <a:rPr lang="fr-FR" sz="3100" b="1" i="1" dirty="0" err="1" smtClean="0">
                <a:solidFill>
                  <a:schemeClr val="accent2">
                    <a:lumMod val="75000"/>
                  </a:schemeClr>
                </a:solidFill>
              </a:rPr>
              <a:t>css</a:t>
            </a:r>
            <a:r>
              <a:rPr lang="fr-FR" sz="3100" b="1" i="1" dirty="0" smtClean="0">
                <a:solidFill>
                  <a:schemeClr val="accent2">
                    <a:lumMod val="75000"/>
                  </a:schemeClr>
                </a:solidFill>
              </a:rPr>
              <a:t>(</a:t>
            </a:r>
            <a:r>
              <a:rPr lang="fr-FR" sz="3100" b="1" i="1" dirty="0" err="1" smtClean="0">
                <a:solidFill>
                  <a:schemeClr val="tx2">
                    <a:lumMod val="75000"/>
                  </a:schemeClr>
                </a:solidFill>
              </a:rPr>
              <a:t>propriete,valeur</a:t>
            </a:r>
            <a:r>
              <a:rPr lang="fr-FR" sz="3100" b="1" i="1" dirty="0" smtClean="0">
                <a:solidFill>
                  <a:schemeClr val="accent2">
                    <a:lumMod val="75000"/>
                  </a:schemeClr>
                </a:solidFill>
              </a:rPr>
              <a:t>)</a:t>
            </a:r>
            <a:br>
              <a:rPr lang="fr-FR" sz="3100" b="1" i="1" dirty="0" smtClean="0">
                <a:solidFill>
                  <a:schemeClr val="accent2">
                    <a:lumMod val="75000"/>
                  </a:schemeClr>
                </a:solidFill>
              </a:rPr>
            </a:br>
            <a:r>
              <a:rPr lang="fr-FR" sz="3100" b="1" i="1" dirty="0">
                <a:solidFill>
                  <a:schemeClr val="accent2">
                    <a:lumMod val="75000"/>
                  </a:schemeClr>
                </a:solidFill>
              </a:rPr>
              <a:t>.</a:t>
            </a:r>
            <a:r>
              <a:rPr lang="fr-FR" sz="3100" b="1" i="1" dirty="0" err="1" smtClean="0">
                <a:solidFill>
                  <a:schemeClr val="accent2">
                    <a:lumMod val="75000"/>
                  </a:schemeClr>
                </a:solidFill>
              </a:rPr>
              <a:t>css</a:t>
            </a:r>
            <a:r>
              <a:rPr lang="fr-FR" sz="3100" b="1" i="1" dirty="0" smtClean="0">
                <a:solidFill>
                  <a:schemeClr val="accent2">
                    <a:lumMod val="75000"/>
                  </a:schemeClr>
                </a:solidFill>
              </a:rPr>
              <a:t>(</a:t>
            </a:r>
            <a:r>
              <a:rPr lang="fr-FR" sz="3100" b="1" i="1" dirty="0" err="1" smtClean="0">
                <a:solidFill>
                  <a:schemeClr val="tx2">
                    <a:lumMod val="75000"/>
                  </a:schemeClr>
                </a:solidFill>
              </a:rPr>
              <a:t>propriete,function</a:t>
            </a:r>
            <a:r>
              <a:rPr lang="fr-FR" sz="3100" b="1" i="1" dirty="0" smtClean="0">
                <a:solidFill>
                  <a:schemeClr val="tx2">
                    <a:lumMod val="75000"/>
                  </a:schemeClr>
                </a:solidFill>
              </a:rPr>
              <a:t>(</a:t>
            </a:r>
            <a:r>
              <a:rPr lang="fr-FR" sz="3100" b="1" i="1" dirty="0" err="1" smtClean="0">
                <a:solidFill>
                  <a:schemeClr val="tx2">
                    <a:lumMod val="75000"/>
                  </a:schemeClr>
                </a:solidFill>
              </a:rPr>
              <a:t>index,valeur</a:t>
            </a:r>
            <a:r>
              <a:rPr lang="fr-FR" sz="3100" b="1" i="1" dirty="0" smtClean="0">
                <a:solidFill>
                  <a:schemeClr val="tx2">
                    <a:lumMod val="75000"/>
                  </a:schemeClr>
                </a:solidFill>
              </a:rPr>
              <a:t>)</a:t>
            </a:r>
            <a:r>
              <a:rPr lang="fr-FR" sz="3100" b="1" i="1" dirty="0">
                <a:solidFill>
                  <a:schemeClr val="accent2">
                    <a:lumMod val="75000"/>
                  </a:schemeClr>
                </a:solidFill>
              </a:rPr>
              <a:t>)</a:t>
            </a:r>
            <a:br>
              <a:rPr lang="fr-FR" sz="3100" b="1" i="1" dirty="0">
                <a:solidFill>
                  <a:schemeClr val="accent2">
                    <a:lumMod val="75000"/>
                  </a:schemeClr>
                </a:solidFill>
              </a:rPr>
            </a:br>
            <a:r>
              <a:rPr lang="fr-FR" sz="3100" b="1" i="1" dirty="0">
                <a:solidFill>
                  <a:schemeClr val="accent2">
                    <a:lumMod val="75000"/>
                  </a:schemeClr>
                </a:solidFill>
              </a:rPr>
              <a:t>.</a:t>
            </a:r>
            <a:r>
              <a:rPr lang="fr-FR" sz="3100" b="1" i="1" dirty="0" err="1">
                <a:solidFill>
                  <a:schemeClr val="accent2">
                    <a:lumMod val="75000"/>
                  </a:schemeClr>
                </a:solidFill>
              </a:rPr>
              <a:t>css</a:t>
            </a:r>
            <a:r>
              <a:rPr lang="fr-FR" sz="3100" b="1" i="1" dirty="0">
                <a:solidFill>
                  <a:schemeClr val="accent2">
                    <a:lumMod val="75000"/>
                  </a:schemeClr>
                </a:solidFill>
              </a:rPr>
              <a:t>(</a:t>
            </a:r>
            <a:r>
              <a:rPr lang="fr-FR" sz="3100" b="1" i="1" dirty="0" err="1">
                <a:solidFill>
                  <a:schemeClr val="tx2">
                    <a:lumMod val="75000"/>
                  </a:schemeClr>
                </a:solidFill>
              </a:rPr>
              <a:t>CSSpropriete</a:t>
            </a:r>
            <a:r>
              <a:rPr lang="fr-FR" sz="3100" b="1" i="1" dirty="0">
                <a:solidFill>
                  <a:schemeClr val="accent2">
                    <a:lumMod val="75000"/>
                  </a:schemeClr>
                </a:solidFill>
              </a:rPr>
              <a:t>)</a:t>
            </a:r>
            <a:br>
              <a:rPr lang="fr-FR" sz="3100" b="1" i="1" dirty="0">
                <a:solidFill>
                  <a:schemeClr val="accent2">
                    <a:lumMod val="75000"/>
                  </a:schemeClr>
                </a:solidFill>
              </a:rPr>
            </a:br>
            <a:endParaRPr lang="fr-FR" sz="3100" b="1" dirty="0">
              <a:solidFill>
                <a:schemeClr val="accent2">
                  <a:lumMod val="75000"/>
                </a:schemeClr>
              </a:solidFill>
            </a:endParaRPr>
          </a:p>
        </p:txBody>
      </p:sp>
      <p:sp>
        <p:nvSpPr>
          <p:cNvPr id="4" name="ZoneTexte 3"/>
          <p:cNvSpPr txBox="1"/>
          <p:nvPr/>
        </p:nvSpPr>
        <p:spPr>
          <a:xfrm>
            <a:off x="703820" y="1844824"/>
            <a:ext cx="8082782" cy="4524315"/>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err="1" smtClean="0">
                <a:solidFill>
                  <a:schemeClr val="accent2">
                    <a:lumMod val="75000"/>
                  </a:schemeClr>
                </a:solidFill>
              </a:rPr>
              <a:t>css</a:t>
            </a:r>
            <a:r>
              <a:rPr lang="fr-FR" b="1" dirty="0" smtClean="0">
                <a:solidFill>
                  <a:schemeClr val="accent2">
                    <a:lumMod val="75000"/>
                  </a:schemeClr>
                </a:solidFill>
              </a:rPr>
              <a:t>()</a:t>
            </a:r>
            <a:endParaRPr lang="fr-FR" b="1" dirty="0"/>
          </a:p>
          <a:p>
            <a:endParaRPr lang="fr-FR" dirty="0"/>
          </a:p>
          <a:p>
            <a:r>
              <a:rPr lang="fr-FR" dirty="0" smtClean="0"/>
              <a:t>Cette méthode permet </a:t>
            </a:r>
          </a:p>
          <a:p>
            <a:r>
              <a:rPr lang="fr-FR" dirty="0" smtClean="0"/>
              <a:t>de retourner les propriétés des styles correspondants au jeu défini par $(cible)</a:t>
            </a:r>
          </a:p>
          <a:p>
            <a:r>
              <a:rPr lang="fr-FR" dirty="0" smtClean="0"/>
              <a:t>ou</a:t>
            </a:r>
          </a:p>
          <a:p>
            <a:r>
              <a:rPr lang="fr-FR" dirty="0" smtClean="0"/>
              <a:t>de spécifier une ou plusieurs propriétés pour un élément du jeu spécifié par $cible.</a:t>
            </a:r>
          </a:p>
          <a:p>
            <a:endParaRPr lang="fr-FR" dirty="0"/>
          </a:p>
          <a:p>
            <a:r>
              <a:rPr lang="fr-FR" b="1" dirty="0">
                <a:solidFill>
                  <a:schemeClr val="tx2">
                    <a:lumMod val="75000"/>
                  </a:schemeClr>
                </a:solidFill>
              </a:rPr>
              <a:t>$(cible).</a:t>
            </a:r>
            <a:r>
              <a:rPr lang="fr-FR" b="1" dirty="0"/>
              <a:t> </a:t>
            </a:r>
            <a:r>
              <a:rPr lang="fr-FR" b="1" dirty="0" err="1" smtClean="0">
                <a:solidFill>
                  <a:schemeClr val="accent2">
                    <a:lumMod val="75000"/>
                  </a:schemeClr>
                </a:solidFill>
              </a:rPr>
              <a:t>css</a:t>
            </a:r>
            <a:r>
              <a:rPr lang="fr-FR" b="1" dirty="0" smtClean="0">
                <a:solidFill>
                  <a:schemeClr val="accent2">
                    <a:lumMod val="75000"/>
                  </a:schemeClr>
                </a:solidFill>
              </a:rPr>
              <a:t>(</a:t>
            </a:r>
            <a:r>
              <a:rPr lang="fr-FR" b="1" dirty="0" err="1" smtClean="0">
                <a:solidFill>
                  <a:schemeClr val="tx2">
                    <a:lumMod val="75000"/>
                  </a:schemeClr>
                </a:solidFill>
              </a:rPr>
              <a:t>propriete</a:t>
            </a:r>
            <a:r>
              <a:rPr lang="fr-FR" b="1" dirty="0" smtClean="0">
                <a:solidFill>
                  <a:schemeClr val="accent2">
                    <a:lumMod val="75000"/>
                  </a:schemeClr>
                </a:solidFill>
              </a:rPr>
              <a:t>)</a:t>
            </a:r>
            <a:endParaRPr lang="fr-FR" b="1" dirty="0"/>
          </a:p>
          <a:p>
            <a:r>
              <a:rPr lang="fr-FR" dirty="0" smtClean="0"/>
              <a:t>retourne la ou les propriétés du premier élément du jeu spécifié par </a:t>
            </a:r>
            <a:r>
              <a:rPr lang="fr-FR" b="1" dirty="0" smtClean="0">
                <a:solidFill>
                  <a:schemeClr val="tx2">
                    <a:lumMod val="75000"/>
                  </a:schemeClr>
                </a:solidFill>
              </a:rPr>
              <a:t>$(cible)</a:t>
            </a:r>
          </a:p>
          <a:p>
            <a:r>
              <a:rPr lang="fr-FR" b="1" dirty="0" err="1" smtClean="0">
                <a:solidFill>
                  <a:schemeClr val="tx2">
                    <a:lumMod val="75000"/>
                  </a:schemeClr>
                </a:solidFill>
              </a:rPr>
              <a:t>propriete</a:t>
            </a:r>
            <a:r>
              <a:rPr lang="fr-FR" dirty="0" smtClean="0"/>
              <a:t> :</a:t>
            </a:r>
          </a:p>
          <a:p>
            <a:r>
              <a:rPr lang="fr-FR" dirty="0" smtClean="0"/>
              <a:t>Chaine de caractères définissant une propriété CSS de l'élément : exemple : "</a:t>
            </a:r>
            <a:r>
              <a:rPr lang="fr-FR" dirty="0" err="1" smtClean="0"/>
              <a:t>color</a:t>
            </a:r>
            <a:r>
              <a:rPr lang="fr-FR" dirty="0" smtClean="0"/>
              <a:t>"</a:t>
            </a:r>
          </a:p>
          <a:p>
            <a:endParaRPr lang="fr-FR" dirty="0" smtClean="0"/>
          </a:p>
          <a:p>
            <a:r>
              <a:rPr lang="fr-FR" dirty="0" smtClean="0"/>
              <a:t>Dans le cas où plusieurs propriétés sont recherchées, c'est un tableau qui est utilisé :</a:t>
            </a:r>
          </a:p>
          <a:p>
            <a:r>
              <a:rPr lang="fr-FR" dirty="0" smtClean="0"/>
              <a:t>Chaque propriété est encapsulée dans des guillemets simples ou doubles et séparée de la suivante par une virgule, le tout entre crochets. Exemple : </a:t>
            </a:r>
          </a:p>
          <a:p>
            <a:r>
              <a:rPr lang="fr-FR" dirty="0" smtClean="0"/>
              <a:t>["</a:t>
            </a:r>
            <a:r>
              <a:rPr lang="fr-FR" dirty="0" err="1"/>
              <a:t>width</a:t>
            </a:r>
            <a:r>
              <a:rPr lang="fr-FR" dirty="0"/>
              <a:t>", "</a:t>
            </a:r>
            <a:r>
              <a:rPr lang="fr-FR" dirty="0" err="1"/>
              <a:t>height</a:t>
            </a:r>
            <a:r>
              <a:rPr lang="fr-FR" dirty="0"/>
              <a:t>", "</a:t>
            </a:r>
            <a:r>
              <a:rPr lang="fr-FR" dirty="0" err="1"/>
              <a:t>color</a:t>
            </a:r>
            <a:r>
              <a:rPr lang="fr-FR" dirty="0"/>
              <a:t>", "background-</a:t>
            </a:r>
            <a:r>
              <a:rPr lang="fr-FR" dirty="0" err="1"/>
              <a:t>color</a:t>
            </a:r>
            <a:r>
              <a:rPr lang="fr-FR" dirty="0" smtClean="0"/>
              <a:t>"]</a:t>
            </a:r>
          </a:p>
        </p:txBody>
      </p:sp>
    </p:spTree>
    <p:extLst>
      <p:ext uri="{BB962C8B-B14F-4D97-AF65-F5344CB8AC3E}">
        <p14:creationId xmlns:p14="http://schemas.microsoft.com/office/powerpoint/2010/main" val="1417993248"/>
      </p:ext>
    </p:extLst>
  </p:cSld>
  <p:clrMapOvr>
    <a:masterClrMapping/>
  </p:clrMapOvr>
  <p:transition spd="slow">
    <p:wipe dir="d"/>
  </p:transition>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54866" y="116632"/>
            <a:ext cx="8077200" cy="1728192"/>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css</a:t>
            </a:r>
            <a:r>
              <a:rPr lang="fr-FR" sz="3100" b="1" i="1" dirty="0" smtClean="0">
                <a:solidFill>
                  <a:schemeClr val="accent2">
                    <a:lumMod val="75000"/>
                  </a:schemeClr>
                </a:solidFill>
              </a:rPr>
              <a:t>(</a:t>
            </a:r>
            <a:r>
              <a:rPr lang="fr-FR" sz="3100" b="1" i="1" dirty="0" err="1" smtClean="0">
                <a:solidFill>
                  <a:schemeClr val="tx2">
                    <a:lumMod val="75000"/>
                  </a:schemeClr>
                </a:solidFill>
              </a:rPr>
              <a:t>propriete</a:t>
            </a:r>
            <a:r>
              <a:rPr lang="fr-FR" sz="3100" b="1" i="1" dirty="0" smtClean="0">
                <a:solidFill>
                  <a:schemeClr val="accent2">
                    <a:lumMod val="75000"/>
                  </a:schemeClr>
                </a:solidFill>
              </a:rPr>
              <a:t>)</a:t>
            </a:r>
            <a:r>
              <a:rPr lang="fr-FR" sz="3100" b="1" i="1" dirty="0">
                <a:solidFill>
                  <a:schemeClr val="accent2">
                    <a:lumMod val="75000"/>
                  </a:schemeClr>
                </a:solidFill>
              </a:rPr>
              <a:t>	 .</a:t>
            </a:r>
            <a:r>
              <a:rPr lang="fr-FR" sz="3100" b="1" i="1" dirty="0" err="1" smtClean="0">
                <a:solidFill>
                  <a:schemeClr val="accent2">
                    <a:lumMod val="75000"/>
                  </a:schemeClr>
                </a:solidFill>
              </a:rPr>
              <a:t>css</a:t>
            </a:r>
            <a:r>
              <a:rPr lang="fr-FR" sz="3100" b="1" i="1" dirty="0" smtClean="0">
                <a:solidFill>
                  <a:schemeClr val="accent2">
                    <a:lumMod val="75000"/>
                  </a:schemeClr>
                </a:solidFill>
              </a:rPr>
              <a:t>(</a:t>
            </a:r>
            <a:r>
              <a:rPr lang="fr-FR" sz="3100" b="1" i="1" dirty="0" err="1" smtClean="0">
                <a:solidFill>
                  <a:schemeClr val="tx2">
                    <a:lumMod val="75000"/>
                  </a:schemeClr>
                </a:solidFill>
              </a:rPr>
              <a:t>propriete,valeur</a:t>
            </a:r>
            <a:r>
              <a:rPr lang="fr-FR" sz="3100" b="1" i="1" dirty="0" smtClean="0">
                <a:solidFill>
                  <a:schemeClr val="accent2">
                    <a:lumMod val="75000"/>
                  </a:schemeClr>
                </a:solidFill>
              </a:rPr>
              <a:t>)</a:t>
            </a:r>
            <a:br>
              <a:rPr lang="fr-FR" sz="3100" b="1" i="1" dirty="0" smtClean="0">
                <a:solidFill>
                  <a:schemeClr val="accent2">
                    <a:lumMod val="75000"/>
                  </a:schemeClr>
                </a:solidFill>
              </a:rPr>
            </a:br>
            <a:r>
              <a:rPr lang="fr-FR" sz="3100" b="1" i="1" dirty="0">
                <a:solidFill>
                  <a:schemeClr val="accent2">
                    <a:lumMod val="75000"/>
                  </a:schemeClr>
                </a:solidFill>
              </a:rPr>
              <a:t>.</a:t>
            </a:r>
            <a:r>
              <a:rPr lang="fr-FR" sz="3100" b="1" i="1" dirty="0" err="1" smtClean="0">
                <a:solidFill>
                  <a:schemeClr val="accent2">
                    <a:lumMod val="75000"/>
                  </a:schemeClr>
                </a:solidFill>
              </a:rPr>
              <a:t>css</a:t>
            </a:r>
            <a:r>
              <a:rPr lang="fr-FR" sz="3100" b="1" i="1" dirty="0" smtClean="0">
                <a:solidFill>
                  <a:schemeClr val="accent2">
                    <a:lumMod val="75000"/>
                  </a:schemeClr>
                </a:solidFill>
              </a:rPr>
              <a:t>(</a:t>
            </a:r>
            <a:r>
              <a:rPr lang="fr-FR" sz="3100" b="1" i="1" dirty="0" err="1" smtClean="0">
                <a:solidFill>
                  <a:schemeClr val="tx2">
                    <a:lumMod val="75000"/>
                  </a:schemeClr>
                </a:solidFill>
              </a:rPr>
              <a:t>propriete,function</a:t>
            </a:r>
            <a:r>
              <a:rPr lang="fr-FR" sz="3100" b="1" i="1" dirty="0" smtClean="0">
                <a:solidFill>
                  <a:schemeClr val="tx2">
                    <a:lumMod val="75000"/>
                  </a:schemeClr>
                </a:solidFill>
              </a:rPr>
              <a:t>(</a:t>
            </a:r>
            <a:r>
              <a:rPr lang="fr-FR" sz="3100" b="1" i="1" dirty="0" err="1" smtClean="0">
                <a:solidFill>
                  <a:schemeClr val="tx2">
                    <a:lumMod val="75000"/>
                  </a:schemeClr>
                </a:solidFill>
              </a:rPr>
              <a:t>index,valeur</a:t>
            </a:r>
            <a:r>
              <a:rPr lang="fr-FR" sz="3100" b="1" i="1" dirty="0" smtClean="0">
                <a:solidFill>
                  <a:schemeClr val="tx2">
                    <a:lumMod val="75000"/>
                  </a:schemeClr>
                </a:solidFill>
              </a:rPr>
              <a:t>)</a:t>
            </a:r>
            <a:r>
              <a:rPr lang="fr-FR" sz="3100" b="1" i="1" dirty="0">
                <a:solidFill>
                  <a:schemeClr val="accent2">
                    <a:lumMod val="75000"/>
                  </a:schemeClr>
                </a:solidFill>
              </a:rPr>
              <a:t>)</a:t>
            </a:r>
            <a:br>
              <a:rPr lang="fr-FR" sz="3100" b="1" i="1" dirty="0">
                <a:solidFill>
                  <a:schemeClr val="accent2">
                    <a:lumMod val="75000"/>
                  </a:schemeClr>
                </a:solidFill>
              </a:rPr>
            </a:br>
            <a:r>
              <a:rPr lang="fr-FR" sz="3100" b="1" i="1" dirty="0">
                <a:solidFill>
                  <a:schemeClr val="accent2">
                    <a:lumMod val="75000"/>
                  </a:schemeClr>
                </a:solidFill>
              </a:rPr>
              <a:t>.</a:t>
            </a:r>
            <a:r>
              <a:rPr lang="fr-FR" sz="3100" b="1" i="1" dirty="0" err="1">
                <a:solidFill>
                  <a:schemeClr val="accent2">
                    <a:lumMod val="75000"/>
                  </a:schemeClr>
                </a:solidFill>
              </a:rPr>
              <a:t>css</a:t>
            </a:r>
            <a:r>
              <a:rPr lang="fr-FR" sz="3100" b="1" i="1" dirty="0">
                <a:solidFill>
                  <a:schemeClr val="accent2">
                    <a:lumMod val="75000"/>
                  </a:schemeClr>
                </a:solidFill>
              </a:rPr>
              <a:t>(</a:t>
            </a:r>
            <a:r>
              <a:rPr lang="fr-FR" sz="3100" b="1" i="1" dirty="0" err="1">
                <a:solidFill>
                  <a:schemeClr val="tx2">
                    <a:lumMod val="75000"/>
                  </a:schemeClr>
                </a:solidFill>
              </a:rPr>
              <a:t>CSSpropriete</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03820" y="1844824"/>
            <a:ext cx="8082782" cy="4801314"/>
          </a:xfrm>
          <a:prstGeom prst="rect">
            <a:avLst/>
          </a:prstGeom>
          <a:noFill/>
        </p:spPr>
        <p:txBody>
          <a:bodyPr wrap="square" rtlCol="0">
            <a:spAutoFit/>
          </a:bodyPr>
          <a:lstStyle/>
          <a:p>
            <a:r>
              <a:rPr lang="fr-FR" dirty="0" smtClean="0"/>
              <a:t>Exemple 1 :</a:t>
            </a:r>
          </a:p>
          <a:p>
            <a:r>
              <a:rPr lang="en-US" dirty="0"/>
              <a:t>div { width:60px; height:60px; margin:5px; </a:t>
            </a:r>
            <a:r>
              <a:rPr lang="en-US" dirty="0" err="1"/>
              <a:t>float:left</a:t>
            </a:r>
            <a:r>
              <a:rPr lang="en-US" dirty="0"/>
              <a:t>; }</a:t>
            </a:r>
          </a:p>
          <a:p>
            <a:r>
              <a:rPr lang="fr-FR" dirty="0"/>
              <a:t>...</a:t>
            </a:r>
          </a:p>
          <a:p>
            <a:r>
              <a:rPr lang="fr-FR" dirty="0"/>
              <a:t>&lt;body&gt;</a:t>
            </a:r>
          </a:p>
          <a:p>
            <a:r>
              <a:rPr lang="fr-FR" dirty="0"/>
              <a:t>&lt;</a:t>
            </a:r>
            <a:r>
              <a:rPr lang="fr-FR" dirty="0" err="1"/>
              <a:t>span</a:t>
            </a:r>
            <a:r>
              <a:rPr lang="fr-FR" dirty="0"/>
              <a:t> id="</a:t>
            </a:r>
            <a:r>
              <a:rPr lang="fr-FR" dirty="0" err="1"/>
              <a:t>result</a:t>
            </a:r>
            <a:r>
              <a:rPr lang="fr-FR" dirty="0"/>
              <a:t>"&gt;&amp;</a:t>
            </a:r>
            <a:r>
              <a:rPr lang="fr-FR" dirty="0" err="1"/>
              <a:t>nbsp</a:t>
            </a:r>
            <a:r>
              <a:rPr lang="fr-FR" dirty="0"/>
              <a:t>;&lt;/</a:t>
            </a:r>
            <a:r>
              <a:rPr lang="fr-FR" dirty="0" err="1"/>
              <a:t>span</a:t>
            </a:r>
            <a:r>
              <a:rPr lang="fr-FR" dirty="0"/>
              <a:t>&gt;</a:t>
            </a:r>
          </a:p>
          <a:p>
            <a:r>
              <a:rPr lang="fr-FR" dirty="0"/>
              <a:t>&lt;div style="</a:t>
            </a:r>
            <a:r>
              <a:rPr lang="fr-FR" dirty="0" err="1"/>
              <a:t>background-color:blue</a:t>
            </a:r>
            <a:r>
              <a:rPr lang="fr-FR" dirty="0"/>
              <a:t>;"&gt;&lt;/div&gt;</a:t>
            </a:r>
          </a:p>
          <a:p>
            <a:r>
              <a:rPr lang="fr-FR" dirty="0"/>
              <a:t>&lt;div style="</a:t>
            </a:r>
            <a:r>
              <a:rPr lang="fr-FR" dirty="0" err="1"/>
              <a:t>background-color:rgb</a:t>
            </a:r>
            <a:r>
              <a:rPr lang="fr-FR" dirty="0"/>
              <a:t>(15,99,30);"&gt;&lt;/div&gt;</a:t>
            </a:r>
          </a:p>
          <a:p>
            <a:r>
              <a:rPr lang="fr-FR" dirty="0"/>
              <a:t>&lt;div style="background-</a:t>
            </a:r>
            <a:r>
              <a:rPr lang="fr-FR" dirty="0" err="1"/>
              <a:t>color</a:t>
            </a:r>
            <a:r>
              <a:rPr lang="fr-FR" dirty="0"/>
              <a:t>:#123456;"&gt;&lt;/div&gt;</a:t>
            </a:r>
          </a:p>
          <a:p>
            <a:r>
              <a:rPr lang="fr-FR" dirty="0"/>
              <a:t>&lt;div style="background-</a:t>
            </a:r>
            <a:r>
              <a:rPr lang="fr-FR" dirty="0" err="1"/>
              <a:t>color</a:t>
            </a:r>
            <a:r>
              <a:rPr lang="fr-FR" dirty="0"/>
              <a:t>:#f11;"&gt;&lt;/div&gt;</a:t>
            </a:r>
          </a:p>
          <a:p>
            <a:r>
              <a:rPr lang="fr-FR" dirty="0"/>
              <a:t>&lt;script&gt;</a:t>
            </a:r>
          </a:p>
          <a:p>
            <a:r>
              <a:rPr lang="fr-FR" dirty="0"/>
              <a:t>$("div").click(</a:t>
            </a:r>
            <a:r>
              <a:rPr lang="fr-FR" dirty="0" err="1"/>
              <a:t>function</a:t>
            </a:r>
            <a:r>
              <a:rPr lang="fr-FR" dirty="0"/>
              <a:t> () {</a:t>
            </a:r>
          </a:p>
          <a:p>
            <a:r>
              <a:rPr lang="fr-FR" dirty="0" smtClean="0"/>
              <a:t>    var </a:t>
            </a:r>
            <a:r>
              <a:rPr lang="fr-FR" dirty="0" err="1"/>
              <a:t>color</a:t>
            </a:r>
            <a:r>
              <a:rPr lang="fr-FR" dirty="0"/>
              <a:t> = $(</a:t>
            </a:r>
            <a:r>
              <a:rPr lang="fr-FR" dirty="0" err="1"/>
              <a:t>this</a:t>
            </a:r>
            <a:r>
              <a:rPr lang="fr-FR" dirty="0"/>
              <a:t>).</a:t>
            </a:r>
            <a:r>
              <a:rPr lang="fr-FR" dirty="0" err="1"/>
              <a:t>css</a:t>
            </a:r>
            <a:r>
              <a:rPr lang="fr-FR" dirty="0"/>
              <a:t>("background-</a:t>
            </a:r>
            <a:r>
              <a:rPr lang="fr-FR" dirty="0" err="1"/>
              <a:t>color</a:t>
            </a:r>
            <a:r>
              <a:rPr lang="fr-FR" dirty="0"/>
              <a:t>");</a:t>
            </a:r>
          </a:p>
          <a:p>
            <a:r>
              <a:rPr lang="fr-FR" dirty="0" smtClean="0"/>
              <a:t>    $("#</a:t>
            </a:r>
            <a:r>
              <a:rPr lang="fr-FR" dirty="0" err="1"/>
              <a:t>result</a:t>
            </a:r>
            <a:r>
              <a:rPr lang="fr-FR" dirty="0"/>
              <a:t>").html</a:t>
            </a:r>
            <a:r>
              <a:rPr lang="fr-FR" dirty="0" smtClean="0"/>
              <a:t>("Couleur de cette div : </a:t>
            </a:r>
            <a:r>
              <a:rPr lang="fr-FR" dirty="0"/>
              <a:t>&lt;</a:t>
            </a:r>
            <a:r>
              <a:rPr lang="fr-FR" dirty="0" err="1"/>
              <a:t>span</a:t>
            </a:r>
            <a:r>
              <a:rPr lang="fr-FR" dirty="0"/>
              <a:t> style='</a:t>
            </a:r>
            <a:r>
              <a:rPr lang="fr-FR" dirty="0" err="1"/>
              <a:t>color</a:t>
            </a:r>
            <a:r>
              <a:rPr lang="fr-FR" dirty="0"/>
              <a:t>:" +</a:t>
            </a:r>
          </a:p>
          <a:p>
            <a:r>
              <a:rPr lang="fr-FR" dirty="0" smtClean="0"/>
              <a:t>        </a:t>
            </a:r>
            <a:r>
              <a:rPr lang="fr-FR" dirty="0" err="1" smtClean="0"/>
              <a:t>color</a:t>
            </a:r>
            <a:r>
              <a:rPr lang="fr-FR" dirty="0" smtClean="0"/>
              <a:t> </a:t>
            </a:r>
            <a:r>
              <a:rPr lang="fr-FR" dirty="0"/>
              <a:t>+ ";'&gt;" + </a:t>
            </a:r>
            <a:r>
              <a:rPr lang="fr-FR" dirty="0" err="1"/>
              <a:t>color</a:t>
            </a:r>
            <a:r>
              <a:rPr lang="fr-FR" dirty="0"/>
              <a:t> + "&lt;/</a:t>
            </a:r>
            <a:r>
              <a:rPr lang="fr-FR" dirty="0" err="1"/>
              <a:t>span</a:t>
            </a:r>
            <a:r>
              <a:rPr lang="fr-FR" dirty="0"/>
              <a:t>&gt;.");</a:t>
            </a:r>
          </a:p>
          <a:p>
            <a:r>
              <a:rPr lang="fr-FR" dirty="0"/>
              <a:t>});</a:t>
            </a:r>
          </a:p>
          <a:p>
            <a:r>
              <a:rPr lang="fr-FR" dirty="0"/>
              <a:t>&lt;/script&gt;</a:t>
            </a:r>
          </a:p>
          <a:p>
            <a:r>
              <a:rPr lang="fr-FR" dirty="0" smtClean="0"/>
              <a:t>&lt;/body&gt;</a:t>
            </a:r>
            <a:endParaRPr lang="fr-FR"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1700" y="3440180"/>
            <a:ext cx="2819400" cy="7524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5838368"/>
            <a:ext cx="5076825" cy="8096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28181300"/>
      </p:ext>
    </p:extLst>
  </p:cSld>
  <p:clrMapOvr>
    <a:masterClrMapping/>
  </p:clrMapOvr>
  <p:transition spd="slow">
    <p:wipe dir="d"/>
  </p:transition>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2079248"/>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css</a:t>
            </a:r>
            <a:r>
              <a:rPr lang="fr-FR" sz="3100" b="1" i="1" dirty="0" smtClean="0">
                <a:solidFill>
                  <a:schemeClr val="accent2">
                    <a:lumMod val="75000"/>
                  </a:schemeClr>
                </a:solidFill>
              </a:rPr>
              <a:t>(</a:t>
            </a:r>
            <a:r>
              <a:rPr lang="fr-FR" sz="3100" b="1" i="1" dirty="0" err="1" smtClean="0">
                <a:solidFill>
                  <a:schemeClr val="tx2">
                    <a:lumMod val="75000"/>
                  </a:schemeClr>
                </a:solidFill>
              </a:rPr>
              <a:t>propriete</a:t>
            </a:r>
            <a:r>
              <a:rPr lang="fr-FR" sz="3100" b="1" i="1" dirty="0" smtClean="0">
                <a:solidFill>
                  <a:schemeClr val="accent2">
                    <a:lumMod val="75000"/>
                  </a:schemeClr>
                </a:solidFill>
              </a:rPr>
              <a:t>)</a:t>
            </a:r>
            <a:r>
              <a:rPr lang="fr-FR" sz="3100" b="1" i="1" dirty="0">
                <a:solidFill>
                  <a:schemeClr val="accent2">
                    <a:lumMod val="75000"/>
                  </a:schemeClr>
                </a:solidFill>
              </a:rPr>
              <a:t>	 .</a:t>
            </a:r>
            <a:r>
              <a:rPr lang="fr-FR" sz="3100" b="1" i="1" dirty="0" err="1" smtClean="0">
                <a:solidFill>
                  <a:schemeClr val="accent2">
                    <a:lumMod val="75000"/>
                  </a:schemeClr>
                </a:solidFill>
              </a:rPr>
              <a:t>css</a:t>
            </a:r>
            <a:r>
              <a:rPr lang="fr-FR" sz="3100" b="1" i="1" dirty="0" smtClean="0">
                <a:solidFill>
                  <a:schemeClr val="accent2">
                    <a:lumMod val="75000"/>
                  </a:schemeClr>
                </a:solidFill>
              </a:rPr>
              <a:t>(</a:t>
            </a:r>
            <a:r>
              <a:rPr lang="fr-FR" sz="3100" b="1" i="1" dirty="0" err="1" smtClean="0">
                <a:solidFill>
                  <a:schemeClr val="tx2">
                    <a:lumMod val="75000"/>
                  </a:schemeClr>
                </a:solidFill>
              </a:rPr>
              <a:t>propriete,valeur</a:t>
            </a:r>
            <a:r>
              <a:rPr lang="fr-FR" sz="3100" b="1" i="1" dirty="0" smtClean="0">
                <a:solidFill>
                  <a:schemeClr val="accent2">
                    <a:lumMod val="75000"/>
                  </a:schemeClr>
                </a:solidFill>
              </a:rPr>
              <a:t>)</a:t>
            </a:r>
            <a:br>
              <a:rPr lang="fr-FR" sz="3100" b="1" i="1" dirty="0" smtClean="0">
                <a:solidFill>
                  <a:schemeClr val="accent2">
                    <a:lumMod val="75000"/>
                  </a:schemeClr>
                </a:solidFill>
              </a:rPr>
            </a:br>
            <a:r>
              <a:rPr lang="fr-FR" sz="3100" b="1" i="1" dirty="0">
                <a:solidFill>
                  <a:schemeClr val="accent2">
                    <a:lumMod val="75000"/>
                  </a:schemeClr>
                </a:solidFill>
              </a:rPr>
              <a:t>.</a:t>
            </a:r>
            <a:r>
              <a:rPr lang="fr-FR" sz="3100" b="1" i="1" dirty="0" err="1" smtClean="0">
                <a:solidFill>
                  <a:schemeClr val="accent2">
                    <a:lumMod val="75000"/>
                  </a:schemeClr>
                </a:solidFill>
              </a:rPr>
              <a:t>css</a:t>
            </a:r>
            <a:r>
              <a:rPr lang="fr-FR" sz="3100" b="1" i="1" dirty="0" smtClean="0">
                <a:solidFill>
                  <a:schemeClr val="accent2">
                    <a:lumMod val="75000"/>
                  </a:schemeClr>
                </a:solidFill>
              </a:rPr>
              <a:t>(</a:t>
            </a:r>
            <a:r>
              <a:rPr lang="fr-FR" sz="3100" b="1" i="1" dirty="0" err="1" smtClean="0">
                <a:solidFill>
                  <a:schemeClr val="tx2">
                    <a:lumMod val="75000"/>
                  </a:schemeClr>
                </a:solidFill>
              </a:rPr>
              <a:t>propriete,function</a:t>
            </a:r>
            <a:r>
              <a:rPr lang="fr-FR" sz="3100" b="1" i="1" dirty="0" smtClean="0">
                <a:solidFill>
                  <a:schemeClr val="tx2">
                    <a:lumMod val="75000"/>
                  </a:schemeClr>
                </a:solidFill>
              </a:rPr>
              <a:t>(</a:t>
            </a:r>
            <a:r>
              <a:rPr lang="fr-FR" sz="3100" b="1" i="1" dirty="0" err="1" smtClean="0">
                <a:solidFill>
                  <a:schemeClr val="tx2">
                    <a:lumMod val="75000"/>
                  </a:schemeClr>
                </a:solidFill>
              </a:rPr>
              <a:t>index,valeur</a:t>
            </a:r>
            <a:r>
              <a:rPr lang="fr-FR" sz="3100" b="1" i="1" dirty="0" smtClean="0">
                <a:solidFill>
                  <a:schemeClr val="tx2">
                    <a:lumMod val="75000"/>
                  </a:schemeClr>
                </a:solidFill>
              </a:rPr>
              <a:t>)</a:t>
            </a:r>
            <a:r>
              <a:rPr lang="fr-FR" sz="3100" b="1" i="1" dirty="0">
                <a:solidFill>
                  <a:schemeClr val="accent2">
                    <a:lumMod val="75000"/>
                  </a:schemeClr>
                </a:solidFill>
              </a:rPr>
              <a:t>)</a:t>
            </a:r>
            <a:br>
              <a:rPr lang="fr-FR" sz="3100" b="1" i="1" dirty="0">
                <a:solidFill>
                  <a:schemeClr val="accent2">
                    <a:lumMod val="75000"/>
                  </a:schemeClr>
                </a:solidFill>
              </a:rPr>
            </a:br>
            <a:r>
              <a:rPr lang="fr-FR" sz="3100" b="1" i="1" dirty="0">
                <a:solidFill>
                  <a:schemeClr val="accent2">
                    <a:lumMod val="75000"/>
                  </a:schemeClr>
                </a:solidFill>
              </a:rPr>
              <a:t>.</a:t>
            </a:r>
            <a:r>
              <a:rPr lang="fr-FR" sz="3100" b="1" i="1" dirty="0" err="1">
                <a:solidFill>
                  <a:schemeClr val="accent2">
                    <a:lumMod val="75000"/>
                  </a:schemeClr>
                </a:solidFill>
              </a:rPr>
              <a:t>css</a:t>
            </a:r>
            <a:r>
              <a:rPr lang="fr-FR" sz="3100" b="1" i="1" dirty="0">
                <a:solidFill>
                  <a:schemeClr val="accent2">
                    <a:lumMod val="75000"/>
                  </a:schemeClr>
                </a:solidFill>
              </a:rPr>
              <a:t>(</a:t>
            </a:r>
            <a:r>
              <a:rPr lang="fr-FR" sz="3100" b="1" i="1" dirty="0" err="1">
                <a:solidFill>
                  <a:schemeClr val="tx2">
                    <a:lumMod val="75000"/>
                  </a:schemeClr>
                </a:solidFill>
              </a:rPr>
              <a:t>CSSpropriete</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03820" y="2852936"/>
            <a:ext cx="8188660" cy="2585323"/>
          </a:xfrm>
          <a:prstGeom prst="rect">
            <a:avLst/>
          </a:prstGeom>
          <a:noFill/>
        </p:spPr>
        <p:txBody>
          <a:bodyPr wrap="square" rtlCol="0">
            <a:spAutoFit/>
          </a:bodyPr>
          <a:lstStyle/>
          <a:p>
            <a:r>
              <a:rPr lang="fr-FR" b="1" dirty="0" smtClean="0">
                <a:solidFill>
                  <a:schemeClr val="tx2">
                    <a:lumMod val="75000"/>
                  </a:schemeClr>
                </a:solidFill>
              </a:rPr>
              <a:t>$(</a:t>
            </a:r>
            <a:r>
              <a:rPr lang="fr-FR" b="1" dirty="0">
                <a:solidFill>
                  <a:schemeClr val="tx2">
                    <a:lumMod val="75000"/>
                  </a:schemeClr>
                </a:solidFill>
              </a:rPr>
              <a:t>cible).</a:t>
            </a:r>
            <a:r>
              <a:rPr lang="fr-FR" b="1" dirty="0"/>
              <a:t> </a:t>
            </a:r>
            <a:r>
              <a:rPr lang="fr-FR" b="1" dirty="0" err="1" smtClean="0">
                <a:solidFill>
                  <a:schemeClr val="accent2">
                    <a:lumMod val="75000"/>
                  </a:schemeClr>
                </a:solidFill>
              </a:rPr>
              <a:t>css</a:t>
            </a:r>
            <a:r>
              <a:rPr lang="fr-FR" b="1" dirty="0" smtClean="0">
                <a:solidFill>
                  <a:schemeClr val="accent2">
                    <a:lumMod val="75000"/>
                  </a:schemeClr>
                </a:solidFill>
              </a:rPr>
              <a:t>(</a:t>
            </a:r>
            <a:r>
              <a:rPr lang="fr-FR" b="1" dirty="0" err="1" smtClean="0">
                <a:solidFill>
                  <a:schemeClr val="tx2">
                    <a:lumMod val="75000"/>
                  </a:schemeClr>
                </a:solidFill>
              </a:rPr>
              <a:t>propriete,valeur</a:t>
            </a:r>
            <a:r>
              <a:rPr lang="fr-FR" b="1" dirty="0" smtClean="0">
                <a:solidFill>
                  <a:schemeClr val="accent2">
                    <a:lumMod val="75000"/>
                  </a:schemeClr>
                </a:solidFill>
              </a:rPr>
              <a:t>)</a:t>
            </a:r>
            <a:endParaRPr lang="fr-FR" b="1" dirty="0"/>
          </a:p>
          <a:p>
            <a:r>
              <a:rPr lang="fr-FR" dirty="0" smtClean="0"/>
              <a:t>spécifie la valeur de la ou des propriétés CSS du premier élément du jeu spécifié par </a:t>
            </a:r>
            <a:r>
              <a:rPr lang="fr-FR" b="1" dirty="0" smtClean="0">
                <a:solidFill>
                  <a:schemeClr val="tx2">
                    <a:lumMod val="75000"/>
                  </a:schemeClr>
                </a:solidFill>
              </a:rPr>
              <a:t>$(cible).</a:t>
            </a:r>
          </a:p>
          <a:p>
            <a:endParaRPr lang="fr-FR" b="1" dirty="0" smtClean="0">
              <a:solidFill>
                <a:schemeClr val="tx2">
                  <a:lumMod val="75000"/>
                </a:schemeClr>
              </a:solidFill>
            </a:endParaRPr>
          </a:p>
          <a:p>
            <a:r>
              <a:rPr lang="fr-FR" b="1" dirty="0" err="1" smtClean="0">
                <a:solidFill>
                  <a:schemeClr val="tx2">
                    <a:lumMod val="75000"/>
                  </a:schemeClr>
                </a:solidFill>
              </a:rPr>
              <a:t>propriete</a:t>
            </a:r>
            <a:r>
              <a:rPr lang="fr-FR" dirty="0" smtClean="0"/>
              <a:t> :</a:t>
            </a:r>
          </a:p>
          <a:p>
            <a:r>
              <a:rPr lang="fr-FR" dirty="0" smtClean="0"/>
              <a:t>Chaine de caractères définissant une propriété CSS de l'élément . exemple : "</a:t>
            </a:r>
            <a:r>
              <a:rPr lang="fr-FR" dirty="0" err="1" smtClean="0"/>
              <a:t>color</a:t>
            </a:r>
            <a:r>
              <a:rPr lang="fr-FR" dirty="0" smtClean="0"/>
              <a:t>"</a:t>
            </a:r>
          </a:p>
          <a:p>
            <a:endParaRPr lang="fr-FR" dirty="0" smtClean="0"/>
          </a:p>
          <a:p>
            <a:r>
              <a:rPr lang="fr-FR" b="1" dirty="0" smtClean="0">
                <a:solidFill>
                  <a:schemeClr val="tx2">
                    <a:lumMod val="75000"/>
                  </a:schemeClr>
                </a:solidFill>
              </a:rPr>
              <a:t>valeur :</a:t>
            </a:r>
          </a:p>
          <a:p>
            <a:r>
              <a:rPr lang="fr-FR" dirty="0" smtClean="0"/>
              <a:t>Nombre ou chaîne de caractères définissant la valeur de la propriété . exemple "14px"</a:t>
            </a:r>
          </a:p>
        </p:txBody>
      </p:sp>
    </p:spTree>
    <p:extLst>
      <p:ext uri="{BB962C8B-B14F-4D97-AF65-F5344CB8AC3E}">
        <p14:creationId xmlns:p14="http://schemas.microsoft.com/office/powerpoint/2010/main" val="2308603764"/>
      </p:ext>
    </p:extLst>
  </p:cSld>
  <p:clrMapOvr>
    <a:masterClrMapping/>
  </p:clrMapOvr>
  <p:transition spd="slow">
    <p:wipe dir="d"/>
  </p:transition>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575192"/>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css</a:t>
            </a:r>
            <a:r>
              <a:rPr lang="fr-FR" sz="3100" b="1" i="1" dirty="0" smtClean="0">
                <a:solidFill>
                  <a:schemeClr val="accent2">
                    <a:lumMod val="75000"/>
                  </a:schemeClr>
                </a:solidFill>
              </a:rPr>
              <a:t>(</a:t>
            </a:r>
            <a:r>
              <a:rPr lang="fr-FR" sz="3100" b="1" i="1" dirty="0" err="1" smtClean="0">
                <a:solidFill>
                  <a:schemeClr val="tx2">
                    <a:lumMod val="75000"/>
                  </a:schemeClr>
                </a:solidFill>
              </a:rPr>
              <a:t>propriete</a:t>
            </a:r>
            <a:r>
              <a:rPr lang="fr-FR" sz="3100" b="1" i="1" dirty="0" smtClean="0">
                <a:solidFill>
                  <a:schemeClr val="accent2">
                    <a:lumMod val="75000"/>
                  </a:schemeClr>
                </a:solidFill>
              </a:rPr>
              <a:t>)</a:t>
            </a:r>
            <a:r>
              <a:rPr lang="fr-FR" sz="3100" b="1" i="1" dirty="0">
                <a:solidFill>
                  <a:schemeClr val="accent2">
                    <a:lumMod val="75000"/>
                  </a:schemeClr>
                </a:solidFill>
              </a:rPr>
              <a:t>	 .</a:t>
            </a:r>
            <a:r>
              <a:rPr lang="fr-FR" sz="3100" b="1" i="1" dirty="0" err="1" smtClean="0">
                <a:solidFill>
                  <a:schemeClr val="accent2">
                    <a:lumMod val="75000"/>
                  </a:schemeClr>
                </a:solidFill>
              </a:rPr>
              <a:t>css</a:t>
            </a:r>
            <a:r>
              <a:rPr lang="fr-FR" sz="3100" b="1" i="1" dirty="0" smtClean="0">
                <a:solidFill>
                  <a:schemeClr val="accent2">
                    <a:lumMod val="75000"/>
                  </a:schemeClr>
                </a:solidFill>
              </a:rPr>
              <a:t>(</a:t>
            </a:r>
            <a:r>
              <a:rPr lang="fr-FR" sz="3100" b="1" i="1" dirty="0" err="1" smtClean="0">
                <a:solidFill>
                  <a:schemeClr val="tx2">
                    <a:lumMod val="75000"/>
                  </a:schemeClr>
                </a:solidFill>
              </a:rPr>
              <a:t>propriete,valeur</a:t>
            </a:r>
            <a:r>
              <a:rPr lang="fr-FR" sz="3100" b="1" i="1" dirty="0" smtClean="0">
                <a:solidFill>
                  <a:schemeClr val="accent2">
                    <a:lumMod val="75000"/>
                  </a:schemeClr>
                </a:solidFill>
              </a:rPr>
              <a:t>)</a:t>
            </a:r>
            <a:br>
              <a:rPr lang="fr-FR" sz="3100" b="1" i="1" dirty="0" smtClean="0">
                <a:solidFill>
                  <a:schemeClr val="accent2">
                    <a:lumMod val="75000"/>
                  </a:schemeClr>
                </a:solidFill>
              </a:rPr>
            </a:br>
            <a:r>
              <a:rPr lang="fr-FR" sz="3100" b="1" i="1" dirty="0">
                <a:solidFill>
                  <a:schemeClr val="accent2">
                    <a:lumMod val="75000"/>
                  </a:schemeClr>
                </a:solidFill>
              </a:rPr>
              <a:t>.</a:t>
            </a:r>
            <a:r>
              <a:rPr lang="fr-FR" sz="3100" b="1" i="1" dirty="0" err="1" smtClean="0">
                <a:solidFill>
                  <a:schemeClr val="accent2">
                    <a:lumMod val="75000"/>
                  </a:schemeClr>
                </a:solidFill>
              </a:rPr>
              <a:t>css</a:t>
            </a:r>
            <a:r>
              <a:rPr lang="fr-FR" sz="3100" b="1" i="1" dirty="0" smtClean="0">
                <a:solidFill>
                  <a:schemeClr val="accent2">
                    <a:lumMod val="75000"/>
                  </a:schemeClr>
                </a:solidFill>
              </a:rPr>
              <a:t>(</a:t>
            </a:r>
            <a:r>
              <a:rPr lang="fr-FR" sz="3100" b="1" i="1" dirty="0" err="1" smtClean="0">
                <a:solidFill>
                  <a:schemeClr val="tx2">
                    <a:lumMod val="75000"/>
                  </a:schemeClr>
                </a:solidFill>
              </a:rPr>
              <a:t>propriete,function</a:t>
            </a:r>
            <a:r>
              <a:rPr lang="fr-FR" sz="3100" b="1" i="1" dirty="0" smtClean="0">
                <a:solidFill>
                  <a:schemeClr val="tx2">
                    <a:lumMod val="75000"/>
                  </a:schemeClr>
                </a:solidFill>
              </a:rPr>
              <a:t>(</a:t>
            </a:r>
            <a:r>
              <a:rPr lang="fr-FR" sz="3100" b="1" i="1" dirty="0" err="1" smtClean="0">
                <a:solidFill>
                  <a:schemeClr val="tx2">
                    <a:lumMod val="75000"/>
                  </a:schemeClr>
                </a:solidFill>
              </a:rPr>
              <a:t>index,valeur</a:t>
            </a:r>
            <a:r>
              <a:rPr lang="fr-FR" sz="3100" b="1" i="1" dirty="0" smtClean="0">
                <a:solidFill>
                  <a:schemeClr val="tx2">
                    <a:lumMod val="75000"/>
                  </a:schemeClr>
                </a:solidFill>
              </a:rPr>
              <a:t>)</a:t>
            </a:r>
            <a:r>
              <a:rPr lang="fr-FR" sz="3100" b="1" i="1" dirty="0">
                <a:solidFill>
                  <a:schemeClr val="accent2">
                    <a:lumMod val="75000"/>
                  </a:schemeClr>
                </a:solidFill>
              </a:rPr>
              <a:t>)</a:t>
            </a:r>
            <a:br>
              <a:rPr lang="fr-FR" sz="3100" b="1" i="1" dirty="0">
                <a:solidFill>
                  <a:schemeClr val="accent2">
                    <a:lumMod val="75000"/>
                  </a:schemeClr>
                </a:solidFill>
              </a:rPr>
            </a:br>
            <a:r>
              <a:rPr lang="fr-FR" sz="3100" b="1" i="1" dirty="0">
                <a:solidFill>
                  <a:schemeClr val="accent2">
                    <a:lumMod val="75000"/>
                  </a:schemeClr>
                </a:solidFill>
              </a:rPr>
              <a:t>.</a:t>
            </a:r>
            <a:r>
              <a:rPr lang="fr-FR" sz="3100" b="1" i="1" dirty="0" err="1">
                <a:solidFill>
                  <a:schemeClr val="accent2">
                    <a:lumMod val="75000"/>
                  </a:schemeClr>
                </a:solidFill>
              </a:rPr>
              <a:t>css</a:t>
            </a:r>
            <a:r>
              <a:rPr lang="fr-FR" sz="3100" b="1" i="1" dirty="0">
                <a:solidFill>
                  <a:schemeClr val="accent2">
                    <a:lumMod val="75000"/>
                  </a:schemeClr>
                </a:solidFill>
              </a:rPr>
              <a:t>(</a:t>
            </a:r>
            <a:r>
              <a:rPr lang="fr-FR" sz="3100" b="1" i="1" dirty="0" err="1">
                <a:solidFill>
                  <a:schemeClr val="tx2">
                    <a:lumMod val="75000"/>
                  </a:schemeClr>
                </a:solidFill>
              </a:rPr>
              <a:t>CSSpropriete</a:t>
            </a:r>
            <a:r>
              <a:rPr lang="fr-FR" sz="3100" b="1" i="1" dirty="0">
                <a:solidFill>
                  <a:schemeClr val="accent2">
                    <a:lumMod val="75000"/>
                  </a:schemeClr>
                </a:solidFill>
              </a:rPr>
              <a:t>)</a:t>
            </a:r>
            <a:br>
              <a:rPr lang="fr-FR" sz="3100" b="1" i="1" dirty="0">
                <a:solidFill>
                  <a:schemeClr val="accent2">
                    <a:lumMod val="75000"/>
                  </a:schemeClr>
                </a:solidFill>
              </a:rPr>
            </a:br>
            <a:endParaRPr lang="fr-FR" sz="3100" b="1" dirty="0">
              <a:solidFill>
                <a:schemeClr val="accent2">
                  <a:lumMod val="75000"/>
                </a:schemeClr>
              </a:solidFill>
            </a:endParaRPr>
          </a:p>
        </p:txBody>
      </p:sp>
      <p:sp>
        <p:nvSpPr>
          <p:cNvPr id="4" name="ZoneTexte 3"/>
          <p:cNvSpPr txBox="1"/>
          <p:nvPr/>
        </p:nvSpPr>
        <p:spPr>
          <a:xfrm>
            <a:off x="703820" y="1844824"/>
            <a:ext cx="8188660" cy="4801314"/>
          </a:xfrm>
          <a:prstGeom prst="rect">
            <a:avLst/>
          </a:prstGeom>
          <a:noFill/>
        </p:spPr>
        <p:txBody>
          <a:bodyPr wrap="square" rtlCol="0">
            <a:spAutoFit/>
          </a:bodyPr>
          <a:lstStyle/>
          <a:p>
            <a:r>
              <a:rPr lang="fr-FR" dirty="0" smtClean="0"/>
              <a:t>Exemple 2 :</a:t>
            </a:r>
          </a:p>
          <a:p>
            <a:r>
              <a:rPr lang="fr-FR" dirty="0"/>
              <a:t>&lt;</a:t>
            </a:r>
            <a:r>
              <a:rPr lang="fr-FR" dirty="0" err="1"/>
              <a:t>head</a:t>
            </a:r>
            <a:r>
              <a:rPr lang="fr-FR" dirty="0"/>
              <a:t>&gt;</a:t>
            </a:r>
          </a:p>
          <a:p>
            <a:r>
              <a:rPr lang="fr-FR" dirty="0"/>
              <a:t>&lt;style&gt;</a:t>
            </a:r>
          </a:p>
          <a:p>
            <a:r>
              <a:rPr lang="fr-FR" dirty="0"/>
              <a:t>#box { background: black; </a:t>
            </a:r>
            <a:r>
              <a:rPr lang="fr-FR" dirty="0" err="1"/>
              <a:t>color</a:t>
            </a:r>
            <a:r>
              <a:rPr lang="fr-FR" dirty="0"/>
              <a:t>: </a:t>
            </a:r>
            <a:r>
              <a:rPr lang="fr-FR" dirty="0" err="1"/>
              <a:t>snow</a:t>
            </a:r>
            <a:r>
              <a:rPr lang="fr-FR" dirty="0"/>
              <a:t>; width:100px; padding:10px; }</a:t>
            </a:r>
          </a:p>
          <a:p>
            <a:r>
              <a:rPr lang="fr-FR" dirty="0"/>
              <a:t>&lt;/style&gt;</a:t>
            </a:r>
          </a:p>
          <a:p>
            <a:r>
              <a:rPr lang="fr-FR" dirty="0"/>
              <a:t>&lt;script </a:t>
            </a:r>
            <a:r>
              <a:rPr lang="fr-FR" dirty="0" err="1"/>
              <a:t>src</a:t>
            </a:r>
            <a:r>
              <a:rPr lang="fr-FR" dirty="0"/>
              <a:t>="http://code.jquery.com/jquery-1.9.1.js"&gt;&lt;/script&gt;</a:t>
            </a:r>
          </a:p>
          <a:p>
            <a:r>
              <a:rPr lang="fr-FR" dirty="0"/>
              <a:t>&lt;/</a:t>
            </a:r>
            <a:r>
              <a:rPr lang="fr-FR" dirty="0" err="1"/>
              <a:t>head</a:t>
            </a:r>
            <a:r>
              <a:rPr lang="fr-FR" dirty="0"/>
              <a:t>&gt;</a:t>
            </a:r>
          </a:p>
          <a:p>
            <a:r>
              <a:rPr lang="fr-FR" dirty="0"/>
              <a:t>&lt;body&gt;</a:t>
            </a:r>
          </a:p>
          <a:p>
            <a:r>
              <a:rPr lang="fr-FR" dirty="0"/>
              <a:t>&lt;div id="box"&gt;Click me to </a:t>
            </a:r>
            <a:r>
              <a:rPr lang="fr-FR" dirty="0" err="1"/>
              <a:t>grow</a:t>
            </a:r>
            <a:r>
              <a:rPr lang="fr-FR" dirty="0"/>
              <a:t>&lt;/div&gt;</a:t>
            </a:r>
          </a:p>
          <a:p>
            <a:r>
              <a:rPr lang="fr-FR" dirty="0"/>
              <a:t>&lt;script&gt;</a:t>
            </a:r>
          </a:p>
          <a:p>
            <a:r>
              <a:rPr lang="fr-FR" b="1" dirty="0">
                <a:solidFill>
                  <a:schemeClr val="accent2">
                    <a:lumMod val="75000"/>
                  </a:schemeClr>
                </a:solidFill>
              </a:rPr>
              <a:t>$("#box</a:t>
            </a:r>
            <a:r>
              <a:rPr lang="fr-FR" b="1" dirty="0" smtClean="0">
                <a:solidFill>
                  <a:schemeClr val="accent2">
                    <a:lumMod val="75000"/>
                  </a:schemeClr>
                </a:solidFill>
              </a:rPr>
              <a:t>").click( </a:t>
            </a:r>
            <a:r>
              <a:rPr lang="fr-FR" b="1" dirty="0" err="1">
                <a:solidFill>
                  <a:schemeClr val="accent2">
                    <a:lumMod val="75000"/>
                  </a:schemeClr>
                </a:solidFill>
              </a:rPr>
              <a:t>function</a:t>
            </a:r>
            <a:r>
              <a:rPr lang="fr-FR" b="1" dirty="0">
                <a:solidFill>
                  <a:schemeClr val="accent2">
                    <a:lumMod val="75000"/>
                  </a:schemeClr>
                </a:solidFill>
              </a:rPr>
              <a:t>() {</a:t>
            </a:r>
          </a:p>
          <a:p>
            <a:r>
              <a:rPr lang="fr-FR" b="1" dirty="0" smtClean="0">
                <a:solidFill>
                  <a:schemeClr val="accent2">
                    <a:lumMod val="75000"/>
                  </a:schemeClr>
                </a:solidFill>
              </a:rPr>
              <a:t>    $( </a:t>
            </a:r>
            <a:r>
              <a:rPr lang="fr-FR" b="1" dirty="0" err="1">
                <a:solidFill>
                  <a:schemeClr val="accent2">
                    <a:lumMod val="75000"/>
                  </a:schemeClr>
                </a:solidFill>
              </a:rPr>
              <a:t>this</a:t>
            </a:r>
            <a:r>
              <a:rPr lang="fr-FR" b="1" dirty="0">
                <a:solidFill>
                  <a:schemeClr val="accent2">
                    <a:lumMod val="75000"/>
                  </a:schemeClr>
                </a:solidFill>
              </a:rPr>
              <a:t> ).</a:t>
            </a:r>
            <a:r>
              <a:rPr lang="fr-FR" b="1" dirty="0" err="1">
                <a:solidFill>
                  <a:schemeClr val="accent2">
                    <a:lumMod val="75000"/>
                  </a:schemeClr>
                </a:solidFill>
              </a:rPr>
              <a:t>css</a:t>
            </a:r>
            <a:r>
              <a:rPr lang="fr-FR" b="1" dirty="0">
                <a:solidFill>
                  <a:schemeClr val="accent2">
                    <a:lumMod val="75000"/>
                  </a:schemeClr>
                </a:solidFill>
              </a:rPr>
              <a:t>( "</a:t>
            </a:r>
            <a:r>
              <a:rPr lang="fr-FR" b="1" dirty="0" err="1">
                <a:solidFill>
                  <a:schemeClr val="accent2">
                    <a:lumMod val="75000"/>
                  </a:schemeClr>
                </a:solidFill>
              </a:rPr>
              <a:t>width</a:t>
            </a:r>
            <a:r>
              <a:rPr lang="fr-FR" b="1" dirty="0">
                <a:solidFill>
                  <a:schemeClr val="accent2">
                    <a:lumMod val="75000"/>
                  </a:schemeClr>
                </a:solidFill>
              </a:rPr>
              <a:t>", "+=200" );</a:t>
            </a:r>
          </a:p>
          <a:p>
            <a:r>
              <a:rPr lang="fr-FR" b="1" dirty="0">
                <a:solidFill>
                  <a:schemeClr val="accent2">
                    <a:lumMod val="75000"/>
                  </a:schemeClr>
                </a:solidFill>
              </a:rPr>
              <a:t>});</a:t>
            </a:r>
          </a:p>
          <a:p>
            <a:r>
              <a:rPr lang="fr-FR" dirty="0"/>
              <a:t>&lt;/script&gt;</a:t>
            </a:r>
          </a:p>
          <a:p>
            <a:r>
              <a:rPr lang="fr-FR" dirty="0"/>
              <a:t>&lt;/body&gt;</a:t>
            </a:r>
          </a:p>
          <a:p>
            <a:r>
              <a:rPr lang="fr-FR" dirty="0"/>
              <a:t>&lt;/html&gt;</a:t>
            </a:r>
          </a:p>
          <a:p>
            <a:endParaRPr lang="fr-FR"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288" y="3895725"/>
            <a:ext cx="157162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800" y="5013176"/>
            <a:ext cx="175260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753748"/>
      </p:ext>
    </p:extLst>
  </p:cSld>
  <p:clrMapOvr>
    <a:masterClrMapping/>
  </p:clrMapOvr>
  <p:transition spd="slow">
    <p:wipe dir="d"/>
  </p:transition>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2007240"/>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css</a:t>
            </a:r>
            <a:r>
              <a:rPr lang="fr-FR" sz="3100" b="1" i="1" dirty="0" smtClean="0">
                <a:solidFill>
                  <a:schemeClr val="accent2">
                    <a:lumMod val="75000"/>
                  </a:schemeClr>
                </a:solidFill>
              </a:rPr>
              <a:t>(</a:t>
            </a:r>
            <a:r>
              <a:rPr lang="fr-FR" sz="3100" b="1" i="1" dirty="0" err="1" smtClean="0">
                <a:solidFill>
                  <a:schemeClr val="tx2">
                    <a:lumMod val="75000"/>
                  </a:schemeClr>
                </a:solidFill>
              </a:rPr>
              <a:t>propriete</a:t>
            </a:r>
            <a:r>
              <a:rPr lang="fr-FR" sz="3100" b="1" i="1" dirty="0" smtClean="0">
                <a:solidFill>
                  <a:schemeClr val="accent2">
                    <a:lumMod val="75000"/>
                  </a:schemeClr>
                </a:solidFill>
              </a:rPr>
              <a:t>)</a:t>
            </a:r>
            <a:r>
              <a:rPr lang="fr-FR" sz="3100" b="1" i="1" dirty="0">
                <a:solidFill>
                  <a:schemeClr val="accent2">
                    <a:lumMod val="75000"/>
                  </a:schemeClr>
                </a:solidFill>
              </a:rPr>
              <a:t>	 .</a:t>
            </a:r>
            <a:r>
              <a:rPr lang="fr-FR" sz="3100" b="1" i="1" dirty="0" err="1" smtClean="0">
                <a:solidFill>
                  <a:schemeClr val="accent2">
                    <a:lumMod val="75000"/>
                  </a:schemeClr>
                </a:solidFill>
              </a:rPr>
              <a:t>css</a:t>
            </a:r>
            <a:r>
              <a:rPr lang="fr-FR" sz="3100" b="1" i="1" dirty="0" smtClean="0">
                <a:solidFill>
                  <a:schemeClr val="accent2">
                    <a:lumMod val="75000"/>
                  </a:schemeClr>
                </a:solidFill>
              </a:rPr>
              <a:t>(</a:t>
            </a:r>
            <a:r>
              <a:rPr lang="fr-FR" sz="3100" b="1" i="1" dirty="0" err="1" smtClean="0">
                <a:solidFill>
                  <a:schemeClr val="tx2">
                    <a:lumMod val="75000"/>
                  </a:schemeClr>
                </a:solidFill>
              </a:rPr>
              <a:t>propriete,valeur</a:t>
            </a:r>
            <a:r>
              <a:rPr lang="fr-FR" sz="3100" b="1" i="1" dirty="0" smtClean="0">
                <a:solidFill>
                  <a:schemeClr val="accent2">
                    <a:lumMod val="75000"/>
                  </a:schemeClr>
                </a:solidFill>
              </a:rPr>
              <a:t>)</a:t>
            </a:r>
            <a:br>
              <a:rPr lang="fr-FR" sz="3100" b="1" i="1" dirty="0" smtClean="0">
                <a:solidFill>
                  <a:schemeClr val="accent2">
                    <a:lumMod val="75000"/>
                  </a:schemeClr>
                </a:solidFill>
              </a:rPr>
            </a:br>
            <a:r>
              <a:rPr lang="fr-FR" sz="3100" b="1" i="1" dirty="0">
                <a:solidFill>
                  <a:schemeClr val="accent2">
                    <a:lumMod val="75000"/>
                  </a:schemeClr>
                </a:solidFill>
              </a:rPr>
              <a:t>.</a:t>
            </a:r>
            <a:r>
              <a:rPr lang="fr-FR" sz="3100" b="1" i="1" dirty="0" err="1" smtClean="0">
                <a:solidFill>
                  <a:schemeClr val="accent2">
                    <a:lumMod val="75000"/>
                  </a:schemeClr>
                </a:solidFill>
              </a:rPr>
              <a:t>css</a:t>
            </a:r>
            <a:r>
              <a:rPr lang="fr-FR" sz="3100" b="1" i="1" dirty="0" smtClean="0">
                <a:solidFill>
                  <a:schemeClr val="accent2">
                    <a:lumMod val="75000"/>
                  </a:schemeClr>
                </a:solidFill>
              </a:rPr>
              <a:t>(</a:t>
            </a:r>
            <a:r>
              <a:rPr lang="fr-FR" sz="3100" b="1" i="1" dirty="0" err="1" smtClean="0">
                <a:solidFill>
                  <a:schemeClr val="tx2">
                    <a:lumMod val="75000"/>
                  </a:schemeClr>
                </a:solidFill>
              </a:rPr>
              <a:t>propriete,function</a:t>
            </a:r>
            <a:r>
              <a:rPr lang="fr-FR" sz="3100" b="1" i="1" dirty="0" smtClean="0">
                <a:solidFill>
                  <a:schemeClr val="tx2">
                    <a:lumMod val="75000"/>
                  </a:schemeClr>
                </a:solidFill>
              </a:rPr>
              <a:t>(</a:t>
            </a:r>
            <a:r>
              <a:rPr lang="fr-FR" sz="3100" b="1" i="1" dirty="0" err="1" smtClean="0">
                <a:solidFill>
                  <a:schemeClr val="tx2">
                    <a:lumMod val="75000"/>
                  </a:schemeClr>
                </a:solidFill>
              </a:rPr>
              <a:t>index,valeur</a:t>
            </a:r>
            <a:r>
              <a:rPr lang="fr-FR" sz="3100" b="1" i="1" dirty="0" smtClean="0">
                <a:solidFill>
                  <a:schemeClr val="tx2">
                    <a:lumMod val="75000"/>
                  </a:schemeClr>
                </a:solidFill>
              </a:rPr>
              <a:t>)</a:t>
            </a:r>
            <a:r>
              <a:rPr lang="fr-FR" sz="3100" b="1" i="1" dirty="0">
                <a:solidFill>
                  <a:schemeClr val="accent2">
                    <a:lumMod val="75000"/>
                  </a:schemeClr>
                </a:solidFill>
              </a:rPr>
              <a:t>)</a:t>
            </a:r>
            <a:br>
              <a:rPr lang="fr-FR" sz="3100" b="1" i="1" dirty="0">
                <a:solidFill>
                  <a:schemeClr val="accent2">
                    <a:lumMod val="75000"/>
                  </a:schemeClr>
                </a:solidFill>
              </a:rPr>
            </a:br>
            <a:r>
              <a:rPr lang="fr-FR" sz="3100" b="1" i="1" dirty="0">
                <a:solidFill>
                  <a:schemeClr val="accent2">
                    <a:lumMod val="75000"/>
                  </a:schemeClr>
                </a:solidFill>
              </a:rPr>
              <a:t>.</a:t>
            </a:r>
            <a:r>
              <a:rPr lang="fr-FR" sz="3100" b="1" i="1" dirty="0" err="1">
                <a:solidFill>
                  <a:schemeClr val="accent2">
                    <a:lumMod val="75000"/>
                  </a:schemeClr>
                </a:solidFill>
              </a:rPr>
              <a:t>css</a:t>
            </a:r>
            <a:r>
              <a:rPr lang="fr-FR" sz="3100" b="1" i="1" dirty="0">
                <a:solidFill>
                  <a:schemeClr val="accent2">
                    <a:lumMod val="75000"/>
                  </a:schemeClr>
                </a:solidFill>
              </a:rPr>
              <a:t>(</a:t>
            </a:r>
            <a:r>
              <a:rPr lang="fr-FR" sz="3100" b="1" i="1" dirty="0" err="1">
                <a:solidFill>
                  <a:schemeClr val="tx2">
                    <a:lumMod val="75000"/>
                  </a:schemeClr>
                </a:solidFill>
              </a:rPr>
              <a:t>CSSpropriete</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78124" y="2492896"/>
            <a:ext cx="8188660" cy="3416320"/>
          </a:xfrm>
          <a:prstGeom prst="rect">
            <a:avLst/>
          </a:prstGeom>
          <a:noFill/>
        </p:spPr>
        <p:txBody>
          <a:bodyPr wrap="square" rtlCol="0">
            <a:spAutoFit/>
          </a:bodyPr>
          <a:lstStyle/>
          <a:p>
            <a:r>
              <a:rPr lang="fr-FR" b="1" dirty="0" smtClean="0">
                <a:solidFill>
                  <a:schemeClr val="tx2">
                    <a:lumMod val="75000"/>
                  </a:schemeClr>
                </a:solidFill>
              </a:rPr>
              <a:t>$(</a:t>
            </a:r>
            <a:r>
              <a:rPr lang="fr-FR" b="1" dirty="0">
                <a:solidFill>
                  <a:schemeClr val="tx2">
                    <a:lumMod val="75000"/>
                  </a:schemeClr>
                </a:solidFill>
              </a:rPr>
              <a:t>cible).</a:t>
            </a:r>
            <a:r>
              <a:rPr lang="fr-FR" b="1" dirty="0"/>
              <a:t> </a:t>
            </a:r>
            <a:r>
              <a:rPr lang="fr-FR" b="1" dirty="0" err="1" smtClean="0">
                <a:solidFill>
                  <a:schemeClr val="accent2">
                    <a:lumMod val="75000"/>
                  </a:schemeClr>
                </a:solidFill>
              </a:rPr>
              <a:t>css</a:t>
            </a:r>
            <a:r>
              <a:rPr lang="fr-FR" b="1" dirty="0" smtClean="0">
                <a:solidFill>
                  <a:schemeClr val="accent2">
                    <a:lumMod val="75000"/>
                  </a:schemeClr>
                </a:solidFill>
              </a:rPr>
              <a:t>(</a:t>
            </a:r>
            <a:r>
              <a:rPr lang="fr-FR" b="1" dirty="0" err="1" smtClean="0">
                <a:solidFill>
                  <a:schemeClr val="tx2">
                    <a:lumMod val="75000"/>
                  </a:schemeClr>
                </a:solidFill>
              </a:rPr>
              <a:t>propriete,function</a:t>
            </a:r>
            <a:r>
              <a:rPr lang="fr-FR" b="1" dirty="0" smtClean="0">
                <a:solidFill>
                  <a:schemeClr val="tx2">
                    <a:lumMod val="75000"/>
                  </a:schemeClr>
                </a:solidFill>
              </a:rPr>
              <a:t>(</a:t>
            </a:r>
            <a:r>
              <a:rPr lang="fr-FR" b="1" dirty="0" err="1" smtClean="0">
                <a:solidFill>
                  <a:schemeClr val="tx2">
                    <a:lumMod val="75000"/>
                  </a:schemeClr>
                </a:solidFill>
              </a:rPr>
              <a:t>index,valeur</a:t>
            </a:r>
            <a:r>
              <a:rPr lang="fr-FR" b="1" dirty="0" smtClean="0">
                <a:solidFill>
                  <a:schemeClr val="tx2">
                    <a:lumMod val="75000"/>
                  </a:schemeClr>
                </a:solidFill>
              </a:rPr>
              <a:t>)</a:t>
            </a:r>
            <a:r>
              <a:rPr lang="fr-FR" b="1" dirty="0" smtClean="0">
                <a:solidFill>
                  <a:schemeClr val="accent2">
                    <a:lumMod val="75000"/>
                  </a:schemeClr>
                </a:solidFill>
              </a:rPr>
              <a:t>)</a:t>
            </a:r>
            <a:endParaRPr lang="fr-FR" b="1" dirty="0"/>
          </a:p>
          <a:p>
            <a:r>
              <a:rPr lang="fr-FR" dirty="0" smtClean="0"/>
              <a:t>spécifie la valeur de la ou des propriétés CSS du premier élément du jeu spécifié par </a:t>
            </a:r>
            <a:r>
              <a:rPr lang="fr-FR" b="1" dirty="0" smtClean="0">
                <a:solidFill>
                  <a:schemeClr val="tx2">
                    <a:lumMod val="75000"/>
                  </a:schemeClr>
                </a:solidFill>
              </a:rPr>
              <a:t>$(cible)</a:t>
            </a:r>
            <a:r>
              <a:rPr lang="fr-FR" dirty="0" smtClean="0"/>
              <a:t>, la valeur de la propriété est retourné par la fonction.</a:t>
            </a:r>
          </a:p>
          <a:p>
            <a:endParaRPr lang="fr-FR" b="1" dirty="0" smtClean="0">
              <a:solidFill>
                <a:schemeClr val="tx2">
                  <a:lumMod val="75000"/>
                </a:schemeClr>
              </a:solidFill>
            </a:endParaRPr>
          </a:p>
          <a:p>
            <a:r>
              <a:rPr lang="fr-FR" b="1" dirty="0" err="1" smtClean="0">
                <a:solidFill>
                  <a:schemeClr val="tx2">
                    <a:lumMod val="75000"/>
                  </a:schemeClr>
                </a:solidFill>
              </a:rPr>
              <a:t>propriete</a:t>
            </a:r>
            <a:r>
              <a:rPr lang="fr-FR" dirty="0" smtClean="0"/>
              <a:t> :</a:t>
            </a:r>
          </a:p>
          <a:p>
            <a:r>
              <a:rPr lang="fr-FR" dirty="0" smtClean="0"/>
              <a:t>Chaine de caractères définissant une propriété CSS de l'élément . exemple : "</a:t>
            </a:r>
            <a:r>
              <a:rPr lang="fr-FR" dirty="0" err="1" smtClean="0"/>
              <a:t>color</a:t>
            </a:r>
            <a:r>
              <a:rPr lang="fr-FR" dirty="0" smtClean="0"/>
              <a:t>"</a:t>
            </a:r>
          </a:p>
          <a:p>
            <a:endParaRPr lang="fr-FR" dirty="0" smtClean="0"/>
          </a:p>
          <a:p>
            <a:r>
              <a:rPr lang="fr-FR" b="1" dirty="0">
                <a:solidFill>
                  <a:schemeClr val="tx2">
                    <a:lumMod val="75000"/>
                  </a:schemeClr>
                </a:solidFill>
              </a:rPr>
              <a:t>index :</a:t>
            </a:r>
          </a:p>
          <a:p>
            <a:r>
              <a:rPr lang="fr-FR" dirty="0" smtClean="0"/>
              <a:t>index </a:t>
            </a:r>
            <a:r>
              <a:rPr lang="fr-FR" dirty="0"/>
              <a:t>est la position de l'élément dans le jeu spécifié par </a:t>
            </a:r>
            <a:r>
              <a:rPr lang="fr-FR" b="1" dirty="0">
                <a:solidFill>
                  <a:schemeClr val="tx2">
                    <a:lumMod val="75000"/>
                  </a:schemeClr>
                </a:solidFill>
              </a:rPr>
              <a:t>$(cible)</a:t>
            </a:r>
          </a:p>
          <a:p>
            <a:endParaRPr lang="fr-FR" dirty="0" smtClean="0"/>
          </a:p>
          <a:p>
            <a:r>
              <a:rPr lang="fr-FR" b="1" dirty="0" smtClean="0">
                <a:solidFill>
                  <a:schemeClr val="tx2">
                    <a:lumMod val="75000"/>
                  </a:schemeClr>
                </a:solidFill>
              </a:rPr>
              <a:t>valeur :</a:t>
            </a:r>
          </a:p>
          <a:p>
            <a:r>
              <a:rPr lang="fr-FR" dirty="0" smtClean="0"/>
              <a:t>la valeur actuelle de la propriété . exemple "14px"</a:t>
            </a:r>
          </a:p>
        </p:txBody>
      </p:sp>
    </p:spTree>
    <p:extLst>
      <p:ext uri="{BB962C8B-B14F-4D97-AF65-F5344CB8AC3E}">
        <p14:creationId xmlns:p14="http://schemas.microsoft.com/office/powerpoint/2010/main" val="4024684041"/>
      </p:ext>
    </p:extLst>
  </p:cSld>
  <p:clrMapOvr>
    <a:masterClrMapping/>
  </p:clrMapOvr>
  <p:transition spd="slow">
    <p:wipe dir="d"/>
  </p:transition>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2007240"/>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css</a:t>
            </a:r>
            <a:r>
              <a:rPr lang="fr-FR" sz="3100" b="1" i="1" dirty="0" smtClean="0">
                <a:solidFill>
                  <a:schemeClr val="accent2">
                    <a:lumMod val="75000"/>
                  </a:schemeClr>
                </a:solidFill>
              </a:rPr>
              <a:t>(</a:t>
            </a:r>
            <a:r>
              <a:rPr lang="fr-FR" sz="3100" b="1" i="1" dirty="0" err="1" smtClean="0">
                <a:solidFill>
                  <a:schemeClr val="tx2">
                    <a:lumMod val="75000"/>
                  </a:schemeClr>
                </a:solidFill>
              </a:rPr>
              <a:t>propriete</a:t>
            </a:r>
            <a:r>
              <a:rPr lang="fr-FR" sz="3100" b="1" i="1" dirty="0" smtClean="0">
                <a:solidFill>
                  <a:schemeClr val="accent2">
                    <a:lumMod val="75000"/>
                  </a:schemeClr>
                </a:solidFill>
              </a:rPr>
              <a:t>)</a:t>
            </a:r>
            <a:r>
              <a:rPr lang="fr-FR" sz="3100" b="1" i="1" dirty="0">
                <a:solidFill>
                  <a:schemeClr val="accent2">
                    <a:lumMod val="75000"/>
                  </a:schemeClr>
                </a:solidFill>
              </a:rPr>
              <a:t>	 .</a:t>
            </a:r>
            <a:r>
              <a:rPr lang="fr-FR" sz="3100" b="1" i="1" dirty="0" err="1" smtClean="0">
                <a:solidFill>
                  <a:schemeClr val="accent2">
                    <a:lumMod val="75000"/>
                  </a:schemeClr>
                </a:solidFill>
              </a:rPr>
              <a:t>css</a:t>
            </a:r>
            <a:r>
              <a:rPr lang="fr-FR" sz="3100" b="1" i="1" dirty="0" smtClean="0">
                <a:solidFill>
                  <a:schemeClr val="accent2">
                    <a:lumMod val="75000"/>
                  </a:schemeClr>
                </a:solidFill>
              </a:rPr>
              <a:t>(</a:t>
            </a:r>
            <a:r>
              <a:rPr lang="fr-FR" sz="3100" b="1" i="1" dirty="0" err="1" smtClean="0">
                <a:solidFill>
                  <a:schemeClr val="tx2">
                    <a:lumMod val="75000"/>
                  </a:schemeClr>
                </a:solidFill>
              </a:rPr>
              <a:t>propriete,valeur</a:t>
            </a:r>
            <a:r>
              <a:rPr lang="fr-FR" sz="3100" b="1" i="1" dirty="0" smtClean="0">
                <a:solidFill>
                  <a:schemeClr val="accent2">
                    <a:lumMod val="75000"/>
                  </a:schemeClr>
                </a:solidFill>
              </a:rPr>
              <a:t>)</a:t>
            </a:r>
            <a:br>
              <a:rPr lang="fr-FR" sz="3100" b="1" i="1" dirty="0" smtClean="0">
                <a:solidFill>
                  <a:schemeClr val="accent2">
                    <a:lumMod val="75000"/>
                  </a:schemeClr>
                </a:solidFill>
              </a:rPr>
            </a:br>
            <a:r>
              <a:rPr lang="fr-FR" sz="3100" b="1" i="1" dirty="0">
                <a:solidFill>
                  <a:schemeClr val="accent2">
                    <a:lumMod val="75000"/>
                  </a:schemeClr>
                </a:solidFill>
              </a:rPr>
              <a:t>.</a:t>
            </a:r>
            <a:r>
              <a:rPr lang="fr-FR" sz="3100" b="1" i="1" dirty="0" err="1" smtClean="0">
                <a:solidFill>
                  <a:schemeClr val="accent2">
                    <a:lumMod val="75000"/>
                  </a:schemeClr>
                </a:solidFill>
              </a:rPr>
              <a:t>css</a:t>
            </a:r>
            <a:r>
              <a:rPr lang="fr-FR" sz="3100" b="1" i="1" dirty="0" smtClean="0">
                <a:solidFill>
                  <a:schemeClr val="accent2">
                    <a:lumMod val="75000"/>
                  </a:schemeClr>
                </a:solidFill>
              </a:rPr>
              <a:t>(</a:t>
            </a:r>
            <a:r>
              <a:rPr lang="fr-FR" sz="3100" b="1" i="1" dirty="0" err="1" smtClean="0">
                <a:solidFill>
                  <a:schemeClr val="tx2">
                    <a:lumMod val="75000"/>
                  </a:schemeClr>
                </a:solidFill>
              </a:rPr>
              <a:t>propriete,function</a:t>
            </a:r>
            <a:r>
              <a:rPr lang="fr-FR" sz="3100" b="1" i="1" dirty="0" smtClean="0">
                <a:solidFill>
                  <a:schemeClr val="tx2">
                    <a:lumMod val="75000"/>
                  </a:schemeClr>
                </a:solidFill>
              </a:rPr>
              <a:t>(</a:t>
            </a:r>
            <a:r>
              <a:rPr lang="fr-FR" sz="3100" b="1" i="1" dirty="0" err="1" smtClean="0">
                <a:solidFill>
                  <a:schemeClr val="tx2">
                    <a:lumMod val="75000"/>
                  </a:schemeClr>
                </a:solidFill>
              </a:rPr>
              <a:t>index,valeur</a:t>
            </a:r>
            <a:r>
              <a:rPr lang="fr-FR" sz="3100" b="1" i="1" dirty="0" smtClean="0">
                <a:solidFill>
                  <a:schemeClr val="tx2">
                    <a:lumMod val="75000"/>
                  </a:schemeClr>
                </a:solidFill>
              </a:rPr>
              <a:t>)</a:t>
            </a:r>
            <a:r>
              <a:rPr lang="fr-FR" sz="3100" b="1" i="1" dirty="0">
                <a:solidFill>
                  <a:schemeClr val="accent2">
                    <a:lumMod val="75000"/>
                  </a:schemeClr>
                </a:solidFill>
              </a:rPr>
              <a:t>)</a:t>
            </a:r>
            <a:br>
              <a:rPr lang="fr-FR" sz="3100" b="1" i="1" dirty="0">
                <a:solidFill>
                  <a:schemeClr val="accent2">
                    <a:lumMod val="75000"/>
                  </a:schemeClr>
                </a:solidFill>
              </a:rPr>
            </a:br>
            <a:r>
              <a:rPr lang="fr-FR" sz="3100" b="1" i="1" dirty="0">
                <a:solidFill>
                  <a:schemeClr val="accent2">
                    <a:lumMod val="75000"/>
                  </a:schemeClr>
                </a:solidFill>
              </a:rPr>
              <a:t>.</a:t>
            </a:r>
            <a:r>
              <a:rPr lang="fr-FR" sz="3100" b="1" i="1" dirty="0" err="1">
                <a:solidFill>
                  <a:schemeClr val="accent2">
                    <a:lumMod val="75000"/>
                  </a:schemeClr>
                </a:solidFill>
              </a:rPr>
              <a:t>css</a:t>
            </a:r>
            <a:r>
              <a:rPr lang="fr-FR" sz="3100" b="1" i="1" dirty="0">
                <a:solidFill>
                  <a:schemeClr val="accent2">
                    <a:lumMod val="75000"/>
                  </a:schemeClr>
                </a:solidFill>
              </a:rPr>
              <a:t>(</a:t>
            </a:r>
            <a:r>
              <a:rPr lang="fr-FR" sz="3100" b="1" i="1" dirty="0" err="1">
                <a:solidFill>
                  <a:schemeClr val="tx2">
                    <a:lumMod val="75000"/>
                  </a:schemeClr>
                </a:solidFill>
              </a:rPr>
              <a:t>CSSpropriete</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78124" y="2492896"/>
            <a:ext cx="8188660" cy="4247317"/>
          </a:xfrm>
          <a:prstGeom prst="rect">
            <a:avLst/>
          </a:prstGeom>
          <a:noFill/>
        </p:spPr>
        <p:txBody>
          <a:bodyPr wrap="square" rtlCol="0">
            <a:spAutoFit/>
          </a:bodyPr>
          <a:lstStyle/>
          <a:p>
            <a:r>
              <a:rPr lang="fr-FR" b="1" dirty="0" smtClean="0">
                <a:solidFill>
                  <a:schemeClr val="tx2">
                    <a:lumMod val="75000"/>
                  </a:schemeClr>
                </a:solidFill>
              </a:rPr>
              <a:t>$(</a:t>
            </a:r>
            <a:r>
              <a:rPr lang="fr-FR" b="1" dirty="0">
                <a:solidFill>
                  <a:schemeClr val="tx2">
                    <a:lumMod val="75000"/>
                  </a:schemeClr>
                </a:solidFill>
              </a:rPr>
              <a:t>cible).</a:t>
            </a:r>
            <a:r>
              <a:rPr lang="fr-FR" b="1" dirty="0"/>
              <a:t> </a:t>
            </a:r>
            <a:r>
              <a:rPr lang="fr-FR" b="1" dirty="0" err="1" smtClean="0">
                <a:solidFill>
                  <a:schemeClr val="accent2">
                    <a:lumMod val="75000"/>
                  </a:schemeClr>
                </a:solidFill>
              </a:rPr>
              <a:t>css</a:t>
            </a:r>
            <a:r>
              <a:rPr lang="fr-FR" b="1" dirty="0" smtClean="0">
                <a:solidFill>
                  <a:schemeClr val="accent2">
                    <a:lumMod val="75000"/>
                  </a:schemeClr>
                </a:solidFill>
              </a:rPr>
              <a:t>(</a:t>
            </a:r>
            <a:r>
              <a:rPr lang="fr-FR" b="1" dirty="0" err="1" smtClean="0">
                <a:solidFill>
                  <a:schemeClr val="tx2">
                    <a:lumMod val="75000"/>
                  </a:schemeClr>
                </a:solidFill>
              </a:rPr>
              <a:t>CSSpropriete</a:t>
            </a:r>
            <a:r>
              <a:rPr lang="fr-FR" b="1" dirty="0" smtClean="0">
                <a:solidFill>
                  <a:schemeClr val="accent2">
                    <a:lumMod val="75000"/>
                  </a:schemeClr>
                </a:solidFill>
              </a:rPr>
              <a:t>)</a:t>
            </a:r>
            <a:endParaRPr lang="fr-FR" b="1" dirty="0"/>
          </a:p>
          <a:p>
            <a:r>
              <a:rPr lang="fr-FR" dirty="0" smtClean="0"/>
              <a:t>spécifie la valeur de la ou des propriétés CSS du premier élément du jeu spécifié par </a:t>
            </a:r>
            <a:r>
              <a:rPr lang="fr-FR" b="1" dirty="0" smtClean="0">
                <a:solidFill>
                  <a:schemeClr val="tx2">
                    <a:lumMod val="75000"/>
                  </a:schemeClr>
                </a:solidFill>
              </a:rPr>
              <a:t>$(cible)</a:t>
            </a:r>
            <a:r>
              <a:rPr lang="fr-FR" dirty="0" smtClean="0"/>
              <a:t> à l'aide d'une paire de données,</a:t>
            </a:r>
          </a:p>
          <a:p>
            <a:endParaRPr lang="fr-FR" b="1" dirty="0" smtClean="0">
              <a:solidFill>
                <a:schemeClr val="tx2">
                  <a:lumMod val="75000"/>
                </a:schemeClr>
              </a:solidFill>
            </a:endParaRPr>
          </a:p>
          <a:p>
            <a:r>
              <a:rPr lang="fr-FR" b="1" dirty="0" err="1" smtClean="0">
                <a:solidFill>
                  <a:schemeClr val="tx2">
                    <a:lumMod val="75000"/>
                  </a:schemeClr>
                </a:solidFill>
              </a:rPr>
              <a:t>CSSpropriete</a:t>
            </a:r>
            <a:r>
              <a:rPr lang="fr-FR" dirty="0" smtClean="0"/>
              <a:t> :</a:t>
            </a:r>
          </a:p>
          <a:p>
            <a:r>
              <a:rPr lang="fr-FR" dirty="0" smtClean="0"/>
              <a:t>Chaine de caractères définissant une propriété CSS de l'élément .</a:t>
            </a:r>
          </a:p>
          <a:p>
            <a:r>
              <a:rPr lang="fr-FR" dirty="0" smtClean="0"/>
              <a:t>Cette chaîne de caractère est écrite comme dans un fichier CSS.</a:t>
            </a:r>
          </a:p>
          <a:p>
            <a:r>
              <a:rPr lang="fr-FR" dirty="0" smtClean="0"/>
              <a:t>Exemples :</a:t>
            </a:r>
          </a:p>
          <a:p>
            <a:r>
              <a:rPr lang="fr-FR" b="1" dirty="0">
                <a:solidFill>
                  <a:schemeClr val="accent2">
                    <a:lumMod val="75000"/>
                  </a:schemeClr>
                </a:solidFill>
              </a:rPr>
              <a:t>.</a:t>
            </a:r>
            <a:r>
              <a:rPr lang="fr-FR" b="1" dirty="0" err="1">
                <a:solidFill>
                  <a:schemeClr val="accent2">
                    <a:lumMod val="75000"/>
                  </a:schemeClr>
                </a:solidFill>
              </a:rPr>
              <a:t>css</a:t>
            </a:r>
            <a:r>
              <a:rPr lang="fr-FR" b="1" dirty="0">
                <a:solidFill>
                  <a:schemeClr val="accent2">
                    <a:lumMod val="75000"/>
                  </a:schemeClr>
                </a:solidFill>
              </a:rPr>
              <a:t>(</a:t>
            </a:r>
            <a:r>
              <a:rPr lang="fr-FR" b="1" dirty="0">
                <a:solidFill>
                  <a:schemeClr val="tx2">
                    <a:lumMod val="75000"/>
                  </a:schemeClr>
                </a:solidFill>
              </a:rPr>
              <a:t>{</a:t>
            </a:r>
            <a:r>
              <a:rPr lang="fr-FR" b="1" dirty="0" err="1">
                <a:solidFill>
                  <a:schemeClr val="tx2">
                    <a:lumMod val="75000"/>
                  </a:schemeClr>
                </a:solidFill>
              </a:rPr>
              <a:t>backgroundColor</a:t>
            </a:r>
            <a:r>
              <a:rPr lang="fr-FR" b="1" dirty="0">
                <a:solidFill>
                  <a:schemeClr val="tx2">
                    <a:lumMod val="75000"/>
                  </a:schemeClr>
                </a:solidFill>
              </a:rPr>
              <a:t>: '#</a:t>
            </a:r>
            <a:r>
              <a:rPr lang="fr-FR" b="1" dirty="0" err="1">
                <a:solidFill>
                  <a:schemeClr val="tx2">
                    <a:lumMod val="75000"/>
                  </a:schemeClr>
                </a:solidFill>
              </a:rPr>
              <a:t>ffe</a:t>
            </a:r>
            <a:r>
              <a:rPr lang="fr-FR" b="1" dirty="0">
                <a:solidFill>
                  <a:schemeClr val="tx2">
                    <a:lumMod val="75000"/>
                  </a:schemeClr>
                </a:solidFill>
              </a:rPr>
              <a:t>', </a:t>
            </a:r>
            <a:r>
              <a:rPr lang="fr-FR" b="1" dirty="0" err="1" smtClean="0">
                <a:solidFill>
                  <a:schemeClr val="tx2">
                    <a:lumMod val="75000"/>
                  </a:schemeClr>
                </a:solidFill>
              </a:rPr>
              <a:t>borderLeft</a:t>
            </a:r>
            <a:r>
              <a:rPr lang="fr-FR" b="1" dirty="0">
                <a:solidFill>
                  <a:schemeClr val="tx2">
                    <a:lumMod val="75000"/>
                  </a:schemeClr>
                </a:solidFill>
              </a:rPr>
              <a:t>: '5px </a:t>
            </a:r>
            <a:r>
              <a:rPr lang="fr-FR" b="1" dirty="0" err="1">
                <a:solidFill>
                  <a:schemeClr val="tx2">
                    <a:lumMod val="75000"/>
                  </a:schemeClr>
                </a:solidFill>
              </a:rPr>
              <a:t>solid</a:t>
            </a:r>
            <a:r>
              <a:rPr lang="fr-FR" b="1" dirty="0">
                <a:solidFill>
                  <a:schemeClr val="tx2">
                    <a:lumMod val="75000"/>
                  </a:schemeClr>
                </a:solidFill>
              </a:rPr>
              <a:t> #ccc</a:t>
            </a:r>
            <a:r>
              <a:rPr lang="fr-FR" b="1" dirty="0" smtClean="0">
                <a:solidFill>
                  <a:schemeClr val="tx2">
                    <a:lumMod val="75000"/>
                  </a:schemeClr>
                </a:solidFill>
              </a:rPr>
              <a:t>'}</a:t>
            </a:r>
            <a:r>
              <a:rPr lang="fr-FR" b="1" dirty="0">
                <a:solidFill>
                  <a:schemeClr val="accent2">
                    <a:lumMod val="75000"/>
                  </a:schemeClr>
                </a:solidFill>
              </a:rPr>
              <a:t>)</a:t>
            </a:r>
          </a:p>
          <a:p>
            <a:r>
              <a:rPr lang="fr-FR" b="1" dirty="0">
                <a:solidFill>
                  <a:schemeClr val="accent2">
                    <a:lumMod val="75000"/>
                  </a:schemeClr>
                </a:solidFill>
              </a:rPr>
              <a:t>.</a:t>
            </a:r>
            <a:r>
              <a:rPr lang="fr-FR" b="1" dirty="0" err="1">
                <a:solidFill>
                  <a:schemeClr val="accent2">
                    <a:lumMod val="75000"/>
                  </a:schemeClr>
                </a:solidFill>
              </a:rPr>
              <a:t>css</a:t>
            </a:r>
            <a:r>
              <a:rPr lang="fr-FR" b="1" dirty="0">
                <a:solidFill>
                  <a:schemeClr val="accent2">
                    <a:lumMod val="75000"/>
                  </a:schemeClr>
                </a:solidFill>
              </a:rPr>
              <a:t>(</a:t>
            </a:r>
            <a:r>
              <a:rPr lang="fr-FR" b="1" dirty="0">
                <a:solidFill>
                  <a:schemeClr val="tx2">
                    <a:lumMod val="75000"/>
                  </a:schemeClr>
                </a:solidFill>
              </a:rPr>
              <a:t>{'background-</a:t>
            </a:r>
            <a:r>
              <a:rPr lang="fr-FR" b="1" dirty="0" err="1">
                <a:solidFill>
                  <a:schemeClr val="tx2">
                    <a:lumMod val="75000"/>
                  </a:schemeClr>
                </a:solidFill>
              </a:rPr>
              <a:t>color</a:t>
            </a:r>
            <a:r>
              <a:rPr lang="fr-FR" b="1" dirty="0">
                <a:solidFill>
                  <a:schemeClr val="tx2">
                    <a:lumMod val="75000"/>
                  </a:schemeClr>
                </a:solidFill>
              </a:rPr>
              <a:t>': '#</a:t>
            </a:r>
            <a:r>
              <a:rPr lang="fr-FR" b="1" dirty="0" err="1">
                <a:solidFill>
                  <a:schemeClr val="tx2">
                    <a:lumMod val="75000"/>
                  </a:schemeClr>
                </a:solidFill>
              </a:rPr>
              <a:t>ffe</a:t>
            </a:r>
            <a:r>
              <a:rPr lang="fr-FR" b="1" dirty="0">
                <a:solidFill>
                  <a:schemeClr val="tx2">
                    <a:lumMod val="75000"/>
                  </a:schemeClr>
                </a:solidFill>
              </a:rPr>
              <a:t>', </a:t>
            </a:r>
            <a:r>
              <a:rPr lang="fr-FR" b="1" dirty="0" smtClean="0">
                <a:solidFill>
                  <a:schemeClr val="tx2">
                    <a:lumMod val="75000"/>
                  </a:schemeClr>
                </a:solidFill>
              </a:rPr>
              <a:t>'border-</a:t>
            </a:r>
            <a:r>
              <a:rPr lang="fr-FR" b="1" dirty="0" err="1">
                <a:solidFill>
                  <a:schemeClr val="tx2">
                    <a:lumMod val="75000"/>
                  </a:schemeClr>
                </a:solidFill>
              </a:rPr>
              <a:t>l</a:t>
            </a:r>
            <a:r>
              <a:rPr lang="fr-FR" b="1" dirty="0" err="1" smtClean="0">
                <a:solidFill>
                  <a:schemeClr val="tx2">
                    <a:lumMod val="75000"/>
                  </a:schemeClr>
                </a:solidFill>
              </a:rPr>
              <a:t>eft</a:t>
            </a:r>
            <a:r>
              <a:rPr lang="fr-FR" b="1" dirty="0">
                <a:solidFill>
                  <a:schemeClr val="tx2">
                    <a:lumMod val="75000"/>
                  </a:schemeClr>
                </a:solidFill>
              </a:rPr>
              <a:t>': '5px </a:t>
            </a:r>
            <a:r>
              <a:rPr lang="fr-FR" b="1" dirty="0" err="1">
                <a:solidFill>
                  <a:schemeClr val="tx2">
                    <a:lumMod val="75000"/>
                  </a:schemeClr>
                </a:solidFill>
              </a:rPr>
              <a:t>solid</a:t>
            </a:r>
            <a:r>
              <a:rPr lang="fr-FR" b="1" dirty="0">
                <a:solidFill>
                  <a:schemeClr val="tx2">
                    <a:lumMod val="75000"/>
                  </a:schemeClr>
                </a:solidFill>
              </a:rPr>
              <a:t> #ccc</a:t>
            </a:r>
            <a:r>
              <a:rPr lang="fr-FR" b="1" dirty="0" smtClean="0">
                <a:solidFill>
                  <a:schemeClr val="tx2">
                    <a:lumMod val="75000"/>
                  </a:schemeClr>
                </a:solidFill>
              </a:rPr>
              <a:t>'}</a:t>
            </a:r>
            <a:r>
              <a:rPr lang="fr-FR" b="1" dirty="0" smtClean="0">
                <a:solidFill>
                  <a:schemeClr val="accent2">
                    <a:lumMod val="75000"/>
                  </a:schemeClr>
                </a:solidFill>
              </a:rPr>
              <a:t>)</a:t>
            </a:r>
          </a:p>
          <a:p>
            <a:r>
              <a:rPr lang="fr-FR" dirty="0" smtClean="0"/>
              <a:t>Les </a:t>
            </a:r>
            <a:r>
              <a:rPr lang="fr-FR" dirty="0" err="1" smtClean="0"/>
              <a:t>quotes</a:t>
            </a:r>
            <a:r>
              <a:rPr lang="fr-FR" dirty="0" smtClean="0"/>
              <a:t> sont optionnelles dans la notation DOM sauf lorsque le texte contient des espaces ou des caractères spéciaux.</a:t>
            </a:r>
          </a:p>
          <a:p>
            <a:r>
              <a:rPr lang="fr-FR" dirty="0" smtClean="0"/>
              <a:t>JQuery accepte la notation CSS et la Notation DOM.</a:t>
            </a:r>
          </a:p>
          <a:p>
            <a:r>
              <a:rPr lang="fr-FR" dirty="0" smtClean="0"/>
              <a:t>Pour supprimer une propriété, il suffit d'indiquer une chaîne vide :</a:t>
            </a:r>
          </a:p>
          <a:p>
            <a:r>
              <a:rPr lang="fr-FR" b="1" dirty="0">
                <a:solidFill>
                  <a:schemeClr val="accent2">
                    <a:lumMod val="75000"/>
                  </a:schemeClr>
                </a:solidFill>
              </a:rPr>
              <a:t>.</a:t>
            </a:r>
            <a:r>
              <a:rPr lang="fr-FR" b="1" dirty="0" err="1">
                <a:solidFill>
                  <a:schemeClr val="accent2">
                    <a:lumMod val="75000"/>
                  </a:schemeClr>
                </a:solidFill>
              </a:rPr>
              <a:t>css</a:t>
            </a:r>
            <a:r>
              <a:rPr lang="fr-FR" b="1" dirty="0">
                <a:solidFill>
                  <a:schemeClr val="accent2">
                    <a:lumMod val="75000"/>
                  </a:schemeClr>
                </a:solidFill>
              </a:rPr>
              <a:t>(</a:t>
            </a:r>
            <a:r>
              <a:rPr lang="fr-FR" b="1" dirty="0">
                <a:solidFill>
                  <a:schemeClr val="tx2">
                    <a:lumMod val="75000"/>
                  </a:schemeClr>
                </a:solidFill>
              </a:rPr>
              <a:t>{'background-</a:t>
            </a:r>
            <a:r>
              <a:rPr lang="fr-FR" b="1" dirty="0" err="1">
                <a:solidFill>
                  <a:schemeClr val="tx2">
                    <a:lumMod val="75000"/>
                  </a:schemeClr>
                </a:solidFill>
              </a:rPr>
              <a:t>color</a:t>
            </a:r>
            <a:r>
              <a:rPr lang="fr-FR" b="1" dirty="0">
                <a:solidFill>
                  <a:schemeClr val="tx2">
                    <a:lumMod val="75000"/>
                  </a:schemeClr>
                </a:solidFill>
              </a:rPr>
              <a:t>': </a:t>
            </a:r>
            <a:r>
              <a:rPr lang="fr-FR" b="1" dirty="0" smtClean="0">
                <a:solidFill>
                  <a:schemeClr val="tx2">
                    <a:lumMod val="75000"/>
                  </a:schemeClr>
                </a:solidFill>
              </a:rPr>
              <a:t>''}</a:t>
            </a:r>
            <a:r>
              <a:rPr lang="fr-FR" b="1" dirty="0" smtClean="0">
                <a:solidFill>
                  <a:schemeClr val="accent2">
                    <a:lumMod val="75000"/>
                  </a:schemeClr>
                </a:solidFill>
              </a:rPr>
              <a:t>)</a:t>
            </a:r>
            <a:endParaRPr lang="fr-FR" dirty="0">
              <a:solidFill>
                <a:schemeClr val="accent2">
                  <a:lumMod val="75000"/>
                </a:schemeClr>
              </a:solidFill>
            </a:endParaRPr>
          </a:p>
        </p:txBody>
      </p:sp>
    </p:spTree>
    <p:extLst>
      <p:ext uri="{BB962C8B-B14F-4D97-AF65-F5344CB8AC3E}">
        <p14:creationId xmlns:p14="http://schemas.microsoft.com/office/powerpoint/2010/main" val="3914918889"/>
      </p:ext>
    </p:extLst>
  </p:cSld>
  <p:clrMapOvr>
    <a:masterClrMapping/>
  </p:clrMapOvr>
  <p:transition spd="slow">
    <p:wipe dir="d"/>
  </p:transition>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791216"/>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.on(</a:t>
            </a:r>
            <a:r>
              <a:rPr lang="fr-FR" sz="3100" b="1" i="1" dirty="0" err="1" smtClean="0">
                <a:solidFill>
                  <a:schemeClr val="tx2">
                    <a:lumMod val="75000"/>
                  </a:schemeClr>
                </a:solidFill>
              </a:rPr>
              <a:t>event</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][,data],</a:t>
            </a:r>
            <a:r>
              <a:rPr lang="fr-FR" sz="3100" b="1" i="1" dirty="0" err="1" smtClean="0">
                <a:solidFill>
                  <a:schemeClr val="tx2">
                    <a:lumMod val="75000"/>
                  </a:schemeClr>
                </a:solidFill>
              </a:rPr>
              <a:t>handler</a:t>
            </a:r>
            <a:r>
              <a:rPr lang="fr-FR" sz="3100" b="1" i="1" dirty="0" smtClean="0">
                <a:solidFill>
                  <a:schemeClr val="tx2">
                    <a:lumMod val="75000"/>
                  </a:schemeClr>
                </a:solidFill>
              </a:rPr>
              <a:t>(</a:t>
            </a:r>
            <a:r>
              <a:rPr lang="fr-FR" sz="3100" b="1" i="1" dirty="0" err="1" smtClean="0">
                <a:solidFill>
                  <a:schemeClr val="tx2">
                    <a:lumMod val="75000"/>
                  </a:schemeClr>
                </a:solidFill>
              </a:rPr>
              <a:t>eventObject</a:t>
            </a:r>
            <a:r>
              <a:rPr lang="fr-FR" sz="3100" b="1" i="1" dirty="0" smtClean="0">
                <a:solidFill>
                  <a:schemeClr val="tx2">
                    <a:lumMod val="75000"/>
                  </a:schemeClr>
                </a:solidFill>
              </a:rPr>
              <a:t>)</a:t>
            </a:r>
            <a:r>
              <a:rPr lang="fr-FR" sz="3100" b="1" i="1" dirty="0" smtClean="0">
                <a:solidFill>
                  <a:schemeClr val="accent2">
                    <a:lumMod val="75000"/>
                  </a:schemeClr>
                </a:solidFill>
              </a:rPr>
              <a:t>)</a:t>
            </a:r>
            <a:br>
              <a:rPr lang="fr-FR" sz="3100" b="1" i="1" dirty="0" smtClean="0">
                <a:solidFill>
                  <a:schemeClr val="accent2">
                    <a:lumMod val="75000"/>
                  </a:schemeClr>
                </a:solidFill>
              </a:rPr>
            </a:br>
            <a:r>
              <a:rPr lang="fr-FR" sz="3100" b="1" i="1" dirty="0" smtClean="0">
                <a:solidFill>
                  <a:schemeClr val="accent2">
                    <a:lumMod val="75000"/>
                  </a:schemeClr>
                </a:solidFill>
              </a:rPr>
              <a:t>.on(</a:t>
            </a:r>
            <a:r>
              <a:rPr lang="fr-FR" sz="3100" b="1" i="1" dirty="0" err="1" smtClean="0">
                <a:solidFill>
                  <a:schemeClr val="tx2">
                    <a:lumMod val="75000"/>
                  </a:schemeClr>
                </a:solidFill>
              </a:rPr>
              <a:t>event</a:t>
            </a:r>
            <a:r>
              <a:rPr lang="fr-FR" sz="3100" b="1" i="1" dirty="0">
                <a:solidFill>
                  <a:schemeClr val="tx2">
                    <a:lumMod val="75000"/>
                  </a:schemeClr>
                </a:solidFill>
              </a:rPr>
              <a:t>[,</a:t>
            </a:r>
            <a:r>
              <a:rPr lang="fr-FR" sz="3100" b="1" i="1" dirty="0" err="1">
                <a:solidFill>
                  <a:schemeClr val="tx2">
                    <a:lumMod val="75000"/>
                  </a:schemeClr>
                </a:solidFill>
              </a:rPr>
              <a:t>selecteur</a:t>
            </a:r>
            <a:r>
              <a:rPr lang="fr-FR" sz="3100" b="1" i="1" dirty="0">
                <a:solidFill>
                  <a:schemeClr val="tx2">
                    <a:lumMod val="75000"/>
                  </a:schemeClr>
                </a:solidFill>
              </a:rPr>
              <a:t>][,data</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78124" y="2060848"/>
            <a:ext cx="8188660" cy="4247317"/>
          </a:xfrm>
          <a:prstGeom prst="rect">
            <a:avLst/>
          </a:prstGeom>
          <a:noFill/>
        </p:spPr>
        <p:txBody>
          <a:bodyPr wrap="square" rtlCol="0">
            <a:spAutoFit/>
          </a:bodyPr>
          <a:lstStyle/>
          <a:p>
            <a:r>
              <a:rPr lang="fr-FR" dirty="0" smtClean="0"/>
              <a:t>Attache une fonction de  gestion d'évènement à un ou plusieurs éléments du jeu sélectionné par </a:t>
            </a:r>
            <a:r>
              <a:rPr lang="fr-FR" b="1" dirty="0">
                <a:solidFill>
                  <a:schemeClr val="tx2">
                    <a:lumMod val="75000"/>
                  </a:schemeClr>
                </a:solidFill>
              </a:rPr>
              <a:t>$(cible)</a:t>
            </a:r>
          </a:p>
          <a:p>
            <a:endParaRPr lang="fr-FR" b="1" dirty="0" smtClean="0">
              <a:solidFill>
                <a:schemeClr val="tx2">
                  <a:lumMod val="75000"/>
                </a:schemeClr>
              </a:solidFill>
            </a:endParaRPr>
          </a:p>
          <a:p>
            <a:r>
              <a:rPr lang="fr-FR" b="1" dirty="0" smtClean="0">
                <a:solidFill>
                  <a:schemeClr val="tx2">
                    <a:lumMod val="75000"/>
                  </a:schemeClr>
                </a:solidFill>
              </a:rPr>
              <a:t>$(</a:t>
            </a:r>
            <a:r>
              <a:rPr lang="fr-FR" b="1" dirty="0">
                <a:solidFill>
                  <a:schemeClr val="tx2">
                    <a:lumMod val="75000"/>
                  </a:schemeClr>
                </a:solidFill>
              </a:rPr>
              <a:t>cible).</a:t>
            </a:r>
            <a:r>
              <a:rPr lang="fr-FR" b="1" dirty="0"/>
              <a:t> </a:t>
            </a:r>
            <a:r>
              <a:rPr lang="fr-FR" b="1" dirty="0" smtClean="0">
                <a:solidFill>
                  <a:schemeClr val="accent2">
                    <a:lumMod val="75000"/>
                  </a:schemeClr>
                </a:solidFill>
              </a:rPr>
              <a:t>on(</a:t>
            </a:r>
            <a:r>
              <a:rPr lang="fr-FR" b="1" i="1" dirty="0" err="1">
                <a:solidFill>
                  <a:schemeClr val="tx2">
                    <a:lumMod val="75000"/>
                  </a:schemeClr>
                </a:solidFill>
              </a:rPr>
              <a:t>event</a:t>
            </a:r>
            <a:r>
              <a:rPr lang="fr-FR" b="1" i="1" dirty="0">
                <a:solidFill>
                  <a:schemeClr val="tx2">
                    <a:lumMod val="75000"/>
                  </a:schemeClr>
                </a:solidFill>
              </a:rPr>
              <a:t>[,</a:t>
            </a:r>
            <a:r>
              <a:rPr lang="fr-FR" b="1" i="1" dirty="0" err="1">
                <a:solidFill>
                  <a:schemeClr val="tx2">
                    <a:lumMod val="75000"/>
                  </a:schemeClr>
                </a:solidFill>
              </a:rPr>
              <a:t>selecteur</a:t>
            </a:r>
            <a:r>
              <a:rPr lang="fr-FR" b="1" i="1" dirty="0">
                <a:solidFill>
                  <a:schemeClr val="tx2">
                    <a:lumMod val="75000"/>
                  </a:schemeClr>
                </a:solidFill>
              </a:rPr>
              <a:t>][,data],</a:t>
            </a:r>
            <a:r>
              <a:rPr lang="fr-FR" b="1" i="1" dirty="0" err="1">
                <a:solidFill>
                  <a:schemeClr val="tx2">
                    <a:lumMod val="75000"/>
                  </a:schemeClr>
                </a:solidFill>
              </a:rPr>
              <a:t>handler</a:t>
            </a:r>
            <a:r>
              <a:rPr lang="fr-FR" b="1" i="1" dirty="0">
                <a:solidFill>
                  <a:schemeClr val="tx2">
                    <a:lumMod val="75000"/>
                  </a:schemeClr>
                </a:solidFill>
              </a:rPr>
              <a:t>(</a:t>
            </a:r>
            <a:r>
              <a:rPr lang="fr-FR" b="1" i="1" dirty="0" err="1">
                <a:solidFill>
                  <a:schemeClr val="tx2">
                    <a:lumMod val="75000"/>
                  </a:schemeClr>
                </a:solidFill>
              </a:rPr>
              <a:t>eventObject</a:t>
            </a:r>
            <a:r>
              <a:rPr lang="fr-FR" b="1" i="1" dirty="0" smtClean="0">
                <a:solidFill>
                  <a:schemeClr val="tx2">
                    <a:lumMod val="75000"/>
                  </a:schemeClr>
                </a:solidFill>
              </a:rPr>
              <a:t>)</a:t>
            </a:r>
            <a:r>
              <a:rPr lang="fr-FR" b="1" dirty="0" smtClean="0">
                <a:solidFill>
                  <a:schemeClr val="accent2">
                    <a:lumMod val="75000"/>
                  </a:schemeClr>
                </a:solidFill>
              </a:rPr>
              <a:t>)</a:t>
            </a:r>
          </a:p>
          <a:p>
            <a:r>
              <a:rPr lang="fr-FR" b="1" dirty="0" err="1" smtClean="0">
                <a:solidFill>
                  <a:schemeClr val="tx2">
                    <a:lumMod val="75000"/>
                  </a:schemeClr>
                </a:solidFill>
              </a:rPr>
              <a:t>event</a:t>
            </a:r>
            <a:r>
              <a:rPr lang="fr-FR" b="1" dirty="0" smtClean="0">
                <a:solidFill>
                  <a:schemeClr val="tx2">
                    <a:lumMod val="75000"/>
                  </a:schemeClr>
                </a:solidFill>
              </a:rPr>
              <a:t> :</a:t>
            </a:r>
          </a:p>
          <a:p>
            <a:r>
              <a:rPr lang="fr-FR" dirty="0" smtClean="0"/>
              <a:t>Chaîne de caractères définissant un ou plusieurs évènements. Par exemple : "</a:t>
            </a:r>
            <a:r>
              <a:rPr lang="fr-FR" dirty="0" err="1" smtClean="0"/>
              <a:t>keydown</a:t>
            </a:r>
            <a:r>
              <a:rPr lang="fr-FR" dirty="0" smtClean="0"/>
              <a:t> </a:t>
            </a:r>
            <a:r>
              <a:rPr lang="fr-FR" dirty="0" err="1" smtClean="0"/>
              <a:t>keypress</a:t>
            </a:r>
            <a:r>
              <a:rPr lang="fr-FR" dirty="0" smtClean="0"/>
              <a:t>",</a:t>
            </a:r>
          </a:p>
          <a:p>
            <a:r>
              <a:rPr lang="fr-FR" b="1" dirty="0" err="1" smtClean="0">
                <a:solidFill>
                  <a:schemeClr val="tx2">
                    <a:lumMod val="75000"/>
                  </a:schemeClr>
                </a:solidFill>
              </a:rPr>
              <a:t>selecteur</a:t>
            </a:r>
            <a:r>
              <a:rPr lang="fr-FR" dirty="0" smtClean="0"/>
              <a:t> :</a:t>
            </a:r>
          </a:p>
          <a:p>
            <a:r>
              <a:rPr lang="fr-FR" dirty="0" err="1" smtClean="0"/>
              <a:t>Optionel</a:t>
            </a:r>
            <a:r>
              <a:rPr lang="fr-FR" dirty="0" smtClean="0"/>
              <a:t>. Chaine de caractères définissant un sélecteur permettant de filtrer les éléments sélectionnés par </a:t>
            </a:r>
            <a:r>
              <a:rPr lang="fr-FR" b="1" dirty="0"/>
              <a:t>$(cible).</a:t>
            </a:r>
          </a:p>
          <a:p>
            <a:r>
              <a:rPr lang="fr-FR" b="1" dirty="0">
                <a:solidFill>
                  <a:schemeClr val="tx2">
                    <a:lumMod val="75000"/>
                  </a:schemeClr>
                </a:solidFill>
              </a:rPr>
              <a:t>data :</a:t>
            </a:r>
          </a:p>
          <a:p>
            <a:r>
              <a:rPr lang="fr-FR" dirty="0" smtClean="0"/>
              <a:t>Optionnel. Donnée à passer par </a:t>
            </a:r>
            <a:r>
              <a:rPr lang="fr-FR" i="1" dirty="0" err="1" smtClean="0">
                <a:solidFill>
                  <a:schemeClr val="tx2">
                    <a:lumMod val="75000"/>
                  </a:schemeClr>
                </a:solidFill>
              </a:rPr>
              <a:t>event.data</a:t>
            </a:r>
            <a:r>
              <a:rPr lang="fr-FR" dirty="0" smtClean="0"/>
              <a:t> au </a:t>
            </a:r>
            <a:r>
              <a:rPr lang="fr-FR" dirty="0" err="1" smtClean="0">
                <a:solidFill>
                  <a:schemeClr val="tx2">
                    <a:lumMod val="75000"/>
                  </a:schemeClr>
                </a:solidFill>
              </a:rPr>
              <a:t>handler</a:t>
            </a:r>
            <a:r>
              <a:rPr lang="fr-FR" dirty="0" smtClean="0"/>
              <a:t>.</a:t>
            </a:r>
          </a:p>
          <a:p>
            <a:r>
              <a:rPr lang="fr-FR" b="1" dirty="0" err="1">
                <a:solidFill>
                  <a:schemeClr val="tx2">
                    <a:lumMod val="75000"/>
                  </a:schemeClr>
                </a:solidFill>
              </a:rPr>
              <a:t>handler</a:t>
            </a:r>
            <a:r>
              <a:rPr lang="fr-FR" b="1" dirty="0">
                <a:solidFill>
                  <a:schemeClr val="tx2">
                    <a:lumMod val="75000"/>
                  </a:schemeClr>
                </a:solidFill>
              </a:rPr>
              <a:t>(</a:t>
            </a:r>
            <a:r>
              <a:rPr lang="fr-FR" b="1" dirty="0" err="1">
                <a:solidFill>
                  <a:schemeClr val="tx2">
                    <a:lumMod val="75000"/>
                  </a:schemeClr>
                </a:solidFill>
              </a:rPr>
              <a:t>eventObject</a:t>
            </a:r>
            <a:r>
              <a:rPr lang="fr-FR" b="1" dirty="0">
                <a:solidFill>
                  <a:schemeClr val="tx2">
                    <a:lumMod val="75000"/>
                  </a:schemeClr>
                </a:solidFill>
              </a:rPr>
              <a:t>)</a:t>
            </a:r>
            <a:endParaRPr lang="fr-FR" dirty="0" smtClean="0"/>
          </a:p>
          <a:p>
            <a:r>
              <a:rPr lang="fr-FR" dirty="0" smtClean="0"/>
              <a:t>Fonction à exécuter lorsque l'évènement se produit. La valeur </a:t>
            </a:r>
            <a:r>
              <a:rPr lang="fr-FR" i="1" dirty="0" smtClean="0">
                <a:solidFill>
                  <a:schemeClr val="tx2">
                    <a:lumMod val="75000"/>
                  </a:schemeClr>
                </a:solidFill>
              </a:rPr>
              <a:t>false</a:t>
            </a:r>
            <a:r>
              <a:rPr lang="fr-FR" dirty="0" smtClean="0"/>
              <a:t> est autorisée lorsque la fonction n'effectue que </a:t>
            </a:r>
            <a:r>
              <a:rPr lang="fr-FR" dirty="0" smtClean="0">
                <a:solidFill>
                  <a:schemeClr val="tx2">
                    <a:lumMod val="75000"/>
                  </a:schemeClr>
                </a:solidFill>
              </a:rPr>
              <a:t>return false.</a:t>
            </a:r>
          </a:p>
        </p:txBody>
      </p:sp>
    </p:spTree>
    <p:extLst>
      <p:ext uri="{BB962C8B-B14F-4D97-AF65-F5344CB8AC3E}">
        <p14:creationId xmlns:p14="http://schemas.microsoft.com/office/powerpoint/2010/main" val="759829302"/>
      </p:ext>
    </p:extLst>
  </p:cSld>
  <p:clrMapOvr>
    <a:masterClrMapping/>
  </p:clrMapOvr>
  <p:transition spd="slow">
    <p:wipe dir="d"/>
  </p:transition>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791216"/>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.on(</a:t>
            </a:r>
            <a:r>
              <a:rPr lang="fr-FR" sz="3100" b="1" i="1" dirty="0" err="1" smtClean="0">
                <a:solidFill>
                  <a:schemeClr val="tx2">
                    <a:lumMod val="75000"/>
                  </a:schemeClr>
                </a:solidFill>
              </a:rPr>
              <a:t>event</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][,data],</a:t>
            </a:r>
            <a:r>
              <a:rPr lang="fr-FR" sz="3100" b="1" i="1" dirty="0" err="1" smtClean="0">
                <a:solidFill>
                  <a:schemeClr val="tx2">
                    <a:lumMod val="75000"/>
                  </a:schemeClr>
                </a:solidFill>
              </a:rPr>
              <a:t>handler</a:t>
            </a:r>
            <a:r>
              <a:rPr lang="fr-FR" sz="3100" b="1" i="1" dirty="0" smtClean="0">
                <a:solidFill>
                  <a:schemeClr val="tx2">
                    <a:lumMod val="75000"/>
                  </a:schemeClr>
                </a:solidFill>
              </a:rPr>
              <a:t>(</a:t>
            </a:r>
            <a:r>
              <a:rPr lang="fr-FR" sz="3100" b="1" i="1" dirty="0" err="1" smtClean="0">
                <a:solidFill>
                  <a:schemeClr val="tx2">
                    <a:lumMod val="75000"/>
                  </a:schemeClr>
                </a:solidFill>
              </a:rPr>
              <a:t>eventObject</a:t>
            </a:r>
            <a:r>
              <a:rPr lang="fr-FR" sz="3100" b="1" i="1" dirty="0" smtClean="0">
                <a:solidFill>
                  <a:schemeClr val="tx2">
                    <a:lumMod val="75000"/>
                  </a:schemeClr>
                </a:solidFill>
              </a:rPr>
              <a:t>)</a:t>
            </a:r>
            <a:r>
              <a:rPr lang="fr-FR" sz="3100" b="1" i="1" dirty="0" smtClean="0">
                <a:solidFill>
                  <a:schemeClr val="accent2">
                    <a:lumMod val="75000"/>
                  </a:schemeClr>
                </a:solidFill>
              </a:rPr>
              <a:t>)</a:t>
            </a:r>
            <a:br>
              <a:rPr lang="fr-FR" sz="3100" b="1" i="1" dirty="0" smtClean="0">
                <a:solidFill>
                  <a:schemeClr val="accent2">
                    <a:lumMod val="75000"/>
                  </a:schemeClr>
                </a:solidFill>
              </a:rPr>
            </a:br>
            <a:r>
              <a:rPr lang="fr-FR" sz="3100" b="1" i="1" dirty="0" smtClean="0">
                <a:solidFill>
                  <a:schemeClr val="accent2">
                    <a:lumMod val="75000"/>
                  </a:schemeClr>
                </a:solidFill>
              </a:rPr>
              <a:t>.on(</a:t>
            </a:r>
            <a:r>
              <a:rPr lang="fr-FR" sz="3100" b="1" i="1" dirty="0" err="1" smtClean="0">
                <a:solidFill>
                  <a:schemeClr val="tx2">
                    <a:lumMod val="75000"/>
                  </a:schemeClr>
                </a:solidFill>
              </a:rPr>
              <a:t>event</a:t>
            </a:r>
            <a:r>
              <a:rPr lang="fr-FR" sz="3100" b="1" i="1" dirty="0">
                <a:solidFill>
                  <a:schemeClr val="tx2">
                    <a:lumMod val="75000"/>
                  </a:schemeClr>
                </a:solidFill>
              </a:rPr>
              <a:t>[,</a:t>
            </a:r>
            <a:r>
              <a:rPr lang="fr-FR" sz="3100" b="1" i="1" dirty="0" err="1">
                <a:solidFill>
                  <a:schemeClr val="tx2">
                    <a:lumMod val="75000"/>
                  </a:schemeClr>
                </a:solidFill>
              </a:rPr>
              <a:t>selecteur</a:t>
            </a:r>
            <a:r>
              <a:rPr lang="fr-FR" sz="3100" b="1" i="1" dirty="0">
                <a:solidFill>
                  <a:schemeClr val="tx2">
                    <a:lumMod val="75000"/>
                  </a:schemeClr>
                </a:solidFill>
              </a:rPr>
              <a:t>][,data</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78124" y="2132856"/>
            <a:ext cx="8188660" cy="2585323"/>
          </a:xfrm>
          <a:prstGeom prst="rect">
            <a:avLst/>
          </a:prstGeom>
          <a:noFill/>
        </p:spPr>
        <p:txBody>
          <a:bodyPr wrap="square" rtlCol="0">
            <a:spAutoFit/>
          </a:bodyPr>
          <a:lstStyle/>
          <a:p>
            <a:r>
              <a:rPr lang="fr-FR" b="1" dirty="0" smtClean="0">
                <a:solidFill>
                  <a:schemeClr val="tx2">
                    <a:lumMod val="75000"/>
                  </a:schemeClr>
                </a:solidFill>
              </a:rPr>
              <a:t>$(</a:t>
            </a:r>
            <a:r>
              <a:rPr lang="fr-FR" b="1" dirty="0">
                <a:solidFill>
                  <a:schemeClr val="tx2">
                    <a:lumMod val="75000"/>
                  </a:schemeClr>
                </a:solidFill>
              </a:rPr>
              <a:t>cible).</a:t>
            </a:r>
            <a:r>
              <a:rPr lang="fr-FR" b="1" dirty="0"/>
              <a:t> </a:t>
            </a:r>
            <a:r>
              <a:rPr lang="fr-FR" b="1" dirty="0" smtClean="0">
                <a:solidFill>
                  <a:schemeClr val="accent2">
                    <a:lumMod val="75000"/>
                  </a:schemeClr>
                </a:solidFill>
              </a:rPr>
              <a:t>on(</a:t>
            </a:r>
            <a:r>
              <a:rPr lang="fr-FR" b="1" i="1" dirty="0" err="1">
                <a:solidFill>
                  <a:schemeClr val="tx2">
                    <a:lumMod val="75000"/>
                  </a:schemeClr>
                </a:solidFill>
              </a:rPr>
              <a:t>event</a:t>
            </a:r>
            <a:r>
              <a:rPr lang="fr-FR" b="1" i="1" dirty="0">
                <a:solidFill>
                  <a:schemeClr val="tx2">
                    <a:lumMod val="75000"/>
                  </a:schemeClr>
                </a:solidFill>
              </a:rPr>
              <a:t>[,</a:t>
            </a:r>
            <a:r>
              <a:rPr lang="fr-FR" b="1" i="1" dirty="0" err="1">
                <a:solidFill>
                  <a:schemeClr val="tx2">
                    <a:lumMod val="75000"/>
                  </a:schemeClr>
                </a:solidFill>
              </a:rPr>
              <a:t>selecteur</a:t>
            </a:r>
            <a:r>
              <a:rPr lang="fr-FR" b="1" i="1" dirty="0">
                <a:solidFill>
                  <a:schemeClr val="tx2">
                    <a:lumMod val="75000"/>
                  </a:schemeClr>
                </a:solidFill>
              </a:rPr>
              <a:t>][,</a:t>
            </a:r>
            <a:r>
              <a:rPr lang="fr-FR" b="1" i="1" dirty="0" smtClean="0">
                <a:solidFill>
                  <a:schemeClr val="tx2">
                    <a:lumMod val="75000"/>
                  </a:schemeClr>
                </a:solidFill>
              </a:rPr>
              <a:t>data]</a:t>
            </a:r>
            <a:r>
              <a:rPr lang="fr-FR" b="1" dirty="0" smtClean="0">
                <a:solidFill>
                  <a:schemeClr val="accent2">
                    <a:lumMod val="75000"/>
                  </a:schemeClr>
                </a:solidFill>
              </a:rPr>
              <a:t>)</a:t>
            </a:r>
          </a:p>
          <a:p>
            <a:r>
              <a:rPr lang="fr-FR" b="1" dirty="0" err="1" smtClean="0">
                <a:solidFill>
                  <a:schemeClr val="tx2">
                    <a:lumMod val="75000"/>
                  </a:schemeClr>
                </a:solidFill>
              </a:rPr>
              <a:t>event</a:t>
            </a:r>
            <a:r>
              <a:rPr lang="fr-FR" b="1" dirty="0" smtClean="0">
                <a:solidFill>
                  <a:schemeClr val="tx2">
                    <a:lumMod val="75000"/>
                  </a:schemeClr>
                </a:solidFill>
              </a:rPr>
              <a:t> :</a:t>
            </a:r>
          </a:p>
          <a:p>
            <a:r>
              <a:rPr lang="fr-FR" dirty="0" smtClean="0"/>
              <a:t>Chaîne de caractères définissant un ou plusieurs évènements. Par exemple : "</a:t>
            </a:r>
            <a:r>
              <a:rPr lang="fr-FR" dirty="0" err="1" smtClean="0"/>
              <a:t>keydown</a:t>
            </a:r>
            <a:r>
              <a:rPr lang="fr-FR" dirty="0" smtClean="0"/>
              <a:t> </a:t>
            </a:r>
            <a:r>
              <a:rPr lang="fr-FR" dirty="0" err="1" smtClean="0"/>
              <a:t>keypress</a:t>
            </a:r>
            <a:r>
              <a:rPr lang="fr-FR" dirty="0" smtClean="0"/>
              <a:t>",</a:t>
            </a:r>
          </a:p>
          <a:p>
            <a:r>
              <a:rPr lang="fr-FR" b="1" dirty="0" err="1" smtClean="0">
                <a:solidFill>
                  <a:schemeClr val="tx2">
                    <a:lumMod val="75000"/>
                  </a:schemeClr>
                </a:solidFill>
              </a:rPr>
              <a:t>selecteur</a:t>
            </a:r>
            <a:r>
              <a:rPr lang="fr-FR" dirty="0" smtClean="0"/>
              <a:t> :</a:t>
            </a:r>
          </a:p>
          <a:p>
            <a:r>
              <a:rPr lang="fr-FR" dirty="0" err="1" smtClean="0"/>
              <a:t>Optionel</a:t>
            </a:r>
            <a:r>
              <a:rPr lang="fr-FR" dirty="0" smtClean="0"/>
              <a:t>. Chaine de caractères définissant un sélecteur permettant de filtrer les éléments sélectionnés par </a:t>
            </a:r>
            <a:r>
              <a:rPr lang="fr-FR" b="1" dirty="0"/>
              <a:t>$(cible).</a:t>
            </a:r>
          </a:p>
          <a:p>
            <a:r>
              <a:rPr lang="fr-FR" b="1" dirty="0">
                <a:solidFill>
                  <a:schemeClr val="tx2">
                    <a:lumMod val="75000"/>
                  </a:schemeClr>
                </a:solidFill>
              </a:rPr>
              <a:t>data :</a:t>
            </a:r>
          </a:p>
          <a:p>
            <a:r>
              <a:rPr lang="fr-FR" dirty="0" smtClean="0"/>
              <a:t>Optionnel. Donnée à passer par </a:t>
            </a:r>
            <a:r>
              <a:rPr lang="fr-FR" i="1" dirty="0" err="1" smtClean="0">
                <a:solidFill>
                  <a:schemeClr val="tx2">
                    <a:lumMod val="75000"/>
                  </a:schemeClr>
                </a:solidFill>
              </a:rPr>
              <a:t>event.data</a:t>
            </a:r>
            <a:r>
              <a:rPr lang="fr-FR" dirty="0" smtClean="0"/>
              <a:t> au </a:t>
            </a:r>
            <a:r>
              <a:rPr lang="fr-FR" dirty="0" err="1" smtClean="0">
                <a:solidFill>
                  <a:schemeClr val="tx2">
                    <a:lumMod val="75000"/>
                  </a:schemeClr>
                </a:solidFill>
              </a:rPr>
              <a:t>handler</a:t>
            </a:r>
            <a:r>
              <a:rPr lang="fr-FR" dirty="0" smtClean="0"/>
              <a:t>.</a:t>
            </a:r>
          </a:p>
        </p:txBody>
      </p:sp>
    </p:spTree>
    <p:extLst>
      <p:ext uri="{BB962C8B-B14F-4D97-AF65-F5344CB8AC3E}">
        <p14:creationId xmlns:p14="http://schemas.microsoft.com/office/powerpoint/2010/main" val="3696475744"/>
      </p:ext>
    </p:extLst>
  </p:cSld>
  <p:clrMapOvr>
    <a:masterClrMapping/>
  </p:clrMapOvr>
  <p:transition spd="slow">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boucles </a:t>
            </a:r>
            <a:r>
              <a:rPr lang="fr-FR" sz="3100" b="1" i="1" dirty="0" err="1" smtClean="0">
                <a:solidFill>
                  <a:schemeClr val="accent2">
                    <a:lumMod val="75000"/>
                  </a:schemeClr>
                </a:solidFill>
              </a:rPr>
              <a:t>while</a:t>
            </a:r>
            <a:r>
              <a:rPr lang="fr-FR" sz="3100" b="1" i="1" dirty="0" smtClean="0">
                <a:solidFill>
                  <a:schemeClr val="accent2">
                    <a:lumMod val="75000"/>
                  </a:schemeClr>
                </a:solidFill>
              </a:rPr>
              <a:t>()    et do ... </a:t>
            </a:r>
            <a:r>
              <a:rPr lang="fr-FR" sz="3100" b="1" i="1" dirty="0" err="1" smtClean="0">
                <a:solidFill>
                  <a:schemeClr val="accent2">
                    <a:lumMod val="75000"/>
                  </a:schemeClr>
                </a:solidFill>
              </a:rPr>
              <a:t>while</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4801314"/>
          </a:xfrm>
          <a:prstGeom prst="rect">
            <a:avLst/>
          </a:prstGeom>
          <a:noFill/>
        </p:spPr>
        <p:txBody>
          <a:bodyPr wrap="square" rtlCol="0">
            <a:spAutoFit/>
          </a:bodyPr>
          <a:lstStyle/>
          <a:p>
            <a:r>
              <a:rPr lang="fr-FR" b="1" dirty="0" err="1" smtClean="0">
                <a:solidFill>
                  <a:schemeClr val="accent2">
                    <a:lumMod val="75000"/>
                  </a:schemeClr>
                </a:solidFill>
              </a:rPr>
              <a:t>while</a:t>
            </a:r>
            <a:r>
              <a:rPr lang="fr-FR" b="1" dirty="0" smtClean="0">
                <a:solidFill>
                  <a:schemeClr val="accent2">
                    <a:lumMod val="75000"/>
                  </a:schemeClr>
                </a:solidFill>
              </a:rPr>
              <a:t> </a:t>
            </a:r>
            <a:r>
              <a:rPr lang="fr-FR" dirty="0" smtClean="0"/>
              <a:t>(</a:t>
            </a:r>
            <a:r>
              <a:rPr lang="fr-FR" i="1" dirty="0" smtClean="0"/>
              <a:t>condition</a:t>
            </a:r>
            <a:r>
              <a:rPr lang="fr-FR" dirty="0" smtClean="0"/>
              <a:t>)  { instructions}</a:t>
            </a:r>
          </a:p>
          <a:p>
            <a:r>
              <a:rPr lang="fr-FR" dirty="0" smtClean="0"/>
              <a:t>exemple :</a:t>
            </a:r>
          </a:p>
          <a:p>
            <a:r>
              <a:rPr lang="en-US" dirty="0" err="1" smtClean="0"/>
              <a:t>i</a:t>
            </a:r>
            <a:r>
              <a:rPr lang="en-US" dirty="0" smtClean="0"/>
              <a:t>=1 , x="";</a:t>
            </a:r>
          </a:p>
          <a:p>
            <a:r>
              <a:rPr lang="en-US" dirty="0" smtClean="0"/>
              <a:t>while </a:t>
            </a:r>
            <a:r>
              <a:rPr lang="en-US" dirty="0"/>
              <a:t>(</a:t>
            </a:r>
            <a:r>
              <a:rPr lang="en-US" dirty="0" err="1"/>
              <a:t>i</a:t>
            </a:r>
            <a:r>
              <a:rPr lang="en-US" dirty="0"/>
              <a:t>&lt;5</a:t>
            </a:r>
            <a:r>
              <a:rPr lang="en-US" dirty="0" smtClean="0"/>
              <a:t>)  </a:t>
            </a:r>
            <a:r>
              <a:rPr lang="en-US" dirty="0"/>
              <a:t>{</a:t>
            </a:r>
            <a:br>
              <a:rPr lang="en-US" dirty="0"/>
            </a:br>
            <a:r>
              <a:rPr lang="en-US" dirty="0"/>
              <a:t>  x=x + "The number is " + </a:t>
            </a:r>
            <a:r>
              <a:rPr lang="en-US" dirty="0" err="1"/>
              <a:t>i</a:t>
            </a:r>
            <a:r>
              <a:rPr lang="en-US" dirty="0"/>
              <a:t> + "&lt;</a:t>
            </a:r>
            <a:r>
              <a:rPr lang="en-US" dirty="0" err="1"/>
              <a:t>br</a:t>
            </a:r>
            <a:r>
              <a:rPr lang="en-US" dirty="0"/>
              <a:t>&gt;";</a:t>
            </a:r>
            <a:br>
              <a:rPr lang="en-US" dirty="0"/>
            </a:br>
            <a:r>
              <a:rPr lang="en-US" dirty="0"/>
              <a:t>  </a:t>
            </a:r>
            <a:r>
              <a:rPr lang="en-US" dirty="0" err="1"/>
              <a:t>i</a:t>
            </a:r>
            <a:r>
              <a:rPr lang="en-US" dirty="0"/>
              <a:t>++;</a:t>
            </a:r>
            <a:br>
              <a:rPr lang="en-US" dirty="0"/>
            </a:br>
            <a:r>
              <a:rPr lang="en-US" dirty="0"/>
              <a:t> </a:t>
            </a:r>
            <a:r>
              <a:rPr lang="en-US" dirty="0" smtClean="0"/>
              <a:t>}</a:t>
            </a:r>
          </a:p>
          <a:p>
            <a:endParaRPr lang="fr-FR" dirty="0" smtClean="0"/>
          </a:p>
          <a:p>
            <a:r>
              <a:rPr lang="fr-FR" b="1" dirty="0" smtClean="0">
                <a:solidFill>
                  <a:schemeClr val="accent2">
                    <a:lumMod val="75000"/>
                  </a:schemeClr>
                </a:solidFill>
              </a:rPr>
              <a:t>do</a:t>
            </a:r>
            <a:r>
              <a:rPr lang="fr-FR" dirty="0"/>
              <a:t>{ instructions}</a:t>
            </a:r>
          </a:p>
          <a:p>
            <a:r>
              <a:rPr lang="fr-FR" b="1" dirty="0" smtClean="0">
                <a:solidFill>
                  <a:schemeClr val="accent2">
                    <a:lumMod val="75000"/>
                  </a:schemeClr>
                </a:solidFill>
              </a:rPr>
              <a:t> </a:t>
            </a:r>
            <a:r>
              <a:rPr lang="fr-FR" b="1" dirty="0" err="1" smtClean="0">
                <a:solidFill>
                  <a:schemeClr val="accent2">
                    <a:lumMod val="75000"/>
                  </a:schemeClr>
                </a:solidFill>
              </a:rPr>
              <a:t>while</a:t>
            </a:r>
            <a:r>
              <a:rPr lang="fr-FR" b="1" dirty="0" smtClean="0">
                <a:solidFill>
                  <a:schemeClr val="accent2">
                    <a:lumMod val="75000"/>
                  </a:schemeClr>
                </a:solidFill>
              </a:rPr>
              <a:t> </a:t>
            </a:r>
            <a:r>
              <a:rPr lang="fr-FR" dirty="0"/>
              <a:t>(</a:t>
            </a:r>
            <a:r>
              <a:rPr lang="fr-FR" i="1" dirty="0" smtClean="0"/>
              <a:t>condition</a:t>
            </a:r>
            <a:r>
              <a:rPr lang="fr-FR" dirty="0" smtClean="0"/>
              <a:t>)</a:t>
            </a:r>
          </a:p>
          <a:p>
            <a:r>
              <a:rPr lang="fr-FR" dirty="0" smtClean="0"/>
              <a:t>exemple</a:t>
            </a:r>
          </a:p>
          <a:p>
            <a:r>
              <a:rPr lang="en-US" dirty="0" err="1"/>
              <a:t>i</a:t>
            </a:r>
            <a:r>
              <a:rPr lang="en-US" dirty="0"/>
              <a:t>=1 , x="";</a:t>
            </a:r>
          </a:p>
          <a:p>
            <a:r>
              <a:rPr lang="en-US" dirty="0" smtClean="0"/>
              <a:t>do </a:t>
            </a:r>
            <a:r>
              <a:rPr lang="en-US" dirty="0"/>
              <a:t>{</a:t>
            </a:r>
            <a:br>
              <a:rPr lang="en-US" dirty="0"/>
            </a:br>
            <a:r>
              <a:rPr lang="en-US" dirty="0"/>
              <a:t>  x=x + "The number is " + </a:t>
            </a:r>
            <a:r>
              <a:rPr lang="en-US" dirty="0" err="1"/>
              <a:t>i</a:t>
            </a:r>
            <a:r>
              <a:rPr lang="en-US" dirty="0"/>
              <a:t> + "&lt;</a:t>
            </a:r>
            <a:r>
              <a:rPr lang="en-US" dirty="0" err="1"/>
              <a:t>br</a:t>
            </a:r>
            <a:r>
              <a:rPr lang="en-US" dirty="0"/>
              <a:t>&gt;";</a:t>
            </a:r>
            <a:br>
              <a:rPr lang="en-US" dirty="0"/>
            </a:br>
            <a:r>
              <a:rPr lang="en-US" dirty="0"/>
              <a:t>  </a:t>
            </a:r>
            <a:r>
              <a:rPr lang="en-US" dirty="0" err="1"/>
              <a:t>i</a:t>
            </a:r>
            <a:r>
              <a:rPr lang="en-US" dirty="0"/>
              <a:t>++;</a:t>
            </a:r>
            <a:br>
              <a:rPr lang="en-US" dirty="0"/>
            </a:br>
            <a:r>
              <a:rPr lang="en-US" dirty="0"/>
              <a:t> }</a:t>
            </a:r>
            <a:endParaRPr lang="fr-FR" dirty="0"/>
          </a:p>
          <a:p>
            <a:r>
              <a:rPr lang="en-US" dirty="0"/>
              <a:t>while (</a:t>
            </a:r>
            <a:r>
              <a:rPr lang="en-US" dirty="0" err="1"/>
              <a:t>i</a:t>
            </a:r>
            <a:r>
              <a:rPr lang="en-US" dirty="0"/>
              <a:t>&lt;5) </a:t>
            </a:r>
            <a:r>
              <a:rPr lang="en-US" dirty="0" smtClean="0"/>
              <a:t>;</a:t>
            </a:r>
            <a:endParaRPr lang="fr-FR" dirty="0"/>
          </a:p>
        </p:txBody>
      </p:sp>
    </p:spTree>
    <p:extLst>
      <p:ext uri="{BB962C8B-B14F-4D97-AF65-F5344CB8AC3E}">
        <p14:creationId xmlns:p14="http://schemas.microsoft.com/office/powerpoint/2010/main" val="1127758898"/>
      </p:ext>
    </p:extLst>
  </p:cSld>
  <p:clrMapOvr>
    <a:masterClrMapping/>
  </p:clrMapOvr>
  <p:transition spd="slow">
    <p:wipe dir="d"/>
  </p:transition>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791216"/>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.on(</a:t>
            </a:r>
            <a:r>
              <a:rPr lang="fr-FR" sz="3100" b="1" i="1" dirty="0" err="1" smtClean="0">
                <a:solidFill>
                  <a:schemeClr val="tx2">
                    <a:lumMod val="75000"/>
                  </a:schemeClr>
                </a:solidFill>
              </a:rPr>
              <a:t>event</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][,data],</a:t>
            </a:r>
            <a:r>
              <a:rPr lang="fr-FR" sz="3100" b="1" i="1" dirty="0" err="1" smtClean="0">
                <a:solidFill>
                  <a:schemeClr val="tx2">
                    <a:lumMod val="75000"/>
                  </a:schemeClr>
                </a:solidFill>
              </a:rPr>
              <a:t>handler</a:t>
            </a:r>
            <a:r>
              <a:rPr lang="fr-FR" sz="3100" b="1" i="1" dirty="0" smtClean="0">
                <a:solidFill>
                  <a:schemeClr val="tx2">
                    <a:lumMod val="75000"/>
                  </a:schemeClr>
                </a:solidFill>
              </a:rPr>
              <a:t>(</a:t>
            </a:r>
            <a:r>
              <a:rPr lang="fr-FR" sz="3100" b="1" i="1" dirty="0" err="1" smtClean="0">
                <a:solidFill>
                  <a:schemeClr val="tx2">
                    <a:lumMod val="75000"/>
                  </a:schemeClr>
                </a:solidFill>
              </a:rPr>
              <a:t>eventObject</a:t>
            </a:r>
            <a:r>
              <a:rPr lang="fr-FR" sz="3100" b="1" i="1" dirty="0" smtClean="0">
                <a:solidFill>
                  <a:schemeClr val="tx2">
                    <a:lumMod val="75000"/>
                  </a:schemeClr>
                </a:solidFill>
              </a:rPr>
              <a:t>)</a:t>
            </a:r>
            <a:r>
              <a:rPr lang="fr-FR" sz="3100" b="1" i="1" dirty="0" smtClean="0">
                <a:solidFill>
                  <a:schemeClr val="accent2">
                    <a:lumMod val="75000"/>
                  </a:schemeClr>
                </a:solidFill>
              </a:rPr>
              <a:t>)</a:t>
            </a:r>
            <a:br>
              <a:rPr lang="fr-FR" sz="3100" b="1" i="1" dirty="0" smtClean="0">
                <a:solidFill>
                  <a:schemeClr val="accent2">
                    <a:lumMod val="75000"/>
                  </a:schemeClr>
                </a:solidFill>
              </a:rPr>
            </a:br>
            <a:r>
              <a:rPr lang="fr-FR" sz="3100" b="1" i="1" dirty="0" smtClean="0">
                <a:solidFill>
                  <a:schemeClr val="accent2">
                    <a:lumMod val="75000"/>
                  </a:schemeClr>
                </a:solidFill>
              </a:rPr>
              <a:t>.on(</a:t>
            </a:r>
            <a:r>
              <a:rPr lang="fr-FR" sz="3100" b="1" i="1" dirty="0" err="1" smtClean="0">
                <a:solidFill>
                  <a:schemeClr val="tx2">
                    <a:lumMod val="75000"/>
                  </a:schemeClr>
                </a:solidFill>
              </a:rPr>
              <a:t>event</a:t>
            </a:r>
            <a:r>
              <a:rPr lang="fr-FR" sz="3100" b="1" i="1" dirty="0">
                <a:solidFill>
                  <a:schemeClr val="tx2">
                    <a:lumMod val="75000"/>
                  </a:schemeClr>
                </a:solidFill>
              </a:rPr>
              <a:t>[,</a:t>
            </a:r>
            <a:r>
              <a:rPr lang="fr-FR" sz="3100" b="1" i="1" dirty="0" err="1">
                <a:solidFill>
                  <a:schemeClr val="tx2">
                    <a:lumMod val="75000"/>
                  </a:schemeClr>
                </a:solidFill>
              </a:rPr>
              <a:t>selecteur</a:t>
            </a:r>
            <a:r>
              <a:rPr lang="fr-FR" sz="3100" b="1" i="1" dirty="0">
                <a:solidFill>
                  <a:schemeClr val="tx2">
                    <a:lumMod val="75000"/>
                  </a:schemeClr>
                </a:solidFill>
              </a:rPr>
              <a:t>][,data</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78124" y="2132856"/>
            <a:ext cx="8188660" cy="2862322"/>
          </a:xfrm>
          <a:prstGeom prst="rect">
            <a:avLst/>
          </a:prstGeom>
          <a:noFill/>
        </p:spPr>
        <p:txBody>
          <a:bodyPr wrap="square" rtlCol="0">
            <a:spAutoFit/>
          </a:bodyPr>
          <a:lstStyle/>
          <a:p>
            <a:r>
              <a:rPr lang="fr-FR" dirty="0" smtClean="0"/>
              <a:t>Exemple 1 : </a:t>
            </a:r>
            <a:endParaRPr lang="fr-FR" b="1" dirty="0">
              <a:solidFill>
                <a:schemeClr val="tx2">
                  <a:lumMod val="75000"/>
                </a:schemeClr>
              </a:solidFill>
            </a:endParaRPr>
          </a:p>
          <a:p>
            <a:r>
              <a:rPr lang="en-US" b="1" dirty="0" smtClean="0">
                <a:solidFill>
                  <a:schemeClr val="accent2">
                    <a:lumMod val="75000"/>
                  </a:schemeClr>
                </a:solidFill>
              </a:rPr>
              <a:t>$("#</a:t>
            </a:r>
            <a:r>
              <a:rPr lang="en-US" b="1" dirty="0" err="1" smtClean="0">
                <a:solidFill>
                  <a:schemeClr val="accent2">
                    <a:lumMod val="75000"/>
                  </a:schemeClr>
                </a:solidFill>
              </a:rPr>
              <a:t>Matable</a:t>
            </a:r>
            <a:r>
              <a:rPr lang="en-US" b="1" dirty="0" smtClean="0">
                <a:solidFill>
                  <a:schemeClr val="accent2">
                    <a:lumMod val="75000"/>
                  </a:schemeClr>
                </a:solidFill>
              </a:rPr>
              <a:t> </a:t>
            </a:r>
            <a:r>
              <a:rPr lang="en-US" b="1" dirty="0" err="1">
                <a:solidFill>
                  <a:schemeClr val="accent2">
                    <a:lumMod val="75000"/>
                  </a:schemeClr>
                </a:solidFill>
              </a:rPr>
              <a:t>tbody</a:t>
            </a:r>
            <a:r>
              <a:rPr lang="en-US" b="1" dirty="0">
                <a:solidFill>
                  <a:schemeClr val="accent2">
                    <a:lumMod val="75000"/>
                  </a:schemeClr>
                </a:solidFill>
              </a:rPr>
              <a:t> </a:t>
            </a:r>
            <a:r>
              <a:rPr lang="en-US" b="1" dirty="0" err="1">
                <a:solidFill>
                  <a:schemeClr val="accent2">
                    <a:lumMod val="75000"/>
                  </a:schemeClr>
                </a:solidFill>
              </a:rPr>
              <a:t>tr</a:t>
            </a:r>
            <a:r>
              <a:rPr lang="en-US" b="1" dirty="0">
                <a:solidFill>
                  <a:schemeClr val="accent2">
                    <a:lumMod val="75000"/>
                  </a:schemeClr>
                </a:solidFill>
              </a:rPr>
              <a:t>").on("click", function(event){</a:t>
            </a:r>
          </a:p>
          <a:p>
            <a:r>
              <a:rPr lang="en-US" b="1" dirty="0" smtClean="0">
                <a:solidFill>
                  <a:schemeClr val="accent2">
                    <a:lumMod val="75000"/>
                  </a:schemeClr>
                </a:solidFill>
              </a:rPr>
              <a:t>    alert</a:t>
            </a:r>
            <a:r>
              <a:rPr lang="en-US" b="1" dirty="0">
                <a:solidFill>
                  <a:schemeClr val="accent2">
                    <a:lumMod val="75000"/>
                  </a:schemeClr>
                </a:solidFill>
              </a:rPr>
              <a:t>($(this).text());</a:t>
            </a:r>
          </a:p>
          <a:p>
            <a:r>
              <a:rPr lang="en-US" b="1" dirty="0">
                <a:solidFill>
                  <a:schemeClr val="accent2">
                    <a:lumMod val="75000"/>
                  </a:schemeClr>
                </a:solidFill>
              </a:rPr>
              <a:t>});</a:t>
            </a:r>
          </a:p>
          <a:p>
            <a:r>
              <a:rPr lang="fr-FR" dirty="0" smtClean="0"/>
              <a:t>Si dans &lt;table id="</a:t>
            </a:r>
            <a:r>
              <a:rPr lang="fr-FR" dirty="0" err="1" smtClean="0"/>
              <a:t>Matable</a:t>
            </a:r>
            <a:r>
              <a:rPr lang="fr-FR" dirty="0" smtClean="0"/>
              <a:t>"&gt;&lt;</a:t>
            </a:r>
            <a:r>
              <a:rPr lang="fr-FR" dirty="0" err="1" smtClean="0"/>
              <a:t>tbody</a:t>
            </a:r>
            <a:r>
              <a:rPr lang="fr-FR" dirty="0" smtClean="0"/>
              <a:t>&gt; il y a 100 lignes &lt;tr&gt;, la commande JQuery ci-dessus attachera un gestionnaire </a:t>
            </a:r>
            <a:r>
              <a:rPr lang="fr-FR" dirty="0"/>
              <a:t>d'évènement (</a:t>
            </a:r>
            <a:r>
              <a:rPr lang="fr-FR" dirty="0" err="1"/>
              <a:t>handler</a:t>
            </a:r>
            <a:r>
              <a:rPr lang="fr-FR" dirty="0"/>
              <a:t>) "</a:t>
            </a:r>
            <a:r>
              <a:rPr lang="fr-FR" dirty="0" smtClean="0"/>
              <a:t>click()" à chacune des lignes.</a:t>
            </a:r>
          </a:p>
          <a:p>
            <a:r>
              <a:rPr lang="fr-FR" dirty="0" smtClean="0"/>
              <a:t>Un clic sur la ligne déclenchera l'affichage d'un message contenant le texte indiqué entre &lt;td&gt; et &lt;/td&gt;.</a:t>
            </a:r>
          </a:p>
          <a:p>
            <a:endParaRPr lang="fr-FR" dirty="0"/>
          </a:p>
        </p:txBody>
      </p:sp>
    </p:spTree>
    <p:extLst>
      <p:ext uri="{BB962C8B-B14F-4D97-AF65-F5344CB8AC3E}">
        <p14:creationId xmlns:p14="http://schemas.microsoft.com/office/powerpoint/2010/main" val="557312223"/>
      </p:ext>
    </p:extLst>
  </p:cSld>
  <p:clrMapOvr>
    <a:masterClrMapping/>
  </p:clrMapOvr>
  <p:transition spd="slow">
    <p:wipe dir="d"/>
  </p:transition>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791216"/>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.on(</a:t>
            </a:r>
            <a:r>
              <a:rPr lang="fr-FR" sz="3100" b="1" i="1" dirty="0" err="1" smtClean="0">
                <a:solidFill>
                  <a:schemeClr val="tx2">
                    <a:lumMod val="75000"/>
                  </a:schemeClr>
                </a:solidFill>
              </a:rPr>
              <a:t>event</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][,data],</a:t>
            </a:r>
            <a:r>
              <a:rPr lang="fr-FR" sz="3100" b="1" i="1" dirty="0" err="1" smtClean="0">
                <a:solidFill>
                  <a:schemeClr val="tx2">
                    <a:lumMod val="75000"/>
                  </a:schemeClr>
                </a:solidFill>
              </a:rPr>
              <a:t>handler</a:t>
            </a:r>
            <a:r>
              <a:rPr lang="fr-FR" sz="3100" b="1" i="1" dirty="0" smtClean="0">
                <a:solidFill>
                  <a:schemeClr val="tx2">
                    <a:lumMod val="75000"/>
                  </a:schemeClr>
                </a:solidFill>
              </a:rPr>
              <a:t>(</a:t>
            </a:r>
            <a:r>
              <a:rPr lang="fr-FR" sz="3100" b="1" i="1" dirty="0" err="1" smtClean="0">
                <a:solidFill>
                  <a:schemeClr val="tx2">
                    <a:lumMod val="75000"/>
                  </a:schemeClr>
                </a:solidFill>
              </a:rPr>
              <a:t>eventObject</a:t>
            </a:r>
            <a:r>
              <a:rPr lang="fr-FR" sz="3100" b="1" i="1" dirty="0" smtClean="0">
                <a:solidFill>
                  <a:schemeClr val="tx2">
                    <a:lumMod val="75000"/>
                  </a:schemeClr>
                </a:solidFill>
              </a:rPr>
              <a:t>)</a:t>
            </a:r>
            <a:r>
              <a:rPr lang="fr-FR" sz="3100" b="1" i="1" dirty="0" smtClean="0">
                <a:solidFill>
                  <a:schemeClr val="accent2">
                    <a:lumMod val="75000"/>
                  </a:schemeClr>
                </a:solidFill>
              </a:rPr>
              <a:t>)</a:t>
            </a:r>
            <a:br>
              <a:rPr lang="fr-FR" sz="3100" b="1" i="1" dirty="0" smtClean="0">
                <a:solidFill>
                  <a:schemeClr val="accent2">
                    <a:lumMod val="75000"/>
                  </a:schemeClr>
                </a:solidFill>
              </a:rPr>
            </a:br>
            <a:r>
              <a:rPr lang="fr-FR" sz="3100" b="1" i="1" dirty="0" smtClean="0">
                <a:solidFill>
                  <a:schemeClr val="accent2">
                    <a:lumMod val="75000"/>
                  </a:schemeClr>
                </a:solidFill>
              </a:rPr>
              <a:t>.on(</a:t>
            </a:r>
            <a:r>
              <a:rPr lang="fr-FR" sz="3100" b="1" i="1" dirty="0" err="1" smtClean="0">
                <a:solidFill>
                  <a:schemeClr val="tx2">
                    <a:lumMod val="75000"/>
                  </a:schemeClr>
                </a:solidFill>
              </a:rPr>
              <a:t>event</a:t>
            </a:r>
            <a:r>
              <a:rPr lang="fr-FR" sz="3100" b="1" i="1" dirty="0">
                <a:solidFill>
                  <a:schemeClr val="tx2">
                    <a:lumMod val="75000"/>
                  </a:schemeClr>
                </a:solidFill>
              </a:rPr>
              <a:t>[,</a:t>
            </a:r>
            <a:r>
              <a:rPr lang="fr-FR" sz="3100" b="1" i="1" dirty="0" err="1">
                <a:solidFill>
                  <a:schemeClr val="tx2">
                    <a:lumMod val="75000"/>
                  </a:schemeClr>
                </a:solidFill>
              </a:rPr>
              <a:t>selecteur</a:t>
            </a:r>
            <a:r>
              <a:rPr lang="fr-FR" sz="3100" b="1" i="1" dirty="0">
                <a:solidFill>
                  <a:schemeClr val="tx2">
                    <a:lumMod val="75000"/>
                  </a:schemeClr>
                </a:solidFill>
              </a:rPr>
              <a:t>][,data</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3" name="ZoneTexte 2"/>
          <p:cNvSpPr txBox="1"/>
          <p:nvPr/>
        </p:nvSpPr>
        <p:spPr>
          <a:xfrm>
            <a:off x="827584" y="2132856"/>
            <a:ext cx="7069139" cy="3539430"/>
          </a:xfrm>
          <a:prstGeom prst="rect">
            <a:avLst/>
          </a:prstGeom>
          <a:noFill/>
        </p:spPr>
        <p:txBody>
          <a:bodyPr wrap="square" rtlCol="0">
            <a:spAutoFit/>
          </a:bodyPr>
          <a:lstStyle/>
          <a:p>
            <a:r>
              <a:rPr lang="fr-FR" sz="1600" dirty="0">
                <a:latin typeface="Courier New" pitchFamily="49" charset="0"/>
                <a:cs typeface="Courier New" pitchFamily="49" charset="0"/>
              </a:rPr>
              <a:t>&lt;body&gt;</a:t>
            </a:r>
          </a:p>
          <a:p>
            <a:r>
              <a:rPr lang="fr-FR" sz="1600" dirty="0">
                <a:latin typeface="Courier New" pitchFamily="49" charset="0"/>
                <a:cs typeface="Courier New" pitchFamily="49" charset="0"/>
              </a:rPr>
              <a:t>&lt;table id="</a:t>
            </a:r>
            <a:r>
              <a:rPr lang="fr-FR" sz="1600" dirty="0" err="1">
                <a:latin typeface="Courier New" pitchFamily="49" charset="0"/>
                <a:cs typeface="Courier New" pitchFamily="49" charset="0"/>
              </a:rPr>
              <a:t>Matable</a:t>
            </a:r>
            <a:r>
              <a:rPr lang="fr-FR" sz="1600" dirty="0">
                <a:latin typeface="Courier New" pitchFamily="49" charset="0"/>
                <a:cs typeface="Courier New" pitchFamily="49" charset="0"/>
              </a:rPr>
              <a:t>"&gt;</a:t>
            </a:r>
          </a:p>
          <a:p>
            <a:r>
              <a:rPr lang="fr-FR" sz="1600" dirty="0" smtClean="0">
                <a:latin typeface="Courier New" pitchFamily="49" charset="0"/>
                <a:cs typeface="Courier New" pitchFamily="49" charset="0"/>
              </a:rPr>
              <a:t>    &lt;</a:t>
            </a:r>
            <a:r>
              <a:rPr lang="fr-FR" sz="1600" dirty="0" err="1">
                <a:latin typeface="Courier New" pitchFamily="49" charset="0"/>
                <a:cs typeface="Courier New" pitchFamily="49" charset="0"/>
              </a:rPr>
              <a:t>tbody</a:t>
            </a:r>
            <a:r>
              <a:rPr lang="fr-FR" sz="1600" dirty="0">
                <a:latin typeface="Courier New" pitchFamily="49" charset="0"/>
                <a:cs typeface="Courier New" pitchFamily="49" charset="0"/>
              </a:rPr>
              <a:t>&gt;</a:t>
            </a:r>
          </a:p>
          <a:p>
            <a:r>
              <a:rPr lang="fr-FR" sz="1600" dirty="0" smtClean="0">
                <a:latin typeface="Courier New" pitchFamily="49" charset="0"/>
                <a:cs typeface="Courier New" pitchFamily="49" charset="0"/>
              </a:rPr>
              <a:t>        &lt;</a:t>
            </a:r>
            <a:r>
              <a:rPr lang="fr-FR" sz="1600" dirty="0">
                <a:latin typeface="Courier New" pitchFamily="49" charset="0"/>
                <a:cs typeface="Courier New" pitchFamily="49" charset="0"/>
              </a:rPr>
              <a:t>tr&gt;&lt;td&gt;Ligne 1&lt;/td&gt;&lt;td&gt;suite 1&lt;/td&gt;&lt;/tr&gt;</a:t>
            </a:r>
          </a:p>
          <a:p>
            <a:r>
              <a:rPr lang="fr-FR" sz="1600" dirty="0" smtClean="0">
                <a:latin typeface="Courier New" pitchFamily="49" charset="0"/>
                <a:cs typeface="Courier New" pitchFamily="49" charset="0"/>
              </a:rPr>
              <a:t>        &lt;</a:t>
            </a:r>
            <a:r>
              <a:rPr lang="fr-FR" sz="1600" dirty="0">
                <a:latin typeface="Courier New" pitchFamily="49" charset="0"/>
                <a:cs typeface="Courier New" pitchFamily="49" charset="0"/>
              </a:rPr>
              <a:t>tr&gt;&lt;td&gt;Ligne 2&lt;/td&gt;&lt;td&gt;suite 2&lt;/td&gt;&lt;/tr&gt;</a:t>
            </a:r>
          </a:p>
          <a:p>
            <a:r>
              <a:rPr lang="fr-FR" sz="1600" dirty="0" smtClean="0">
                <a:latin typeface="Courier New" pitchFamily="49" charset="0"/>
                <a:cs typeface="Courier New" pitchFamily="49" charset="0"/>
              </a:rPr>
              <a:t>        &lt;</a:t>
            </a:r>
            <a:r>
              <a:rPr lang="fr-FR" sz="1600" dirty="0">
                <a:latin typeface="Courier New" pitchFamily="49" charset="0"/>
                <a:cs typeface="Courier New" pitchFamily="49" charset="0"/>
              </a:rPr>
              <a:t>tr&gt;&lt;td&gt;Ligne 3&lt;/td&gt;&lt;td&gt;suite 3&lt;/td&gt;&lt;/tr&gt;</a:t>
            </a:r>
          </a:p>
          <a:p>
            <a:r>
              <a:rPr lang="fr-FR" sz="1600" dirty="0" smtClean="0">
                <a:latin typeface="Courier New" pitchFamily="49" charset="0"/>
                <a:cs typeface="Courier New" pitchFamily="49" charset="0"/>
              </a:rPr>
              <a:t>    &lt;/</a:t>
            </a:r>
            <a:r>
              <a:rPr lang="fr-FR" sz="1600" dirty="0" err="1">
                <a:latin typeface="Courier New" pitchFamily="49" charset="0"/>
                <a:cs typeface="Courier New" pitchFamily="49" charset="0"/>
              </a:rPr>
              <a:t>tbody</a:t>
            </a:r>
            <a:r>
              <a:rPr lang="fr-FR" sz="1600" dirty="0">
                <a:latin typeface="Courier New" pitchFamily="49" charset="0"/>
                <a:cs typeface="Courier New" pitchFamily="49" charset="0"/>
              </a:rPr>
              <a:t>&gt;</a:t>
            </a:r>
          </a:p>
          <a:p>
            <a:r>
              <a:rPr lang="fr-FR" sz="1600" dirty="0">
                <a:latin typeface="Courier New" pitchFamily="49" charset="0"/>
                <a:cs typeface="Courier New" pitchFamily="49" charset="0"/>
              </a:rPr>
              <a:t>&lt;/table&gt;</a:t>
            </a:r>
          </a:p>
          <a:p>
            <a:r>
              <a:rPr lang="fr-FR" sz="1600" dirty="0">
                <a:latin typeface="Courier New" pitchFamily="49" charset="0"/>
                <a:cs typeface="Courier New" pitchFamily="49" charset="0"/>
              </a:rPr>
              <a:t>&lt;script&gt;</a:t>
            </a:r>
          </a:p>
          <a:p>
            <a:r>
              <a:rPr lang="fr-FR" sz="1600" b="1" dirty="0" smtClean="0">
                <a:solidFill>
                  <a:schemeClr val="accent2">
                    <a:lumMod val="75000"/>
                  </a:schemeClr>
                </a:solidFill>
                <a:latin typeface="Courier New" pitchFamily="49" charset="0"/>
                <a:cs typeface="Courier New" pitchFamily="49" charset="0"/>
              </a:rPr>
              <a:t>$("#</a:t>
            </a:r>
            <a:r>
              <a:rPr lang="fr-FR" sz="1600" b="1" dirty="0" err="1">
                <a:solidFill>
                  <a:schemeClr val="accent2">
                    <a:lumMod val="75000"/>
                  </a:schemeClr>
                </a:solidFill>
                <a:latin typeface="Courier New" pitchFamily="49" charset="0"/>
                <a:cs typeface="Courier New" pitchFamily="49" charset="0"/>
              </a:rPr>
              <a:t>Matable</a:t>
            </a:r>
            <a:r>
              <a:rPr lang="fr-FR" sz="1600" b="1" dirty="0">
                <a:solidFill>
                  <a:schemeClr val="accent2">
                    <a:lumMod val="75000"/>
                  </a:schemeClr>
                </a:solidFill>
                <a:latin typeface="Courier New" pitchFamily="49" charset="0"/>
                <a:cs typeface="Courier New" pitchFamily="49" charset="0"/>
              </a:rPr>
              <a:t> </a:t>
            </a:r>
            <a:r>
              <a:rPr lang="fr-FR" sz="1600" b="1" dirty="0" err="1" smtClean="0">
                <a:solidFill>
                  <a:schemeClr val="accent2">
                    <a:lumMod val="75000"/>
                  </a:schemeClr>
                </a:solidFill>
                <a:latin typeface="Courier New" pitchFamily="49" charset="0"/>
                <a:cs typeface="Courier New" pitchFamily="49" charset="0"/>
              </a:rPr>
              <a:t>tbody</a:t>
            </a:r>
            <a:r>
              <a:rPr lang="fr-FR" sz="1600" b="1" dirty="0" smtClean="0">
                <a:solidFill>
                  <a:schemeClr val="accent2">
                    <a:lumMod val="75000"/>
                  </a:schemeClr>
                </a:solidFill>
                <a:latin typeface="Courier New" pitchFamily="49" charset="0"/>
                <a:cs typeface="Courier New" pitchFamily="49" charset="0"/>
              </a:rPr>
              <a:t> tr").</a:t>
            </a:r>
            <a:r>
              <a:rPr lang="fr-FR" sz="1600" b="1" dirty="0">
                <a:solidFill>
                  <a:schemeClr val="accent2">
                    <a:lumMod val="75000"/>
                  </a:schemeClr>
                </a:solidFill>
                <a:latin typeface="Courier New" pitchFamily="49" charset="0"/>
                <a:cs typeface="Courier New" pitchFamily="49" charset="0"/>
              </a:rPr>
              <a:t>on("</a:t>
            </a:r>
            <a:r>
              <a:rPr lang="fr-FR" sz="1600" b="1" dirty="0" smtClean="0">
                <a:solidFill>
                  <a:schemeClr val="accent2">
                    <a:lumMod val="75000"/>
                  </a:schemeClr>
                </a:solidFill>
                <a:latin typeface="Courier New" pitchFamily="49" charset="0"/>
                <a:cs typeface="Courier New" pitchFamily="49" charset="0"/>
              </a:rPr>
              <a:t>click", </a:t>
            </a:r>
            <a:r>
              <a:rPr lang="fr-FR" sz="1600" b="1" dirty="0" err="1">
                <a:solidFill>
                  <a:schemeClr val="accent2">
                    <a:lumMod val="75000"/>
                  </a:schemeClr>
                </a:solidFill>
                <a:latin typeface="Courier New" pitchFamily="49" charset="0"/>
                <a:cs typeface="Courier New" pitchFamily="49" charset="0"/>
              </a:rPr>
              <a:t>function</a:t>
            </a:r>
            <a:r>
              <a:rPr lang="fr-FR" sz="1600" b="1" dirty="0">
                <a:solidFill>
                  <a:schemeClr val="accent2">
                    <a:lumMod val="75000"/>
                  </a:schemeClr>
                </a:solidFill>
                <a:latin typeface="Courier New" pitchFamily="49" charset="0"/>
                <a:cs typeface="Courier New" pitchFamily="49" charset="0"/>
              </a:rPr>
              <a:t>(</a:t>
            </a:r>
            <a:r>
              <a:rPr lang="fr-FR" sz="1600" b="1" dirty="0" err="1">
                <a:solidFill>
                  <a:schemeClr val="accent2">
                    <a:lumMod val="75000"/>
                  </a:schemeClr>
                </a:solidFill>
                <a:latin typeface="Courier New" pitchFamily="49" charset="0"/>
                <a:cs typeface="Courier New" pitchFamily="49" charset="0"/>
              </a:rPr>
              <a:t>event</a:t>
            </a:r>
            <a:r>
              <a:rPr lang="fr-FR" sz="1600" b="1" dirty="0">
                <a:solidFill>
                  <a:schemeClr val="accent2">
                    <a:lumMod val="75000"/>
                  </a:schemeClr>
                </a:solidFill>
                <a:latin typeface="Courier New" pitchFamily="49" charset="0"/>
                <a:cs typeface="Courier New" pitchFamily="49" charset="0"/>
              </a:rPr>
              <a:t>){</a:t>
            </a:r>
          </a:p>
          <a:p>
            <a:r>
              <a:rPr lang="fr-FR" sz="1600" b="1" dirty="0">
                <a:solidFill>
                  <a:schemeClr val="accent2">
                    <a:lumMod val="75000"/>
                  </a:schemeClr>
                </a:solidFill>
                <a:latin typeface="Courier New" pitchFamily="49" charset="0"/>
                <a:cs typeface="Courier New" pitchFamily="49" charset="0"/>
              </a:rPr>
              <a:t>    </a:t>
            </a:r>
            <a:r>
              <a:rPr lang="fr-FR" sz="1600" b="1" dirty="0" err="1">
                <a:solidFill>
                  <a:schemeClr val="accent2">
                    <a:lumMod val="75000"/>
                  </a:schemeClr>
                </a:solidFill>
                <a:latin typeface="Courier New" pitchFamily="49" charset="0"/>
                <a:cs typeface="Courier New" pitchFamily="49" charset="0"/>
              </a:rPr>
              <a:t>alert</a:t>
            </a:r>
            <a:r>
              <a:rPr lang="fr-FR" sz="1600" b="1" dirty="0">
                <a:solidFill>
                  <a:schemeClr val="accent2">
                    <a:lumMod val="75000"/>
                  </a:schemeClr>
                </a:solidFill>
                <a:latin typeface="Courier New" pitchFamily="49" charset="0"/>
                <a:cs typeface="Courier New" pitchFamily="49" charset="0"/>
              </a:rPr>
              <a:t>($(</a:t>
            </a:r>
            <a:r>
              <a:rPr lang="fr-FR" sz="1600" b="1" dirty="0" err="1">
                <a:solidFill>
                  <a:schemeClr val="accent2">
                    <a:lumMod val="75000"/>
                  </a:schemeClr>
                </a:solidFill>
                <a:latin typeface="Courier New" pitchFamily="49" charset="0"/>
                <a:cs typeface="Courier New" pitchFamily="49" charset="0"/>
              </a:rPr>
              <a:t>this</a:t>
            </a:r>
            <a:r>
              <a:rPr lang="fr-FR" sz="1600" b="1" dirty="0">
                <a:solidFill>
                  <a:schemeClr val="accent2">
                    <a:lumMod val="75000"/>
                  </a:schemeClr>
                </a:solidFill>
                <a:latin typeface="Courier New" pitchFamily="49" charset="0"/>
                <a:cs typeface="Courier New" pitchFamily="49" charset="0"/>
              </a:rPr>
              <a:t>).</a:t>
            </a:r>
            <a:r>
              <a:rPr lang="fr-FR" sz="1600" b="1" dirty="0" err="1">
                <a:solidFill>
                  <a:schemeClr val="accent2">
                    <a:lumMod val="75000"/>
                  </a:schemeClr>
                </a:solidFill>
                <a:latin typeface="Courier New" pitchFamily="49" charset="0"/>
                <a:cs typeface="Courier New" pitchFamily="49" charset="0"/>
              </a:rPr>
              <a:t>text</a:t>
            </a:r>
            <a:r>
              <a:rPr lang="fr-FR" sz="1600" b="1" dirty="0">
                <a:solidFill>
                  <a:schemeClr val="accent2">
                    <a:lumMod val="75000"/>
                  </a:schemeClr>
                </a:solidFill>
                <a:latin typeface="Courier New" pitchFamily="49" charset="0"/>
                <a:cs typeface="Courier New" pitchFamily="49" charset="0"/>
              </a:rPr>
              <a:t>());</a:t>
            </a:r>
          </a:p>
          <a:p>
            <a:r>
              <a:rPr lang="fr-FR" sz="1600" b="1" dirty="0">
                <a:solidFill>
                  <a:schemeClr val="accent2">
                    <a:lumMod val="75000"/>
                  </a:schemeClr>
                </a:solidFill>
                <a:latin typeface="Courier New" pitchFamily="49" charset="0"/>
                <a:cs typeface="Courier New" pitchFamily="49" charset="0"/>
              </a:rPr>
              <a:t>});</a:t>
            </a:r>
          </a:p>
          <a:p>
            <a:r>
              <a:rPr lang="fr-FR" sz="1600" dirty="0" smtClean="0">
                <a:latin typeface="Courier New" pitchFamily="49" charset="0"/>
                <a:cs typeface="Courier New" pitchFamily="49" charset="0"/>
              </a:rPr>
              <a:t>&lt;/</a:t>
            </a:r>
            <a:r>
              <a:rPr lang="fr-FR" sz="1600" dirty="0">
                <a:latin typeface="Courier New" pitchFamily="49" charset="0"/>
                <a:cs typeface="Courier New" pitchFamily="49" charset="0"/>
              </a:rPr>
              <a:t>script</a:t>
            </a:r>
            <a:r>
              <a:rPr lang="fr-FR" sz="1600" dirty="0" smtClean="0">
                <a:latin typeface="Courier New" pitchFamily="49" charset="0"/>
                <a:cs typeface="Courier New" pitchFamily="49" charset="0"/>
              </a:rPr>
              <a:t>&gt;</a:t>
            </a:r>
          </a:p>
          <a:p>
            <a:r>
              <a:rPr lang="fr-FR" sz="1600" dirty="0" smtClean="0">
                <a:latin typeface="Courier New" pitchFamily="49" charset="0"/>
                <a:cs typeface="Courier New" pitchFamily="49" charset="0"/>
              </a:rPr>
              <a:t>&lt;/body&gt;</a:t>
            </a:r>
            <a:endParaRPr lang="fr-FR" sz="1600" dirty="0">
              <a:latin typeface="Courier New" pitchFamily="49" charset="0"/>
              <a:cs typeface="Courier New" pitchFamily="49"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288" y="2708920"/>
            <a:ext cx="1797507" cy="124014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3411" y="5320515"/>
            <a:ext cx="3619500"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8325140"/>
      </p:ext>
    </p:extLst>
  </p:cSld>
  <p:clrMapOvr>
    <a:masterClrMapping/>
  </p:clrMapOvr>
  <p:transition spd="slow">
    <p:wipe dir="d"/>
  </p:transition>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791216"/>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.on(</a:t>
            </a:r>
            <a:r>
              <a:rPr lang="fr-FR" sz="3100" b="1" i="1" dirty="0" err="1" smtClean="0">
                <a:solidFill>
                  <a:schemeClr val="tx2">
                    <a:lumMod val="75000"/>
                  </a:schemeClr>
                </a:solidFill>
              </a:rPr>
              <a:t>event</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][,data],</a:t>
            </a:r>
            <a:r>
              <a:rPr lang="fr-FR" sz="3100" b="1" i="1" dirty="0" err="1" smtClean="0">
                <a:solidFill>
                  <a:schemeClr val="tx2">
                    <a:lumMod val="75000"/>
                  </a:schemeClr>
                </a:solidFill>
              </a:rPr>
              <a:t>handler</a:t>
            </a:r>
            <a:r>
              <a:rPr lang="fr-FR" sz="3100" b="1" i="1" dirty="0" smtClean="0">
                <a:solidFill>
                  <a:schemeClr val="tx2">
                    <a:lumMod val="75000"/>
                  </a:schemeClr>
                </a:solidFill>
              </a:rPr>
              <a:t>(</a:t>
            </a:r>
            <a:r>
              <a:rPr lang="fr-FR" sz="3100" b="1" i="1" dirty="0" err="1" smtClean="0">
                <a:solidFill>
                  <a:schemeClr val="tx2">
                    <a:lumMod val="75000"/>
                  </a:schemeClr>
                </a:solidFill>
              </a:rPr>
              <a:t>eventObject</a:t>
            </a:r>
            <a:r>
              <a:rPr lang="fr-FR" sz="3100" b="1" i="1" dirty="0" smtClean="0">
                <a:solidFill>
                  <a:schemeClr val="tx2">
                    <a:lumMod val="75000"/>
                  </a:schemeClr>
                </a:solidFill>
              </a:rPr>
              <a:t>)</a:t>
            </a:r>
            <a:r>
              <a:rPr lang="fr-FR" sz="3100" b="1" i="1" dirty="0" smtClean="0">
                <a:solidFill>
                  <a:schemeClr val="accent2">
                    <a:lumMod val="75000"/>
                  </a:schemeClr>
                </a:solidFill>
              </a:rPr>
              <a:t>)</a:t>
            </a:r>
            <a:br>
              <a:rPr lang="fr-FR" sz="3100" b="1" i="1" dirty="0" smtClean="0">
                <a:solidFill>
                  <a:schemeClr val="accent2">
                    <a:lumMod val="75000"/>
                  </a:schemeClr>
                </a:solidFill>
              </a:rPr>
            </a:br>
            <a:r>
              <a:rPr lang="fr-FR" sz="3100" b="1" i="1" dirty="0" smtClean="0">
                <a:solidFill>
                  <a:schemeClr val="accent2">
                    <a:lumMod val="75000"/>
                  </a:schemeClr>
                </a:solidFill>
              </a:rPr>
              <a:t>.on(</a:t>
            </a:r>
            <a:r>
              <a:rPr lang="fr-FR" sz="3100" b="1" i="1" dirty="0" err="1" smtClean="0">
                <a:solidFill>
                  <a:schemeClr val="tx2">
                    <a:lumMod val="75000"/>
                  </a:schemeClr>
                </a:solidFill>
              </a:rPr>
              <a:t>event</a:t>
            </a:r>
            <a:r>
              <a:rPr lang="fr-FR" sz="3100" b="1" i="1" dirty="0">
                <a:solidFill>
                  <a:schemeClr val="tx2">
                    <a:lumMod val="75000"/>
                  </a:schemeClr>
                </a:solidFill>
              </a:rPr>
              <a:t>[,</a:t>
            </a:r>
            <a:r>
              <a:rPr lang="fr-FR" sz="3100" b="1" i="1" dirty="0" err="1">
                <a:solidFill>
                  <a:schemeClr val="tx2">
                    <a:lumMod val="75000"/>
                  </a:schemeClr>
                </a:solidFill>
              </a:rPr>
              <a:t>selecteur</a:t>
            </a:r>
            <a:r>
              <a:rPr lang="fr-FR" sz="3100" b="1" i="1" dirty="0">
                <a:solidFill>
                  <a:schemeClr val="tx2">
                    <a:lumMod val="75000"/>
                  </a:schemeClr>
                </a:solidFill>
              </a:rPr>
              <a:t>][,data</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78124" y="2132856"/>
            <a:ext cx="8188660" cy="1754326"/>
          </a:xfrm>
          <a:prstGeom prst="rect">
            <a:avLst/>
          </a:prstGeom>
          <a:noFill/>
        </p:spPr>
        <p:txBody>
          <a:bodyPr wrap="square" rtlCol="0">
            <a:spAutoFit/>
          </a:bodyPr>
          <a:lstStyle/>
          <a:p>
            <a:r>
              <a:rPr lang="fr-FR" dirty="0" smtClean="0"/>
              <a:t>Exemple 2 :</a:t>
            </a:r>
          </a:p>
          <a:p>
            <a:r>
              <a:rPr lang="fr-FR" dirty="0" smtClean="0"/>
              <a:t> </a:t>
            </a:r>
            <a:r>
              <a:rPr lang="en-US" b="1" dirty="0">
                <a:solidFill>
                  <a:schemeClr val="accent2">
                    <a:lumMod val="75000"/>
                  </a:schemeClr>
                </a:solidFill>
              </a:rPr>
              <a:t>$("#</a:t>
            </a:r>
            <a:r>
              <a:rPr lang="en-US" b="1" dirty="0" err="1">
                <a:solidFill>
                  <a:schemeClr val="accent2">
                    <a:lumMod val="75000"/>
                  </a:schemeClr>
                </a:solidFill>
              </a:rPr>
              <a:t>Matable</a:t>
            </a:r>
            <a:r>
              <a:rPr lang="en-US" b="1" dirty="0">
                <a:solidFill>
                  <a:schemeClr val="accent2">
                    <a:lumMod val="75000"/>
                  </a:schemeClr>
                </a:solidFill>
              </a:rPr>
              <a:t> </a:t>
            </a:r>
            <a:r>
              <a:rPr lang="en-US" b="1" dirty="0" err="1" smtClean="0">
                <a:solidFill>
                  <a:schemeClr val="accent2">
                    <a:lumMod val="75000"/>
                  </a:schemeClr>
                </a:solidFill>
              </a:rPr>
              <a:t>tbody</a:t>
            </a:r>
            <a:r>
              <a:rPr lang="en-US" b="1" dirty="0" smtClean="0">
                <a:solidFill>
                  <a:schemeClr val="accent2">
                    <a:lumMod val="75000"/>
                  </a:schemeClr>
                </a:solidFill>
              </a:rPr>
              <a:t>").</a:t>
            </a:r>
            <a:r>
              <a:rPr lang="en-US" b="1" dirty="0">
                <a:solidFill>
                  <a:schemeClr val="accent2">
                    <a:lumMod val="75000"/>
                  </a:schemeClr>
                </a:solidFill>
              </a:rPr>
              <a:t>on("click</a:t>
            </a:r>
            <a:r>
              <a:rPr lang="en-US" b="1" dirty="0" smtClean="0">
                <a:solidFill>
                  <a:schemeClr val="accent2">
                    <a:lumMod val="75000"/>
                  </a:schemeClr>
                </a:solidFill>
              </a:rPr>
              <a:t>", "</a:t>
            </a:r>
            <a:r>
              <a:rPr lang="en-US" b="1" dirty="0" err="1" smtClean="0">
                <a:solidFill>
                  <a:schemeClr val="accent2">
                    <a:lumMod val="75000"/>
                  </a:schemeClr>
                </a:solidFill>
              </a:rPr>
              <a:t>tr</a:t>
            </a:r>
            <a:r>
              <a:rPr lang="en-US" b="1" dirty="0" smtClean="0">
                <a:solidFill>
                  <a:schemeClr val="accent2">
                    <a:lumMod val="75000"/>
                  </a:schemeClr>
                </a:solidFill>
              </a:rPr>
              <a:t>", </a:t>
            </a:r>
            <a:r>
              <a:rPr lang="en-US" b="1" dirty="0">
                <a:solidFill>
                  <a:schemeClr val="accent2">
                    <a:lumMod val="75000"/>
                  </a:schemeClr>
                </a:solidFill>
              </a:rPr>
              <a:t>function(event){</a:t>
            </a:r>
          </a:p>
          <a:p>
            <a:r>
              <a:rPr lang="en-US" b="1" dirty="0">
                <a:solidFill>
                  <a:schemeClr val="accent2">
                    <a:lumMod val="75000"/>
                  </a:schemeClr>
                </a:solidFill>
              </a:rPr>
              <a:t>    alert($(this).text());</a:t>
            </a:r>
          </a:p>
          <a:p>
            <a:r>
              <a:rPr lang="en-US" b="1" dirty="0">
                <a:solidFill>
                  <a:schemeClr val="accent2">
                    <a:lumMod val="75000"/>
                  </a:schemeClr>
                </a:solidFill>
              </a:rPr>
              <a:t>});</a:t>
            </a:r>
          </a:p>
          <a:p>
            <a:r>
              <a:rPr lang="fr-FR" dirty="0" smtClean="0"/>
              <a:t>Dans ce deuxième cas, un seul gestionnaire d'évènement (</a:t>
            </a:r>
            <a:r>
              <a:rPr lang="fr-FR" dirty="0" err="1" smtClean="0"/>
              <a:t>handler</a:t>
            </a:r>
            <a:r>
              <a:rPr lang="fr-FR" dirty="0" smtClean="0"/>
              <a:t>) </a:t>
            </a:r>
            <a:r>
              <a:rPr lang="fr-FR" dirty="0"/>
              <a:t>"click()" </a:t>
            </a:r>
            <a:r>
              <a:rPr lang="fr-FR" dirty="0" smtClean="0"/>
              <a:t>sera attaché à &lt;</a:t>
            </a:r>
            <a:r>
              <a:rPr lang="fr-FR" dirty="0" err="1" smtClean="0"/>
              <a:t>tbody</a:t>
            </a:r>
            <a:r>
              <a:rPr lang="fr-FR" dirty="0" smtClean="0"/>
              <a:t>&gt; . Le résultat sera identique à celui de l'exemple 1.</a:t>
            </a:r>
          </a:p>
        </p:txBody>
      </p:sp>
    </p:spTree>
    <p:extLst>
      <p:ext uri="{BB962C8B-B14F-4D97-AF65-F5344CB8AC3E}">
        <p14:creationId xmlns:p14="http://schemas.microsoft.com/office/powerpoint/2010/main" val="117085120"/>
      </p:ext>
    </p:extLst>
  </p:cSld>
  <p:clrMapOvr>
    <a:masterClrMapping/>
  </p:clrMapOvr>
  <p:transition spd="slow">
    <p:wipe dir="d"/>
  </p:transition>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791216"/>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.one(</a:t>
            </a:r>
            <a:r>
              <a:rPr lang="fr-FR" sz="3100" b="1" i="1" dirty="0" err="1" smtClean="0">
                <a:solidFill>
                  <a:schemeClr val="tx2">
                    <a:lumMod val="75000"/>
                  </a:schemeClr>
                </a:solidFill>
              </a:rPr>
              <a:t>event</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][,data],</a:t>
            </a:r>
            <a:r>
              <a:rPr lang="fr-FR" sz="3100" b="1" i="1" dirty="0" err="1" smtClean="0">
                <a:solidFill>
                  <a:schemeClr val="tx2">
                    <a:lumMod val="75000"/>
                  </a:schemeClr>
                </a:solidFill>
              </a:rPr>
              <a:t>handler</a:t>
            </a:r>
            <a:r>
              <a:rPr lang="fr-FR" sz="3100" b="1" i="1" dirty="0" smtClean="0">
                <a:solidFill>
                  <a:schemeClr val="tx2">
                    <a:lumMod val="75000"/>
                  </a:schemeClr>
                </a:solidFill>
              </a:rPr>
              <a:t>(</a:t>
            </a:r>
            <a:r>
              <a:rPr lang="fr-FR" sz="3100" b="1" i="1" dirty="0" err="1" smtClean="0">
                <a:solidFill>
                  <a:schemeClr val="tx2">
                    <a:lumMod val="75000"/>
                  </a:schemeClr>
                </a:solidFill>
              </a:rPr>
              <a:t>eventObject</a:t>
            </a:r>
            <a:r>
              <a:rPr lang="fr-FR" sz="3100" b="1" i="1" dirty="0" smtClean="0">
                <a:solidFill>
                  <a:schemeClr val="tx2">
                    <a:lumMod val="75000"/>
                  </a:schemeClr>
                </a:solidFill>
              </a:rPr>
              <a:t>)</a:t>
            </a:r>
            <a:r>
              <a:rPr lang="fr-FR" sz="3100" b="1" i="1" dirty="0" smtClean="0">
                <a:solidFill>
                  <a:schemeClr val="accent2">
                    <a:lumMod val="75000"/>
                  </a:schemeClr>
                </a:solidFill>
              </a:rPr>
              <a:t>)</a:t>
            </a:r>
            <a:br>
              <a:rPr lang="fr-FR" sz="3100" b="1" i="1" dirty="0" smtClean="0">
                <a:solidFill>
                  <a:schemeClr val="accent2">
                    <a:lumMod val="75000"/>
                  </a:schemeClr>
                </a:solidFill>
              </a:rPr>
            </a:br>
            <a:r>
              <a:rPr lang="fr-FR" sz="3100" b="1" i="1" dirty="0" smtClean="0">
                <a:solidFill>
                  <a:schemeClr val="accent2">
                    <a:lumMod val="75000"/>
                  </a:schemeClr>
                </a:solidFill>
              </a:rPr>
              <a:t>.one(</a:t>
            </a:r>
            <a:r>
              <a:rPr lang="fr-FR" sz="3100" b="1" i="1" dirty="0" err="1" smtClean="0">
                <a:solidFill>
                  <a:schemeClr val="tx2">
                    <a:lumMod val="75000"/>
                  </a:schemeClr>
                </a:solidFill>
              </a:rPr>
              <a:t>event</a:t>
            </a:r>
            <a:r>
              <a:rPr lang="fr-FR" sz="3100" b="1" i="1" dirty="0">
                <a:solidFill>
                  <a:schemeClr val="tx2">
                    <a:lumMod val="75000"/>
                  </a:schemeClr>
                </a:solidFill>
              </a:rPr>
              <a:t>[,</a:t>
            </a:r>
            <a:r>
              <a:rPr lang="fr-FR" sz="3100" b="1" i="1" dirty="0" err="1">
                <a:solidFill>
                  <a:schemeClr val="tx2">
                    <a:lumMod val="75000"/>
                  </a:schemeClr>
                </a:solidFill>
              </a:rPr>
              <a:t>selecteur</a:t>
            </a:r>
            <a:r>
              <a:rPr lang="fr-FR" sz="3100" b="1" i="1" dirty="0">
                <a:solidFill>
                  <a:schemeClr val="tx2">
                    <a:lumMod val="75000"/>
                  </a:schemeClr>
                </a:solidFill>
              </a:rPr>
              <a:t>][,data</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78124" y="2132856"/>
            <a:ext cx="8188660" cy="4801314"/>
          </a:xfrm>
          <a:prstGeom prst="rect">
            <a:avLst/>
          </a:prstGeom>
          <a:noFill/>
        </p:spPr>
        <p:txBody>
          <a:bodyPr wrap="square" rtlCol="0">
            <a:spAutoFit/>
          </a:bodyPr>
          <a:lstStyle/>
          <a:p>
            <a:r>
              <a:rPr lang="fr-FR" dirty="0"/>
              <a:t>Attache une fonction de  gestion d'évènement à un ou plusieurs éléments du jeu sélectionné par </a:t>
            </a:r>
            <a:r>
              <a:rPr lang="fr-FR" b="1" dirty="0">
                <a:solidFill>
                  <a:schemeClr val="tx2">
                    <a:lumMod val="75000"/>
                  </a:schemeClr>
                </a:solidFill>
              </a:rPr>
              <a:t>$(cible</a:t>
            </a:r>
            <a:r>
              <a:rPr lang="fr-FR" b="1" dirty="0" smtClean="0">
                <a:solidFill>
                  <a:schemeClr val="tx2">
                    <a:lumMod val="75000"/>
                  </a:schemeClr>
                </a:solidFill>
              </a:rPr>
              <a:t>)</a:t>
            </a:r>
          </a:p>
          <a:p>
            <a:r>
              <a:rPr lang="fr-FR" dirty="0" smtClean="0"/>
              <a:t>Identique à</a:t>
            </a:r>
            <a:r>
              <a:rPr lang="fr-FR" b="1" dirty="0" smtClean="0">
                <a:solidFill>
                  <a:schemeClr val="tx2">
                    <a:lumMod val="75000"/>
                  </a:schemeClr>
                </a:solidFill>
              </a:rPr>
              <a:t> </a:t>
            </a:r>
            <a:r>
              <a:rPr lang="fr-FR" b="1" dirty="0" smtClean="0">
                <a:solidFill>
                  <a:schemeClr val="accent2">
                    <a:lumMod val="75000"/>
                  </a:schemeClr>
                </a:solidFill>
              </a:rPr>
              <a:t>.on </a:t>
            </a:r>
            <a:r>
              <a:rPr lang="fr-FR" dirty="0" smtClean="0"/>
              <a:t>sauf que l'évènement ne pourra être exécuté qu'une seule fois par élément du jeu sélectionné par </a:t>
            </a:r>
            <a:r>
              <a:rPr lang="fr-FR" b="1" dirty="0" smtClean="0">
                <a:solidFill>
                  <a:schemeClr val="accent2">
                    <a:lumMod val="75000"/>
                  </a:schemeClr>
                </a:solidFill>
              </a:rPr>
              <a:t>$(cible).</a:t>
            </a:r>
          </a:p>
          <a:p>
            <a:endParaRPr lang="fr-FR" b="1" dirty="0" smtClean="0">
              <a:solidFill>
                <a:schemeClr val="accent2">
                  <a:lumMod val="75000"/>
                </a:schemeClr>
              </a:solidFill>
            </a:endParaRPr>
          </a:p>
          <a:p>
            <a:r>
              <a:rPr lang="fr-FR" b="1" dirty="0">
                <a:solidFill>
                  <a:schemeClr val="tx2">
                    <a:lumMod val="75000"/>
                  </a:schemeClr>
                </a:solidFill>
              </a:rPr>
              <a:t>$(cible).</a:t>
            </a:r>
            <a:r>
              <a:rPr lang="fr-FR" b="1" dirty="0"/>
              <a:t> </a:t>
            </a:r>
            <a:r>
              <a:rPr lang="fr-FR" b="1" dirty="0" smtClean="0">
                <a:solidFill>
                  <a:schemeClr val="accent2">
                    <a:lumMod val="75000"/>
                  </a:schemeClr>
                </a:solidFill>
              </a:rPr>
              <a:t>one(</a:t>
            </a:r>
            <a:r>
              <a:rPr lang="fr-FR" b="1" i="1" dirty="0" err="1" smtClean="0">
                <a:solidFill>
                  <a:schemeClr val="tx2">
                    <a:lumMod val="75000"/>
                  </a:schemeClr>
                </a:solidFill>
              </a:rPr>
              <a:t>event</a:t>
            </a:r>
            <a:r>
              <a:rPr lang="fr-FR" b="1" i="1" dirty="0">
                <a:solidFill>
                  <a:schemeClr val="tx2">
                    <a:lumMod val="75000"/>
                  </a:schemeClr>
                </a:solidFill>
              </a:rPr>
              <a:t>[,</a:t>
            </a:r>
            <a:r>
              <a:rPr lang="fr-FR" b="1" i="1" dirty="0" err="1">
                <a:solidFill>
                  <a:schemeClr val="tx2">
                    <a:lumMod val="75000"/>
                  </a:schemeClr>
                </a:solidFill>
              </a:rPr>
              <a:t>selecteur</a:t>
            </a:r>
            <a:r>
              <a:rPr lang="fr-FR" b="1" i="1" dirty="0">
                <a:solidFill>
                  <a:schemeClr val="tx2">
                    <a:lumMod val="75000"/>
                  </a:schemeClr>
                </a:solidFill>
              </a:rPr>
              <a:t>][,data],</a:t>
            </a:r>
            <a:r>
              <a:rPr lang="fr-FR" b="1" i="1" dirty="0" err="1">
                <a:solidFill>
                  <a:schemeClr val="tx2">
                    <a:lumMod val="75000"/>
                  </a:schemeClr>
                </a:solidFill>
              </a:rPr>
              <a:t>handler</a:t>
            </a:r>
            <a:r>
              <a:rPr lang="fr-FR" b="1" i="1" dirty="0">
                <a:solidFill>
                  <a:schemeClr val="tx2">
                    <a:lumMod val="75000"/>
                  </a:schemeClr>
                </a:solidFill>
              </a:rPr>
              <a:t>(</a:t>
            </a:r>
            <a:r>
              <a:rPr lang="fr-FR" b="1" i="1" dirty="0" err="1">
                <a:solidFill>
                  <a:schemeClr val="tx2">
                    <a:lumMod val="75000"/>
                  </a:schemeClr>
                </a:solidFill>
              </a:rPr>
              <a:t>eventObject</a:t>
            </a:r>
            <a:r>
              <a:rPr lang="fr-FR" b="1" i="1" dirty="0">
                <a:solidFill>
                  <a:schemeClr val="tx2">
                    <a:lumMod val="75000"/>
                  </a:schemeClr>
                </a:solidFill>
              </a:rPr>
              <a:t>)</a:t>
            </a:r>
            <a:r>
              <a:rPr lang="fr-FR" b="1" dirty="0">
                <a:solidFill>
                  <a:schemeClr val="accent2">
                    <a:lumMod val="75000"/>
                  </a:schemeClr>
                </a:solidFill>
              </a:rPr>
              <a:t>)</a:t>
            </a:r>
          </a:p>
          <a:p>
            <a:r>
              <a:rPr lang="fr-FR" b="1" dirty="0" err="1">
                <a:solidFill>
                  <a:schemeClr val="tx2">
                    <a:lumMod val="75000"/>
                  </a:schemeClr>
                </a:solidFill>
              </a:rPr>
              <a:t>event</a:t>
            </a:r>
            <a:r>
              <a:rPr lang="fr-FR" b="1" dirty="0">
                <a:solidFill>
                  <a:schemeClr val="tx2">
                    <a:lumMod val="75000"/>
                  </a:schemeClr>
                </a:solidFill>
              </a:rPr>
              <a:t> :</a:t>
            </a:r>
          </a:p>
          <a:p>
            <a:r>
              <a:rPr lang="fr-FR" dirty="0"/>
              <a:t>Chaîne de caractères définissant un ou plusieurs évènements. Par exemple : "</a:t>
            </a:r>
            <a:r>
              <a:rPr lang="fr-FR" dirty="0" err="1"/>
              <a:t>keydown</a:t>
            </a:r>
            <a:r>
              <a:rPr lang="fr-FR" dirty="0"/>
              <a:t> </a:t>
            </a:r>
            <a:r>
              <a:rPr lang="fr-FR" dirty="0" err="1"/>
              <a:t>keypress</a:t>
            </a:r>
            <a:r>
              <a:rPr lang="fr-FR" dirty="0"/>
              <a:t>",</a:t>
            </a:r>
          </a:p>
          <a:p>
            <a:r>
              <a:rPr lang="fr-FR" b="1" dirty="0" err="1">
                <a:solidFill>
                  <a:schemeClr val="tx2">
                    <a:lumMod val="75000"/>
                  </a:schemeClr>
                </a:solidFill>
              </a:rPr>
              <a:t>selecteur</a:t>
            </a:r>
            <a:r>
              <a:rPr lang="fr-FR" dirty="0"/>
              <a:t> :</a:t>
            </a:r>
          </a:p>
          <a:p>
            <a:r>
              <a:rPr lang="fr-FR" dirty="0" err="1"/>
              <a:t>Optionel</a:t>
            </a:r>
            <a:r>
              <a:rPr lang="fr-FR" dirty="0"/>
              <a:t>. Chaine de caractères définissant un sélecteur permettant de filtrer les éléments sélectionnés par </a:t>
            </a:r>
            <a:r>
              <a:rPr lang="fr-FR" b="1" dirty="0"/>
              <a:t>$(cible).</a:t>
            </a:r>
          </a:p>
          <a:p>
            <a:r>
              <a:rPr lang="fr-FR" b="1" dirty="0">
                <a:solidFill>
                  <a:schemeClr val="tx2">
                    <a:lumMod val="75000"/>
                  </a:schemeClr>
                </a:solidFill>
              </a:rPr>
              <a:t>data :</a:t>
            </a:r>
          </a:p>
          <a:p>
            <a:r>
              <a:rPr lang="fr-FR" dirty="0"/>
              <a:t>Optionnel. Donnée à passer par </a:t>
            </a:r>
            <a:r>
              <a:rPr lang="fr-FR" i="1" dirty="0" err="1">
                <a:solidFill>
                  <a:schemeClr val="tx2">
                    <a:lumMod val="75000"/>
                  </a:schemeClr>
                </a:solidFill>
              </a:rPr>
              <a:t>event.data</a:t>
            </a:r>
            <a:r>
              <a:rPr lang="fr-FR" dirty="0"/>
              <a:t> au </a:t>
            </a:r>
            <a:r>
              <a:rPr lang="fr-FR" dirty="0" err="1">
                <a:solidFill>
                  <a:schemeClr val="tx2">
                    <a:lumMod val="75000"/>
                  </a:schemeClr>
                </a:solidFill>
              </a:rPr>
              <a:t>handler</a:t>
            </a:r>
            <a:r>
              <a:rPr lang="fr-FR" dirty="0"/>
              <a:t>.</a:t>
            </a:r>
          </a:p>
          <a:p>
            <a:r>
              <a:rPr lang="fr-FR" b="1" dirty="0" err="1">
                <a:solidFill>
                  <a:schemeClr val="tx2">
                    <a:lumMod val="75000"/>
                  </a:schemeClr>
                </a:solidFill>
              </a:rPr>
              <a:t>handler</a:t>
            </a:r>
            <a:r>
              <a:rPr lang="fr-FR" b="1" dirty="0">
                <a:solidFill>
                  <a:schemeClr val="tx2">
                    <a:lumMod val="75000"/>
                  </a:schemeClr>
                </a:solidFill>
              </a:rPr>
              <a:t>(</a:t>
            </a:r>
            <a:r>
              <a:rPr lang="fr-FR" b="1" dirty="0" err="1">
                <a:solidFill>
                  <a:schemeClr val="tx2">
                    <a:lumMod val="75000"/>
                  </a:schemeClr>
                </a:solidFill>
              </a:rPr>
              <a:t>eventObject</a:t>
            </a:r>
            <a:r>
              <a:rPr lang="fr-FR" b="1" dirty="0">
                <a:solidFill>
                  <a:schemeClr val="tx2">
                    <a:lumMod val="75000"/>
                  </a:schemeClr>
                </a:solidFill>
              </a:rPr>
              <a:t>)</a:t>
            </a:r>
            <a:endParaRPr lang="fr-FR" dirty="0"/>
          </a:p>
          <a:p>
            <a:r>
              <a:rPr lang="fr-FR" dirty="0"/>
              <a:t>Fonction à exécuter lorsque l'évènement se produit. La valeur </a:t>
            </a:r>
            <a:r>
              <a:rPr lang="fr-FR" i="1" dirty="0">
                <a:solidFill>
                  <a:schemeClr val="tx2">
                    <a:lumMod val="75000"/>
                  </a:schemeClr>
                </a:solidFill>
              </a:rPr>
              <a:t>false</a:t>
            </a:r>
            <a:r>
              <a:rPr lang="fr-FR" dirty="0"/>
              <a:t> est autorisée lorsque la fonction n'effectue que </a:t>
            </a:r>
            <a:r>
              <a:rPr lang="fr-FR" dirty="0">
                <a:solidFill>
                  <a:schemeClr val="tx2">
                    <a:lumMod val="75000"/>
                  </a:schemeClr>
                </a:solidFill>
              </a:rPr>
              <a:t>return false</a:t>
            </a:r>
            <a:r>
              <a:rPr lang="fr-FR" dirty="0" smtClean="0">
                <a:solidFill>
                  <a:schemeClr val="tx2">
                    <a:lumMod val="75000"/>
                  </a:schemeClr>
                </a:solidFill>
              </a:rPr>
              <a:t>.</a:t>
            </a:r>
            <a:endParaRPr lang="fr-FR" dirty="0">
              <a:solidFill>
                <a:schemeClr val="tx2">
                  <a:lumMod val="75000"/>
                </a:schemeClr>
              </a:solidFill>
            </a:endParaRPr>
          </a:p>
        </p:txBody>
      </p:sp>
    </p:spTree>
    <p:extLst>
      <p:ext uri="{BB962C8B-B14F-4D97-AF65-F5344CB8AC3E}">
        <p14:creationId xmlns:p14="http://schemas.microsoft.com/office/powerpoint/2010/main" val="2820775535"/>
      </p:ext>
    </p:extLst>
  </p:cSld>
  <p:clrMapOvr>
    <a:masterClrMapping/>
  </p:clrMapOvr>
  <p:transition spd="slow">
    <p:wipe dir="d"/>
  </p:transition>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791216"/>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.one(</a:t>
            </a:r>
            <a:r>
              <a:rPr lang="fr-FR" sz="3100" b="1" i="1" dirty="0" err="1" smtClean="0">
                <a:solidFill>
                  <a:schemeClr val="tx2">
                    <a:lumMod val="75000"/>
                  </a:schemeClr>
                </a:solidFill>
              </a:rPr>
              <a:t>event</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][,data],</a:t>
            </a:r>
            <a:r>
              <a:rPr lang="fr-FR" sz="3100" b="1" i="1" dirty="0" err="1" smtClean="0">
                <a:solidFill>
                  <a:schemeClr val="tx2">
                    <a:lumMod val="75000"/>
                  </a:schemeClr>
                </a:solidFill>
              </a:rPr>
              <a:t>handler</a:t>
            </a:r>
            <a:r>
              <a:rPr lang="fr-FR" sz="3100" b="1" i="1" dirty="0" smtClean="0">
                <a:solidFill>
                  <a:schemeClr val="tx2">
                    <a:lumMod val="75000"/>
                  </a:schemeClr>
                </a:solidFill>
              </a:rPr>
              <a:t>(</a:t>
            </a:r>
            <a:r>
              <a:rPr lang="fr-FR" sz="3100" b="1" i="1" dirty="0" err="1" smtClean="0">
                <a:solidFill>
                  <a:schemeClr val="tx2">
                    <a:lumMod val="75000"/>
                  </a:schemeClr>
                </a:solidFill>
              </a:rPr>
              <a:t>eventObject</a:t>
            </a:r>
            <a:r>
              <a:rPr lang="fr-FR" sz="3100" b="1" i="1" dirty="0" smtClean="0">
                <a:solidFill>
                  <a:schemeClr val="tx2">
                    <a:lumMod val="75000"/>
                  </a:schemeClr>
                </a:solidFill>
              </a:rPr>
              <a:t>)</a:t>
            </a:r>
            <a:r>
              <a:rPr lang="fr-FR" sz="3100" b="1" i="1" dirty="0" smtClean="0">
                <a:solidFill>
                  <a:schemeClr val="accent2">
                    <a:lumMod val="75000"/>
                  </a:schemeClr>
                </a:solidFill>
              </a:rPr>
              <a:t>)</a:t>
            </a:r>
            <a:br>
              <a:rPr lang="fr-FR" sz="3100" b="1" i="1" dirty="0" smtClean="0">
                <a:solidFill>
                  <a:schemeClr val="accent2">
                    <a:lumMod val="75000"/>
                  </a:schemeClr>
                </a:solidFill>
              </a:rPr>
            </a:br>
            <a:r>
              <a:rPr lang="fr-FR" sz="3100" b="1" i="1" dirty="0" smtClean="0">
                <a:solidFill>
                  <a:schemeClr val="accent2">
                    <a:lumMod val="75000"/>
                  </a:schemeClr>
                </a:solidFill>
              </a:rPr>
              <a:t>.one(</a:t>
            </a:r>
            <a:r>
              <a:rPr lang="fr-FR" sz="3100" b="1" i="1" dirty="0" err="1" smtClean="0">
                <a:solidFill>
                  <a:schemeClr val="tx2">
                    <a:lumMod val="75000"/>
                  </a:schemeClr>
                </a:solidFill>
              </a:rPr>
              <a:t>event</a:t>
            </a:r>
            <a:r>
              <a:rPr lang="fr-FR" sz="3100" b="1" i="1" dirty="0">
                <a:solidFill>
                  <a:schemeClr val="tx2">
                    <a:lumMod val="75000"/>
                  </a:schemeClr>
                </a:solidFill>
              </a:rPr>
              <a:t>[,</a:t>
            </a:r>
            <a:r>
              <a:rPr lang="fr-FR" sz="3100" b="1" i="1" dirty="0" err="1">
                <a:solidFill>
                  <a:schemeClr val="tx2">
                    <a:lumMod val="75000"/>
                  </a:schemeClr>
                </a:solidFill>
              </a:rPr>
              <a:t>selecteur</a:t>
            </a:r>
            <a:r>
              <a:rPr lang="fr-FR" sz="3100" b="1" i="1" dirty="0">
                <a:solidFill>
                  <a:schemeClr val="tx2">
                    <a:lumMod val="75000"/>
                  </a:schemeClr>
                </a:solidFill>
              </a:rPr>
              <a:t>][,data</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78124" y="2132856"/>
            <a:ext cx="8188660" cy="3416320"/>
          </a:xfrm>
          <a:prstGeom prst="rect">
            <a:avLst/>
          </a:prstGeom>
          <a:noFill/>
        </p:spPr>
        <p:txBody>
          <a:bodyPr wrap="square" rtlCol="0">
            <a:spAutoFit/>
          </a:bodyPr>
          <a:lstStyle/>
          <a:p>
            <a:r>
              <a:rPr lang="fr-FR" b="1" dirty="0" smtClean="0">
                <a:solidFill>
                  <a:schemeClr val="tx2">
                    <a:lumMod val="75000"/>
                  </a:schemeClr>
                </a:solidFill>
              </a:rPr>
              <a:t>$(</a:t>
            </a:r>
            <a:r>
              <a:rPr lang="fr-FR" b="1" dirty="0">
                <a:solidFill>
                  <a:schemeClr val="tx2">
                    <a:lumMod val="75000"/>
                  </a:schemeClr>
                </a:solidFill>
              </a:rPr>
              <a:t>cible).</a:t>
            </a:r>
            <a:r>
              <a:rPr lang="fr-FR" b="1" dirty="0"/>
              <a:t> </a:t>
            </a:r>
            <a:r>
              <a:rPr lang="fr-FR" b="1" dirty="0" smtClean="0">
                <a:solidFill>
                  <a:schemeClr val="accent2">
                    <a:lumMod val="75000"/>
                  </a:schemeClr>
                </a:solidFill>
              </a:rPr>
              <a:t>one(</a:t>
            </a:r>
            <a:r>
              <a:rPr lang="fr-FR" b="1" i="1" dirty="0" err="1" smtClean="0">
                <a:solidFill>
                  <a:schemeClr val="tx2">
                    <a:lumMod val="75000"/>
                  </a:schemeClr>
                </a:solidFill>
              </a:rPr>
              <a:t>event</a:t>
            </a:r>
            <a:r>
              <a:rPr lang="fr-FR" b="1" i="1" dirty="0">
                <a:solidFill>
                  <a:schemeClr val="tx2">
                    <a:lumMod val="75000"/>
                  </a:schemeClr>
                </a:solidFill>
              </a:rPr>
              <a:t>[,</a:t>
            </a:r>
            <a:r>
              <a:rPr lang="fr-FR" b="1" i="1" dirty="0" err="1">
                <a:solidFill>
                  <a:schemeClr val="tx2">
                    <a:lumMod val="75000"/>
                  </a:schemeClr>
                </a:solidFill>
              </a:rPr>
              <a:t>selecteur</a:t>
            </a:r>
            <a:r>
              <a:rPr lang="fr-FR" b="1" i="1" dirty="0">
                <a:solidFill>
                  <a:schemeClr val="tx2">
                    <a:lumMod val="75000"/>
                  </a:schemeClr>
                </a:solidFill>
              </a:rPr>
              <a:t>][,</a:t>
            </a:r>
            <a:r>
              <a:rPr lang="fr-FR" b="1" i="1" dirty="0" smtClean="0">
                <a:solidFill>
                  <a:schemeClr val="tx2">
                    <a:lumMod val="75000"/>
                  </a:schemeClr>
                </a:solidFill>
              </a:rPr>
              <a:t>data]</a:t>
            </a:r>
            <a:r>
              <a:rPr lang="fr-FR" b="1" dirty="0" smtClean="0">
                <a:solidFill>
                  <a:schemeClr val="accent2">
                    <a:lumMod val="75000"/>
                  </a:schemeClr>
                </a:solidFill>
              </a:rPr>
              <a:t>)</a:t>
            </a:r>
          </a:p>
          <a:p>
            <a:r>
              <a:rPr lang="fr-FR" b="1" dirty="0" err="1" smtClean="0">
                <a:solidFill>
                  <a:schemeClr val="tx2">
                    <a:lumMod val="75000"/>
                  </a:schemeClr>
                </a:solidFill>
              </a:rPr>
              <a:t>event</a:t>
            </a:r>
            <a:r>
              <a:rPr lang="fr-FR" b="1" dirty="0" smtClean="0">
                <a:solidFill>
                  <a:schemeClr val="tx2">
                    <a:lumMod val="75000"/>
                  </a:schemeClr>
                </a:solidFill>
              </a:rPr>
              <a:t> :</a:t>
            </a:r>
          </a:p>
          <a:p>
            <a:r>
              <a:rPr lang="fr-FR" dirty="0" smtClean="0"/>
              <a:t>Chaîne de caractères définissant un ou plusieurs évènements. Par exemple : "</a:t>
            </a:r>
            <a:r>
              <a:rPr lang="fr-FR" dirty="0" err="1" smtClean="0"/>
              <a:t>keydown</a:t>
            </a:r>
            <a:r>
              <a:rPr lang="fr-FR" dirty="0" smtClean="0"/>
              <a:t> </a:t>
            </a:r>
            <a:r>
              <a:rPr lang="fr-FR" dirty="0" err="1" smtClean="0"/>
              <a:t>keypress</a:t>
            </a:r>
            <a:r>
              <a:rPr lang="fr-FR" dirty="0" smtClean="0"/>
              <a:t>",</a:t>
            </a:r>
          </a:p>
          <a:p>
            <a:r>
              <a:rPr lang="fr-FR" b="1" dirty="0" err="1" smtClean="0">
                <a:solidFill>
                  <a:schemeClr val="tx2">
                    <a:lumMod val="75000"/>
                  </a:schemeClr>
                </a:solidFill>
              </a:rPr>
              <a:t>selecteur</a:t>
            </a:r>
            <a:r>
              <a:rPr lang="fr-FR" dirty="0" smtClean="0"/>
              <a:t> :</a:t>
            </a:r>
          </a:p>
          <a:p>
            <a:r>
              <a:rPr lang="fr-FR" dirty="0" err="1" smtClean="0"/>
              <a:t>Optionel</a:t>
            </a:r>
            <a:r>
              <a:rPr lang="fr-FR" dirty="0" smtClean="0"/>
              <a:t>. Chaine de caractères définissant un sélecteur permettant de filtrer les éléments sélectionnés par </a:t>
            </a:r>
            <a:r>
              <a:rPr lang="fr-FR" b="1" dirty="0"/>
              <a:t>$(cible).</a:t>
            </a:r>
          </a:p>
          <a:p>
            <a:r>
              <a:rPr lang="fr-FR" b="1" dirty="0">
                <a:solidFill>
                  <a:schemeClr val="tx2">
                    <a:lumMod val="75000"/>
                  </a:schemeClr>
                </a:solidFill>
              </a:rPr>
              <a:t>data :</a:t>
            </a:r>
          </a:p>
          <a:p>
            <a:r>
              <a:rPr lang="fr-FR" dirty="0" smtClean="0"/>
              <a:t>Optionnel. Donnée à passer par </a:t>
            </a:r>
            <a:r>
              <a:rPr lang="fr-FR" i="1" dirty="0" err="1" smtClean="0">
                <a:solidFill>
                  <a:schemeClr val="tx2">
                    <a:lumMod val="75000"/>
                  </a:schemeClr>
                </a:solidFill>
              </a:rPr>
              <a:t>event.data</a:t>
            </a:r>
            <a:r>
              <a:rPr lang="fr-FR" dirty="0" smtClean="0"/>
              <a:t> au </a:t>
            </a:r>
            <a:r>
              <a:rPr lang="fr-FR" dirty="0" err="1" smtClean="0">
                <a:solidFill>
                  <a:schemeClr val="tx2">
                    <a:lumMod val="75000"/>
                  </a:schemeClr>
                </a:solidFill>
              </a:rPr>
              <a:t>handler</a:t>
            </a:r>
            <a:r>
              <a:rPr lang="fr-FR" dirty="0" smtClean="0"/>
              <a:t>.</a:t>
            </a:r>
          </a:p>
          <a:p>
            <a:r>
              <a:rPr lang="fr-FR" b="1" dirty="0" err="1">
                <a:solidFill>
                  <a:schemeClr val="tx2">
                    <a:lumMod val="75000"/>
                  </a:schemeClr>
                </a:solidFill>
              </a:rPr>
              <a:t>handler</a:t>
            </a:r>
            <a:r>
              <a:rPr lang="fr-FR" b="1" dirty="0">
                <a:solidFill>
                  <a:schemeClr val="tx2">
                    <a:lumMod val="75000"/>
                  </a:schemeClr>
                </a:solidFill>
              </a:rPr>
              <a:t>(</a:t>
            </a:r>
            <a:r>
              <a:rPr lang="fr-FR" b="1" dirty="0" err="1">
                <a:solidFill>
                  <a:schemeClr val="tx2">
                    <a:lumMod val="75000"/>
                  </a:schemeClr>
                </a:solidFill>
              </a:rPr>
              <a:t>eventObject</a:t>
            </a:r>
            <a:r>
              <a:rPr lang="fr-FR" b="1" dirty="0">
                <a:solidFill>
                  <a:schemeClr val="tx2">
                    <a:lumMod val="75000"/>
                  </a:schemeClr>
                </a:solidFill>
              </a:rPr>
              <a:t>)</a:t>
            </a:r>
            <a:endParaRPr lang="fr-FR" dirty="0" smtClean="0"/>
          </a:p>
          <a:p>
            <a:r>
              <a:rPr lang="fr-FR" dirty="0" smtClean="0"/>
              <a:t>Fonction à exécuter lorsque l'évènement se produit. La valeur </a:t>
            </a:r>
            <a:r>
              <a:rPr lang="fr-FR" i="1" dirty="0" smtClean="0">
                <a:solidFill>
                  <a:schemeClr val="tx2">
                    <a:lumMod val="75000"/>
                  </a:schemeClr>
                </a:solidFill>
              </a:rPr>
              <a:t>false</a:t>
            </a:r>
            <a:r>
              <a:rPr lang="fr-FR" dirty="0" smtClean="0"/>
              <a:t> est autorisée lorsque la fonction n'effectue que </a:t>
            </a:r>
            <a:r>
              <a:rPr lang="fr-FR" dirty="0" smtClean="0">
                <a:solidFill>
                  <a:schemeClr val="tx2">
                    <a:lumMod val="75000"/>
                  </a:schemeClr>
                </a:solidFill>
              </a:rPr>
              <a:t>return false.</a:t>
            </a:r>
          </a:p>
        </p:txBody>
      </p:sp>
    </p:spTree>
    <p:extLst>
      <p:ext uri="{BB962C8B-B14F-4D97-AF65-F5344CB8AC3E}">
        <p14:creationId xmlns:p14="http://schemas.microsoft.com/office/powerpoint/2010/main" val="70255281"/>
      </p:ext>
    </p:extLst>
  </p:cSld>
  <p:clrMapOvr>
    <a:masterClrMapping/>
  </p:clrMapOvr>
  <p:transition spd="slow">
    <p:wipe dir="d"/>
  </p:transition>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791216"/>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.one(</a:t>
            </a:r>
            <a:r>
              <a:rPr lang="fr-FR" sz="3100" b="1" i="1" dirty="0" err="1" smtClean="0">
                <a:solidFill>
                  <a:schemeClr val="tx2">
                    <a:lumMod val="75000"/>
                  </a:schemeClr>
                </a:solidFill>
              </a:rPr>
              <a:t>event</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][,data],</a:t>
            </a:r>
            <a:r>
              <a:rPr lang="fr-FR" sz="3100" b="1" i="1" dirty="0" err="1" smtClean="0">
                <a:solidFill>
                  <a:schemeClr val="tx2">
                    <a:lumMod val="75000"/>
                  </a:schemeClr>
                </a:solidFill>
              </a:rPr>
              <a:t>handler</a:t>
            </a:r>
            <a:r>
              <a:rPr lang="fr-FR" sz="3100" b="1" i="1" dirty="0" smtClean="0">
                <a:solidFill>
                  <a:schemeClr val="tx2">
                    <a:lumMod val="75000"/>
                  </a:schemeClr>
                </a:solidFill>
              </a:rPr>
              <a:t>(</a:t>
            </a:r>
            <a:r>
              <a:rPr lang="fr-FR" sz="3100" b="1" i="1" dirty="0" err="1" smtClean="0">
                <a:solidFill>
                  <a:schemeClr val="tx2">
                    <a:lumMod val="75000"/>
                  </a:schemeClr>
                </a:solidFill>
              </a:rPr>
              <a:t>eventObject</a:t>
            </a:r>
            <a:r>
              <a:rPr lang="fr-FR" sz="3100" b="1" i="1" dirty="0" smtClean="0">
                <a:solidFill>
                  <a:schemeClr val="tx2">
                    <a:lumMod val="75000"/>
                  </a:schemeClr>
                </a:solidFill>
              </a:rPr>
              <a:t>)</a:t>
            </a:r>
            <a:r>
              <a:rPr lang="fr-FR" sz="3100" b="1" i="1" dirty="0" smtClean="0">
                <a:solidFill>
                  <a:schemeClr val="accent2">
                    <a:lumMod val="75000"/>
                  </a:schemeClr>
                </a:solidFill>
              </a:rPr>
              <a:t>)</a:t>
            </a:r>
            <a:br>
              <a:rPr lang="fr-FR" sz="3100" b="1" i="1" dirty="0" smtClean="0">
                <a:solidFill>
                  <a:schemeClr val="accent2">
                    <a:lumMod val="75000"/>
                  </a:schemeClr>
                </a:solidFill>
              </a:rPr>
            </a:br>
            <a:r>
              <a:rPr lang="fr-FR" sz="3100" b="1" i="1" dirty="0" smtClean="0">
                <a:solidFill>
                  <a:schemeClr val="accent2">
                    <a:lumMod val="75000"/>
                  </a:schemeClr>
                </a:solidFill>
              </a:rPr>
              <a:t>.one(</a:t>
            </a:r>
            <a:r>
              <a:rPr lang="fr-FR" sz="3100" b="1" i="1" dirty="0" err="1" smtClean="0">
                <a:solidFill>
                  <a:schemeClr val="tx2">
                    <a:lumMod val="75000"/>
                  </a:schemeClr>
                </a:solidFill>
              </a:rPr>
              <a:t>event</a:t>
            </a:r>
            <a:r>
              <a:rPr lang="fr-FR" sz="3100" b="1" i="1" dirty="0">
                <a:solidFill>
                  <a:schemeClr val="tx2">
                    <a:lumMod val="75000"/>
                  </a:schemeClr>
                </a:solidFill>
              </a:rPr>
              <a:t>[,</a:t>
            </a:r>
            <a:r>
              <a:rPr lang="fr-FR" sz="3100" b="1" i="1" dirty="0" err="1">
                <a:solidFill>
                  <a:schemeClr val="tx2">
                    <a:lumMod val="75000"/>
                  </a:schemeClr>
                </a:solidFill>
              </a:rPr>
              <a:t>selecteur</a:t>
            </a:r>
            <a:r>
              <a:rPr lang="fr-FR" sz="3100" b="1" i="1" dirty="0">
                <a:solidFill>
                  <a:schemeClr val="tx2">
                    <a:lumMod val="75000"/>
                  </a:schemeClr>
                </a:solidFill>
              </a:rPr>
              <a:t>][,data</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78124" y="2132856"/>
            <a:ext cx="8188660" cy="2339102"/>
          </a:xfrm>
          <a:prstGeom prst="rect">
            <a:avLst/>
          </a:prstGeom>
          <a:noFill/>
        </p:spPr>
        <p:txBody>
          <a:bodyPr wrap="square" rtlCol="0">
            <a:spAutoFit/>
          </a:bodyPr>
          <a:lstStyle/>
          <a:p>
            <a:r>
              <a:rPr lang="fr-FR" dirty="0" smtClean="0"/>
              <a:t>Exemple :</a:t>
            </a:r>
          </a:p>
          <a:p>
            <a:r>
              <a:rPr lang="fr-FR" sz="1600" b="1" dirty="0" smtClean="0">
                <a:latin typeface="Courier New" pitchFamily="49" charset="0"/>
                <a:cs typeface="Courier New" pitchFamily="49" charset="0"/>
              </a:rPr>
              <a:t>&lt;body</a:t>
            </a:r>
            <a:r>
              <a:rPr lang="fr-FR" sz="1600" b="1" dirty="0">
                <a:latin typeface="Courier New" pitchFamily="49" charset="0"/>
                <a:cs typeface="Courier New" pitchFamily="49" charset="0"/>
              </a:rPr>
              <a:t>&gt;</a:t>
            </a:r>
          </a:p>
          <a:p>
            <a:r>
              <a:rPr lang="fr-FR" sz="1600" b="1" dirty="0">
                <a:latin typeface="Courier New" pitchFamily="49" charset="0"/>
                <a:cs typeface="Courier New" pitchFamily="49" charset="0"/>
              </a:rPr>
              <a:t>&lt;div id="box"&gt;Cliquer pour me faire grossir&lt;/div&gt;</a:t>
            </a:r>
          </a:p>
          <a:p>
            <a:r>
              <a:rPr lang="fr-FR" sz="1600" b="1" dirty="0">
                <a:latin typeface="Courier New" pitchFamily="49" charset="0"/>
                <a:cs typeface="Courier New" pitchFamily="49" charset="0"/>
              </a:rPr>
              <a:t>&lt;script&gt;</a:t>
            </a:r>
          </a:p>
          <a:p>
            <a:r>
              <a:rPr lang="fr-FR" sz="1600" b="1" dirty="0" smtClean="0">
                <a:solidFill>
                  <a:schemeClr val="accent2">
                    <a:lumMod val="75000"/>
                  </a:schemeClr>
                </a:solidFill>
                <a:latin typeface="Courier New" pitchFamily="49" charset="0"/>
                <a:cs typeface="Courier New" pitchFamily="49" charset="0"/>
              </a:rPr>
              <a:t>$("#</a:t>
            </a:r>
            <a:r>
              <a:rPr lang="fr-FR" sz="1600" b="1" dirty="0">
                <a:solidFill>
                  <a:schemeClr val="accent2">
                    <a:lumMod val="75000"/>
                  </a:schemeClr>
                </a:solidFill>
                <a:latin typeface="Courier New" pitchFamily="49" charset="0"/>
                <a:cs typeface="Courier New" pitchFamily="49" charset="0"/>
              </a:rPr>
              <a:t>box").one( "click", </a:t>
            </a:r>
            <a:r>
              <a:rPr lang="fr-FR" sz="1600" b="1" dirty="0" err="1">
                <a:solidFill>
                  <a:schemeClr val="accent2">
                    <a:lumMod val="75000"/>
                  </a:schemeClr>
                </a:solidFill>
                <a:latin typeface="Courier New" pitchFamily="49" charset="0"/>
                <a:cs typeface="Courier New" pitchFamily="49" charset="0"/>
              </a:rPr>
              <a:t>function</a:t>
            </a:r>
            <a:r>
              <a:rPr lang="fr-FR" sz="1600" b="1" dirty="0">
                <a:solidFill>
                  <a:schemeClr val="accent2">
                    <a:lumMod val="75000"/>
                  </a:schemeClr>
                </a:solidFill>
                <a:latin typeface="Courier New" pitchFamily="49" charset="0"/>
                <a:cs typeface="Courier New" pitchFamily="49" charset="0"/>
              </a:rPr>
              <a:t>() {</a:t>
            </a:r>
          </a:p>
          <a:p>
            <a:r>
              <a:rPr lang="fr-FR" sz="1600" b="1" dirty="0" smtClean="0">
                <a:solidFill>
                  <a:schemeClr val="accent2">
                    <a:lumMod val="75000"/>
                  </a:schemeClr>
                </a:solidFill>
                <a:latin typeface="Courier New" pitchFamily="49" charset="0"/>
                <a:cs typeface="Courier New" pitchFamily="49" charset="0"/>
              </a:rPr>
              <a:t>$( </a:t>
            </a:r>
            <a:r>
              <a:rPr lang="fr-FR" sz="1600" b="1" dirty="0" err="1">
                <a:solidFill>
                  <a:schemeClr val="accent2">
                    <a:lumMod val="75000"/>
                  </a:schemeClr>
                </a:solidFill>
                <a:latin typeface="Courier New" pitchFamily="49" charset="0"/>
                <a:cs typeface="Courier New" pitchFamily="49" charset="0"/>
              </a:rPr>
              <a:t>this</a:t>
            </a:r>
            <a:r>
              <a:rPr lang="fr-FR" sz="1600" b="1" dirty="0">
                <a:solidFill>
                  <a:schemeClr val="accent2">
                    <a:lumMod val="75000"/>
                  </a:schemeClr>
                </a:solidFill>
                <a:latin typeface="Courier New" pitchFamily="49" charset="0"/>
                <a:cs typeface="Courier New" pitchFamily="49" charset="0"/>
              </a:rPr>
              <a:t> ).</a:t>
            </a:r>
            <a:r>
              <a:rPr lang="fr-FR" sz="1600" b="1" dirty="0" err="1">
                <a:solidFill>
                  <a:schemeClr val="accent2">
                    <a:lumMod val="75000"/>
                  </a:schemeClr>
                </a:solidFill>
                <a:latin typeface="Courier New" pitchFamily="49" charset="0"/>
                <a:cs typeface="Courier New" pitchFamily="49" charset="0"/>
              </a:rPr>
              <a:t>css</a:t>
            </a:r>
            <a:r>
              <a:rPr lang="fr-FR" sz="1600" b="1" dirty="0">
                <a:solidFill>
                  <a:schemeClr val="accent2">
                    <a:lumMod val="75000"/>
                  </a:schemeClr>
                </a:solidFill>
                <a:latin typeface="Courier New" pitchFamily="49" charset="0"/>
                <a:cs typeface="Courier New" pitchFamily="49" charset="0"/>
              </a:rPr>
              <a:t>( "</a:t>
            </a:r>
            <a:r>
              <a:rPr lang="fr-FR" sz="1600" b="1" dirty="0" err="1">
                <a:solidFill>
                  <a:schemeClr val="accent2">
                    <a:lumMod val="75000"/>
                  </a:schemeClr>
                </a:solidFill>
                <a:latin typeface="Courier New" pitchFamily="49" charset="0"/>
                <a:cs typeface="Courier New" pitchFamily="49" charset="0"/>
              </a:rPr>
              <a:t>width</a:t>
            </a:r>
            <a:r>
              <a:rPr lang="fr-FR" sz="1600" b="1" dirty="0">
                <a:solidFill>
                  <a:schemeClr val="accent2">
                    <a:lumMod val="75000"/>
                  </a:schemeClr>
                </a:solidFill>
                <a:latin typeface="Courier New" pitchFamily="49" charset="0"/>
                <a:cs typeface="Courier New" pitchFamily="49" charset="0"/>
              </a:rPr>
              <a:t>", "+=</a:t>
            </a:r>
            <a:r>
              <a:rPr lang="fr-FR" sz="1600" b="1" dirty="0" smtClean="0">
                <a:solidFill>
                  <a:schemeClr val="accent2">
                    <a:lumMod val="75000"/>
                  </a:schemeClr>
                </a:solidFill>
                <a:latin typeface="Courier New" pitchFamily="49" charset="0"/>
                <a:cs typeface="Courier New" pitchFamily="49" charset="0"/>
              </a:rPr>
              <a:t>200" </a:t>
            </a:r>
            <a:r>
              <a:rPr lang="fr-FR" sz="1600" b="1" dirty="0">
                <a:solidFill>
                  <a:schemeClr val="accent2">
                    <a:lumMod val="75000"/>
                  </a:schemeClr>
                </a:solidFill>
                <a:latin typeface="Courier New" pitchFamily="49" charset="0"/>
                <a:cs typeface="Courier New" pitchFamily="49" charset="0"/>
              </a:rPr>
              <a:t>);</a:t>
            </a:r>
          </a:p>
          <a:p>
            <a:r>
              <a:rPr lang="fr-FR" sz="1600" b="1" dirty="0">
                <a:solidFill>
                  <a:schemeClr val="accent2">
                    <a:lumMod val="75000"/>
                  </a:schemeClr>
                </a:solidFill>
                <a:latin typeface="Courier New" pitchFamily="49" charset="0"/>
                <a:cs typeface="Courier New" pitchFamily="49" charset="0"/>
              </a:rPr>
              <a:t>});</a:t>
            </a:r>
          </a:p>
          <a:p>
            <a:r>
              <a:rPr lang="fr-FR" sz="1600" b="1" dirty="0">
                <a:latin typeface="Courier New" pitchFamily="49" charset="0"/>
                <a:cs typeface="Courier New" pitchFamily="49" charset="0"/>
              </a:rPr>
              <a:t>&lt;/script&gt;</a:t>
            </a:r>
          </a:p>
          <a:p>
            <a:r>
              <a:rPr lang="fr-FR" sz="1600" b="1" dirty="0">
                <a:latin typeface="Courier New" pitchFamily="49" charset="0"/>
                <a:cs typeface="Courier New" pitchFamily="49" charset="0"/>
              </a:rPr>
              <a:t>&lt;/body&gt;</a:t>
            </a:r>
            <a:endParaRPr lang="fr-FR" sz="1600" b="1" dirty="0" smtClean="0">
              <a:solidFill>
                <a:schemeClr val="tx2">
                  <a:lumMod val="75000"/>
                </a:schemeClr>
              </a:solidFill>
              <a:latin typeface="Courier New" pitchFamily="49" charset="0"/>
              <a:cs typeface="Courier New" pitchFamily="49"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3140968"/>
            <a:ext cx="1716436" cy="11521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4725144"/>
            <a:ext cx="5654746" cy="129614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29910662"/>
      </p:ext>
    </p:extLst>
  </p:cSld>
  <p:clrMapOvr>
    <a:masterClrMapping/>
  </p:clrMapOvr>
  <p:transition spd="slow">
    <p:wipe dir="d"/>
  </p:transition>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503184"/>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each</a:t>
            </a:r>
            <a:r>
              <a:rPr lang="fr-FR" sz="3100" b="1" i="1" dirty="0" smtClean="0">
                <a:solidFill>
                  <a:schemeClr val="accent2">
                    <a:lumMod val="75000"/>
                  </a:schemeClr>
                </a:solidFill>
              </a:rPr>
              <a:t>(</a:t>
            </a:r>
            <a:r>
              <a:rPr lang="fr-FR" sz="3100" b="1" i="1" dirty="0" err="1" smtClean="0">
                <a:solidFill>
                  <a:schemeClr val="tx2">
                    <a:lumMod val="75000"/>
                  </a:schemeClr>
                </a:solidFill>
              </a:rPr>
              <a:t>function</a:t>
            </a:r>
            <a:r>
              <a:rPr lang="fr-FR" sz="3100" b="1" i="1" dirty="0" smtClean="0">
                <a:solidFill>
                  <a:schemeClr val="tx2">
                    <a:lumMod val="75000"/>
                  </a:schemeClr>
                </a:solidFill>
              </a:rPr>
              <a:t>(</a:t>
            </a:r>
            <a:r>
              <a:rPr lang="fr-FR" sz="3100" b="1" i="1" dirty="0" err="1" smtClean="0">
                <a:solidFill>
                  <a:schemeClr val="tx2">
                    <a:lumMod val="75000"/>
                  </a:schemeClr>
                </a:solidFill>
              </a:rPr>
              <a:t>index,element</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78124" y="2132856"/>
            <a:ext cx="8188660" cy="3139321"/>
          </a:xfrm>
          <a:prstGeom prst="rect">
            <a:avLst/>
          </a:prstGeom>
          <a:noFill/>
        </p:spPr>
        <p:txBody>
          <a:bodyPr wrap="square" rtlCol="0">
            <a:spAutoFit/>
          </a:bodyPr>
          <a:lstStyle/>
          <a:p>
            <a:r>
              <a:rPr lang="fr-FR" b="1" dirty="0">
                <a:solidFill>
                  <a:schemeClr val="tx2">
                    <a:lumMod val="75000"/>
                  </a:schemeClr>
                </a:solidFill>
              </a:rPr>
              <a:t>$(cible)</a:t>
            </a:r>
            <a:r>
              <a:rPr lang="fr-FR" b="1" dirty="0" smtClean="0">
                <a:solidFill>
                  <a:schemeClr val="accent2">
                    <a:lumMod val="75000"/>
                  </a:schemeClr>
                </a:solidFill>
              </a:rPr>
              <a:t>.</a:t>
            </a:r>
            <a:r>
              <a:rPr lang="fr-FR" b="1" dirty="0" err="1" smtClean="0">
                <a:solidFill>
                  <a:schemeClr val="accent2">
                    <a:lumMod val="75000"/>
                  </a:schemeClr>
                </a:solidFill>
              </a:rPr>
              <a:t>each</a:t>
            </a:r>
            <a:r>
              <a:rPr lang="fr-FR" b="1" dirty="0" smtClean="0">
                <a:solidFill>
                  <a:schemeClr val="accent2">
                    <a:lumMod val="75000"/>
                  </a:schemeClr>
                </a:solidFill>
              </a:rPr>
              <a:t>(</a:t>
            </a:r>
            <a:r>
              <a:rPr lang="fr-FR" b="1" dirty="0" err="1" smtClean="0">
                <a:solidFill>
                  <a:schemeClr val="tx2">
                    <a:lumMod val="75000"/>
                  </a:schemeClr>
                </a:solidFill>
              </a:rPr>
              <a:t>function</a:t>
            </a:r>
            <a:r>
              <a:rPr lang="fr-FR" b="1" dirty="0" smtClean="0">
                <a:solidFill>
                  <a:schemeClr val="tx2">
                    <a:lumMod val="75000"/>
                  </a:schemeClr>
                </a:solidFill>
              </a:rPr>
              <a:t>(</a:t>
            </a:r>
            <a:r>
              <a:rPr lang="fr-FR" b="1" dirty="0" err="1" smtClean="0">
                <a:solidFill>
                  <a:schemeClr val="tx2">
                    <a:lumMod val="75000"/>
                  </a:schemeClr>
                </a:solidFill>
              </a:rPr>
              <a:t>index,element</a:t>
            </a:r>
            <a:r>
              <a:rPr lang="fr-FR" b="1" dirty="0" smtClean="0">
                <a:solidFill>
                  <a:schemeClr val="tx2">
                    <a:lumMod val="75000"/>
                  </a:schemeClr>
                </a:solidFill>
              </a:rPr>
              <a:t>)</a:t>
            </a:r>
            <a:r>
              <a:rPr lang="fr-FR" b="1" dirty="0" smtClean="0">
                <a:solidFill>
                  <a:schemeClr val="accent2">
                    <a:lumMod val="75000"/>
                  </a:schemeClr>
                </a:solidFill>
              </a:rPr>
              <a:t>)</a:t>
            </a:r>
          </a:p>
          <a:p>
            <a:r>
              <a:rPr lang="fr-FR" dirty="0" smtClean="0"/>
              <a:t>Fonction </a:t>
            </a:r>
            <a:r>
              <a:rPr lang="fr-FR" dirty="0"/>
              <a:t>qui boucle sur chaque élément trouvé, et </a:t>
            </a:r>
            <a:r>
              <a:rPr lang="fr-FR" dirty="0" smtClean="0"/>
              <a:t>exécute à </a:t>
            </a:r>
            <a:r>
              <a:rPr lang="fr-FR" dirty="0"/>
              <a:t>chaque passage une fonction définie.</a:t>
            </a:r>
            <a:br>
              <a:rPr lang="fr-FR" dirty="0"/>
            </a:br>
            <a:r>
              <a:rPr lang="fr-FR" dirty="0"/>
              <a:t>La fonction </a:t>
            </a:r>
            <a:r>
              <a:rPr lang="fr-FR" dirty="0" smtClean="0"/>
              <a:t>exécutée </a:t>
            </a:r>
            <a:r>
              <a:rPr lang="fr-FR" dirty="0"/>
              <a:t>dispose d'un </a:t>
            </a:r>
            <a:r>
              <a:rPr lang="fr-FR" dirty="0" smtClean="0"/>
              <a:t>paramètre </a:t>
            </a:r>
            <a:r>
              <a:rPr lang="fr-FR" dirty="0"/>
              <a:t>qui est un entier représentant la position de </a:t>
            </a:r>
            <a:r>
              <a:rPr lang="fr-FR" dirty="0" smtClean="0"/>
              <a:t>l'élément sélectionné en </a:t>
            </a:r>
            <a:r>
              <a:rPr lang="fr-FR" dirty="0"/>
              <a:t>cours de </a:t>
            </a:r>
            <a:r>
              <a:rPr lang="fr-FR" dirty="0" smtClean="0"/>
              <a:t>traitement</a:t>
            </a:r>
            <a:r>
              <a:rPr lang="fr-FR" dirty="0"/>
              <a:t> </a:t>
            </a:r>
            <a:r>
              <a:rPr lang="fr-FR" dirty="0" smtClean="0"/>
              <a:t>et l'élément en cours)</a:t>
            </a:r>
          </a:p>
          <a:p>
            <a:endParaRPr lang="fr-FR" dirty="0" smtClean="0"/>
          </a:p>
          <a:p>
            <a:r>
              <a:rPr lang="fr-FR" b="1" dirty="0" smtClean="0">
                <a:solidFill>
                  <a:schemeClr val="tx2">
                    <a:lumMod val="75000"/>
                  </a:schemeClr>
                </a:solidFill>
              </a:rPr>
              <a:t>index </a:t>
            </a:r>
            <a:r>
              <a:rPr lang="fr-FR" b="1" dirty="0">
                <a:solidFill>
                  <a:schemeClr val="tx2">
                    <a:lumMod val="75000"/>
                  </a:schemeClr>
                </a:solidFill>
              </a:rPr>
              <a:t>:</a:t>
            </a:r>
          </a:p>
          <a:p>
            <a:r>
              <a:rPr lang="fr-FR" dirty="0" smtClean="0"/>
              <a:t>numéro de l'élément dans la sélection de $(cible)</a:t>
            </a:r>
          </a:p>
          <a:p>
            <a:endParaRPr lang="fr-FR" dirty="0"/>
          </a:p>
          <a:p>
            <a:r>
              <a:rPr lang="fr-FR" b="1" dirty="0" err="1" smtClean="0">
                <a:solidFill>
                  <a:schemeClr val="tx2">
                    <a:lumMod val="75000"/>
                  </a:schemeClr>
                </a:solidFill>
              </a:rPr>
              <a:t>element</a:t>
            </a:r>
            <a:r>
              <a:rPr lang="fr-FR" b="1" dirty="0" smtClean="0">
                <a:solidFill>
                  <a:schemeClr val="tx2">
                    <a:lumMod val="75000"/>
                  </a:schemeClr>
                </a:solidFill>
              </a:rPr>
              <a:t> </a:t>
            </a:r>
            <a:r>
              <a:rPr lang="fr-FR" b="1" dirty="0">
                <a:solidFill>
                  <a:schemeClr val="tx2">
                    <a:lumMod val="75000"/>
                  </a:schemeClr>
                </a:solidFill>
              </a:rPr>
              <a:t>:</a:t>
            </a:r>
          </a:p>
          <a:p>
            <a:r>
              <a:rPr lang="fr-FR" dirty="0" smtClean="0"/>
              <a:t>Elément en cours de traitement</a:t>
            </a:r>
          </a:p>
        </p:txBody>
      </p:sp>
    </p:spTree>
    <p:extLst>
      <p:ext uri="{BB962C8B-B14F-4D97-AF65-F5344CB8AC3E}">
        <p14:creationId xmlns:p14="http://schemas.microsoft.com/office/powerpoint/2010/main" val="3507366045"/>
      </p:ext>
    </p:extLst>
  </p:cSld>
  <p:clrMapOvr>
    <a:masterClrMapping/>
  </p:clrMapOvr>
  <p:transition spd="slow">
    <p:wipe dir="d"/>
  </p:transition>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503184"/>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each</a:t>
            </a:r>
            <a:r>
              <a:rPr lang="fr-FR" sz="3100" b="1" i="1" dirty="0" smtClean="0">
                <a:solidFill>
                  <a:schemeClr val="accent2">
                    <a:lumMod val="75000"/>
                  </a:schemeClr>
                </a:solidFill>
              </a:rPr>
              <a:t>(</a:t>
            </a:r>
            <a:r>
              <a:rPr lang="fr-FR" sz="3100" b="1" i="1" dirty="0" err="1" smtClean="0">
                <a:solidFill>
                  <a:schemeClr val="tx2">
                    <a:lumMod val="75000"/>
                  </a:schemeClr>
                </a:solidFill>
              </a:rPr>
              <a:t>function</a:t>
            </a:r>
            <a:r>
              <a:rPr lang="fr-FR" sz="3100" b="1" i="1" dirty="0" smtClean="0">
                <a:solidFill>
                  <a:schemeClr val="tx2">
                    <a:lumMod val="75000"/>
                  </a:schemeClr>
                </a:solidFill>
              </a:rPr>
              <a:t>(</a:t>
            </a:r>
            <a:r>
              <a:rPr lang="fr-FR" sz="3100" b="1" i="1" dirty="0" err="1" smtClean="0">
                <a:solidFill>
                  <a:schemeClr val="tx2">
                    <a:lumMod val="75000"/>
                  </a:schemeClr>
                </a:solidFill>
              </a:rPr>
              <a:t>index,element</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82029" y="1700808"/>
            <a:ext cx="8188660" cy="5047536"/>
          </a:xfrm>
          <a:prstGeom prst="rect">
            <a:avLst/>
          </a:prstGeom>
          <a:noFill/>
        </p:spPr>
        <p:txBody>
          <a:bodyPr wrap="square" rtlCol="0">
            <a:spAutoFit/>
          </a:bodyPr>
          <a:lstStyle/>
          <a:p>
            <a:r>
              <a:rPr lang="fr-FR" dirty="0" smtClean="0"/>
              <a:t>Exemple :</a:t>
            </a:r>
          </a:p>
          <a:p>
            <a:r>
              <a:rPr lang="fr-FR" sz="1600" b="1" dirty="0" smtClean="0">
                <a:latin typeface="Courier New" pitchFamily="49" charset="0"/>
                <a:cs typeface="Courier New" pitchFamily="49" charset="0"/>
              </a:rPr>
              <a:t>li {</a:t>
            </a:r>
            <a:r>
              <a:rPr lang="fr-FR" sz="1600" b="1" dirty="0" err="1" smtClean="0">
                <a:latin typeface="Courier New" pitchFamily="49" charset="0"/>
                <a:cs typeface="Courier New" pitchFamily="49" charset="0"/>
              </a:rPr>
              <a:t>color:red</a:t>
            </a:r>
            <a:r>
              <a:rPr lang="fr-FR" sz="1600" b="1" dirty="0" smtClean="0">
                <a:latin typeface="Courier New" pitchFamily="49" charset="0"/>
                <a:cs typeface="Courier New" pitchFamily="49" charset="0"/>
              </a:rPr>
              <a:t>}</a:t>
            </a:r>
          </a:p>
          <a:p>
            <a:r>
              <a:rPr lang="fr-FR" sz="1600" b="1" dirty="0" smtClean="0">
                <a:latin typeface="Courier New" pitchFamily="49" charset="0"/>
                <a:cs typeface="Courier New" pitchFamily="49" charset="0"/>
              </a:rPr>
              <a:t>........</a:t>
            </a:r>
          </a:p>
          <a:p>
            <a:r>
              <a:rPr lang="it-IT" sz="1600" b="1" dirty="0">
                <a:latin typeface="Courier New" pitchFamily="49" charset="0"/>
                <a:cs typeface="Courier New" pitchFamily="49" charset="0"/>
              </a:rPr>
              <a:t>&lt;ul&gt;</a:t>
            </a:r>
          </a:p>
          <a:p>
            <a:r>
              <a:rPr lang="it-IT" sz="1600" b="1" dirty="0" smtClean="0">
                <a:latin typeface="Courier New" pitchFamily="49" charset="0"/>
                <a:cs typeface="Courier New" pitchFamily="49" charset="0"/>
              </a:rPr>
              <a:t>	&lt;li&gt;Lundi&lt;/li</a:t>
            </a:r>
            <a:r>
              <a:rPr lang="it-IT" sz="1600" b="1" dirty="0">
                <a:latin typeface="Courier New" pitchFamily="49" charset="0"/>
                <a:cs typeface="Courier New" pitchFamily="49" charset="0"/>
              </a:rPr>
              <a:t>&gt;</a:t>
            </a:r>
          </a:p>
          <a:p>
            <a:r>
              <a:rPr lang="it-IT" sz="1600" b="1" dirty="0" smtClean="0">
                <a:latin typeface="Courier New" pitchFamily="49" charset="0"/>
                <a:cs typeface="Courier New" pitchFamily="49" charset="0"/>
              </a:rPr>
              <a:t>	&lt;li&gt;Mardi&lt;/</a:t>
            </a:r>
            <a:r>
              <a:rPr lang="it-IT" sz="1600" b="1" dirty="0">
                <a:latin typeface="Courier New" pitchFamily="49" charset="0"/>
                <a:cs typeface="Courier New" pitchFamily="49" charset="0"/>
              </a:rPr>
              <a:t>li&gt;</a:t>
            </a:r>
          </a:p>
          <a:p>
            <a:r>
              <a:rPr lang="it-IT" sz="1600" b="1" dirty="0">
                <a:latin typeface="Courier New" pitchFamily="49" charset="0"/>
                <a:cs typeface="Courier New" pitchFamily="49" charset="0"/>
              </a:rPr>
              <a:t>&lt;/ul</a:t>
            </a:r>
            <a:r>
              <a:rPr lang="it-IT" sz="1600" b="1" dirty="0" smtClean="0">
                <a:latin typeface="Courier New" pitchFamily="49" charset="0"/>
                <a:cs typeface="Courier New" pitchFamily="49" charset="0"/>
              </a:rPr>
              <a:t>&gt;</a:t>
            </a:r>
          </a:p>
          <a:p>
            <a:r>
              <a:rPr lang="it-IT" sz="1600" b="1" dirty="0" smtClean="0">
                <a:latin typeface="Courier New" pitchFamily="49" charset="0"/>
                <a:cs typeface="Courier New" pitchFamily="49" charset="0"/>
              </a:rPr>
              <a:t>&lt;button id="bouton"&gt;Cliquez ici&lt;/button&gt;</a:t>
            </a:r>
          </a:p>
          <a:p>
            <a:r>
              <a:rPr lang="it-IT" sz="1600" b="1" dirty="0" smtClean="0">
                <a:latin typeface="Courier New" pitchFamily="49" charset="0"/>
                <a:cs typeface="Courier New" pitchFamily="49" charset="0"/>
              </a:rPr>
              <a:t>&lt;script&gt;</a:t>
            </a:r>
          </a:p>
          <a:p>
            <a:r>
              <a:rPr lang="it-IT" sz="1600" b="1" dirty="0" smtClean="0">
                <a:latin typeface="Courier New" pitchFamily="49" charset="0"/>
                <a:cs typeface="Courier New" pitchFamily="49" charset="0"/>
              </a:rPr>
              <a:t>$('#bouton').click(function() {</a:t>
            </a:r>
            <a:endParaRPr lang="it-IT" sz="1600" b="1" dirty="0">
              <a:latin typeface="Courier New" pitchFamily="49" charset="0"/>
              <a:cs typeface="Courier New" pitchFamily="49" charset="0"/>
            </a:endParaRPr>
          </a:p>
          <a:p>
            <a:r>
              <a:rPr lang="en-US" sz="1600" b="1" dirty="0" smtClean="0">
                <a:latin typeface="Courier New" pitchFamily="49" charset="0"/>
                <a:cs typeface="Courier New" pitchFamily="49" charset="0"/>
              </a:rPr>
              <a:t>   $('li').</a:t>
            </a:r>
            <a:r>
              <a:rPr lang="en-US" sz="1600" b="1" dirty="0">
                <a:latin typeface="Courier New" pitchFamily="49" charset="0"/>
                <a:cs typeface="Courier New" pitchFamily="49" charset="0"/>
              </a:rPr>
              <a:t>each(function() {</a:t>
            </a:r>
          </a:p>
          <a:p>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coul</a:t>
            </a:r>
            <a:r>
              <a:rPr lang="en-US" sz="1600" b="1" dirty="0">
                <a:latin typeface="Courier New" pitchFamily="49" charset="0"/>
                <a:cs typeface="Courier New" pitchFamily="49" charset="0"/>
              </a:rPr>
              <a:t> = </a:t>
            </a:r>
            <a:r>
              <a:rPr lang="en-US" sz="1600" b="1" dirty="0" err="1">
                <a:latin typeface="Courier New" pitchFamily="49" charset="0"/>
                <a:cs typeface="Courier New" pitchFamily="49" charset="0"/>
              </a:rPr>
              <a:t>this.style.color</a:t>
            </a:r>
            <a:r>
              <a:rPr lang="en-US" sz="1600" b="1" dirty="0">
                <a:latin typeface="Courier New" pitchFamily="49" charset="0"/>
                <a:cs typeface="Courier New" pitchFamily="49" charset="0"/>
              </a:rPr>
              <a:t>;</a:t>
            </a:r>
          </a:p>
          <a:p>
            <a:r>
              <a:rPr lang="en-US" sz="1600" b="1" dirty="0">
                <a:latin typeface="Courier New" pitchFamily="49" charset="0"/>
                <a:cs typeface="Courier New" pitchFamily="49" charset="0"/>
              </a:rPr>
              <a:t>	if (</a:t>
            </a:r>
            <a:r>
              <a:rPr lang="en-US" sz="1600" b="1" dirty="0" err="1">
                <a:latin typeface="Courier New" pitchFamily="49" charset="0"/>
                <a:cs typeface="Courier New" pitchFamily="49" charset="0"/>
              </a:rPr>
              <a:t>coul</a:t>
            </a:r>
            <a:r>
              <a:rPr lang="en-US" sz="1600" b="1" dirty="0">
                <a:latin typeface="Courier New" pitchFamily="49" charset="0"/>
                <a:cs typeface="Courier New" pitchFamily="49" charset="0"/>
              </a:rPr>
              <a:t>=='blue') {</a:t>
            </a:r>
          </a:p>
          <a:p>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this).</a:t>
            </a:r>
            <a:r>
              <a:rPr lang="en-US" sz="1600" b="1" dirty="0" err="1">
                <a:latin typeface="Courier New" pitchFamily="49" charset="0"/>
                <a:cs typeface="Courier New" pitchFamily="49" charset="0"/>
              </a:rPr>
              <a:t>css</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color','red</a:t>
            </a:r>
            <a:r>
              <a:rPr lang="en-US" sz="1600" b="1" dirty="0">
                <a:latin typeface="Courier New" pitchFamily="49" charset="0"/>
                <a:cs typeface="Courier New" pitchFamily="49" charset="0"/>
              </a:rPr>
              <a:t>');</a:t>
            </a:r>
          </a:p>
          <a:p>
            <a:r>
              <a:rPr lang="en-US" sz="1600" b="1" dirty="0">
                <a:latin typeface="Courier New" pitchFamily="49" charset="0"/>
                <a:cs typeface="Courier New" pitchFamily="49" charset="0"/>
              </a:rPr>
              <a:t>	}</a:t>
            </a:r>
          </a:p>
          <a:p>
            <a:r>
              <a:rPr lang="en-US" sz="1600" b="1" dirty="0">
                <a:latin typeface="Courier New" pitchFamily="49" charset="0"/>
                <a:cs typeface="Courier New" pitchFamily="49" charset="0"/>
              </a:rPr>
              <a:t>	else {</a:t>
            </a:r>
          </a:p>
          <a:p>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this).</a:t>
            </a:r>
            <a:r>
              <a:rPr lang="en-US" sz="1600" b="1" dirty="0" err="1">
                <a:latin typeface="Courier New" pitchFamily="49" charset="0"/>
                <a:cs typeface="Courier New" pitchFamily="49" charset="0"/>
              </a:rPr>
              <a:t>css</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color','blue</a:t>
            </a:r>
            <a:r>
              <a:rPr lang="en-US" sz="1600" b="1" dirty="0">
                <a:latin typeface="Courier New" pitchFamily="49" charset="0"/>
                <a:cs typeface="Courier New" pitchFamily="49" charset="0"/>
              </a:rPr>
              <a:t>');</a:t>
            </a:r>
          </a:p>
          <a:p>
            <a:r>
              <a:rPr lang="en-US" sz="1600" b="1" dirty="0">
                <a:latin typeface="Courier New" pitchFamily="49" charset="0"/>
                <a:cs typeface="Courier New" pitchFamily="49" charset="0"/>
              </a:rPr>
              <a:t>	}</a:t>
            </a:r>
          </a:p>
          <a:p>
            <a:r>
              <a:rPr lang="en-US" sz="1600" b="1" dirty="0" smtClean="0">
                <a:latin typeface="Courier New" pitchFamily="49" charset="0"/>
                <a:cs typeface="Courier New" pitchFamily="49" charset="0"/>
              </a:rPr>
              <a:t>      });</a:t>
            </a:r>
            <a:endParaRPr lang="en-US" sz="1600" b="1" dirty="0">
              <a:latin typeface="Courier New" pitchFamily="49" charset="0"/>
              <a:cs typeface="Courier New" pitchFamily="49" charset="0"/>
            </a:endParaRPr>
          </a:p>
          <a:p>
            <a:r>
              <a:rPr lang="it-IT" sz="1600" b="1" dirty="0">
                <a:latin typeface="Courier New" pitchFamily="49" charset="0"/>
                <a:cs typeface="Courier New" pitchFamily="49" charset="0"/>
              </a:rPr>
              <a:t>});</a:t>
            </a:r>
            <a:endParaRPr lang="fr-FR" sz="1600" b="1" dirty="0" smtClean="0">
              <a:latin typeface="Courier New" pitchFamily="49" charset="0"/>
              <a:cs typeface="Courier New" pitchFamily="49"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2204864"/>
            <a:ext cx="1512168"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510" y="3948418"/>
            <a:ext cx="1465898" cy="1424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2800528"/>
      </p:ext>
    </p:extLst>
  </p:cSld>
  <p:clrMapOvr>
    <a:masterClrMapping/>
  </p:clrMapOvr>
  <p:transition spd="slow">
    <p:wipe dir="d"/>
  </p:transition>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503184"/>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each</a:t>
            </a:r>
            <a:r>
              <a:rPr lang="fr-FR" sz="3100" b="1" i="1" dirty="0" smtClean="0">
                <a:solidFill>
                  <a:schemeClr val="accent2">
                    <a:lumMod val="75000"/>
                  </a:schemeClr>
                </a:solidFill>
              </a:rPr>
              <a:t>(</a:t>
            </a:r>
            <a:r>
              <a:rPr lang="fr-FR" sz="3100" b="1" i="1" dirty="0" err="1" smtClean="0">
                <a:solidFill>
                  <a:schemeClr val="tx2">
                    <a:lumMod val="75000"/>
                  </a:schemeClr>
                </a:solidFill>
              </a:rPr>
              <a:t>collection,function</a:t>
            </a:r>
            <a:r>
              <a:rPr lang="fr-FR" sz="3100" b="1" i="1" dirty="0" smtClean="0">
                <a:solidFill>
                  <a:schemeClr val="tx2">
                    <a:lumMod val="75000"/>
                  </a:schemeClr>
                </a:solidFill>
              </a:rPr>
              <a:t>(</a:t>
            </a:r>
            <a:r>
              <a:rPr lang="fr-FR" sz="3100" b="1" i="1" dirty="0" err="1" smtClean="0">
                <a:solidFill>
                  <a:schemeClr val="tx2">
                    <a:lumMod val="75000"/>
                  </a:schemeClr>
                </a:solidFill>
              </a:rPr>
              <a:t>index,valeur</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78124" y="2132856"/>
            <a:ext cx="8188660" cy="3970318"/>
          </a:xfrm>
          <a:prstGeom prst="rect">
            <a:avLst/>
          </a:prstGeom>
          <a:noFill/>
        </p:spPr>
        <p:txBody>
          <a:bodyPr wrap="square" rtlCol="0">
            <a:spAutoFit/>
          </a:bodyPr>
          <a:lstStyle/>
          <a:p>
            <a:r>
              <a:rPr lang="fr-FR" b="1" dirty="0" smtClean="0">
                <a:solidFill>
                  <a:schemeClr val="accent2">
                    <a:lumMod val="75000"/>
                  </a:schemeClr>
                </a:solidFill>
              </a:rPr>
              <a:t>$.</a:t>
            </a:r>
            <a:r>
              <a:rPr lang="fr-FR" b="1" dirty="0" err="1" smtClean="0">
                <a:solidFill>
                  <a:schemeClr val="accent2">
                    <a:lumMod val="75000"/>
                  </a:schemeClr>
                </a:solidFill>
              </a:rPr>
              <a:t>each</a:t>
            </a:r>
            <a:r>
              <a:rPr lang="fr-FR" b="1" dirty="0" smtClean="0">
                <a:solidFill>
                  <a:schemeClr val="accent2">
                    <a:lumMod val="75000"/>
                  </a:schemeClr>
                </a:solidFill>
              </a:rPr>
              <a:t>(</a:t>
            </a:r>
            <a:r>
              <a:rPr lang="fr-FR" b="1" dirty="0" smtClean="0">
                <a:solidFill>
                  <a:schemeClr val="tx2">
                    <a:lumMod val="75000"/>
                  </a:schemeClr>
                </a:solidFill>
              </a:rPr>
              <a:t>collection, </a:t>
            </a:r>
            <a:r>
              <a:rPr lang="fr-FR" b="1" dirty="0" err="1" smtClean="0">
                <a:solidFill>
                  <a:schemeClr val="tx2">
                    <a:lumMod val="75000"/>
                  </a:schemeClr>
                </a:solidFill>
              </a:rPr>
              <a:t>function</a:t>
            </a:r>
            <a:r>
              <a:rPr lang="fr-FR" b="1" dirty="0" smtClean="0">
                <a:solidFill>
                  <a:schemeClr val="tx2">
                    <a:lumMod val="75000"/>
                  </a:schemeClr>
                </a:solidFill>
              </a:rPr>
              <a:t>(</a:t>
            </a:r>
            <a:r>
              <a:rPr lang="fr-FR" b="1" dirty="0" err="1" smtClean="0">
                <a:solidFill>
                  <a:schemeClr val="tx2">
                    <a:lumMod val="75000"/>
                  </a:schemeClr>
                </a:solidFill>
              </a:rPr>
              <a:t>index,valeur</a:t>
            </a:r>
            <a:r>
              <a:rPr lang="fr-FR" b="1" dirty="0" smtClean="0">
                <a:solidFill>
                  <a:schemeClr val="tx2">
                    <a:lumMod val="75000"/>
                  </a:schemeClr>
                </a:solidFill>
              </a:rPr>
              <a:t>)</a:t>
            </a:r>
            <a:r>
              <a:rPr lang="fr-FR" b="1" dirty="0" smtClean="0">
                <a:solidFill>
                  <a:schemeClr val="accent2">
                    <a:lumMod val="75000"/>
                  </a:schemeClr>
                </a:solidFill>
              </a:rPr>
              <a:t>)</a:t>
            </a:r>
          </a:p>
          <a:p>
            <a:r>
              <a:rPr lang="fr-FR" dirty="0" smtClean="0"/>
              <a:t>Fonction </a:t>
            </a:r>
            <a:r>
              <a:rPr lang="fr-FR" dirty="0"/>
              <a:t>qui boucle sur chaque élément trouvé, et </a:t>
            </a:r>
            <a:r>
              <a:rPr lang="fr-FR" dirty="0" smtClean="0"/>
              <a:t>exécute à </a:t>
            </a:r>
            <a:r>
              <a:rPr lang="fr-FR" dirty="0"/>
              <a:t>chaque passage une fonction définie.</a:t>
            </a:r>
            <a:br>
              <a:rPr lang="fr-FR" dirty="0"/>
            </a:br>
            <a:r>
              <a:rPr lang="fr-FR" dirty="0"/>
              <a:t>La fonction </a:t>
            </a:r>
            <a:r>
              <a:rPr lang="fr-FR" dirty="0" smtClean="0"/>
              <a:t>exécutée </a:t>
            </a:r>
            <a:r>
              <a:rPr lang="fr-FR" dirty="0"/>
              <a:t>dispose d'un </a:t>
            </a:r>
            <a:r>
              <a:rPr lang="fr-FR" dirty="0" smtClean="0"/>
              <a:t>paramètre </a:t>
            </a:r>
            <a:r>
              <a:rPr lang="fr-FR" dirty="0"/>
              <a:t>qui est un entier représentant la position de </a:t>
            </a:r>
            <a:r>
              <a:rPr lang="fr-FR" dirty="0" smtClean="0"/>
              <a:t>l'élément sélectionné en </a:t>
            </a:r>
            <a:r>
              <a:rPr lang="fr-FR" dirty="0"/>
              <a:t>cours de traitement.</a:t>
            </a:r>
            <a:r>
              <a:rPr lang="fr-FR" dirty="0" smtClean="0"/>
              <a:t> </a:t>
            </a:r>
          </a:p>
          <a:p>
            <a:endParaRPr lang="fr-FR" dirty="0" smtClean="0"/>
          </a:p>
          <a:p>
            <a:r>
              <a:rPr lang="fr-FR" b="1" dirty="0" smtClean="0">
                <a:solidFill>
                  <a:schemeClr val="tx2">
                    <a:lumMod val="75000"/>
                  </a:schemeClr>
                </a:solidFill>
              </a:rPr>
              <a:t>collection : </a:t>
            </a:r>
          </a:p>
          <a:p>
            <a:r>
              <a:rPr lang="fr-FR" dirty="0" smtClean="0"/>
              <a:t>tableau ou objet sur lequel il est possible d'effectuer une itération,</a:t>
            </a:r>
          </a:p>
          <a:p>
            <a:endParaRPr lang="fr-FR" dirty="0"/>
          </a:p>
          <a:p>
            <a:r>
              <a:rPr lang="fr-FR" b="1" dirty="0">
                <a:solidFill>
                  <a:schemeClr val="tx2">
                    <a:lumMod val="75000"/>
                  </a:schemeClr>
                </a:solidFill>
              </a:rPr>
              <a:t>index :</a:t>
            </a:r>
          </a:p>
          <a:p>
            <a:r>
              <a:rPr lang="fr-FR" dirty="0" smtClean="0"/>
              <a:t>numéro de l'élément dans la collection ou dans le tableau,</a:t>
            </a:r>
          </a:p>
          <a:p>
            <a:endParaRPr lang="fr-FR" dirty="0"/>
          </a:p>
          <a:p>
            <a:r>
              <a:rPr lang="fr-FR" b="1" dirty="0">
                <a:solidFill>
                  <a:schemeClr val="tx2">
                    <a:lumMod val="75000"/>
                  </a:schemeClr>
                </a:solidFill>
              </a:rPr>
              <a:t>valeur :</a:t>
            </a:r>
          </a:p>
          <a:p>
            <a:r>
              <a:rPr lang="fr-FR" dirty="0" smtClean="0"/>
              <a:t>valeur de l'élément en cours</a:t>
            </a:r>
          </a:p>
        </p:txBody>
      </p:sp>
    </p:spTree>
    <p:extLst>
      <p:ext uri="{BB962C8B-B14F-4D97-AF65-F5344CB8AC3E}">
        <p14:creationId xmlns:p14="http://schemas.microsoft.com/office/powerpoint/2010/main" val="2804507033"/>
      </p:ext>
    </p:extLst>
  </p:cSld>
  <p:clrMapOvr>
    <a:masterClrMapping/>
  </p:clrMapOvr>
  <p:transition spd="slow">
    <p:wipe dir="d"/>
  </p:transition>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503184"/>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each</a:t>
            </a:r>
            <a:r>
              <a:rPr lang="fr-FR" sz="3100" b="1" i="1" dirty="0" smtClean="0">
                <a:solidFill>
                  <a:schemeClr val="accent2">
                    <a:lumMod val="75000"/>
                  </a:schemeClr>
                </a:solidFill>
              </a:rPr>
              <a:t>(</a:t>
            </a:r>
            <a:r>
              <a:rPr lang="fr-FR" sz="3100" b="1" i="1" dirty="0" err="1">
                <a:solidFill>
                  <a:schemeClr val="tx2">
                    <a:lumMod val="75000"/>
                  </a:schemeClr>
                </a:solidFill>
              </a:rPr>
              <a:t>collection,function</a:t>
            </a:r>
            <a:r>
              <a:rPr lang="fr-FR" sz="3100" b="1" i="1" dirty="0">
                <a:solidFill>
                  <a:schemeClr val="tx2">
                    <a:lumMod val="75000"/>
                  </a:schemeClr>
                </a:solidFill>
              </a:rPr>
              <a:t>(</a:t>
            </a:r>
            <a:r>
              <a:rPr lang="fr-FR" sz="3100" b="1" i="1" dirty="0" err="1">
                <a:solidFill>
                  <a:schemeClr val="tx2">
                    <a:lumMod val="75000"/>
                  </a:schemeClr>
                </a:solidFill>
              </a:rPr>
              <a:t>i</a:t>
            </a:r>
            <a:r>
              <a:rPr lang="fr-FR" sz="3100" b="1" i="1" dirty="0" err="1" smtClean="0">
                <a:solidFill>
                  <a:schemeClr val="tx2">
                    <a:lumMod val="75000"/>
                  </a:schemeClr>
                </a:solidFill>
              </a:rPr>
              <a:t>ndex,value</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78124" y="1700808"/>
            <a:ext cx="8465876" cy="5047536"/>
          </a:xfrm>
          <a:prstGeom prst="rect">
            <a:avLst/>
          </a:prstGeom>
          <a:noFill/>
        </p:spPr>
        <p:txBody>
          <a:bodyPr wrap="square" rtlCol="0">
            <a:spAutoFit/>
          </a:bodyPr>
          <a:lstStyle/>
          <a:p>
            <a:r>
              <a:rPr lang="fr-FR" dirty="0" smtClean="0"/>
              <a:t>Exemple :</a:t>
            </a:r>
          </a:p>
          <a:p>
            <a:r>
              <a:rPr lang="fr-FR" sz="1600" b="1" dirty="0" smtClean="0">
                <a:latin typeface="Courier New" pitchFamily="49" charset="0"/>
                <a:cs typeface="Courier New" pitchFamily="49" charset="0"/>
              </a:rPr>
              <a:t>&lt;</a:t>
            </a:r>
            <a:r>
              <a:rPr lang="fr-FR" sz="1600" b="1" dirty="0">
                <a:latin typeface="Courier New" pitchFamily="49" charset="0"/>
                <a:cs typeface="Courier New" pitchFamily="49" charset="0"/>
              </a:rPr>
              <a:t>body&gt;</a:t>
            </a:r>
          </a:p>
          <a:p>
            <a:r>
              <a:rPr lang="fr-FR" sz="1600" b="1" dirty="0">
                <a:latin typeface="Courier New" pitchFamily="49" charset="0"/>
                <a:cs typeface="Courier New" pitchFamily="49" charset="0"/>
              </a:rPr>
              <a:t>&lt;div&gt;Ligne 1.&lt;/div&gt;</a:t>
            </a:r>
          </a:p>
          <a:p>
            <a:r>
              <a:rPr lang="fr-FR" sz="1600" b="1" dirty="0">
                <a:latin typeface="Courier New" pitchFamily="49" charset="0"/>
                <a:cs typeface="Courier New" pitchFamily="49" charset="0"/>
              </a:rPr>
              <a:t>&lt;div&gt;Ligne 2.&lt;/div&gt;</a:t>
            </a:r>
          </a:p>
          <a:p>
            <a:r>
              <a:rPr lang="fr-FR" sz="1600" b="1" dirty="0">
                <a:latin typeface="Courier New" pitchFamily="49" charset="0"/>
                <a:cs typeface="Courier New" pitchFamily="49" charset="0"/>
              </a:rPr>
              <a:t>&lt;div&gt;Carré 3.&lt;/div&gt;</a:t>
            </a:r>
          </a:p>
          <a:p>
            <a:r>
              <a:rPr lang="fr-FR" sz="1600" b="1" dirty="0">
                <a:latin typeface="Courier New" pitchFamily="49" charset="0"/>
                <a:cs typeface="Courier New" pitchFamily="49" charset="0"/>
              </a:rPr>
              <a:t>&lt;div&gt;Carré 4.&lt;/div&gt;</a:t>
            </a:r>
          </a:p>
          <a:p>
            <a:r>
              <a:rPr lang="fr-FR" sz="1600" b="1" dirty="0">
                <a:latin typeface="Courier New" pitchFamily="49" charset="0"/>
                <a:cs typeface="Courier New" pitchFamily="49" charset="0"/>
              </a:rPr>
              <a:t>&lt;div&gt;Ligne 5.&lt;/div&gt;</a:t>
            </a:r>
          </a:p>
          <a:p>
            <a:r>
              <a:rPr lang="fr-FR" sz="1600" b="1" dirty="0">
                <a:latin typeface="Courier New" pitchFamily="49" charset="0"/>
                <a:cs typeface="Courier New" pitchFamily="49" charset="0"/>
              </a:rPr>
              <a:t>&lt;div&gt;Ligne 6.&lt;/div&gt;</a:t>
            </a:r>
          </a:p>
          <a:p>
            <a:r>
              <a:rPr lang="fr-FR" sz="1600" b="1" dirty="0">
                <a:latin typeface="Courier New" pitchFamily="49" charset="0"/>
                <a:cs typeface="Courier New" pitchFamily="49" charset="0"/>
              </a:rPr>
              <a:t>&lt;</a:t>
            </a:r>
            <a:r>
              <a:rPr lang="fr-FR" sz="1600" b="1" dirty="0" err="1">
                <a:latin typeface="Courier New" pitchFamily="49" charset="0"/>
                <a:cs typeface="Courier New" pitchFamily="49" charset="0"/>
              </a:rPr>
              <a:t>br</a:t>
            </a:r>
            <a:r>
              <a:rPr lang="fr-FR" sz="1600" b="1" dirty="0">
                <a:latin typeface="Courier New" pitchFamily="49" charset="0"/>
                <a:cs typeface="Courier New" pitchFamily="49" charset="0"/>
              </a:rPr>
              <a:t>/&gt;&lt;</a:t>
            </a:r>
            <a:r>
              <a:rPr lang="fr-FR" sz="1600" b="1" dirty="0" err="1">
                <a:latin typeface="Courier New" pitchFamily="49" charset="0"/>
                <a:cs typeface="Courier New" pitchFamily="49" charset="0"/>
              </a:rPr>
              <a:t>br</a:t>
            </a:r>
            <a:r>
              <a:rPr lang="fr-FR" sz="1600" b="1" dirty="0">
                <a:latin typeface="Courier New" pitchFamily="49" charset="0"/>
                <a:cs typeface="Courier New" pitchFamily="49" charset="0"/>
              </a:rPr>
              <a:t>/&gt;&lt;</a:t>
            </a:r>
            <a:r>
              <a:rPr lang="fr-FR" sz="1600" b="1" dirty="0" err="1">
                <a:latin typeface="Courier New" pitchFamily="49" charset="0"/>
                <a:cs typeface="Courier New" pitchFamily="49" charset="0"/>
              </a:rPr>
              <a:t>br</a:t>
            </a:r>
            <a:r>
              <a:rPr lang="fr-FR" sz="1600" b="1" dirty="0">
                <a:latin typeface="Courier New" pitchFamily="49" charset="0"/>
                <a:cs typeface="Courier New" pitchFamily="49" charset="0"/>
              </a:rPr>
              <a:t>/&gt;</a:t>
            </a:r>
          </a:p>
          <a:p>
            <a:r>
              <a:rPr lang="fr-FR" sz="1600" b="1" dirty="0">
                <a:latin typeface="Courier New" pitchFamily="49" charset="0"/>
                <a:cs typeface="Courier New" pitchFamily="49" charset="0"/>
              </a:rPr>
              <a:t>&lt;p id="</a:t>
            </a:r>
            <a:r>
              <a:rPr lang="fr-FR" sz="1600" b="1" dirty="0" err="1">
                <a:latin typeface="Courier New" pitchFamily="49" charset="0"/>
                <a:cs typeface="Courier New" pitchFamily="49" charset="0"/>
              </a:rPr>
              <a:t>res</a:t>
            </a:r>
            <a:r>
              <a:rPr lang="fr-FR" sz="1600" b="1" dirty="0">
                <a:latin typeface="Courier New" pitchFamily="49" charset="0"/>
                <a:cs typeface="Courier New" pitchFamily="49" charset="0"/>
              </a:rPr>
              <a:t>"&gt;Résultats&lt;/p&gt;</a:t>
            </a:r>
          </a:p>
          <a:p>
            <a:r>
              <a:rPr lang="fr-FR" sz="1600" b="1" dirty="0">
                <a:latin typeface="Courier New" pitchFamily="49" charset="0"/>
                <a:cs typeface="Courier New" pitchFamily="49" charset="0"/>
              </a:rPr>
              <a:t>&lt;script&gt;</a:t>
            </a:r>
          </a:p>
          <a:p>
            <a:r>
              <a:rPr lang="fr-FR" sz="1600" b="1" dirty="0">
                <a:latin typeface="Courier New" pitchFamily="49" charset="0"/>
                <a:cs typeface="Courier New" pitchFamily="49" charset="0"/>
              </a:rPr>
              <a:t>var </a:t>
            </a:r>
            <a:r>
              <a:rPr lang="fr-FR" sz="1600" b="1" dirty="0" err="1">
                <a:latin typeface="Courier New" pitchFamily="49" charset="0"/>
                <a:cs typeface="Courier New" pitchFamily="49" charset="0"/>
              </a:rPr>
              <a:t>rect</a:t>
            </a:r>
            <a:r>
              <a:rPr lang="fr-FR" sz="1600" b="1" dirty="0">
                <a:latin typeface="Courier New" pitchFamily="49" charset="0"/>
                <a:cs typeface="Courier New" pitchFamily="49" charset="0"/>
              </a:rPr>
              <a:t> = $('div').</a:t>
            </a:r>
            <a:r>
              <a:rPr lang="fr-FR" sz="1600" b="1" dirty="0" err="1">
                <a:latin typeface="Courier New" pitchFamily="49" charset="0"/>
                <a:cs typeface="Courier New" pitchFamily="49" charset="0"/>
              </a:rPr>
              <a:t>text</a:t>
            </a:r>
            <a:r>
              <a:rPr lang="fr-FR" sz="1600" b="1" dirty="0">
                <a:latin typeface="Courier New" pitchFamily="49" charset="0"/>
                <a:cs typeface="Courier New" pitchFamily="49" charset="0"/>
              </a:rPr>
              <a:t>();</a:t>
            </a:r>
          </a:p>
          <a:p>
            <a:r>
              <a:rPr lang="fr-FR" sz="1600" b="1" dirty="0">
                <a:latin typeface="Courier New" pitchFamily="49" charset="0"/>
                <a:cs typeface="Courier New" pitchFamily="49" charset="0"/>
              </a:rPr>
              <a:t>var </a:t>
            </a:r>
            <a:r>
              <a:rPr lang="fr-FR" sz="1600" b="1" dirty="0" err="1">
                <a:latin typeface="Courier New" pitchFamily="49" charset="0"/>
                <a:cs typeface="Courier New" pitchFamily="49" charset="0"/>
              </a:rPr>
              <a:t>tbrect</a:t>
            </a:r>
            <a:r>
              <a:rPr lang="fr-FR" sz="1600" b="1" dirty="0">
                <a:latin typeface="Courier New" pitchFamily="49" charset="0"/>
                <a:cs typeface="Courier New" pitchFamily="49" charset="0"/>
              </a:rPr>
              <a:t> = </a:t>
            </a:r>
            <a:r>
              <a:rPr lang="fr-FR" sz="1600" b="1" dirty="0" err="1">
                <a:latin typeface="Courier New" pitchFamily="49" charset="0"/>
                <a:cs typeface="Courier New" pitchFamily="49" charset="0"/>
              </a:rPr>
              <a:t>rect.split</a:t>
            </a:r>
            <a:r>
              <a:rPr lang="fr-FR" sz="1600" b="1" dirty="0">
                <a:latin typeface="Courier New" pitchFamily="49" charset="0"/>
                <a:cs typeface="Courier New" pitchFamily="49" charset="0"/>
              </a:rPr>
              <a:t>('.');</a:t>
            </a:r>
          </a:p>
          <a:p>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each</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tbrect</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function</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index,valeur</a:t>
            </a:r>
            <a:r>
              <a:rPr lang="fr-FR" sz="1600" b="1" dirty="0">
                <a:latin typeface="Courier New" pitchFamily="49" charset="0"/>
                <a:cs typeface="Courier New" pitchFamily="49" charset="0"/>
              </a:rPr>
              <a:t>) {</a:t>
            </a:r>
          </a:p>
          <a:p>
            <a:r>
              <a:rPr lang="fr-FR" sz="1600" b="1" dirty="0" smtClean="0">
                <a:latin typeface="Courier New" pitchFamily="49" charset="0"/>
                <a:cs typeface="Courier New" pitchFamily="49" charset="0"/>
              </a:rPr>
              <a:t>    if(valeur </a:t>
            </a:r>
            <a:r>
              <a:rPr lang="fr-FR" sz="1600" b="1" dirty="0">
                <a:latin typeface="Courier New" pitchFamily="49" charset="0"/>
                <a:cs typeface="Courier New" pitchFamily="49" charset="0"/>
              </a:rPr>
              <a:t>&gt;'') {</a:t>
            </a:r>
          </a:p>
          <a:p>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a:t>
            </a:r>
            <a:r>
              <a:rPr lang="fr-FR" sz="1600" b="1" dirty="0" err="1">
                <a:latin typeface="Courier New" pitchFamily="49" charset="0"/>
                <a:cs typeface="Courier New" pitchFamily="49" charset="0"/>
              </a:rPr>
              <a:t>res</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after</a:t>
            </a:r>
            <a:r>
              <a:rPr lang="fr-FR" sz="1600" b="1" dirty="0">
                <a:latin typeface="Courier New" pitchFamily="49" charset="0"/>
                <a:cs typeface="Courier New" pitchFamily="49" charset="0"/>
              </a:rPr>
              <a:t>('&lt;p&gt;voici '+index + ' - ' + valeur+'&lt;/p&gt;');</a:t>
            </a:r>
          </a:p>
          <a:p>
            <a:r>
              <a:rPr lang="fr-FR" sz="1600" b="1" dirty="0">
                <a:latin typeface="Courier New" pitchFamily="49" charset="0"/>
                <a:cs typeface="Courier New" pitchFamily="49" charset="0"/>
              </a:rPr>
              <a:t>	}</a:t>
            </a:r>
          </a:p>
          <a:p>
            <a:r>
              <a:rPr lang="fr-FR" sz="1600" b="1" dirty="0">
                <a:latin typeface="Courier New" pitchFamily="49" charset="0"/>
                <a:cs typeface="Courier New" pitchFamily="49" charset="0"/>
              </a:rPr>
              <a:t>});</a:t>
            </a:r>
          </a:p>
          <a:p>
            <a:r>
              <a:rPr lang="fr-FR" sz="1600" b="1" dirty="0">
                <a:latin typeface="Courier New" pitchFamily="49" charset="0"/>
                <a:cs typeface="Courier New" pitchFamily="49" charset="0"/>
              </a:rPr>
              <a:t>&lt;/script&gt;</a:t>
            </a:r>
          </a:p>
          <a:p>
            <a:r>
              <a:rPr lang="fr-FR" sz="1600" b="1" dirty="0">
                <a:latin typeface="Courier New" pitchFamily="49" charset="0"/>
                <a:cs typeface="Courier New" pitchFamily="49" charset="0"/>
              </a:rPr>
              <a:t>&lt;/body&gt;</a:t>
            </a:r>
            <a:endParaRPr lang="fr-FR" sz="1600" b="1" dirty="0" smtClean="0">
              <a:latin typeface="Courier New" pitchFamily="49" charset="0"/>
              <a:cs typeface="Courier New" pitchFamily="49"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477" y="116632"/>
            <a:ext cx="4114800" cy="10287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628800"/>
            <a:ext cx="3962400"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3622489"/>
      </p:ext>
    </p:extLst>
  </p:cSld>
  <p:clrMapOvr>
    <a:masterClrMapping/>
  </p:clrMapOvr>
  <p:transition spd="slow">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La boucle for()</a:t>
            </a:r>
            <a:endParaRPr lang="fr-FR" sz="3100" b="1" dirty="0">
              <a:solidFill>
                <a:schemeClr val="accent2">
                  <a:lumMod val="75000"/>
                </a:schemeClr>
              </a:solidFill>
            </a:endParaRPr>
          </a:p>
        </p:txBody>
      </p:sp>
      <p:sp>
        <p:nvSpPr>
          <p:cNvPr id="5" name="ZoneTexte 4"/>
          <p:cNvSpPr txBox="1"/>
          <p:nvPr/>
        </p:nvSpPr>
        <p:spPr>
          <a:xfrm>
            <a:off x="827584" y="1412776"/>
            <a:ext cx="8064896" cy="4524315"/>
          </a:xfrm>
          <a:prstGeom prst="rect">
            <a:avLst/>
          </a:prstGeom>
          <a:noFill/>
        </p:spPr>
        <p:txBody>
          <a:bodyPr wrap="square" rtlCol="0">
            <a:spAutoFit/>
          </a:bodyPr>
          <a:lstStyle/>
          <a:p>
            <a:r>
              <a:rPr lang="fr-FR" b="1" dirty="0" smtClean="0">
                <a:solidFill>
                  <a:schemeClr val="accent2">
                    <a:lumMod val="75000"/>
                  </a:schemeClr>
                </a:solidFill>
              </a:rPr>
              <a:t>for </a:t>
            </a:r>
            <a:r>
              <a:rPr lang="fr-FR" dirty="0" smtClean="0"/>
              <a:t>(</a:t>
            </a:r>
            <a:r>
              <a:rPr lang="fr-FR" i="1" dirty="0" smtClean="0"/>
              <a:t>initialisation, condition, incrément</a:t>
            </a:r>
            <a:r>
              <a:rPr lang="fr-FR" dirty="0" smtClean="0"/>
              <a:t>)  { instructions}</a:t>
            </a:r>
          </a:p>
          <a:p>
            <a:r>
              <a:rPr lang="fr-FR" dirty="0"/>
              <a:t>La structure for permet d'exécuter le bloc de code autant de fois que la </a:t>
            </a:r>
            <a:r>
              <a:rPr lang="fr-FR" dirty="0" err="1"/>
              <a:t>condtion</a:t>
            </a:r>
            <a:r>
              <a:rPr lang="fr-FR" dirty="0"/>
              <a:t> </a:t>
            </a:r>
            <a:r>
              <a:rPr lang="fr-FR" dirty="0" smtClean="0"/>
              <a:t>est remplie </a:t>
            </a:r>
          </a:p>
          <a:p>
            <a:r>
              <a:rPr lang="fr-FR" dirty="0"/>
              <a:t>    - </a:t>
            </a:r>
            <a:r>
              <a:rPr lang="fr-FR" dirty="0" smtClean="0"/>
              <a:t>initialisation </a:t>
            </a:r>
            <a:r>
              <a:rPr lang="fr-FR" dirty="0"/>
              <a:t>: valeur initiale du compteur </a:t>
            </a:r>
            <a:br>
              <a:rPr lang="fr-FR" dirty="0"/>
            </a:br>
            <a:r>
              <a:rPr lang="fr-FR" dirty="0"/>
              <a:t>    - condition </a:t>
            </a:r>
            <a:r>
              <a:rPr lang="fr-FR" dirty="0" smtClean="0"/>
              <a:t>: </a:t>
            </a:r>
            <a:r>
              <a:rPr lang="fr-FR" dirty="0"/>
              <a:t>condition impliquant l'exécution du code dans la boucle lorsqu'elle est </a:t>
            </a:r>
            <a:r>
              <a:rPr lang="fr-FR" dirty="0" smtClean="0"/>
              <a:t>remplie </a:t>
            </a:r>
            <a:r>
              <a:rPr lang="fr-FR" dirty="0"/>
              <a:t/>
            </a:r>
            <a:br>
              <a:rPr lang="fr-FR" dirty="0"/>
            </a:br>
            <a:r>
              <a:rPr lang="fr-FR" dirty="0"/>
              <a:t>    - </a:t>
            </a:r>
            <a:r>
              <a:rPr lang="fr-FR" dirty="0" smtClean="0"/>
              <a:t>incrément </a:t>
            </a:r>
            <a:r>
              <a:rPr lang="fr-FR" dirty="0"/>
              <a:t>: valeur pouvant être positive ou négative appliquée au compteur à chaque fin de </a:t>
            </a:r>
            <a:r>
              <a:rPr lang="fr-FR" dirty="0" smtClean="0"/>
              <a:t>passage </a:t>
            </a:r>
            <a:r>
              <a:rPr lang="fr-FR" dirty="0"/>
              <a:t>dans la boucle </a:t>
            </a:r>
            <a:endParaRPr lang="fr-FR" dirty="0" smtClean="0"/>
          </a:p>
          <a:p>
            <a:r>
              <a:rPr lang="fr-FR" dirty="0" smtClean="0"/>
              <a:t>exemple :</a:t>
            </a:r>
          </a:p>
          <a:p>
            <a:r>
              <a:rPr lang="en-US" dirty="0" smtClean="0"/>
              <a:t>for (</a:t>
            </a:r>
            <a:r>
              <a:rPr lang="en-US" dirty="0" err="1" smtClean="0"/>
              <a:t>var</a:t>
            </a:r>
            <a:r>
              <a:rPr lang="en-US" dirty="0" smtClean="0"/>
              <a:t> </a:t>
            </a:r>
            <a:r>
              <a:rPr lang="en-US" dirty="0" err="1" smtClean="0"/>
              <a:t>i</a:t>
            </a:r>
            <a:r>
              <a:rPr lang="en-US" dirty="0" smtClean="0"/>
              <a:t>=1;i&lt;5;i++)  </a:t>
            </a:r>
            <a:r>
              <a:rPr lang="en-US" dirty="0"/>
              <a:t>{</a:t>
            </a:r>
            <a:br>
              <a:rPr lang="en-US" dirty="0"/>
            </a:br>
            <a:r>
              <a:rPr lang="en-US" dirty="0"/>
              <a:t>  </a:t>
            </a:r>
            <a:r>
              <a:rPr lang="en-US" dirty="0" err="1" smtClean="0"/>
              <a:t>document.write</a:t>
            </a:r>
            <a:r>
              <a:rPr lang="en-US" dirty="0" smtClean="0"/>
              <a:t>("</a:t>
            </a:r>
            <a:r>
              <a:rPr lang="en-US" dirty="0" err="1" smtClean="0"/>
              <a:t>Valeur</a:t>
            </a:r>
            <a:r>
              <a:rPr lang="en-US" dirty="0" smtClean="0"/>
              <a:t> du </a:t>
            </a:r>
            <a:r>
              <a:rPr lang="en-US" dirty="0" err="1" smtClean="0"/>
              <a:t>compteur</a:t>
            </a:r>
            <a:r>
              <a:rPr lang="en-US" dirty="0" smtClean="0"/>
              <a:t> : " </a:t>
            </a:r>
            <a:r>
              <a:rPr lang="en-US" dirty="0"/>
              <a:t>+ </a:t>
            </a:r>
            <a:r>
              <a:rPr lang="en-US" dirty="0" err="1"/>
              <a:t>i</a:t>
            </a:r>
            <a:r>
              <a:rPr lang="en-US" dirty="0"/>
              <a:t> + "&lt;</a:t>
            </a:r>
            <a:r>
              <a:rPr lang="en-US" dirty="0" err="1" smtClean="0"/>
              <a:t>br</a:t>
            </a:r>
            <a:r>
              <a:rPr lang="en-US" dirty="0" smtClean="0"/>
              <a:t>/&gt;");</a:t>
            </a:r>
          </a:p>
          <a:p>
            <a:endParaRPr lang="en-US" dirty="0"/>
          </a:p>
          <a:p>
            <a:r>
              <a:rPr lang="en-US" dirty="0" err="1" smtClean="0"/>
              <a:t>Valeur</a:t>
            </a:r>
            <a:r>
              <a:rPr lang="en-US" dirty="0" smtClean="0"/>
              <a:t> du </a:t>
            </a:r>
            <a:r>
              <a:rPr lang="en-US" dirty="0" err="1" smtClean="0"/>
              <a:t>compteur</a:t>
            </a:r>
            <a:r>
              <a:rPr lang="en-US" dirty="0" smtClean="0"/>
              <a:t> : 1</a:t>
            </a:r>
            <a:r>
              <a:rPr lang="en-US" dirty="0"/>
              <a:t/>
            </a:r>
            <a:br>
              <a:rPr lang="en-US" dirty="0"/>
            </a:br>
            <a:r>
              <a:rPr lang="en-US" dirty="0" err="1"/>
              <a:t>Valeur</a:t>
            </a:r>
            <a:r>
              <a:rPr lang="en-US" dirty="0"/>
              <a:t> du </a:t>
            </a:r>
            <a:r>
              <a:rPr lang="en-US" dirty="0" err="1"/>
              <a:t>compteur</a:t>
            </a:r>
            <a:r>
              <a:rPr lang="en-US" dirty="0"/>
              <a:t> : 2</a:t>
            </a:r>
            <a:endParaRPr lang="en-US" dirty="0" smtClean="0"/>
          </a:p>
          <a:p>
            <a:r>
              <a:rPr lang="en-US" dirty="0" err="1"/>
              <a:t>Valeur</a:t>
            </a:r>
            <a:r>
              <a:rPr lang="en-US" dirty="0"/>
              <a:t> du </a:t>
            </a:r>
            <a:r>
              <a:rPr lang="en-US" dirty="0" err="1"/>
              <a:t>compteur</a:t>
            </a:r>
            <a:r>
              <a:rPr lang="en-US" dirty="0"/>
              <a:t> : </a:t>
            </a:r>
            <a:r>
              <a:rPr lang="en-US" dirty="0" smtClean="0"/>
              <a:t>3 </a:t>
            </a:r>
          </a:p>
          <a:p>
            <a:r>
              <a:rPr lang="en-US" dirty="0" err="1"/>
              <a:t>Valeur</a:t>
            </a:r>
            <a:r>
              <a:rPr lang="en-US" dirty="0"/>
              <a:t> du </a:t>
            </a:r>
            <a:r>
              <a:rPr lang="en-US" dirty="0" err="1"/>
              <a:t>compteur</a:t>
            </a:r>
            <a:r>
              <a:rPr lang="en-US" dirty="0"/>
              <a:t> : </a:t>
            </a:r>
            <a:r>
              <a:rPr lang="en-US" dirty="0" smtClean="0"/>
              <a:t>4 </a:t>
            </a:r>
            <a:r>
              <a:rPr lang="en-US" dirty="0"/>
              <a:t> </a:t>
            </a:r>
            <a:endParaRPr lang="fr-FR" dirty="0"/>
          </a:p>
        </p:txBody>
      </p:sp>
    </p:spTree>
    <p:extLst>
      <p:ext uri="{BB962C8B-B14F-4D97-AF65-F5344CB8AC3E}">
        <p14:creationId xmlns:p14="http://schemas.microsoft.com/office/powerpoint/2010/main" val="1226809033"/>
      </p:ext>
    </p:extLst>
  </p:cSld>
  <p:clrMapOvr>
    <a:masterClrMapping/>
  </p:clrMapOvr>
  <p:transition spd="slow">
    <p:wipe dir="d"/>
  </p:transition>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503184"/>
          </a:xfrm>
        </p:spPr>
        <p:txBody>
          <a:bodyPr>
            <a:normAutofit/>
          </a:bodyPr>
          <a:lstStyle/>
          <a:p>
            <a:r>
              <a:rPr lang="fr-FR" sz="4000" b="1" i="1" dirty="0" smtClean="0"/>
              <a:t>Exercice 150 - </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200" dirty="0"/>
              <a:t>Objectif : créer un jeu interactif (le Morpion</a:t>
            </a:r>
            <a:r>
              <a:rPr lang="fr-FR" sz="3200" dirty="0" smtClean="0"/>
              <a:t>)</a:t>
            </a:r>
            <a:endParaRPr lang="fr-FR" sz="3100" b="1" dirty="0">
              <a:solidFill>
                <a:schemeClr val="accent2">
                  <a:lumMod val="75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806625"/>
            <a:ext cx="2676525" cy="401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8699" y="1844824"/>
            <a:ext cx="2562225" cy="402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1827363"/>
            <a:ext cx="2647950"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ZoneTexte 2"/>
          <p:cNvSpPr txBox="1"/>
          <p:nvPr/>
        </p:nvSpPr>
        <p:spPr>
          <a:xfrm>
            <a:off x="971600" y="6268670"/>
            <a:ext cx="7560840" cy="369332"/>
          </a:xfrm>
          <a:prstGeom prst="rect">
            <a:avLst/>
          </a:prstGeom>
          <a:noFill/>
        </p:spPr>
        <p:txBody>
          <a:bodyPr wrap="square" rtlCol="0">
            <a:spAutoFit/>
          </a:bodyPr>
          <a:lstStyle/>
          <a:p>
            <a:r>
              <a:rPr lang="fr-FR" dirty="0" smtClean="0"/>
              <a:t>Début			    Jeu			        Fin</a:t>
            </a:r>
            <a:endParaRPr lang="fr-FR" dirty="0"/>
          </a:p>
        </p:txBody>
      </p:sp>
    </p:spTree>
    <p:extLst>
      <p:ext uri="{BB962C8B-B14F-4D97-AF65-F5344CB8AC3E}">
        <p14:creationId xmlns:p14="http://schemas.microsoft.com/office/powerpoint/2010/main" val="3753075176"/>
      </p:ext>
    </p:extLst>
  </p:cSld>
  <p:clrMapOvr>
    <a:masterClrMapping/>
  </p:clrMapOvr>
  <p:transition spd="slow">
    <p:wipe dir="d"/>
  </p:transition>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503184"/>
          </a:xfrm>
        </p:spPr>
        <p:txBody>
          <a:bodyPr>
            <a:normAutofit/>
          </a:bodyPr>
          <a:lstStyle/>
          <a:p>
            <a:r>
              <a:rPr lang="fr-FR" sz="4000" b="1" i="1" dirty="0" smtClean="0"/>
              <a:t>Exercice 150 - </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200" dirty="0"/>
              <a:t>Objectif : créer un jeu interactif (le Morpion</a:t>
            </a:r>
            <a:r>
              <a:rPr lang="fr-FR" sz="3200" dirty="0" smtClean="0"/>
              <a:t>)</a:t>
            </a:r>
            <a:endParaRPr lang="fr-FR" sz="3100" b="1" dirty="0">
              <a:solidFill>
                <a:schemeClr val="accent2">
                  <a:lumMod val="75000"/>
                </a:schemeClr>
              </a:solidFill>
            </a:endParaRPr>
          </a:p>
        </p:txBody>
      </p:sp>
      <p:sp>
        <p:nvSpPr>
          <p:cNvPr id="3" name="ZoneTexte 2"/>
          <p:cNvSpPr txBox="1"/>
          <p:nvPr/>
        </p:nvSpPr>
        <p:spPr>
          <a:xfrm>
            <a:off x="611560" y="1929081"/>
            <a:ext cx="5472608" cy="4524315"/>
          </a:xfrm>
          <a:prstGeom prst="rect">
            <a:avLst/>
          </a:prstGeom>
          <a:noFill/>
        </p:spPr>
        <p:txBody>
          <a:bodyPr wrap="square" rtlCol="0">
            <a:spAutoFit/>
          </a:bodyPr>
          <a:lstStyle/>
          <a:p>
            <a:r>
              <a:rPr lang="fr-FR" dirty="0" smtClean="0"/>
              <a:t>1 / télécharger EX150.HTML</a:t>
            </a:r>
          </a:p>
          <a:p>
            <a:r>
              <a:rPr lang="fr-FR" dirty="0" smtClean="0"/>
              <a:t>2 / Vous allez à devoir  modifier la page HTML  tant au niveau du code HTML que des styles CSS et écrire les fonctions Javascript/JQuery pour que le jeu fonctionne.</a:t>
            </a:r>
          </a:p>
          <a:p>
            <a:r>
              <a:rPr lang="fr-FR" dirty="0" smtClean="0"/>
              <a:t>3 / Le principe du jeu : </a:t>
            </a:r>
          </a:p>
          <a:p>
            <a:pPr marL="342900" indent="-342900">
              <a:buFont typeface="+mj-lt"/>
              <a:buAutoNum type="alphaUcPeriod"/>
            </a:pPr>
            <a:r>
              <a:rPr lang="fr-FR" dirty="0" smtClean="0"/>
              <a:t>le 1</a:t>
            </a:r>
            <a:r>
              <a:rPr lang="fr-FR" baseline="30000" dirty="0" smtClean="0"/>
              <a:t>er</a:t>
            </a:r>
            <a:r>
              <a:rPr lang="fr-FR" dirty="0" smtClean="0"/>
              <a:t> joueur (X par défaut) place une croix (un rond lorsque c'est 'O' qui joue) dans une des neuf cases.</a:t>
            </a:r>
          </a:p>
          <a:p>
            <a:pPr marL="342900" indent="-342900">
              <a:buFont typeface="+mj-lt"/>
              <a:buAutoNum type="alphaUcPeriod"/>
            </a:pPr>
            <a:r>
              <a:rPr lang="fr-FR" dirty="0" smtClean="0"/>
              <a:t>C'est maintenant au deuxième joueur de placer un rond (ou une croix) sur une case libre.</a:t>
            </a:r>
          </a:p>
          <a:p>
            <a:pPr marL="342900" indent="-342900">
              <a:buFont typeface="+mj-lt"/>
              <a:buAutoNum type="alphaUcPeriod"/>
            </a:pPr>
            <a:r>
              <a:rPr lang="fr-FR" dirty="0" smtClean="0"/>
              <a:t>Et ainsi de suite jusqu'à ce que toutes les cases soient occupées.</a:t>
            </a:r>
          </a:p>
          <a:p>
            <a:pPr marL="342900" indent="-342900">
              <a:buFont typeface="+mj-lt"/>
              <a:buAutoNum type="alphaUcPeriod"/>
            </a:pPr>
            <a:r>
              <a:rPr lang="fr-FR" dirty="0" smtClean="0"/>
              <a:t>On ne peut pas placer un rond ou une croix sur une case occupée.</a:t>
            </a:r>
          </a:p>
          <a:p>
            <a:pPr marL="342900" indent="-342900">
              <a:buFont typeface="+mj-lt"/>
              <a:buAutoNum type="alphaUcPeriod"/>
            </a:pPr>
            <a:r>
              <a:rPr lang="fr-FR" dirty="0" smtClean="0"/>
              <a:t>Le gagnant est celui qui aligne 3 cases horizontalement, verticalement ou en diagonale.</a:t>
            </a:r>
          </a:p>
          <a:p>
            <a:pPr marL="342900" indent="-342900">
              <a:buFont typeface="+mj-lt"/>
              <a:buAutoNum type="alphaUcPeriod"/>
            </a:pPr>
            <a:r>
              <a:rPr lang="fr-FR" dirty="0" smtClean="0"/>
              <a:t>Il peut ne pas y avoir de gagnant,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1848051"/>
            <a:ext cx="2743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9423486"/>
      </p:ext>
    </p:extLst>
  </p:cSld>
  <p:clrMapOvr>
    <a:masterClrMapping/>
  </p:clrMapOvr>
  <p:transition spd="slow">
    <p:wipe dir="d"/>
  </p:transition>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503184"/>
          </a:xfrm>
        </p:spPr>
        <p:txBody>
          <a:bodyPr>
            <a:normAutofit/>
          </a:bodyPr>
          <a:lstStyle/>
          <a:p>
            <a:r>
              <a:rPr lang="fr-FR" sz="4000" b="1" i="1" dirty="0" smtClean="0"/>
              <a:t>Exercice 150 - </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200" dirty="0"/>
              <a:t>Objectif : créer un jeu interactif (le Morpion</a:t>
            </a:r>
            <a:r>
              <a:rPr lang="fr-FR" sz="3200" dirty="0" smtClean="0"/>
              <a:t>)</a:t>
            </a:r>
            <a:endParaRPr lang="fr-FR" sz="3100" b="1" dirty="0">
              <a:solidFill>
                <a:schemeClr val="accent2">
                  <a:lumMod val="75000"/>
                </a:schemeClr>
              </a:solidFill>
            </a:endParaRPr>
          </a:p>
        </p:txBody>
      </p:sp>
      <p:sp>
        <p:nvSpPr>
          <p:cNvPr id="3" name="ZoneTexte 2"/>
          <p:cNvSpPr txBox="1"/>
          <p:nvPr/>
        </p:nvSpPr>
        <p:spPr>
          <a:xfrm>
            <a:off x="611560" y="1929081"/>
            <a:ext cx="5472608" cy="3970318"/>
          </a:xfrm>
          <a:prstGeom prst="rect">
            <a:avLst/>
          </a:prstGeom>
          <a:noFill/>
        </p:spPr>
        <p:txBody>
          <a:bodyPr wrap="square" rtlCol="0">
            <a:spAutoFit/>
          </a:bodyPr>
          <a:lstStyle/>
          <a:p>
            <a:r>
              <a:rPr lang="fr-FR" dirty="0"/>
              <a:t>4</a:t>
            </a:r>
            <a:r>
              <a:rPr lang="fr-FR" dirty="0" smtClean="0"/>
              <a:t> / Pour réaliser ce jeu : </a:t>
            </a:r>
          </a:p>
          <a:p>
            <a:pPr marL="342900" indent="-342900">
              <a:buFont typeface="+mj-lt"/>
              <a:buAutoNum type="alphaLcParenR"/>
            </a:pPr>
            <a:r>
              <a:rPr lang="fr-FR" dirty="0" smtClean="0"/>
              <a:t>Commencer par essayer de placer une croix dans une case,</a:t>
            </a:r>
          </a:p>
          <a:p>
            <a:pPr marL="342900" indent="-342900">
              <a:buFont typeface="+mj-lt"/>
              <a:buAutoNum type="alphaLcParenR"/>
            </a:pPr>
            <a:r>
              <a:rPr lang="fr-FR" dirty="0" smtClean="0"/>
              <a:t>puis un rond dans une autre case,</a:t>
            </a:r>
          </a:p>
          <a:p>
            <a:pPr marL="342900" indent="-342900">
              <a:buFont typeface="+mj-lt"/>
              <a:buAutoNum type="alphaLcParenR"/>
            </a:pPr>
            <a:r>
              <a:rPr lang="fr-FR" dirty="0" smtClean="0"/>
              <a:t>empêcher de placer une croix ou un rond sur une case occupée,</a:t>
            </a:r>
          </a:p>
          <a:p>
            <a:pPr marL="342900" indent="-342900">
              <a:buFont typeface="+mj-lt"/>
              <a:buAutoNum type="alphaLcParenR"/>
            </a:pPr>
            <a:r>
              <a:rPr lang="fr-FR" dirty="0" smtClean="0"/>
              <a:t>ensuite rechercher comment vérifier que trois croix ou trois ronds sont alignés,</a:t>
            </a:r>
          </a:p>
          <a:p>
            <a:pPr marL="342900" indent="-342900">
              <a:buFont typeface="+mj-lt"/>
              <a:buAutoNum type="alphaLcParenR"/>
            </a:pPr>
            <a:r>
              <a:rPr lang="fr-FR" dirty="0" smtClean="0"/>
              <a:t>Montrer sur le jeu l'alignement gagnant</a:t>
            </a:r>
          </a:p>
          <a:p>
            <a:pPr marL="342900" indent="-342900">
              <a:buFont typeface="+mj-lt"/>
              <a:buAutoNum type="alphaLcParenR"/>
            </a:pPr>
            <a:r>
              <a:rPr lang="fr-FR" dirty="0" smtClean="0"/>
              <a:t>Afficher sous le jeu "Le gagnant est X" (ou 'O')</a:t>
            </a:r>
          </a:p>
          <a:p>
            <a:pPr marL="342900" indent="-342900">
              <a:buFont typeface="+mj-lt"/>
              <a:buAutoNum type="alphaLcParenR"/>
            </a:pPr>
            <a:r>
              <a:rPr lang="fr-FR" dirty="0" smtClean="0"/>
              <a:t>Créer un bouton 'Nouvelle partie' pour réinitialiser le jeu</a:t>
            </a:r>
          </a:p>
          <a:p>
            <a:pPr marL="342900" indent="-342900">
              <a:buFont typeface="+mj-lt"/>
              <a:buAutoNum type="alphaLcParenR"/>
            </a:pPr>
            <a:r>
              <a:rPr lang="fr-FR" dirty="0" smtClean="0"/>
              <a:t>Créer deux boutons radio pour savoir si c'est 'X' ou 'O' qui commence.</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1935480"/>
            <a:ext cx="2562225" cy="402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2263741"/>
      </p:ext>
    </p:extLst>
  </p:cSld>
  <p:clrMapOvr>
    <a:masterClrMapping/>
  </p:clrMapOvr>
  <p:transition spd="slow">
    <p:wipe dir="d"/>
  </p:transition>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503184"/>
          </a:xfrm>
        </p:spPr>
        <p:txBody>
          <a:bodyPr>
            <a:normAutofit/>
          </a:bodyPr>
          <a:lstStyle/>
          <a:p>
            <a:r>
              <a:rPr lang="fr-FR" sz="4000" b="1" i="1" dirty="0" smtClean="0"/>
              <a:t>Exercice 150 - corrigé</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200" dirty="0" smtClean="0"/>
              <a:t>voir le fichier ex150_corrige.html</a:t>
            </a:r>
            <a:endParaRPr lang="fr-FR" sz="3100" b="1" dirty="0">
              <a:solidFill>
                <a:schemeClr val="accent2">
                  <a:lumMod val="75000"/>
                </a:schemeClr>
              </a:solidFill>
            </a:endParaRPr>
          </a:p>
        </p:txBody>
      </p:sp>
    </p:spTree>
    <p:extLst>
      <p:ext uri="{BB962C8B-B14F-4D97-AF65-F5344CB8AC3E}">
        <p14:creationId xmlns:p14="http://schemas.microsoft.com/office/powerpoint/2010/main" val="3746761330"/>
      </p:ext>
    </p:extLst>
  </p:cSld>
  <p:clrMapOvr>
    <a:masterClrMapping/>
  </p:clrMapOvr>
  <p:transition spd="slow">
    <p:wipe dir="d"/>
  </p:transition>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791216"/>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.on(</a:t>
            </a:r>
            <a:r>
              <a:rPr lang="fr-FR" sz="3100" b="1" i="1" dirty="0" err="1" smtClean="0">
                <a:solidFill>
                  <a:schemeClr val="tx2">
                    <a:lumMod val="75000"/>
                  </a:schemeClr>
                </a:solidFill>
              </a:rPr>
              <a:t>event</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][,data],</a:t>
            </a:r>
            <a:r>
              <a:rPr lang="fr-FR" sz="3100" b="1" i="1" dirty="0" err="1" smtClean="0">
                <a:solidFill>
                  <a:schemeClr val="tx2">
                    <a:lumMod val="75000"/>
                  </a:schemeClr>
                </a:solidFill>
              </a:rPr>
              <a:t>handler</a:t>
            </a:r>
            <a:r>
              <a:rPr lang="fr-FR" sz="3100" b="1" i="1" dirty="0" smtClean="0">
                <a:solidFill>
                  <a:schemeClr val="tx2">
                    <a:lumMod val="75000"/>
                  </a:schemeClr>
                </a:solidFill>
              </a:rPr>
              <a:t>(</a:t>
            </a:r>
            <a:r>
              <a:rPr lang="fr-FR" sz="3100" b="1" i="1" dirty="0" err="1" smtClean="0">
                <a:solidFill>
                  <a:schemeClr val="tx2">
                    <a:lumMod val="75000"/>
                  </a:schemeClr>
                </a:solidFill>
              </a:rPr>
              <a:t>eventObject</a:t>
            </a:r>
            <a:r>
              <a:rPr lang="fr-FR" sz="3100" b="1" i="1" dirty="0" smtClean="0">
                <a:solidFill>
                  <a:schemeClr val="tx2">
                    <a:lumMod val="75000"/>
                  </a:schemeClr>
                </a:solidFill>
              </a:rPr>
              <a:t>)</a:t>
            </a:r>
            <a:r>
              <a:rPr lang="fr-FR" sz="3100" b="1" i="1" dirty="0" smtClean="0">
                <a:solidFill>
                  <a:schemeClr val="accent2">
                    <a:lumMod val="75000"/>
                  </a:schemeClr>
                </a:solidFill>
              </a:rPr>
              <a:t>)</a:t>
            </a:r>
            <a:br>
              <a:rPr lang="fr-FR" sz="3100" b="1" i="1" dirty="0" smtClean="0">
                <a:solidFill>
                  <a:schemeClr val="accent2">
                    <a:lumMod val="75000"/>
                  </a:schemeClr>
                </a:solidFill>
              </a:rPr>
            </a:br>
            <a:r>
              <a:rPr lang="fr-FR" sz="3100" b="1" i="1" dirty="0" smtClean="0">
                <a:solidFill>
                  <a:schemeClr val="accent2">
                    <a:lumMod val="75000"/>
                  </a:schemeClr>
                </a:solidFill>
              </a:rPr>
              <a:t>.on(</a:t>
            </a:r>
            <a:r>
              <a:rPr lang="fr-FR" sz="3100" b="1" i="1" dirty="0" err="1" smtClean="0">
                <a:solidFill>
                  <a:schemeClr val="tx2">
                    <a:lumMod val="75000"/>
                  </a:schemeClr>
                </a:solidFill>
              </a:rPr>
              <a:t>event</a:t>
            </a:r>
            <a:r>
              <a:rPr lang="fr-FR" sz="3100" b="1" i="1" dirty="0">
                <a:solidFill>
                  <a:schemeClr val="tx2">
                    <a:lumMod val="75000"/>
                  </a:schemeClr>
                </a:solidFill>
              </a:rPr>
              <a:t>[,</a:t>
            </a:r>
            <a:r>
              <a:rPr lang="fr-FR" sz="3100" b="1" i="1" dirty="0" err="1">
                <a:solidFill>
                  <a:schemeClr val="tx2">
                    <a:lumMod val="75000"/>
                  </a:schemeClr>
                </a:solidFill>
              </a:rPr>
              <a:t>selecteur</a:t>
            </a:r>
            <a:r>
              <a:rPr lang="fr-FR" sz="3100" b="1" i="1" dirty="0">
                <a:solidFill>
                  <a:schemeClr val="tx2">
                    <a:lumMod val="75000"/>
                  </a:schemeClr>
                </a:solidFill>
              </a:rPr>
              <a:t>][,data</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graphicFrame>
        <p:nvGraphicFramePr>
          <p:cNvPr id="3" name="Tableau 2"/>
          <p:cNvGraphicFramePr>
            <a:graphicFrameLocks noGrp="1"/>
          </p:cNvGraphicFramePr>
          <p:nvPr>
            <p:extLst/>
          </p:nvPr>
        </p:nvGraphicFramePr>
        <p:xfrm>
          <a:off x="2987824" y="2420888"/>
          <a:ext cx="3888432" cy="3703320"/>
        </p:xfrm>
        <a:graphic>
          <a:graphicData uri="http://schemas.openxmlformats.org/drawingml/2006/table">
            <a:tbl>
              <a:tblPr firstRow="1" bandRow="1">
                <a:tableStyleId>{5C22544A-7EE6-4342-B048-85BDC9FD1C3A}</a:tableStyleId>
              </a:tblPr>
              <a:tblGrid>
                <a:gridCol w="2232248"/>
                <a:gridCol w="1656184"/>
              </a:tblGrid>
              <a:tr h="139040">
                <a:tc>
                  <a:txBody>
                    <a:bodyPr/>
                    <a:lstStyle/>
                    <a:p>
                      <a:r>
                        <a:rPr lang="fr-FR" dirty="0" smtClean="0"/>
                        <a:t>Action</a:t>
                      </a:r>
                      <a:endParaRPr lang="fr-FR" dirty="0"/>
                    </a:p>
                  </a:txBody>
                  <a:tcPr/>
                </a:tc>
                <a:tc>
                  <a:txBody>
                    <a:bodyPr/>
                    <a:lstStyle/>
                    <a:p>
                      <a:r>
                        <a:rPr lang="fr-FR" dirty="0" smtClean="0"/>
                        <a:t>Event</a:t>
                      </a:r>
                      <a:endParaRPr lang="fr-FR" dirty="0"/>
                    </a:p>
                  </a:txBody>
                  <a:tcPr/>
                </a:tc>
              </a:tr>
              <a:tr h="370840">
                <a:tc>
                  <a:txBody>
                    <a:bodyPr/>
                    <a:lstStyle/>
                    <a:p>
                      <a:r>
                        <a:rPr lang="fr-FR" dirty="0" smtClean="0"/>
                        <a:t>Clic</a:t>
                      </a:r>
                      <a:endParaRPr lang="fr-FR" dirty="0"/>
                    </a:p>
                  </a:txBody>
                  <a:tcPr/>
                </a:tc>
                <a:tc>
                  <a:txBody>
                    <a:bodyPr/>
                    <a:lstStyle/>
                    <a:p>
                      <a:r>
                        <a:rPr lang="fr-FR" dirty="0" smtClean="0"/>
                        <a:t>click()</a:t>
                      </a:r>
                      <a:endParaRPr lang="fr-FR" dirty="0"/>
                    </a:p>
                  </a:txBody>
                  <a:tcPr/>
                </a:tc>
              </a:tr>
              <a:tr h="370840">
                <a:tc>
                  <a:txBody>
                    <a:bodyPr/>
                    <a:lstStyle/>
                    <a:p>
                      <a:r>
                        <a:rPr lang="fr-FR" dirty="0" smtClean="0"/>
                        <a:t>Double-clic</a:t>
                      </a:r>
                      <a:endParaRPr lang="fr-FR" dirty="0"/>
                    </a:p>
                  </a:txBody>
                  <a:tcPr/>
                </a:tc>
                <a:tc>
                  <a:txBody>
                    <a:bodyPr/>
                    <a:lstStyle/>
                    <a:p>
                      <a:r>
                        <a:rPr lang="fr-FR" dirty="0" err="1" smtClean="0"/>
                        <a:t>dblclick</a:t>
                      </a:r>
                      <a:r>
                        <a:rPr lang="fr-FR" dirty="0" smtClean="0"/>
                        <a:t>()</a:t>
                      </a:r>
                      <a:endParaRPr lang="fr-FR" dirty="0"/>
                    </a:p>
                  </a:txBody>
                  <a:tcPr/>
                </a:tc>
              </a:tr>
              <a:tr h="370840">
                <a:tc>
                  <a:txBody>
                    <a:bodyPr/>
                    <a:lstStyle/>
                    <a:p>
                      <a:r>
                        <a:rPr lang="fr-FR" dirty="0" smtClean="0"/>
                        <a:t>Survol d'un élément</a:t>
                      </a:r>
                      <a:endParaRPr lang="fr-FR" dirty="0"/>
                    </a:p>
                  </a:txBody>
                  <a:tcPr/>
                </a:tc>
                <a:tc>
                  <a:txBody>
                    <a:bodyPr/>
                    <a:lstStyle/>
                    <a:p>
                      <a:r>
                        <a:rPr lang="fr-FR" dirty="0" err="1" smtClean="0"/>
                        <a:t>hover</a:t>
                      </a:r>
                      <a:r>
                        <a:rPr lang="fr-FR" dirty="0" smtClean="0"/>
                        <a:t>()</a:t>
                      </a:r>
                      <a:endParaRPr lang="fr-FR" dirty="0"/>
                    </a:p>
                  </a:txBody>
                  <a:tcPr/>
                </a:tc>
              </a:tr>
              <a:tr h="370840">
                <a:tc>
                  <a:txBody>
                    <a:bodyPr/>
                    <a:lstStyle/>
                    <a:p>
                      <a:r>
                        <a:rPr lang="fr-FR" dirty="0" smtClean="0"/>
                        <a:t>Sortir du survol</a:t>
                      </a:r>
                      <a:endParaRPr lang="fr-FR" dirty="0"/>
                    </a:p>
                  </a:txBody>
                  <a:tcPr/>
                </a:tc>
                <a:tc>
                  <a:txBody>
                    <a:bodyPr/>
                    <a:lstStyle/>
                    <a:p>
                      <a:r>
                        <a:rPr lang="fr-FR" dirty="0" err="1" smtClean="0"/>
                        <a:t>mouseout</a:t>
                      </a:r>
                      <a:r>
                        <a:rPr lang="fr-FR" dirty="0" smtClean="0"/>
                        <a:t>()</a:t>
                      </a:r>
                      <a:endParaRPr lang="fr-FR" dirty="0"/>
                    </a:p>
                  </a:txBody>
                  <a:tcPr/>
                </a:tc>
              </a:tr>
              <a:tr h="370840">
                <a:tc>
                  <a:txBody>
                    <a:bodyPr/>
                    <a:lstStyle/>
                    <a:p>
                      <a:r>
                        <a:rPr lang="fr-FR" dirty="0" smtClean="0"/>
                        <a:t>Entrer</a:t>
                      </a:r>
                      <a:r>
                        <a:rPr lang="fr-FR" baseline="0" dirty="0" smtClean="0"/>
                        <a:t> sur un élément</a:t>
                      </a:r>
                      <a:endParaRPr lang="fr-FR" dirty="0"/>
                    </a:p>
                  </a:txBody>
                  <a:tcPr/>
                </a:tc>
                <a:tc>
                  <a:txBody>
                    <a:bodyPr/>
                    <a:lstStyle/>
                    <a:p>
                      <a:r>
                        <a:rPr lang="fr-FR" dirty="0" err="1" smtClean="0"/>
                        <a:t>mouseenter</a:t>
                      </a:r>
                      <a:r>
                        <a:rPr lang="fr-FR" dirty="0" smtClean="0"/>
                        <a:t>()</a:t>
                      </a:r>
                      <a:endParaRPr lang="fr-FR" dirty="0"/>
                    </a:p>
                  </a:txBody>
                  <a:tcPr/>
                </a:tc>
              </a:tr>
              <a:tr h="370840">
                <a:tc>
                  <a:txBody>
                    <a:bodyPr/>
                    <a:lstStyle/>
                    <a:p>
                      <a:r>
                        <a:rPr lang="fr-FR" dirty="0" smtClean="0"/>
                        <a:t>Sortir d'un élément</a:t>
                      </a:r>
                      <a:endParaRPr lang="fr-FR" dirty="0"/>
                    </a:p>
                  </a:txBody>
                  <a:tcPr/>
                </a:tc>
                <a:tc>
                  <a:txBody>
                    <a:bodyPr/>
                    <a:lstStyle/>
                    <a:p>
                      <a:r>
                        <a:rPr lang="fr-FR" dirty="0" err="1" smtClean="0"/>
                        <a:t>mouseleave</a:t>
                      </a:r>
                      <a:r>
                        <a:rPr lang="fr-FR" dirty="0" smtClean="0"/>
                        <a:t>()</a:t>
                      </a:r>
                      <a:endParaRPr lang="fr-FR" dirty="0"/>
                    </a:p>
                  </a:txBody>
                  <a:tcPr/>
                </a:tc>
              </a:tr>
              <a:tr h="370840">
                <a:tc>
                  <a:txBody>
                    <a:bodyPr/>
                    <a:lstStyle/>
                    <a:p>
                      <a:r>
                        <a:rPr lang="fr-FR" dirty="0" smtClean="0"/>
                        <a:t>Enfoncer un bouton</a:t>
                      </a:r>
                      <a:endParaRPr lang="fr-FR" dirty="0"/>
                    </a:p>
                  </a:txBody>
                  <a:tcPr/>
                </a:tc>
                <a:tc>
                  <a:txBody>
                    <a:bodyPr/>
                    <a:lstStyle/>
                    <a:p>
                      <a:r>
                        <a:rPr lang="fr-FR" dirty="0" err="1" smtClean="0"/>
                        <a:t>mousedown</a:t>
                      </a:r>
                      <a:r>
                        <a:rPr lang="fr-FR" dirty="0" smtClean="0"/>
                        <a:t>()</a:t>
                      </a:r>
                      <a:endParaRPr lang="fr-FR" dirty="0"/>
                    </a:p>
                  </a:txBody>
                  <a:tcPr/>
                </a:tc>
              </a:tr>
              <a:tr h="370840">
                <a:tc>
                  <a:txBody>
                    <a:bodyPr/>
                    <a:lstStyle/>
                    <a:p>
                      <a:r>
                        <a:rPr lang="fr-FR" dirty="0" smtClean="0"/>
                        <a:t>Relâcher un bouton</a:t>
                      </a:r>
                      <a:endParaRPr lang="fr-FR" dirty="0"/>
                    </a:p>
                  </a:txBody>
                  <a:tcPr/>
                </a:tc>
                <a:tc>
                  <a:txBody>
                    <a:bodyPr/>
                    <a:lstStyle/>
                    <a:p>
                      <a:r>
                        <a:rPr lang="fr-FR" dirty="0" err="1" smtClean="0"/>
                        <a:t>mouseup</a:t>
                      </a:r>
                      <a:r>
                        <a:rPr lang="fr-FR" dirty="0" smtClean="0"/>
                        <a:t>()</a:t>
                      </a:r>
                      <a:endParaRPr lang="fr-FR" dirty="0"/>
                    </a:p>
                  </a:txBody>
                  <a:tcPr/>
                </a:tc>
              </a:tr>
              <a:tr h="370840">
                <a:tc>
                  <a:txBody>
                    <a:bodyPr/>
                    <a:lstStyle/>
                    <a:p>
                      <a:r>
                        <a:rPr lang="fr-FR" dirty="0" smtClean="0"/>
                        <a:t>Utiliser la roulette</a:t>
                      </a:r>
                      <a:endParaRPr lang="fr-FR" dirty="0"/>
                    </a:p>
                  </a:txBody>
                  <a:tcPr/>
                </a:tc>
                <a:tc>
                  <a:txBody>
                    <a:bodyPr/>
                    <a:lstStyle/>
                    <a:p>
                      <a:r>
                        <a:rPr lang="fr-FR" dirty="0" smtClean="0"/>
                        <a:t>scroll()</a:t>
                      </a:r>
                      <a:endParaRPr lang="fr-FR" dirty="0"/>
                    </a:p>
                  </a:txBody>
                  <a:tcPr/>
                </a:tc>
              </a:tr>
            </a:tbl>
          </a:graphicData>
        </a:graphic>
      </p:graphicFrame>
      <p:sp>
        <p:nvSpPr>
          <p:cNvPr id="5" name="ZoneTexte 4"/>
          <p:cNvSpPr txBox="1"/>
          <p:nvPr/>
        </p:nvSpPr>
        <p:spPr>
          <a:xfrm>
            <a:off x="1043608" y="2132856"/>
            <a:ext cx="3096344" cy="369332"/>
          </a:xfrm>
          <a:prstGeom prst="rect">
            <a:avLst/>
          </a:prstGeom>
          <a:noFill/>
        </p:spPr>
        <p:txBody>
          <a:bodyPr wrap="square" rtlCol="0">
            <a:spAutoFit/>
          </a:bodyPr>
          <a:lstStyle/>
          <a:p>
            <a:r>
              <a:rPr lang="fr-FR" dirty="0" smtClean="0"/>
              <a:t>Evénements souris</a:t>
            </a:r>
            <a:endParaRPr lang="fr-FR" dirty="0"/>
          </a:p>
        </p:txBody>
      </p:sp>
    </p:spTree>
    <p:extLst>
      <p:ext uri="{BB962C8B-B14F-4D97-AF65-F5344CB8AC3E}">
        <p14:creationId xmlns:p14="http://schemas.microsoft.com/office/powerpoint/2010/main" val="4146632925"/>
      </p:ext>
    </p:extLst>
  </p:cSld>
  <p:clrMapOvr>
    <a:masterClrMapping/>
  </p:clrMapOvr>
  <p:transition spd="slow">
    <p:wipe dir="d"/>
  </p:transition>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791216"/>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.on(</a:t>
            </a:r>
            <a:r>
              <a:rPr lang="fr-FR" sz="3100" b="1" i="1" dirty="0" err="1" smtClean="0">
                <a:solidFill>
                  <a:schemeClr val="tx2">
                    <a:lumMod val="75000"/>
                  </a:schemeClr>
                </a:solidFill>
              </a:rPr>
              <a:t>event</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][,data],</a:t>
            </a:r>
            <a:r>
              <a:rPr lang="fr-FR" sz="3100" b="1" i="1" dirty="0" err="1" smtClean="0">
                <a:solidFill>
                  <a:schemeClr val="tx2">
                    <a:lumMod val="75000"/>
                  </a:schemeClr>
                </a:solidFill>
              </a:rPr>
              <a:t>handler</a:t>
            </a:r>
            <a:r>
              <a:rPr lang="fr-FR" sz="3100" b="1" i="1" dirty="0" smtClean="0">
                <a:solidFill>
                  <a:schemeClr val="tx2">
                    <a:lumMod val="75000"/>
                  </a:schemeClr>
                </a:solidFill>
              </a:rPr>
              <a:t>(</a:t>
            </a:r>
            <a:r>
              <a:rPr lang="fr-FR" sz="3100" b="1" i="1" dirty="0" err="1" smtClean="0">
                <a:solidFill>
                  <a:schemeClr val="tx2">
                    <a:lumMod val="75000"/>
                  </a:schemeClr>
                </a:solidFill>
              </a:rPr>
              <a:t>eventObject</a:t>
            </a:r>
            <a:r>
              <a:rPr lang="fr-FR" sz="3100" b="1" i="1" dirty="0" smtClean="0">
                <a:solidFill>
                  <a:schemeClr val="tx2">
                    <a:lumMod val="75000"/>
                  </a:schemeClr>
                </a:solidFill>
              </a:rPr>
              <a:t>)</a:t>
            </a:r>
            <a:r>
              <a:rPr lang="fr-FR" sz="3100" b="1" i="1" dirty="0" smtClean="0">
                <a:solidFill>
                  <a:schemeClr val="accent2">
                    <a:lumMod val="75000"/>
                  </a:schemeClr>
                </a:solidFill>
              </a:rPr>
              <a:t>)</a:t>
            </a:r>
            <a:br>
              <a:rPr lang="fr-FR" sz="3100" b="1" i="1" dirty="0" smtClean="0">
                <a:solidFill>
                  <a:schemeClr val="accent2">
                    <a:lumMod val="75000"/>
                  </a:schemeClr>
                </a:solidFill>
              </a:rPr>
            </a:br>
            <a:r>
              <a:rPr lang="fr-FR" sz="3100" b="1" i="1" dirty="0" smtClean="0">
                <a:solidFill>
                  <a:schemeClr val="accent2">
                    <a:lumMod val="75000"/>
                  </a:schemeClr>
                </a:solidFill>
              </a:rPr>
              <a:t>.on(</a:t>
            </a:r>
            <a:r>
              <a:rPr lang="fr-FR" sz="3100" b="1" i="1" dirty="0" err="1" smtClean="0">
                <a:solidFill>
                  <a:schemeClr val="tx2">
                    <a:lumMod val="75000"/>
                  </a:schemeClr>
                </a:solidFill>
              </a:rPr>
              <a:t>event</a:t>
            </a:r>
            <a:r>
              <a:rPr lang="fr-FR" sz="3100" b="1" i="1" dirty="0">
                <a:solidFill>
                  <a:schemeClr val="tx2">
                    <a:lumMod val="75000"/>
                  </a:schemeClr>
                </a:solidFill>
              </a:rPr>
              <a:t>[,</a:t>
            </a:r>
            <a:r>
              <a:rPr lang="fr-FR" sz="3100" b="1" i="1" dirty="0" err="1">
                <a:solidFill>
                  <a:schemeClr val="tx2">
                    <a:lumMod val="75000"/>
                  </a:schemeClr>
                </a:solidFill>
              </a:rPr>
              <a:t>selecteur</a:t>
            </a:r>
            <a:r>
              <a:rPr lang="fr-FR" sz="3100" b="1" i="1" dirty="0">
                <a:solidFill>
                  <a:schemeClr val="tx2">
                    <a:lumMod val="75000"/>
                  </a:schemeClr>
                </a:solidFill>
              </a:rPr>
              <a:t>][,data</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graphicFrame>
        <p:nvGraphicFramePr>
          <p:cNvPr id="3" name="Tableau 2"/>
          <p:cNvGraphicFramePr>
            <a:graphicFrameLocks noGrp="1"/>
          </p:cNvGraphicFramePr>
          <p:nvPr>
            <p:extLst/>
          </p:nvPr>
        </p:nvGraphicFramePr>
        <p:xfrm>
          <a:off x="2411760" y="2852936"/>
          <a:ext cx="4680520" cy="2219960"/>
        </p:xfrm>
        <a:graphic>
          <a:graphicData uri="http://schemas.openxmlformats.org/drawingml/2006/table">
            <a:tbl>
              <a:tblPr firstRow="1" bandRow="1">
                <a:tableStyleId>{5C22544A-7EE6-4342-B048-85BDC9FD1C3A}</a:tableStyleId>
              </a:tblPr>
              <a:tblGrid>
                <a:gridCol w="3168352"/>
                <a:gridCol w="1512168"/>
              </a:tblGrid>
              <a:tr h="139040">
                <a:tc>
                  <a:txBody>
                    <a:bodyPr/>
                    <a:lstStyle/>
                    <a:p>
                      <a:r>
                        <a:rPr lang="fr-FR" dirty="0" smtClean="0"/>
                        <a:t>Action</a:t>
                      </a:r>
                      <a:endParaRPr lang="fr-FR" dirty="0"/>
                    </a:p>
                  </a:txBody>
                  <a:tcPr/>
                </a:tc>
                <a:tc>
                  <a:txBody>
                    <a:bodyPr/>
                    <a:lstStyle/>
                    <a:p>
                      <a:r>
                        <a:rPr lang="fr-FR" dirty="0" smtClean="0"/>
                        <a:t>Event</a:t>
                      </a:r>
                      <a:endParaRPr lang="fr-FR" dirty="0"/>
                    </a:p>
                  </a:txBody>
                  <a:tcPr/>
                </a:tc>
              </a:tr>
              <a:tr h="370840">
                <a:tc>
                  <a:txBody>
                    <a:bodyPr/>
                    <a:lstStyle/>
                    <a:p>
                      <a:r>
                        <a:rPr lang="fr-FR" dirty="0" smtClean="0"/>
                        <a:t>Touche</a:t>
                      </a:r>
                      <a:r>
                        <a:rPr lang="fr-FR" baseline="0" dirty="0" smtClean="0"/>
                        <a:t> enfoncée (une fois)</a:t>
                      </a:r>
                      <a:endParaRPr lang="fr-FR" dirty="0"/>
                    </a:p>
                  </a:txBody>
                  <a:tcPr/>
                </a:tc>
                <a:tc>
                  <a:txBody>
                    <a:bodyPr/>
                    <a:lstStyle/>
                    <a:p>
                      <a:r>
                        <a:rPr lang="fr-FR" dirty="0" err="1" smtClean="0"/>
                        <a:t>keydown</a:t>
                      </a:r>
                      <a:r>
                        <a:rPr lang="fr-FR" dirty="0" smtClean="0"/>
                        <a:t>()</a:t>
                      </a:r>
                      <a:endParaRPr lang="fr-FR" dirty="0"/>
                    </a:p>
                  </a:txBody>
                  <a:tcPr/>
                </a:tc>
              </a:tr>
              <a:tr h="370840">
                <a:tc>
                  <a:txBody>
                    <a:bodyPr/>
                    <a:lstStyle/>
                    <a:p>
                      <a:r>
                        <a:rPr lang="fr-FR" dirty="0" smtClean="0"/>
                        <a:t>Touche</a:t>
                      </a:r>
                      <a:r>
                        <a:rPr lang="fr-FR" baseline="0" dirty="0" smtClean="0"/>
                        <a:t> enfoncée (répétée)</a:t>
                      </a:r>
                      <a:endParaRPr lang="fr-FR" dirty="0"/>
                    </a:p>
                  </a:txBody>
                  <a:tcPr/>
                </a:tc>
                <a:tc>
                  <a:txBody>
                    <a:bodyPr/>
                    <a:lstStyle/>
                    <a:p>
                      <a:r>
                        <a:rPr lang="fr-FR" dirty="0" err="1" smtClean="0"/>
                        <a:t>keypress</a:t>
                      </a:r>
                      <a:r>
                        <a:rPr lang="fr-FR" dirty="0" smtClean="0"/>
                        <a:t>()</a:t>
                      </a:r>
                      <a:endParaRPr lang="fr-FR" dirty="0"/>
                    </a:p>
                  </a:txBody>
                  <a:tcPr/>
                </a:tc>
              </a:tr>
              <a:tr h="370840">
                <a:tc>
                  <a:txBody>
                    <a:bodyPr/>
                    <a:lstStyle/>
                    <a:p>
                      <a:r>
                        <a:rPr lang="fr-FR" dirty="0" smtClean="0"/>
                        <a:t>Touche </a:t>
                      </a:r>
                      <a:r>
                        <a:rPr lang="fr-FR" dirty="0" err="1" smtClean="0"/>
                        <a:t>relachée</a:t>
                      </a:r>
                      <a:endParaRPr lang="fr-FR" dirty="0"/>
                    </a:p>
                  </a:txBody>
                  <a:tcPr/>
                </a:tc>
                <a:tc>
                  <a:txBody>
                    <a:bodyPr/>
                    <a:lstStyle/>
                    <a:p>
                      <a:r>
                        <a:rPr lang="fr-FR" dirty="0" err="1" smtClean="0"/>
                        <a:t>keyup</a:t>
                      </a:r>
                      <a:r>
                        <a:rPr lang="fr-FR" dirty="0" smtClean="0"/>
                        <a:t>()</a:t>
                      </a:r>
                      <a:endParaRPr lang="fr-FR" dirty="0"/>
                    </a:p>
                  </a:txBody>
                  <a:tcPr/>
                </a:tc>
              </a:tr>
              <a:tr h="370840">
                <a:tc>
                  <a:txBody>
                    <a:bodyPr/>
                    <a:lstStyle/>
                    <a:p>
                      <a:r>
                        <a:rPr lang="fr-FR" dirty="0" smtClean="0"/>
                        <a:t>Champ</a:t>
                      </a:r>
                      <a:r>
                        <a:rPr lang="fr-FR" baseline="0" dirty="0" smtClean="0"/>
                        <a:t> &lt;input&gt; reçoit le focus</a:t>
                      </a:r>
                      <a:endParaRPr lang="fr-FR" dirty="0"/>
                    </a:p>
                  </a:txBody>
                  <a:tcPr/>
                </a:tc>
                <a:tc>
                  <a:txBody>
                    <a:bodyPr/>
                    <a:lstStyle/>
                    <a:p>
                      <a:r>
                        <a:rPr lang="fr-FR" dirty="0" smtClean="0"/>
                        <a:t>focus()</a:t>
                      </a:r>
                      <a:endParaRPr lang="fr-FR" dirty="0"/>
                    </a:p>
                  </a:txBody>
                  <a:tcPr/>
                </a:tc>
              </a:tr>
              <a:tr h="370840">
                <a:tc>
                  <a:txBody>
                    <a:bodyPr/>
                    <a:lstStyle/>
                    <a:p>
                      <a:r>
                        <a:rPr lang="fr-FR" dirty="0" smtClean="0"/>
                        <a:t>Champ</a:t>
                      </a:r>
                      <a:r>
                        <a:rPr lang="fr-FR" baseline="0" dirty="0" smtClean="0"/>
                        <a:t> &lt;input&gt; perd le focus</a:t>
                      </a:r>
                      <a:endParaRPr lang="fr-FR" dirty="0"/>
                    </a:p>
                  </a:txBody>
                  <a:tcPr/>
                </a:tc>
                <a:tc>
                  <a:txBody>
                    <a:bodyPr/>
                    <a:lstStyle/>
                    <a:p>
                      <a:r>
                        <a:rPr lang="fr-FR" dirty="0" err="1" smtClean="0"/>
                        <a:t>blur</a:t>
                      </a:r>
                      <a:r>
                        <a:rPr lang="fr-FR" dirty="0" smtClean="0"/>
                        <a:t>()</a:t>
                      </a:r>
                      <a:endParaRPr lang="fr-FR" dirty="0"/>
                    </a:p>
                  </a:txBody>
                  <a:tcPr/>
                </a:tc>
              </a:tr>
            </a:tbl>
          </a:graphicData>
        </a:graphic>
      </p:graphicFrame>
      <p:sp>
        <p:nvSpPr>
          <p:cNvPr id="4" name="ZoneTexte 3"/>
          <p:cNvSpPr txBox="1"/>
          <p:nvPr/>
        </p:nvSpPr>
        <p:spPr>
          <a:xfrm>
            <a:off x="1043608" y="2132856"/>
            <a:ext cx="3096344" cy="369332"/>
          </a:xfrm>
          <a:prstGeom prst="rect">
            <a:avLst/>
          </a:prstGeom>
          <a:noFill/>
        </p:spPr>
        <p:txBody>
          <a:bodyPr wrap="square" rtlCol="0">
            <a:spAutoFit/>
          </a:bodyPr>
          <a:lstStyle/>
          <a:p>
            <a:r>
              <a:rPr lang="fr-FR" dirty="0" smtClean="0"/>
              <a:t>Evénements clavier</a:t>
            </a:r>
            <a:endParaRPr lang="fr-FR" dirty="0"/>
          </a:p>
        </p:txBody>
      </p:sp>
    </p:spTree>
    <p:extLst>
      <p:ext uri="{BB962C8B-B14F-4D97-AF65-F5344CB8AC3E}">
        <p14:creationId xmlns:p14="http://schemas.microsoft.com/office/powerpoint/2010/main" val="605850732"/>
      </p:ext>
    </p:extLst>
  </p:cSld>
  <p:clrMapOvr>
    <a:masterClrMapping/>
  </p:clrMapOvr>
  <p:transition spd="slow">
    <p:wipe dir="d"/>
  </p:transition>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.first()</a:t>
            </a:r>
            <a:endParaRPr lang="fr-FR" sz="3100" b="1" dirty="0">
              <a:solidFill>
                <a:schemeClr val="accent2">
                  <a:lumMod val="75000"/>
                </a:schemeClr>
              </a:solidFill>
            </a:endParaRPr>
          </a:p>
        </p:txBody>
      </p:sp>
      <p:sp>
        <p:nvSpPr>
          <p:cNvPr id="4" name="ZoneTexte 3"/>
          <p:cNvSpPr txBox="1"/>
          <p:nvPr/>
        </p:nvSpPr>
        <p:spPr>
          <a:xfrm>
            <a:off x="737690" y="1412776"/>
            <a:ext cx="8082782" cy="5355312"/>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smtClean="0">
                <a:solidFill>
                  <a:schemeClr val="accent2">
                    <a:lumMod val="75000"/>
                  </a:schemeClr>
                </a:solidFill>
              </a:rPr>
              <a:t>first()</a:t>
            </a:r>
            <a:endParaRPr lang="fr-FR" b="1" dirty="0"/>
          </a:p>
          <a:p>
            <a:r>
              <a:rPr lang="fr-FR" dirty="0" smtClean="0"/>
              <a:t>Réduit le jeu spécifié par </a:t>
            </a:r>
            <a:r>
              <a:rPr lang="fr-FR" b="1" dirty="0" smtClean="0">
                <a:solidFill>
                  <a:schemeClr val="tx2">
                    <a:lumMod val="75000"/>
                  </a:schemeClr>
                </a:solidFill>
              </a:rPr>
              <a:t>$(</a:t>
            </a:r>
            <a:r>
              <a:rPr lang="fr-FR" b="1" dirty="0">
                <a:solidFill>
                  <a:schemeClr val="tx2">
                    <a:lumMod val="75000"/>
                  </a:schemeClr>
                </a:solidFill>
              </a:rPr>
              <a:t>cible</a:t>
            </a:r>
            <a:r>
              <a:rPr lang="fr-FR" b="1" dirty="0" smtClean="0">
                <a:solidFill>
                  <a:schemeClr val="tx2">
                    <a:lumMod val="75000"/>
                  </a:schemeClr>
                </a:solidFill>
              </a:rPr>
              <a:t>) </a:t>
            </a:r>
            <a:r>
              <a:rPr lang="fr-FR" dirty="0"/>
              <a:t>au premier élément.</a:t>
            </a:r>
          </a:p>
          <a:p>
            <a:endParaRPr lang="fr-FR" dirty="0" smtClean="0"/>
          </a:p>
          <a:p>
            <a:r>
              <a:rPr lang="fr-FR" dirty="0" smtClean="0"/>
              <a:t>Exemple :</a:t>
            </a:r>
          </a:p>
          <a:p>
            <a:r>
              <a:rPr lang="fr-FR" dirty="0" smtClean="0"/>
              <a:t>&lt;</a:t>
            </a:r>
            <a:r>
              <a:rPr lang="fr-FR" dirty="0"/>
              <a:t>body&gt;</a:t>
            </a:r>
          </a:p>
          <a:p>
            <a:r>
              <a:rPr lang="fr-FR" dirty="0"/>
              <a:t>&lt;</a:t>
            </a:r>
            <a:r>
              <a:rPr lang="fr-FR" dirty="0" err="1"/>
              <a:t>ul</a:t>
            </a:r>
            <a:r>
              <a:rPr lang="fr-FR" dirty="0"/>
              <a:t> class="level-1 </a:t>
            </a:r>
            <a:r>
              <a:rPr lang="fr-FR" dirty="0" err="1"/>
              <a:t>yes</a:t>
            </a:r>
            <a:r>
              <a:rPr lang="fr-FR" dirty="0"/>
              <a:t>"&gt;</a:t>
            </a:r>
          </a:p>
          <a:p>
            <a:r>
              <a:rPr lang="fr-FR" dirty="0"/>
              <a:t>   &lt;li class="item-i"&gt;I&lt;/li&gt;</a:t>
            </a:r>
          </a:p>
          <a:p>
            <a:r>
              <a:rPr lang="fr-FR" dirty="0"/>
              <a:t>   &lt;</a:t>
            </a:r>
            <a:r>
              <a:rPr lang="fr-FR" dirty="0" err="1"/>
              <a:t>ul</a:t>
            </a:r>
            <a:r>
              <a:rPr lang="fr-FR" dirty="0"/>
              <a:t> class="level-2 </a:t>
            </a:r>
            <a:r>
              <a:rPr lang="fr-FR" dirty="0" err="1"/>
              <a:t>yes</a:t>
            </a:r>
            <a:r>
              <a:rPr lang="fr-FR" dirty="0"/>
              <a:t>"&gt;</a:t>
            </a:r>
          </a:p>
          <a:p>
            <a:r>
              <a:rPr lang="fr-FR" dirty="0"/>
              <a:t>      &lt;li class="item-a"&gt;A&lt;/li&gt;</a:t>
            </a:r>
          </a:p>
          <a:p>
            <a:r>
              <a:rPr lang="fr-FR" dirty="0"/>
              <a:t>      &lt;li class="item-b"&gt;B&lt;/li&gt;</a:t>
            </a:r>
          </a:p>
          <a:p>
            <a:r>
              <a:rPr lang="fr-FR" dirty="0"/>
              <a:t>      &lt;li class="item-c"&gt;C&lt;/li&gt;</a:t>
            </a:r>
          </a:p>
          <a:p>
            <a:r>
              <a:rPr lang="fr-FR" dirty="0"/>
              <a:t>   &lt;/</a:t>
            </a:r>
            <a:r>
              <a:rPr lang="fr-FR" dirty="0" err="1"/>
              <a:t>ul</a:t>
            </a:r>
            <a:r>
              <a:rPr lang="fr-FR" dirty="0"/>
              <a:t>&gt;</a:t>
            </a:r>
          </a:p>
          <a:p>
            <a:r>
              <a:rPr lang="fr-FR" dirty="0"/>
              <a:t>&lt;/li&gt;</a:t>
            </a:r>
          </a:p>
          <a:p>
            <a:r>
              <a:rPr lang="fr-FR" dirty="0"/>
              <a:t>&lt;li class="item-iii"&gt;III&lt;/li&gt;</a:t>
            </a:r>
          </a:p>
          <a:p>
            <a:r>
              <a:rPr lang="fr-FR" dirty="0"/>
              <a:t>&lt;/</a:t>
            </a:r>
            <a:r>
              <a:rPr lang="fr-FR" dirty="0" err="1"/>
              <a:t>ul</a:t>
            </a:r>
            <a:r>
              <a:rPr lang="fr-FR" dirty="0"/>
              <a:t>&gt;</a:t>
            </a:r>
          </a:p>
          <a:p>
            <a:r>
              <a:rPr lang="fr-FR" dirty="0"/>
              <a:t>&lt;script&gt;</a:t>
            </a:r>
          </a:p>
          <a:p>
            <a:r>
              <a:rPr lang="fr-FR" b="1" dirty="0">
                <a:solidFill>
                  <a:schemeClr val="accent2">
                    <a:lumMod val="75000"/>
                  </a:schemeClr>
                </a:solidFill>
              </a:rPr>
              <a:t>$('li').first().</a:t>
            </a:r>
            <a:r>
              <a:rPr lang="fr-FR" b="1" dirty="0" err="1">
                <a:solidFill>
                  <a:schemeClr val="accent2">
                    <a:lumMod val="75000"/>
                  </a:schemeClr>
                </a:solidFill>
              </a:rPr>
              <a:t>css</a:t>
            </a:r>
            <a:r>
              <a:rPr lang="fr-FR" b="1" dirty="0">
                <a:solidFill>
                  <a:schemeClr val="accent2">
                    <a:lumMod val="75000"/>
                  </a:schemeClr>
                </a:solidFill>
              </a:rPr>
              <a:t>('background-</a:t>
            </a:r>
            <a:r>
              <a:rPr lang="fr-FR" b="1" dirty="0" err="1">
                <a:solidFill>
                  <a:schemeClr val="accent2">
                    <a:lumMod val="75000"/>
                  </a:schemeClr>
                </a:solidFill>
              </a:rPr>
              <a:t>color</a:t>
            </a:r>
            <a:r>
              <a:rPr lang="fr-FR" b="1" dirty="0">
                <a:solidFill>
                  <a:schemeClr val="accent2">
                    <a:lumMod val="75000"/>
                  </a:schemeClr>
                </a:solidFill>
              </a:rPr>
              <a:t>', '</a:t>
            </a:r>
            <a:r>
              <a:rPr lang="fr-FR" b="1" dirty="0" err="1">
                <a:solidFill>
                  <a:schemeClr val="accent2">
                    <a:lumMod val="75000"/>
                  </a:schemeClr>
                </a:solidFill>
              </a:rPr>
              <a:t>yellow</a:t>
            </a:r>
            <a:r>
              <a:rPr lang="fr-FR" b="1" dirty="0">
                <a:solidFill>
                  <a:schemeClr val="accent2">
                    <a:lumMod val="75000"/>
                  </a:schemeClr>
                </a:solidFill>
              </a:rPr>
              <a:t>');</a:t>
            </a:r>
          </a:p>
          <a:p>
            <a:r>
              <a:rPr lang="fr-FR" dirty="0"/>
              <a:t>&lt;/script&gt;</a:t>
            </a:r>
          </a:p>
          <a:p>
            <a:r>
              <a:rPr lang="fr-FR" dirty="0"/>
              <a:t>&lt;/body&gt;.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2585482"/>
            <a:ext cx="3668102" cy="185163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86526990"/>
      </p:ext>
    </p:extLst>
  </p:cSld>
  <p:clrMapOvr>
    <a:masterClrMapping/>
  </p:clrMapOvr>
  <p:transition spd="slow">
    <p:wipe dir="d"/>
  </p:transition>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ready</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5078313"/>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err="1" smtClean="0">
                <a:solidFill>
                  <a:schemeClr val="accent2">
                    <a:lumMod val="75000"/>
                  </a:schemeClr>
                </a:solidFill>
              </a:rPr>
              <a:t>ready</a:t>
            </a:r>
            <a:r>
              <a:rPr lang="fr-FR" b="1" dirty="0" smtClean="0">
                <a:solidFill>
                  <a:schemeClr val="accent2">
                    <a:lumMod val="75000"/>
                  </a:schemeClr>
                </a:solidFill>
              </a:rPr>
              <a:t>()</a:t>
            </a:r>
            <a:endParaRPr lang="fr-FR" b="1" dirty="0"/>
          </a:p>
          <a:p>
            <a:r>
              <a:rPr lang="fr-FR" dirty="0" smtClean="0"/>
              <a:t>Indique la ou les fonctions à exécuter quand la page est totalement chargée.</a:t>
            </a:r>
            <a:endParaRPr lang="fr-FR" dirty="0"/>
          </a:p>
          <a:p>
            <a:r>
              <a:rPr lang="fr-FR" dirty="0" smtClean="0"/>
              <a:t>Cette fonction n'est généralement pas compatible avec la balise &lt;body </a:t>
            </a:r>
            <a:r>
              <a:rPr lang="fr-FR" dirty="0" err="1" smtClean="0"/>
              <a:t>onload</a:t>
            </a:r>
            <a:r>
              <a:rPr lang="fr-FR" dirty="0" smtClean="0"/>
              <a:t>=""&gt;.</a:t>
            </a:r>
          </a:p>
          <a:p>
            <a:r>
              <a:rPr lang="fr-FR" dirty="0" smtClean="0"/>
              <a:t>Cette fonction est surtout utilisée dans la balise </a:t>
            </a:r>
            <a:r>
              <a:rPr lang="fr-FR" b="1" dirty="0" smtClean="0">
                <a:solidFill>
                  <a:schemeClr val="tx2">
                    <a:lumMod val="75000"/>
                  </a:schemeClr>
                </a:solidFill>
              </a:rPr>
              <a:t>&lt;</a:t>
            </a:r>
            <a:r>
              <a:rPr lang="fr-FR" b="1" dirty="0" err="1" smtClean="0">
                <a:solidFill>
                  <a:schemeClr val="tx2">
                    <a:lumMod val="75000"/>
                  </a:schemeClr>
                </a:solidFill>
              </a:rPr>
              <a:t>head</a:t>
            </a:r>
            <a:r>
              <a:rPr lang="fr-FR" b="1" dirty="0" smtClean="0">
                <a:solidFill>
                  <a:schemeClr val="tx2">
                    <a:lumMod val="75000"/>
                  </a:schemeClr>
                </a:solidFill>
              </a:rPr>
              <a:t>&gt;&lt;script&gt;...&lt;/script&gt;&lt;/</a:t>
            </a:r>
            <a:r>
              <a:rPr lang="fr-FR" b="1" dirty="0" err="1" smtClean="0">
                <a:solidFill>
                  <a:schemeClr val="tx2">
                    <a:lumMod val="75000"/>
                  </a:schemeClr>
                </a:solidFill>
              </a:rPr>
              <a:t>head</a:t>
            </a:r>
            <a:r>
              <a:rPr lang="fr-FR" b="1" dirty="0" smtClean="0">
                <a:solidFill>
                  <a:schemeClr val="tx2">
                    <a:lumMod val="75000"/>
                  </a:schemeClr>
                </a:solidFill>
              </a:rPr>
              <a:t>&gt; </a:t>
            </a:r>
            <a:r>
              <a:rPr lang="fr-FR" dirty="0" smtClean="0"/>
              <a:t>pour demander au navigateur d'attendre le chargement complet de la page avant d'exécuter une fonction </a:t>
            </a:r>
            <a:r>
              <a:rPr lang="fr-FR" dirty="0" err="1" smtClean="0"/>
              <a:t>jQuery</a:t>
            </a:r>
            <a:r>
              <a:rPr lang="fr-FR" dirty="0" smtClean="0"/>
              <a:t>.</a:t>
            </a:r>
          </a:p>
          <a:p>
            <a:r>
              <a:rPr lang="fr-FR" dirty="0" smtClean="0"/>
              <a:t>Exemple  1 :</a:t>
            </a:r>
          </a:p>
          <a:p>
            <a:r>
              <a:rPr lang="fr-FR" b="1" dirty="0" smtClean="0">
                <a:solidFill>
                  <a:schemeClr val="accent2">
                    <a:lumMod val="75000"/>
                  </a:schemeClr>
                </a:solidFill>
              </a:rPr>
              <a:t>$(document).</a:t>
            </a:r>
            <a:r>
              <a:rPr lang="fr-FR" b="1" dirty="0" err="1" smtClean="0">
                <a:solidFill>
                  <a:schemeClr val="accent2">
                    <a:lumMod val="75000"/>
                  </a:schemeClr>
                </a:solidFill>
              </a:rPr>
              <a:t>ready</a:t>
            </a:r>
            <a:r>
              <a:rPr lang="fr-FR" b="1" dirty="0" smtClean="0">
                <a:solidFill>
                  <a:schemeClr val="accent2">
                    <a:lumMod val="75000"/>
                  </a:schemeClr>
                </a:solidFill>
              </a:rPr>
              <a:t>(fonction);</a:t>
            </a:r>
          </a:p>
          <a:p>
            <a:r>
              <a:rPr lang="fr-FR" dirty="0" smtClean="0"/>
              <a:t>Exemple 2 :</a:t>
            </a:r>
            <a:endParaRPr lang="fr-FR" dirty="0"/>
          </a:p>
          <a:p>
            <a:r>
              <a:rPr lang="fr-FR" dirty="0"/>
              <a:t>&lt;script type="</a:t>
            </a:r>
            <a:r>
              <a:rPr lang="fr-FR" dirty="0" err="1"/>
              <a:t>text</a:t>
            </a:r>
            <a:r>
              <a:rPr lang="fr-FR" dirty="0"/>
              <a:t>/javascript</a:t>
            </a:r>
            <a:r>
              <a:rPr lang="fr-FR" dirty="0" smtClean="0"/>
              <a:t>"&gt;</a:t>
            </a:r>
          </a:p>
          <a:p>
            <a:r>
              <a:rPr lang="en-US" b="1" dirty="0">
                <a:solidFill>
                  <a:schemeClr val="accent2">
                    <a:lumMod val="75000"/>
                  </a:schemeClr>
                </a:solidFill>
              </a:rPr>
              <a:t>$(document).ready(function () {</a:t>
            </a:r>
          </a:p>
          <a:p>
            <a:r>
              <a:rPr lang="en-US" b="1" dirty="0" smtClean="0">
                <a:solidFill>
                  <a:schemeClr val="accent2">
                    <a:lumMod val="75000"/>
                  </a:schemeClr>
                </a:solidFill>
              </a:rPr>
              <a:t>      $("</a:t>
            </a:r>
            <a:r>
              <a:rPr lang="en-US" b="1" dirty="0">
                <a:solidFill>
                  <a:schemeClr val="accent2">
                    <a:lumMod val="75000"/>
                  </a:schemeClr>
                </a:solidFill>
              </a:rPr>
              <a:t>p").text</a:t>
            </a:r>
            <a:r>
              <a:rPr lang="en-US" b="1" dirty="0" smtClean="0">
                <a:solidFill>
                  <a:schemeClr val="accent2">
                    <a:lumMod val="75000"/>
                  </a:schemeClr>
                </a:solidFill>
              </a:rPr>
              <a:t>("</a:t>
            </a:r>
            <a:r>
              <a:rPr lang="en-US" b="1" dirty="0" err="1" smtClean="0">
                <a:solidFill>
                  <a:schemeClr val="accent2">
                    <a:lumMod val="75000"/>
                  </a:schemeClr>
                </a:solidFill>
              </a:rPr>
              <a:t>Chargement</a:t>
            </a:r>
            <a:r>
              <a:rPr lang="en-US" b="1" dirty="0" smtClean="0">
                <a:solidFill>
                  <a:schemeClr val="accent2">
                    <a:lumMod val="75000"/>
                  </a:schemeClr>
                </a:solidFill>
              </a:rPr>
              <a:t> </a:t>
            </a:r>
            <a:r>
              <a:rPr lang="en-US" b="1" dirty="0" err="1" smtClean="0">
                <a:solidFill>
                  <a:schemeClr val="accent2">
                    <a:lumMod val="75000"/>
                  </a:schemeClr>
                </a:solidFill>
              </a:rPr>
              <a:t>terminé</a:t>
            </a:r>
            <a:r>
              <a:rPr lang="en-US" b="1" dirty="0">
                <a:solidFill>
                  <a:schemeClr val="accent2">
                    <a:lumMod val="75000"/>
                  </a:schemeClr>
                </a:solidFill>
              </a:rPr>
              <a:t>.</a:t>
            </a:r>
            <a:r>
              <a:rPr lang="en-US" b="1" dirty="0" smtClean="0">
                <a:solidFill>
                  <a:schemeClr val="accent2">
                    <a:lumMod val="75000"/>
                  </a:schemeClr>
                </a:solidFill>
              </a:rPr>
              <a:t>");</a:t>
            </a:r>
            <a:endParaRPr lang="en-US" b="1" dirty="0">
              <a:solidFill>
                <a:schemeClr val="accent2">
                  <a:lumMod val="75000"/>
                </a:schemeClr>
              </a:solidFill>
            </a:endParaRPr>
          </a:p>
          <a:p>
            <a:r>
              <a:rPr lang="en-US" b="1" dirty="0">
                <a:solidFill>
                  <a:schemeClr val="accent2">
                    <a:lumMod val="75000"/>
                  </a:schemeClr>
                </a:solidFill>
              </a:rPr>
              <a:t>});</a:t>
            </a:r>
          </a:p>
          <a:p>
            <a:r>
              <a:rPr lang="en-US" dirty="0"/>
              <a:t>&lt;/script&gt;</a:t>
            </a:r>
          </a:p>
          <a:p>
            <a:r>
              <a:rPr lang="en-US" dirty="0"/>
              <a:t>&lt;/head&gt;</a:t>
            </a:r>
          </a:p>
          <a:p>
            <a:r>
              <a:rPr lang="en-US" dirty="0"/>
              <a:t>&lt;body&gt;</a:t>
            </a:r>
          </a:p>
          <a:p>
            <a:r>
              <a:rPr lang="en-US" dirty="0" smtClean="0"/>
              <a:t>      &lt;p&gt;</a:t>
            </a:r>
            <a:r>
              <a:rPr lang="en-US" dirty="0" err="1" smtClean="0"/>
              <a:t>Chargement</a:t>
            </a:r>
            <a:r>
              <a:rPr lang="en-US" dirty="0" smtClean="0"/>
              <a:t> en </a:t>
            </a:r>
            <a:r>
              <a:rPr lang="en-US" dirty="0" err="1" smtClean="0"/>
              <a:t>cours</a:t>
            </a:r>
            <a:r>
              <a:rPr lang="en-US" dirty="0" smtClean="0"/>
              <a:t>.&lt;/</a:t>
            </a:r>
            <a:r>
              <a:rPr lang="en-US" dirty="0"/>
              <a:t>p&gt;</a:t>
            </a:r>
          </a:p>
          <a:p>
            <a:r>
              <a:rPr lang="en-US" dirty="0"/>
              <a:t>&lt;/body</a:t>
            </a:r>
            <a:r>
              <a:rPr lang="en-US" dirty="0" smtClean="0"/>
              <a:t>&gt;</a:t>
            </a:r>
            <a:endParaRPr lang="en-US" dirty="0"/>
          </a:p>
        </p:txBody>
      </p:sp>
      <p:sp>
        <p:nvSpPr>
          <p:cNvPr id="3" name="ZoneTexte 2"/>
          <p:cNvSpPr txBox="1"/>
          <p:nvPr/>
        </p:nvSpPr>
        <p:spPr>
          <a:xfrm>
            <a:off x="5580112" y="3582600"/>
            <a:ext cx="2952328" cy="369332"/>
          </a:xfrm>
          <a:prstGeom prst="rect">
            <a:avLst/>
          </a:prstGeom>
          <a:noFill/>
          <a:ln>
            <a:solidFill>
              <a:schemeClr val="accent1"/>
            </a:solidFill>
          </a:ln>
        </p:spPr>
        <p:txBody>
          <a:bodyPr wrap="square" rtlCol="0">
            <a:spAutoFit/>
          </a:bodyPr>
          <a:lstStyle/>
          <a:p>
            <a:r>
              <a:rPr lang="fr-FR" dirty="0" smtClean="0"/>
              <a:t>Chargement en cours.</a:t>
            </a:r>
            <a:endParaRPr lang="fr-FR" dirty="0"/>
          </a:p>
        </p:txBody>
      </p:sp>
      <p:sp>
        <p:nvSpPr>
          <p:cNvPr id="6" name="ZoneTexte 5"/>
          <p:cNvSpPr txBox="1"/>
          <p:nvPr/>
        </p:nvSpPr>
        <p:spPr>
          <a:xfrm>
            <a:off x="5580112" y="4293096"/>
            <a:ext cx="2952328" cy="369332"/>
          </a:xfrm>
          <a:prstGeom prst="rect">
            <a:avLst/>
          </a:prstGeom>
          <a:noFill/>
          <a:ln>
            <a:solidFill>
              <a:schemeClr val="accent1"/>
            </a:solidFill>
          </a:ln>
        </p:spPr>
        <p:txBody>
          <a:bodyPr wrap="square" rtlCol="0">
            <a:spAutoFit/>
          </a:bodyPr>
          <a:lstStyle/>
          <a:p>
            <a:r>
              <a:rPr lang="fr-FR" dirty="0" smtClean="0"/>
              <a:t>Chargement terminé.</a:t>
            </a:r>
            <a:endParaRPr lang="fr-FR" dirty="0"/>
          </a:p>
        </p:txBody>
      </p:sp>
    </p:spTree>
    <p:extLst>
      <p:ext uri="{BB962C8B-B14F-4D97-AF65-F5344CB8AC3E}">
        <p14:creationId xmlns:p14="http://schemas.microsoft.com/office/powerpoint/2010/main" val="36656085"/>
      </p:ext>
    </p:extLst>
  </p:cSld>
  <p:clrMapOvr>
    <a:masterClrMapping/>
  </p:clrMapOvr>
  <p:transition spd="slow">
    <p:wipe dir="d"/>
  </p:transition>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.last()</a:t>
            </a:r>
            <a:endParaRPr lang="fr-FR" sz="3100" b="1" dirty="0">
              <a:solidFill>
                <a:schemeClr val="accent2">
                  <a:lumMod val="75000"/>
                </a:schemeClr>
              </a:solidFill>
            </a:endParaRPr>
          </a:p>
        </p:txBody>
      </p:sp>
      <p:sp>
        <p:nvSpPr>
          <p:cNvPr id="4" name="ZoneTexte 3"/>
          <p:cNvSpPr txBox="1"/>
          <p:nvPr/>
        </p:nvSpPr>
        <p:spPr>
          <a:xfrm>
            <a:off x="737690" y="1412776"/>
            <a:ext cx="8082782" cy="5355312"/>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smtClean="0">
                <a:solidFill>
                  <a:schemeClr val="accent2">
                    <a:lumMod val="75000"/>
                  </a:schemeClr>
                </a:solidFill>
              </a:rPr>
              <a:t>last()</a:t>
            </a:r>
            <a:endParaRPr lang="fr-FR" b="1" dirty="0"/>
          </a:p>
          <a:p>
            <a:r>
              <a:rPr lang="fr-FR" dirty="0" smtClean="0"/>
              <a:t>Réduit le jeu spécifié par </a:t>
            </a:r>
            <a:r>
              <a:rPr lang="fr-FR" b="1" dirty="0" smtClean="0">
                <a:solidFill>
                  <a:schemeClr val="tx2">
                    <a:lumMod val="75000"/>
                  </a:schemeClr>
                </a:solidFill>
              </a:rPr>
              <a:t>$(</a:t>
            </a:r>
            <a:r>
              <a:rPr lang="fr-FR" b="1" dirty="0">
                <a:solidFill>
                  <a:schemeClr val="tx2">
                    <a:lumMod val="75000"/>
                  </a:schemeClr>
                </a:solidFill>
              </a:rPr>
              <a:t>cible</a:t>
            </a:r>
            <a:r>
              <a:rPr lang="fr-FR" b="1" dirty="0" smtClean="0">
                <a:solidFill>
                  <a:schemeClr val="tx2">
                    <a:lumMod val="75000"/>
                  </a:schemeClr>
                </a:solidFill>
              </a:rPr>
              <a:t>) </a:t>
            </a:r>
            <a:r>
              <a:rPr lang="fr-FR" dirty="0" smtClean="0"/>
              <a:t>au dernier élément.</a:t>
            </a:r>
          </a:p>
          <a:p>
            <a:endParaRPr lang="fr-FR" dirty="0" smtClean="0"/>
          </a:p>
          <a:p>
            <a:r>
              <a:rPr lang="fr-FR" dirty="0" smtClean="0"/>
              <a:t>Exemple :</a:t>
            </a:r>
          </a:p>
          <a:p>
            <a:r>
              <a:rPr lang="fr-FR" dirty="0" smtClean="0"/>
              <a:t>&lt;</a:t>
            </a:r>
            <a:r>
              <a:rPr lang="fr-FR" dirty="0"/>
              <a:t>body&gt;</a:t>
            </a:r>
          </a:p>
          <a:p>
            <a:r>
              <a:rPr lang="fr-FR" dirty="0"/>
              <a:t>&lt;</a:t>
            </a:r>
            <a:r>
              <a:rPr lang="fr-FR" dirty="0" err="1"/>
              <a:t>ul</a:t>
            </a:r>
            <a:r>
              <a:rPr lang="fr-FR" dirty="0"/>
              <a:t> class="level-1 </a:t>
            </a:r>
            <a:r>
              <a:rPr lang="fr-FR" dirty="0" err="1"/>
              <a:t>yes</a:t>
            </a:r>
            <a:r>
              <a:rPr lang="fr-FR" dirty="0"/>
              <a:t>"&gt;</a:t>
            </a:r>
          </a:p>
          <a:p>
            <a:r>
              <a:rPr lang="fr-FR" dirty="0"/>
              <a:t>   &lt;li class="item-i"&gt;I&lt;/li&gt;</a:t>
            </a:r>
          </a:p>
          <a:p>
            <a:r>
              <a:rPr lang="fr-FR" dirty="0"/>
              <a:t>   &lt;</a:t>
            </a:r>
            <a:r>
              <a:rPr lang="fr-FR" dirty="0" err="1"/>
              <a:t>ul</a:t>
            </a:r>
            <a:r>
              <a:rPr lang="fr-FR" dirty="0"/>
              <a:t> class="level-2 </a:t>
            </a:r>
            <a:r>
              <a:rPr lang="fr-FR" dirty="0" err="1"/>
              <a:t>yes</a:t>
            </a:r>
            <a:r>
              <a:rPr lang="fr-FR" dirty="0"/>
              <a:t>"&gt;</a:t>
            </a:r>
          </a:p>
          <a:p>
            <a:r>
              <a:rPr lang="fr-FR" dirty="0"/>
              <a:t>      &lt;li class="item-a"&gt;A&lt;/li&gt;</a:t>
            </a:r>
          </a:p>
          <a:p>
            <a:r>
              <a:rPr lang="fr-FR" dirty="0"/>
              <a:t>      &lt;li class="item-b"&gt;B&lt;/li&gt;</a:t>
            </a:r>
          </a:p>
          <a:p>
            <a:r>
              <a:rPr lang="fr-FR" dirty="0"/>
              <a:t>      &lt;li class="item-c"&gt;C&lt;/li&gt;</a:t>
            </a:r>
          </a:p>
          <a:p>
            <a:r>
              <a:rPr lang="fr-FR" dirty="0"/>
              <a:t>   &lt;/</a:t>
            </a:r>
            <a:r>
              <a:rPr lang="fr-FR" dirty="0" err="1"/>
              <a:t>ul</a:t>
            </a:r>
            <a:r>
              <a:rPr lang="fr-FR" dirty="0"/>
              <a:t>&gt;</a:t>
            </a:r>
          </a:p>
          <a:p>
            <a:r>
              <a:rPr lang="fr-FR" dirty="0"/>
              <a:t>&lt;/li&gt;</a:t>
            </a:r>
          </a:p>
          <a:p>
            <a:r>
              <a:rPr lang="fr-FR" dirty="0"/>
              <a:t>&lt;li class="item-iii"&gt;III&lt;/li&gt;</a:t>
            </a:r>
          </a:p>
          <a:p>
            <a:r>
              <a:rPr lang="fr-FR" dirty="0"/>
              <a:t>&lt;/</a:t>
            </a:r>
            <a:r>
              <a:rPr lang="fr-FR" dirty="0" err="1"/>
              <a:t>ul</a:t>
            </a:r>
            <a:r>
              <a:rPr lang="fr-FR" dirty="0"/>
              <a:t>&gt;</a:t>
            </a:r>
          </a:p>
          <a:p>
            <a:r>
              <a:rPr lang="fr-FR" dirty="0"/>
              <a:t>&lt;script&gt;</a:t>
            </a:r>
          </a:p>
          <a:p>
            <a:r>
              <a:rPr lang="fr-FR" b="1" dirty="0">
                <a:solidFill>
                  <a:schemeClr val="accent2">
                    <a:lumMod val="75000"/>
                  </a:schemeClr>
                </a:solidFill>
              </a:rPr>
              <a:t>$('li</a:t>
            </a:r>
            <a:r>
              <a:rPr lang="fr-FR" b="1" dirty="0" smtClean="0">
                <a:solidFill>
                  <a:schemeClr val="accent2">
                    <a:lumMod val="75000"/>
                  </a:schemeClr>
                </a:solidFill>
              </a:rPr>
              <a:t>').last</a:t>
            </a:r>
            <a:r>
              <a:rPr lang="fr-FR" b="1" dirty="0">
                <a:solidFill>
                  <a:schemeClr val="accent2">
                    <a:lumMod val="75000"/>
                  </a:schemeClr>
                </a:solidFill>
              </a:rPr>
              <a:t>().</a:t>
            </a:r>
            <a:r>
              <a:rPr lang="fr-FR" b="1" dirty="0" err="1">
                <a:solidFill>
                  <a:schemeClr val="accent2">
                    <a:lumMod val="75000"/>
                  </a:schemeClr>
                </a:solidFill>
              </a:rPr>
              <a:t>css</a:t>
            </a:r>
            <a:r>
              <a:rPr lang="fr-FR" b="1" dirty="0">
                <a:solidFill>
                  <a:schemeClr val="accent2">
                    <a:lumMod val="75000"/>
                  </a:schemeClr>
                </a:solidFill>
              </a:rPr>
              <a:t>('background-</a:t>
            </a:r>
            <a:r>
              <a:rPr lang="fr-FR" b="1" dirty="0" err="1">
                <a:solidFill>
                  <a:schemeClr val="accent2">
                    <a:lumMod val="75000"/>
                  </a:schemeClr>
                </a:solidFill>
              </a:rPr>
              <a:t>color</a:t>
            </a:r>
            <a:r>
              <a:rPr lang="fr-FR" b="1" dirty="0">
                <a:solidFill>
                  <a:schemeClr val="accent2">
                    <a:lumMod val="75000"/>
                  </a:schemeClr>
                </a:solidFill>
              </a:rPr>
              <a:t>', '</a:t>
            </a:r>
            <a:r>
              <a:rPr lang="fr-FR" b="1" dirty="0" err="1">
                <a:solidFill>
                  <a:schemeClr val="accent2">
                    <a:lumMod val="75000"/>
                  </a:schemeClr>
                </a:solidFill>
              </a:rPr>
              <a:t>yellow</a:t>
            </a:r>
            <a:r>
              <a:rPr lang="fr-FR" b="1" dirty="0">
                <a:solidFill>
                  <a:schemeClr val="accent2">
                    <a:lumMod val="75000"/>
                  </a:schemeClr>
                </a:solidFill>
              </a:rPr>
              <a:t>');</a:t>
            </a:r>
          </a:p>
          <a:p>
            <a:r>
              <a:rPr lang="fr-FR" dirty="0"/>
              <a:t>&lt;/script&gt;</a:t>
            </a:r>
          </a:p>
          <a:p>
            <a:r>
              <a:rPr lang="fr-FR" dirty="0"/>
              <a:t>&lt;/body&gt;.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3" y="2780928"/>
            <a:ext cx="3642357" cy="158417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997370033"/>
      </p:ext>
    </p:extLst>
  </p:cSld>
  <p:clrMapOvr>
    <a:masterClrMapping/>
  </p:clrMapOvr>
  <p:transition spd="slow">
    <p:wipe dir="d"/>
  </p:transition>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700" b="1" i="1" dirty="0" smtClean="0">
                <a:solidFill>
                  <a:schemeClr val="accent2">
                    <a:lumMod val="75000"/>
                  </a:schemeClr>
                </a:solidFill>
              </a:rPr>
              <a:t>.</a:t>
            </a:r>
            <a:r>
              <a:rPr lang="fr-FR" sz="2700" b="1" i="1" dirty="0" err="1" smtClean="0">
                <a:solidFill>
                  <a:schemeClr val="accent2">
                    <a:lumMod val="75000"/>
                  </a:schemeClr>
                </a:solidFill>
              </a:rPr>
              <a:t>get</a:t>
            </a:r>
            <a:r>
              <a:rPr lang="fr-FR" sz="2700" b="1" i="1" dirty="0" smtClean="0">
                <a:solidFill>
                  <a:schemeClr val="accent2">
                    <a:lumMod val="75000"/>
                  </a:schemeClr>
                </a:solidFill>
              </a:rPr>
              <a:t>(</a:t>
            </a:r>
            <a:r>
              <a:rPr lang="fr-FR" sz="2700" b="1" i="1" dirty="0" smtClean="0">
                <a:solidFill>
                  <a:schemeClr val="tx2">
                    <a:lumMod val="75000"/>
                  </a:schemeClr>
                </a:solidFill>
              </a:rPr>
              <a:t>index</a:t>
            </a:r>
            <a:r>
              <a:rPr lang="fr-FR" sz="2700" b="1" i="1" dirty="0" smtClean="0">
                <a:solidFill>
                  <a:schemeClr val="accent2">
                    <a:lumMod val="75000"/>
                  </a:schemeClr>
                </a:solidFill>
              </a:rPr>
              <a:t>)</a:t>
            </a:r>
            <a:endParaRPr lang="fr-FR" sz="2700" b="1" dirty="0">
              <a:solidFill>
                <a:schemeClr val="accent2">
                  <a:lumMod val="75000"/>
                </a:schemeClr>
              </a:solidFill>
            </a:endParaRPr>
          </a:p>
        </p:txBody>
      </p:sp>
      <p:sp>
        <p:nvSpPr>
          <p:cNvPr id="4" name="ZoneTexte 3"/>
          <p:cNvSpPr txBox="1"/>
          <p:nvPr/>
        </p:nvSpPr>
        <p:spPr>
          <a:xfrm>
            <a:off x="737690" y="1412776"/>
            <a:ext cx="8082782" cy="5478423"/>
          </a:xfrm>
          <a:prstGeom prst="rect">
            <a:avLst/>
          </a:prstGeom>
          <a:noFill/>
        </p:spPr>
        <p:txBody>
          <a:bodyPr wrap="square" rtlCol="0">
            <a:spAutoFit/>
          </a:bodyPr>
          <a:lstStyle/>
          <a:p>
            <a:r>
              <a:rPr lang="fr-FR" b="1" dirty="0">
                <a:solidFill>
                  <a:schemeClr val="tx2">
                    <a:lumMod val="75000"/>
                  </a:schemeClr>
                </a:solidFill>
              </a:rPr>
              <a:t>$(cible</a:t>
            </a:r>
            <a:r>
              <a:rPr lang="fr-FR" b="1" dirty="0" smtClean="0">
                <a:solidFill>
                  <a:schemeClr val="tx2">
                    <a:lumMod val="75000"/>
                  </a:schemeClr>
                </a:solidFill>
              </a:rPr>
              <a:t>).</a:t>
            </a:r>
            <a:r>
              <a:rPr lang="fr-FR" b="1" i="1" dirty="0">
                <a:solidFill>
                  <a:schemeClr val="accent2">
                    <a:lumMod val="75000"/>
                  </a:schemeClr>
                </a:solidFill>
              </a:rPr>
              <a:t> </a:t>
            </a:r>
            <a:r>
              <a:rPr lang="fr-FR" b="1" i="1" dirty="0" err="1">
                <a:solidFill>
                  <a:schemeClr val="accent2">
                    <a:lumMod val="75000"/>
                  </a:schemeClr>
                </a:solidFill>
              </a:rPr>
              <a:t>get</a:t>
            </a:r>
            <a:r>
              <a:rPr lang="fr-FR" b="1" i="1" dirty="0">
                <a:solidFill>
                  <a:schemeClr val="accent2">
                    <a:lumMod val="75000"/>
                  </a:schemeClr>
                </a:solidFill>
              </a:rPr>
              <a:t>(</a:t>
            </a:r>
            <a:r>
              <a:rPr lang="fr-FR" b="1" i="1" dirty="0">
                <a:solidFill>
                  <a:schemeClr val="tx2">
                    <a:lumMod val="75000"/>
                  </a:schemeClr>
                </a:solidFill>
              </a:rPr>
              <a:t>index</a:t>
            </a:r>
            <a:r>
              <a:rPr lang="fr-FR" b="1" i="1" dirty="0">
                <a:solidFill>
                  <a:schemeClr val="accent2">
                    <a:lumMod val="75000"/>
                  </a:schemeClr>
                </a:solidFill>
              </a:rPr>
              <a:t>)</a:t>
            </a:r>
            <a:endParaRPr lang="fr-FR" b="1" i="1" dirty="0" smtClean="0">
              <a:solidFill>
                <a:schemeClr val="accent2">
                  <a:lumMod val="75000"/>
                </a:schemeClr>
              </a:solidFill>
            </a:endParaRPr>
          </a:p>
          <a:p>
            <a:r>
              <a:rPr lang="fr-FR" dirty="0" smtClean="0"/>
              <a:t>sélectionne l'élément DOM correspondant à l'index.</a:t>
            </a:r>
          </a:p>
          <a:p>
            <a:r>
              <a:rPr lang="fr-FR" b="1" dirty="0" smtClean="0">
                <a:solidFill>
                  <a:schemeClr val="tx2">
                    <a:lumMod val="75000"/>
                  </a:schemeClr>
                </a:solidFill>
              </a:rPr>
              <a:t>index </a:t>
            </a:r>
            <a:r>
              <a:rPr lang="fr-FR" b="1" dirty="0">
                <a:solidFill>
                  <a:schemeClr val="tx2">
                    <a:lumMod val="75000"/>
                  </a:schemeClr>
                </a:solidFill>
              </a:rPr>
              <a:t>:</a:t>
            </a:r>
            <a:r>
              <a:rPr lang="fr-FR" dirty="0"/>
              <a:t> représente le n° de l'élément dans le jeu spécifié par</a:t>
            </a:r>
            <a:r>
              <a:rPr lang="fr-FR" b="1" dirty="0">
                <a:solidFill>
                  <a:schemeClr val="tx2">
                    <a:lumMod val="75000"/>
                  </a:schemeClr>
                </a:solidFill>
              </a:rPr>
              <a:t> $(cible)</a:t>
            </a:r>
            <a:endParaRPr lang="fr-FR" dirty="0"/>
          </a:p>
          <a:p>
            <a:r>
              <a:rPr lang="fr-FR" dirty="0"/>
              <a:t>Si index est positif, la position 0 commence au premier élément,</a:t>
            </a:r>
          </a:p>
          <a:p>
            <a:r>
              <a:rPr lang="fr-FR" dirty="0"/>
              <a:t>Si index est négatif, la position -1 correspond au dernier élément.</a:t>
            </a:r>
          </a:p>
          <a:p>
            <a:r>
              <a:rPr lang="fr-FR" dirty="0" smtClean="0"/>
              <a:t>Exemple :</a:t>
            </a:r>
          </a:p>
          <a:p>
            <a:r>
              <a:rPr lang="it-IT" sz="1400" dirty="0"/>
              <a:t>&lt;body&gt;</a:t>
            </a:r>
          </a:p>
          <a:p>
            <a:r>
              <a:rPr lang="it-IT" sz="1400" dirty="0"/>
              <a:t>&lt;ul class="level-1 yes"&gt;</a:t>
            </a:r>
          </a:p>
          <a:p>
            <a:r>
              <a:rPr lang="it-IT" sz="1400" dirty="0"/>
              <a:t>   &lt;li class="item-i"&gt;Premier élément de la liste&lt;/li&gt;</a:t>
            </a:r>
          </a:p>
          <a:p>
            <a:r>
              <a:rPr lang="it-IT" sz="1400" dirty="0"/>
              <a:t>   &lt;ul class="level-2 yes"&gt;</a:t>
            </a:r>
          </a:p>
          <a:p>
            <a:r>
              <a:rPr lang="it-IT" sz="1400" dirty="0"/>
              <a:t>      &lt;li class="item-a"&gt;A&lt;/li&gt;</a:t>
            </a:r>
          </a:p>
          <a:p>
            <a:r>
              <a:rPr lang="it-IT" sz="1400" dirty="0"/>
              <a:t>      &lt;li class="item-b"&gt;B&lt;/li&gt;</a:t>
            </a:r>
          </a:p>
          <a:p>
            <a:r>
              <a:rPr lang="it-IT" sz="1400" dirty="0"/>
              <a:t>      &lt;li class="item-c"&gt;C&lt;/li&gt;</a:t>
            </a:r>
          </a:p>
          <a:p>
            <a:r>
              <a:rPr lang="it-IT" sz="1400" dirty="0"/>
              <a:t>   &lt;/ul&gt;</a:t>
            </a:r>
          </a:p>
          <a:p>
            <a:r>
              <a:rPr lang="it-IT" sz="1400" dirty="0"/>
              <a:t>&lt;/li&gt;</a:t>
            </a:r>
          </a:p>
          <a:p>
            <a:r>
              <a:rPr lang="it-IT" sz="1400" dirty="0"/>
              <a:t>&lt;li class="item-iii"&gt;III&lt;/li&gt;</a:t>
            </a:r>
          </a:p>
          <a:p>
            <a:r>
              <a:rPr lang="it-IT" sz="1400" dirty="0"/>
              <a:t>&lt;/ul&gt;</a:t>
            </a:r>
          </a:p>
          <a:p>
            <a:r>
              <a:rPr lang="it-IT" sz="1400" dirty="0"/>
              <a:t>&lt;p&gt;&lt;/p&gt;</a:t>
            </a:r>
          </a:p>
          <a:p>
            <a:r>
              <a:rPr lang="it-IT" sz="1400" dirty="0"/>
              <a:t>&lt;script&gt;</a:t>
            </a:r>
          </a:p>
          <a:p>
            <a:r>
              <a:rPr lang="it-IT" sz="1600" b="1" dirty="0">
                <a:solidFill>
                  <a:schemeClr val="accent2">
                    <a:lumMod val="75000"/>
                  </a:schemeClr>
                </a:solidFill>
              </a:rPr>
              <a:t>$('p').append($('li').get(0).innerHTML);</a:t>
            </a:r>
          </a:p>
          <a:p>
            <a:r>
              <a:rPr lang="it-IT" sz="1600" b="1" dirty="0">
                <a:solidFill>
                  <a:schemeClr val="accent2">
                    <a:lumMod val="75000"/>
                  </a:schemeClr>
                </a:solidFill>
              </a:rPr>
              <a:t>$('p').append('&lt;br/&gt; class = ' +$('li').get(0).className);</a:t>
            </a:r>
          </a:p>
          <a:p>
            <a:r>
              <a:rPr lang="it-IT" sz="1400" dirty="0"/>
              <a:t>&lt;/script&gt;</a:t>
            </a:r>
          </a:p>
          <a:p>
            <a:r>
              <a:rPr lang="it-IT" sz="1400" dirty="0"/>
              <a:t>&lt;/body</a:t>
            </a:r>
            <a:r>
              <a:rPr lang="it-IT" sz="1400" dirty="0" smtClean="0"/>
              <a:t>&gt;</a:t>
            </a:r>
            <a:endParaRPr lang="fr-FR" dirty="0" smtClean="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3" y="3428999"/>
            <a:ext cx="2880321" cy="206792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95624535"/>
      </p:ext>
    </p:extLst>
  </p:cSld>
  <p:clrMapOvr>
    <a:masterClrMapping/>
  </p:clrMapOvr>
  <p:transition spd="slow">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La boucle for(   in  )</a:t>
            </a:r>
            <a:endParaRPr lang="fr-FR" sz="3100" b="1" dirty="0">
              <a:solidFill>
                <a:schemeClr val="accent2">
                  <a:lumMod val="75000"/>
                </a:schemeClr>
              </a:solidFill>
            </a:endParaRPr>
          </a:p>
        </p:txBody>
      </p:sp>
      <p:sp>
        <p:nvSpPr>
          <p:cNvPr id="5" name="ZoneTexte 4"/>
          <p:cNvSpPr txBox="1"/>
          <p:nvPr/>
        </p:nvSpPr>
        <p:spPr>
          <a:xfrm>
            <a:off x="827584" y="1412776"/>
            <a:ext cx="8064896" cy="3416320"/>
          </a:xfrm>
          <a:prstGeom prst="rect">
            <a:avLst/>
          </a:prstGeom>
          <a:noFill/>
        </p:spPr>
        <p:txBody>
          <a:bodyPr wrap="square" rtlCol="0">
            <a:spAutoFit/>
          </a:bodyPr>
          <a:lstStyle/>
          <a:p>
            <a:endParaRPr lang="fr-FR" dirty="0" smtClean="0"/>
          </a:p>
          <a:p>
            <a:r>
              <a:rPr lang="fr-FR" b="1" dirty="0" smtClean="0">
                <a:solidFill>
                  <a:schemeClr val="accent2">
                    <a:lumMod val="75000"/>
                  </a:schemeClr>
                </a:solidFill>
              </a:rPr>
              <a:t>for (</a:t>
            </a:r>
            <a:r>
              <a:rPr lang="fr-FR" b="1" dirty="0" err="1" smtClean="0">
                <a:solidFill>
                  <a:schemeClr val="tx2">
                    <a:lumMod val="75000"/>
                  </a:schemeClr>
                </a:solidFill>
              </a:rPr>
              <a:t>element</a:t>
            </a:r>
            <a:r>
              <a:rPr lang="fr-FR" dirty="0" smtClean="0"/>
              <a:t> </a:t>
            </a:r>
            <a:r>
              <a:rPr lang="fr-FR" b="1" dirty="0" smtClean="0">
                <a:solidFill>
                  <a:schemeClr val="accent2">
                    <a:lumMod val="75000"/>
                  </a:schemeClr>
                </a:solidFill>
              </a:rPr>
              <a:t>in </a:t>
            </a:r>
            <a:r>
              <a:rPr lang="fr-FR" b="1" dirty="0" smtClean="0">
                <a:solidFill>
                  <a:schemeClr val="tx2">
                    <a:lumMod val="75000"/>
                  </a:schemeClr>
                </a:solidFill>
              </a:rPr>
              <a:t>tableau/objet</a:t>
            </a:r>
            <a:r>
              <a:rPr lang="fr-FR" b="1" dirty="0" smtClean="0">
                <a:solidFill>
                  <a:schemeClr val="accent2">
                    <a:lumMod val="75000"/>
                  </a:schemeClr>
                </a:solidFill>
              </a:rPr>
              <a:t>) </a:t>
            </a:r>
            <a:r>
              <a:rPr lang="fr-FR" dirty="0" smtClean="0"/>
              <a:t>{ </a:t>
            </a:r>
            <a:r>
              <a:rPr lang="fr-FR" dirty="0"/>
              <a:t>instructions</a:t>
            </a:r>
            <a:r>
              <a:rPr lang="fr-FR" dirty="0" smtClean="0"/>
              <a:t>}</a:t>
            </a:r>
          </a:p>
          <a:p>
            <a:r>
              <a:rPr lang="fr-FR" dirty="0"/>
              <a:t>La boucle </a:t>
            </a:r>
            <a:r>
              <a:rPr lang="fr-FR" b="1" dirty="0">
                <a:solidFill>
                  <a:schemeClr val="accent2">
                    <a:lumMod val="75000"/>
                  </a:schemeClr>
                </a:solidFill>
              </a:rPr>
              <a:t>fo</a:t>
            </a:r>
            <a:r>
              <a:rPr lang="fr-FR" dirty="0"/>
              <a:t>r peut </a:t>
            </a:r>
            <a:r>
              <a:rPr lang="fr-FR" dirty="0" smtClean="0"/>
              <a:t>être </a:t>
            </a:r>
            <a:r>
              <a:rPr lang="fr-FR" dirty="0"/>
              <a:t>employée avec le mot clé </a:t>
            </a:r>
            <a:r>
              <a:rPr lang="fr-FR" b="1" dirty="0">
                <a:solidFill>
                  <a:schemeClr val="accent2">
                    <a:lumMod val="75000"/>
                  </a:schemeClr>
                </a:solidFill>
              </a:rPr>
              <a:t>in </a:t>
            </a:r>
            <a:r>
              <a:rPr lang="fr-FR" dirty="0"/>
              <a:t>pour parcourir les éléments d'une énumération ou d'un objet par exemple</a:t>
            </a:r>
            <a:r>
              <a:rPr lang="fr-FR" dirty="0" smtClean="0"/>
              <a:t>.</a:t>
            </a:r>
          </a:p>
          <a:p>
            <a:endParaRPr lang="fr-FR" dirty="0" smtClean="0"/>
          </a:p>
          <a:p>
            <a:r>
              <a:rPr lang="fr-FR" dirty="0" smtClean="0"/>
              <a:t>exemple : </a:t>
            </a:r>
          </a:p>
          <a:p>
            <a:r>
              <a:rPr lang="fr-FR" dirty="0"/>
              <a:t>var </a:t>
            </a:r>
            <a:r>
              <a:rPr lang="fr-FR" dirty="0" err="1" smtClean="0"/>
              <a:t>tabjour</a:t>
            </a:r>
            <a:r>
              <a:rPr lang="fr-FR" dirty="0" smtClean="0"/>
              <a:t> </a:t>
            </a:r>
            <a:r>
              <a:rPr lang="fr-FR" dirty="0"/>
              <a:t>= new Array("Lundi", "Mardi", "Mercredi", "Jeudi", "Vendredi", "Samedi", "Dimanche"); </a:t>
            </a:r>
            <a:br>
              <a:rPr lang="fr-FR" dirty="0"/>
            </a:br>
            <a:r>
              <a:rPr lang="fr-FR" dirty="0"/>
              <a:t>for (val in </a:t>
            </a:r>
            <a:r>
              <a:rPr lang="fr-FR" dirty="0" err="1" smtClean="0"/>
              <a:t>tabjour</a:t>
            </a:r>
            <a:r>
              <a:rPr lang="fr-FR" dirty="0"/>
              <a:t>){ </a:t>
            </a:r>
            <a:br>
              <a:rPr lang="fr-FR" dirty="0"/>
            </a:br>
            <a:r>
              <a:rPr lang="fr-FR" dirty="0"/>
              <a:t>   document.write("&lt;</a:t>
            </a:r>
            <a:r>
              <a:rPr lang="fr-FR" dirty="0" err="1"/>
              <a:t>br</a:t>
            </a:r>
            <a:r>
              <a:rPr lang="fr-FR" dirty="0"/>
              <a:t> /&gt;" + val + " - " + </a:t>
            </a:r>
            <a:r>
              <a:rPr lang="fr-FR" dirty="0" err="1" smtClean="0"/>
              <a:t>tabjour</a:t>
            </a:r>
            <a:r>
              <a:rPr lang="fr-FR" dirty="0" smtClean="0"/>
              <a:t>[val</a:t>
            </a:r>
            <a:r>
              <a:rPr lang="fr-FR" dirty="0"/>
              <a:t>]); </a:t>
            </a:r>
            <a:br>
              <a:rPr lang="fr-FR" dirty="0"/>
            </a:br>
            <a:r>
              <a:rPr lang="fr-FR" dirty="0" smtClean="0"/>
              <a:t>}</a:t>
            </a:r>
          </a:p>
          <a:p>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4221088"/>
            <a:ext cx="1600200"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6372879"/>
      </p:ext>
    </p:extLst>
  </p:cSld>
  <p:clrMapOvr>
    <a:masterClrMapping/>
  </p:clrMapOvr>
  <p:transition spd="slow">
    <p:wipe dir="d"/>
  </p:transition>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700" b="1" i="1" dirty="0" smtClean="0">
                <a:solidFill>
                  <a:schemeClr val="accent2">
                    <a:lumMod val="75000"/>
                  </a:schemeClr>
                </a:solidFill>
              </a:rPr>
              <a:t>.val()</a:t>
            </a:r>
            <a:endParaRPr lang="fr-FR" sz="2700" b="1" dirty="0">
              <a:solidFill>
                <a:schemeClr val="accent2">
                  <a:lumMod val="75000"/>
                </a:schemeClr>
              </a:solidFill>
            </a:endParaRPr>
          </a:p>
        </p:txBody>
      </p:sp>
      <p:sp>
        <p:nvSpPr>
          <p:cNvPr id="4" name="ZoneTexte 3"/>
          <p:cNvSpPr txBox="1"/>
          <p:nvPr/>
        </p:nvSpPr>
        <p:spPr>
          <a:xfrm>
            <a:off x="737690" y="1412776"/>
            <a:ext cx="8082782" cy="4862870"/>
          </a:xfrm>
          <a:prstGeom prst="rect">
            <a:avLst/>
          </a:prstGeom>
          <a:noFill/>
        </p:spPr>
        <p:txBody>
          <a:bodyPr wrap="square" rtlCol="0">
            <a:spAutoFit/>
          </a:bodyPr>
          <a:lstStyle/>
          <a:p>
            <a:r>
              <a:rPr lang="fr-FR" b="1" dirty="0">
                <a:solidFill>
                  <a:schemeClr val="tx2">
                    <a:lumMod val="75000"/>
                  </a:schemeClr>
                </a:solidFill>
              </a:rPr>
              <a:t>$(cible</a:t>
            </a:r>
            <a:r>
              <a:rPr lang="fr-FR" b="1" dirty="0" smtClean="0">
                <a:solidFill>
                  <a:schemeClr val="tx2">
                    <a:lumMod val="75000"/>
                  </a:schemeClr>
                </a:solidFill>
              </a:rPr>
              <a:t>).</a:t>
            </a:r>
            <a:r>
              <a:rPr lang="fr-FR" b="1" i="1" dirty="0">
                <a:solidFill>
                  <a:schemeClr val="accent2">
                    <a:lumMod val="75000"/>
                  </a:schemeClr>
                </a:solidFill>
              </a:rPr>
              <a:t> </a:t>
            </a:r>
            <a:r>
              <a:rPr lang="fr-FR" b="1" i="1" dirty="0" smtClean="0">
                <a:solidFill>
                  <a:schemeClr val="accent2">
                    <a:lumMod val="75000"/>
                  </a:schemeClr>
                </a:solidFill>
              </a:rPr>
              <a:t>val()</a:t>
            </a:r>
          </a:p>
          <a:p>
            <a:r>
              <a:rPr lang="fr-FR" dirty="0" smtClean="0"/>
              <a:t>récupère la valeur du premier élément du </a:t>
            </a:r>
            <a:r>
              <a:rPr lang="fr-FR" dirty="0"/>
              <a:t>jeu spécifié par</a:t>
            </a:r>
            <a:r>
              <a:rPr lang="fr-FR" b="1" dirty="0">
                <a:solidFill>
                  <a:schemeClr val="tx2">
                    <a:lumMod val="75000"/>
                  </a:schemeClr>
                </a:solidFill>
              </a:rPr>
              <a:t> $(cible)</a:t>
            </a:r>
            <a:endParaRPr lang="fr-FR" dirty="0"/>
          </a:p>
          <a:p>
            <a:r>
              <a:rPr lang="fr-FR" dirty="0" smtClean="0"/>
              <a:t> Exemple :</a:t>
            </a:r>
          </a:p>
          <a:p>
            <a:r>
              <a:rPr lang="en-US" sz="1600" dirty="0" smtClean="0"/>
              <a:t>&lt;</a:t>
            </a:r>
            <a:r>
              <a:rPr lang="en-US" sz="1600" dirty="0"/>
              <a:t>body&gt;</a:t>
            </a:r>
          </a:p>
          <a:p>
            <a:r>
              <a:rPr lang="en-US" sz="1600" dirty="0"/>
              <a:t>&lt;p&gt;&lt;/p&gt;</a:t>
            </a:r>
          </a:p>
          <a:p>
            <a:r>
              <a:rPr lang="en-US" sz="1600" dirty="0"/>
              <a:t>&lt;select id</a:t>
            </a:r>
            <a:r>
              <a:rPr lang="en-US" sz="1600" dirty="0" smtClean="0"/>
              <a:t>="pays"&gt;</a:t>
            </a:r>
            <a:endParaRPr lang="en-US" sz="1600" dirty="0"/>
          </a:p>
          <a:p>
            <a:r>
              <a:rPr lang="en-US" sz="1600" dirty="0" smtClean="0"/>
              <a:t>   &lt;option&gt;France&lt;/</a:t>
            </a:r>
            <a:r>
              <a:rPr lang="en-US" sz="1600" dirty="0"/>
              <a:t>option&gt;</a:t>
            </a:r>
          </a:p>
          <a:p>
            <a:r>
              <a:rPr lang="en-US" sz="1600" dirty="0" smtClean="0"/>
              <a:t>   &lt;option&gt;</a:t>
            </a:r>
            <a:r>
              <a:rPr lang="en-US" sz="1600" dirty="0" err="1" smtClean="0"/>
              <a:t>Espagne</a:t>
            </a:r>
            <a:r>
              <a:rPr lang="en-US" sz="1600" dirty="0" smtClean="0"/>
              <a:t>&lt;/</a:t>
            </a:r>
            <a:r>
              <a:rPr lang="en-US" sz="1600" dirty="0"/>
              <a:t>option</a:t>
            </a:r>
            <a:r>
              <a:rPr lang="en-US" sz="1600" dirty="0" smtClean="0"/>
              <a:t>&gt;</a:t>
            </a:r>
          </a:p>
          <a:p>
            <a:r>
              <a:rPr lang="en-US" sz="1600" dirty="0" smtClean="0"/>
              <a:t>   &lt;option&gt;</a:t>
            </a:r>
            <a:r>
              <a:rPr lang="en-US" sz="1600" dirty="0" err="1" smtClean="0"/>
              <a:t>Italie</a:t>
            </a:r>
            <a:r>
              <a:rPr lang="en-US" sz="1600" dirty="0" smtClean="0"/>
              <a:t>&lt;/</a:t>
            </a:r>
            <a:r>
              <a:rPr lang="en-US" sz="1600" dirty="0"/>
              <a:t>option&gt;</a:t>
            </a:r>
          </a:p>
          <a:p>
            <a:r>
              <a:rPr lang="en-US" sz="1600" dirty="0"/>
              <a:t>&lt;/select&gt;</a:t>
            </a:r>
          </a:p>
          <a:p>
            <a:r>
              <a:rPr lang="it-IT" sz="1600" dirty="0" smtClean="0"/>
              <a:t>&lt;</a:t>
            </a:r>
            <a:r>
              <a:rPr lang="it-IT" sz="1600" dirty="0"/>
              <a:t>script&gt;</a:t>
            </a:r>
          </a:p>
          <a:p>
            <a:r>
              <a:rPr lang="fr-FR" sz="1600" dirty="0" err="1"/>
              <a:t>function</a:t>
            </a:r>
            <a:r>
              <a:rPr lang="fr-FR" sz="1600" dirty="0"/>
              <a:t> </a:t>
            </a:r>
            <a:r>
              <a:rPr lang="fr-FR" sz="1600" dirty="0" err="1"/>
              <a:t>displayVals</a:t>
            </a:r>
            <a:r>
              <a:rPr lang="fr-FR" sz="1600" dirty="0"/>
              <a:t>() {</a:t>
            </a:r>
          </a:p>
          <a:p>
            <a:r>
              <a:rPr lang="fr-FR" sz="1600" dirty="0" smtClean="0"/>
              <a:t>   var </a:t>
            </a:r>
            <a:r>
              <a:rPr lang="fr-FR" sz="1600" dirty="0" err="1"/>
              <a:t>singleValues</a:t>
            </a:r>
            <a:r>
              <a:rPr lang="fr-FR" sz="1600" dirty="0"/>
              <a:t> = </a:t>
            </a:r>
            <a:r>
              <a:rPr lang="fr-FR" sz="1600" b="1" dirty="0" smtClean="0">
                <a:solidFill>
                  <a:schemeClr val="accent2">
                    <a:lumMod val="75000"/>
                  </a:schemeClr>
                </a:solidFill>
              </a:rPr>
              <a:t>$("#pays").</a:t>
            </a:r>
            <a:r>
              <a:rPr lang="fr-FR" sz="1600" b="1" dirty="0">
                <a:solidFill>
                  <a:schemeClr val="accent2">
                    <a:lumMod val="75000"/>
                  </a:schemeClr>
                </a:solidFill>
              </a:rPr>
              <a:t>val();</a:t>
            </a:r>
          </a:p>
          <a:p>
            <a:r>
              <a:rPr lang="fr-FR" sz="1600" dirty="0" smtClean="0"/>
              <a:t>   $("</a:t>
            </a:r>
            <a:r>
              <a:rPr lang="fr-FR" sz="1600" dirty="0"/>
              <a:t>p").html("&lt;</a:t>
            </a:r>
            <a:r>
              <a:rPr lang="fr-FR" sz="1600" dirty="0" smtClean="0"/>
              <a:t>b&gt;Pays :&lt;/</a:t>
            </a:r>
            <a:r>
              <a:rPr lang="fr-FR" sz="1600" dirty="0"/>
              <a:t>b&gt; " </a:t>
            </a:r>
            <a:r>
              <a:rPr lang="fr-FR" sz="1600" dirty="0" smtClean="0"/>
              <a:t>+ </a:t>
            </a:r>
            <a:r>
              <a:rPr lang="fr-FR" sz="1600" dirty="0" err="1" smtClean="0"/>
              <a:t>singleValues</a:t>
            </a:r>
            <a:r>
              <a:rPr lang="fr-FR" sz="1600" dirty="0" smtClean="0"/>
              <a:t> );</a:t>
            </a:r>
            <a:endParaRPr lang="fr-FR" sz="1600" dirty="0"/>
          </a:p>
          <a:p>
            <a:r>
              <a:rPr lang="fr-FR" sz="1600" dirty="0"/>
              <a:t>}</a:t>
            </a:r>
          </a:p>
          <a:p>
            <a:r>
              <a:rPr lang="fr-FR" sz="1600" dirty="0"/>
              <a:t>$("select").change(</a:t>
            </a:r>
            <a:r>
              <a:rPr lang="fr-FR" sz="1600" dirty="0" err="1"/>
              <a:t>displayVals</a:t>
            </a:r>
            <a:r>
              <a:rPr lang="fr-FR" sz="1600" dirty="0"/>
              <a:t>);</a:t>
            </a:r>
          </a:p>
          <a:p>
            <a:r>
              <a:rPr lang="fr-FR" sz="1600" dirty="0" err="1"/>
              <a:t>displayVals</a:t>
            </a:r>
            <a:r>
              <a:rPr lang="fr-FR" sz="1600" dirty="0"/>
              <a:t>();</a:t>
            </a:r>
          </a:p>
          <a:p>
            <a:r>
              <a:rPr lang="it-IT" sz="1600" dirty="0" smtClean="0"/>
              <a:t>&lt;/</a:t>
            </a:r>
            <a:r>
              <a:rPr lang="it-IT" sz="1600" dirty="0"/>
              <a:t>script&gt;</a:t>
            </a:r>
          </a:p>
          <a:p>
            <a:r>
              <a:rPr lang="it-IT" sz="1600" dirty="0"/>
              <a:t>&lt;/body</a:t>
            </a:r>
            <a:r>
              <a:rPr lang="it-IT" sz="1600" dirty="0" smtClean="0"/>
              <a:t>&gt;</a:t>
            </a:r>
            <a:endParaRPr lang="fr-FR" sz="1600" dirty="0" smtClean="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2996952"/>
            <a:ext cx="1713801" cy="69337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85361464"/>
      </p:ext>
    </p:extLst>
  </p:cSld>
  <p:clrMapOvr>
    <a:masterClrMapping/>
  </p:clrMapOvr>
  <p:transition spd="slow">
    <p:wipe dir="d"/>
  </p:transition>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prop</a:t>
            </a:r>
            <a:r>
              <a:rPr lang="fr-FR" sz="3100" b="1" i="1" dirty="0" smtClean="0">
                <a:solidFill>
                  <a:schemeClr val="accent2">
                    <a:lumMod val="75000"/>
                  </a:schemeClr>
                </a:solidFill>
              </a:rPr>
              <a:t>(</a:t>
            </a:r>
            <a:r>
              <a:rPr lang="fr-FR" sz="3100" b="1" i="1" dirty="0" err="1" smtClean="0">
                <a:solidFill>
                  <a:schemeClr val="tx2">
                    <a:lumMod val="75000"/>
                  </a:schemeClr>
                </a:solidFill>
              </a:rPr>
              <a:t>propriete</a:t>
            </a:r>
            <a:r>
              <a:rPr lang="fr-FR" sz="3100" b="1" i="1" dirty="0" smtClean="0">
                <a:solidFill>
                  <a:schemeClr val="tx2">
                    <a:lumMod val="75000"/>
                  </a:schemeClr>
                </a:solidFill>
              </a:rPr>
              <a:t>[, valeur]</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5355312"/>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err="1" smtClean="0">
                <a:solidFill>
                  <a:schemeClr val="accent2">
                    <a:lumMod val="75000"/>
                  </a:schemeClr>
                </a:solidFill>
              </a:rPr>
              <a:t>prop</a:t>
            </a:r>
            <a:r>
              <a:rPr lang="fr-FR" b="1" dirty="0" smtClean="0">
                <a:solidFill>
                  <a:schemeClr val="accent2">
                    <a:lumMod val="75000"/>
                  </a:schemeClr>
                </a:solidFill>
              </a:rPr>
              <a:t>(</a:t>
            </a:r>
            <a:r>
              <a:rPr lang="fr-FR" b="1" i="1" dirty="0" err="1" smtClean="0">
                <a:solidFill>
                  <a:schemeClr val="tx2">
                    <a:lumMod val="75000"/>
                  </a:schemeClr>
                </a:solidFill>
              </a:rPr>
              <a:t>propriete</a:t>
            </a:r>
            <a:r>
              <a:rPr lang="fr-FR" b="1" dirty="0" smtClean="0">
                <a:solidFill>
                  <a:schemeClr val="accent2">
                    <a:lumMod val="75000"/>
                  </a:schemeClr>
                </a:solidFill>
              </a:rPr>
              <a:t>)</a:t>
            </a:r>
            <a:endParaRPr lang="fr-FR" b="1" dirty="0"/>
          </a:p>
          <a:p>
            <a:r>
              <a:rPr lang="fr-FR" dirty="0" smtClean="0"/>
              <a:t>Récupère la valeur de la propriété indiquée du premier élément du jeu spécifié par </a:t>
            </a:r>
            <a:r>
              <a:rPr lang="fr-FR" b="1" dirty="0" smtClean="0">
                <a:solidFill>
                  <a:schemeClr val="tx2">
                    <a:lumMod val="75000"/>
                  </a:schemeClr>
                </a:solidFill>
              </a:rPr>
              <a:t>$(</a:t>
            </a:r>
            <a:r>
              <a:rPr lang="fr-FR" b="1" dirty="0">
                <a:solidFill>
                  <a:schemeClr val="tx2">
                    <a:lumMod val="75000"/>
                  </a:schemeClr>
                </a:solidFill>
              </a:rPr>
              <a:t>cible</a:t>
            </a:r>
            <a:r>
              <a:rPr lang="fr-FR" b="1" dirty="0" smtClean="0">
                <a:solidFill>
                  <a:schemeClr val="tx2">
                    <a:lumMod val="75000"/>
                  </a:schemeClr>
                </a:solidFill>
              </a:rPr>
              <a:t>).</a:t>
            </a:r>
          </a:p>
          <a:p>
            <a:endParaRPr lang="fr-FR" dirty="0" smtClean="0"/>
          </a:p>
          <a:p>
            <a:r>
              <a:rPr lang="fr-FR" b="1" dirty="0">
                <a:solidFill>
                  <a:schemeClr val="tx2">
                    <a:lumMod val="75000"/>
                  </a:schemeClr>
                </a:solidFill>
              </a:rPr>
              <a:t>$(cible).</a:t>
            </a:r>
            <a:r>
              <a:rPr lang="fr-FR" b="1" dirty="0"/>
              <a:t> </a:t>
            </a:r>
            <a:r>
              <a:rPr lang="fr-FR" b="1" dirty="0" err="1">
                <a:solidFill>
                  <a:schemeClr val="accent2">
                    <a:lumMod val="75000"/>
                  </a:schemeClr>
                </a:solidFill>
              </a:rPr>
              <a:t>prop</a:t>
            </a:r>
            <a:r>
              <a:rPr lang="fr-FR" b="1" dirty="0">
                <a:solidFill>
                  <a:schemeClr val="accent2">
                    <a:lumMod val="75000"/>
                  </a:schemeClr>
                </a:solidFill>
              </a:rPr>
              <a:t>(</a:t>
            </a:r>
            <a:r>
              <a:rPr lang="fr-FR" b="1" i="1" dirty="0" err="1">
                <a:solidFill>
                  <a:schemeClr val="tx2">
                    <a:lumMod val="75000"/>
                  </a:schemeClr>
                </a:solidFill>
              </a:rPr>
              <a:t>propriete</a:t>
            </a:r>
            <a:r>
              <a:rPr lang="fr-FR" b="1" i="1" dirty="0" smtClean="0">
                <a:solidFill>
                  <a:schemeClr val="tx2">
                    <a:lumMod val="75000"/>
                  </a:schemeClr>
                </a:solidFill>
              </a:rPr>
              <a:t>, valeur</a:t>
            </a:r>
            <a:r>
              <a:rPr lang="fr-FR" b="1" dirty="0">
                <a:solidFill>
                  <a:schemeClr val="accent2">
                    <a:lumMod val="75000"/>
                  </a:schemeClr>
                </a:solidFill>
              </a:rPr>
              <a:t>)</a:t>
            </a:r>
            <a:endParaRPr lang="fr-FR" b="1" dirty="0"/>
          </a:p>
          <a:p>
            <a:r>
              <a:rPr lang="fr-FR" dirty="0" smtClean="0"/>
              <a:t>Spécifie </a:t>
            </a:r>
            <a:r>
              <a:rPr lang="fr-FR" dirty="0"/>
              <a:t>la valeur de la propriété indiqu</a:t>
            </a:r>
            <a:r>
              <a:rPr lang="fr-FR" dirty="0" smtClean="0"/>
              <a:t>ée pour tous les éléments </a:t>
            </a:r>
            <a:r>
              <a:rPr lang="fr-FR" dirty="0"/>
              <a:t>du jeu spécifié par </a:t>
            </a:r>
            <a:r>
              <a:rPr lang="fr-FR" b="1" dirty="0">
                <a:solidFill>
                  <a:schemeClr val="tx2">
                    <a:lumMod val="75000"/>
                  </a:schemeClr>
                </a:solidFill>
              </a:rPr>
              <a:t>$(cible).</a:t>
            </a:r>
          </a:p>
          <a:p>
            <a:endParaRPr lang="fr-FR" dirty="0" smtClean="0"/>
          </a:p>
          <a:p>
            <a:r>
              <a:rPr lang="fr-FR" b="1" dirty="0" err="1" smtClean="0">
                <a:solidFill>
                  <a:schemeClr val="tx2">
                    <a:lumMod val="75000"/>
                  </a:schemeClr>
                </a:solidFill>
              </a:rPr>
              <a:t>propriete</a:t>
            </a:r>
            <a:r>
              <a:rPr lang="fr-FR" b="1" dirty="0" smtClean="0">
                <a:solidFill>
                  <a:schemeClr val="tx2">
                    <a:lumMod val="75000"/>
                  </a:schemeClr>
                </a:solidFill>
              </a:rPr>
              <a:t> :</a:t>
            </a:r>
            <a:endParaRPr lang="fr-FR" b="1" dirty="0">
              <a:solidFill>
                <a:schemeClr val="tx2">
                  <a:lumMod val="75000"/>
                </a:schemeClr>
              </a:solidFill>
            </a:endParaRPr>
          </a:p>
          <a:p>
            <a:r>
              <a:rPr lang="fr-FR" dirty="0"/>
              <a:t>C</a:t>
            </a:r>
            <a:r>
              <a:rPr lang="fr-FR" dirty="0" smtClean="0"/>
              <a:t>ette </a:t>
            </a:r>
            <a:r>
              <a:rPr lang="fr-FR" dirty="0"/>
              <a:t>expression </a:t>
            </a:r>
            <a:r>
              <a:rPr lang="fr-FR" dirty="0" smtClean="0"/>
              <a:t>permet de spécifier la propriété à rechercher ou à modifier.</a:t>
            </a:r>
          </a:p>
          <a:p>
            <a:r>
              <a:rPr lang="fr-FR" b="1" dirty="0" smtClean="0">
                <a:solidFill>
                  <a:schemeClr val="tx2">
                    <a:lumMod val="75000"/>
                  </a:schemeClr>
                </a:solidFill>
              </a:rPr>
              <a:t>valeur </a:t>
            </a:r>
            <a:r>
              <a:rPr lang="fr-FR" b="1" dirty="0">
                <a:solidFill>
                  <a:schemeClr val="tx2">
                    <a:lumMod val="75000"/>
                  </a:schemeClr>
                </a:solidFill>
              </a:rPr>
              <a:t>:</a:t>
            </a:r>
          </a:p>
          <a:p>
            <a:r>
              <a:rPr lang="fr-FR" dirty="0" smtClean="0"/>
              <a:t>Valeur de la propriété à spécifier.</a:t>
            </a:r>
            <a:endParaRPr lang="fr-FR" dirty="0"/>
          </a:p>
          <a:p>
            <a:r>
              <a:rPr lang="fr-FR" dirty="0" smtClean="0"/>
              <a:t>Il peut s'agir d'une fonction qui retournera une chaîne de caractères, un nombre, une valeur booléenne ou une valeur prédéfinie.</a:t>
            </a:r>
          </a:p>
          <a:p>
            <a:r>
              <a:rPr lang="fr-FR" dirty="0" smtClean="0"/>
              <a:t>Dans ce cas la syntaxe sera la suivante :</a:t>
            </a:r>
          </a:p>
          <a:p>
            <a:r>
              <a:rPr lang="fr-FR" b="1" dirty="0" err="1" smtClean="0">
                <a:solidFill>
                  <a:schemeClr val="tx2">
                    <a:lumMod val="75000"/>
                  </a:schemeClr>
                </a:solidFill>
              </a:rPr>
              <a:t>function</a:t>
            </a:r>
            <a:r>
              <a:rPr lang="fr-FR" b="1" dirty="0" smtClean="0">
                <a:solidFill>
                  <a:schemeClr val="tx2">
                    <a:lumMod val="75000"/>
                  </a:schemeClr>
                </a:solidFill>
              </a:rPr>
              <a:t>(index, </a:t>
            </a:r>
            <a:r>
              <a:rPr lang="fr-FR" b="1" dirty="0" err="1" smtClean="0">
                <a:solidFill>
                  <a:schemeClr val="tx2">
                    <a:lumMod val="75000"/>
                  </a:schemeClr>
                </a:solidFill>
              </a:rPr>
              <a:t>anc</a:t>
            </a:r>
            <a:r>
              <a:rPr lang="fr-FR" b="1" dirty="0" smtClean="0">
                <a:solidFill>
                  <a:schemeClr val="tx2">
                    <a:lumMod val="75000"/>
                  </a:schemeClr>
                </a:solidFill>
              </a:rPr>
              <a:t> </a:t>
            </a:r>
            <a:r>
              <a:rPr lang="fr-FR" b="1" dirty="0" err="1" smtClean="0">
                <a:solidFill>
                  <a:schemeClr val="tx2">
                    <a:lumMod val="75000"/>
                  </a:schemeClr>
                </a:solidFill>
              </a:rPr>
              <a:t>propriete</a:t>
            </a:r>
            <a:r>
              <a:rPr lang="fr-FR" b="1" dirty="0" smtClean="0">
                <a:solidFill>
                  <a:schemeClr val="tx2">
                    <a:lumMod val="75000"/>
                  </a:schemeClr>
                </a:solidFill>
              </a:rPr>
              <a:t>)</a:t>
            </a:r>
          </a:p>
          <a:p>
            <a:endParaRPr lang="fr-FR" b="1" dirty="0" smtClean="0">
              <a:solidFill>
                <a:schemeClr val="tx2">
                  <a:lumMod val="75000"/>
                </a:schemeClr>
              </a:solidFill>
            </a:endParaRPr>
          </a:p>
          <a:p>
            <a:r>
              <a:rPr lang="fr-FR" dirty="0" smtClean="0"/>
              <a:t>index : représente le n° de l'élément dans le jeu spécifié par</a:t>
            </a:r>
            <a:r>
              <a:rPr lang="fr-FR" b="1" dirty="0" smtClean="0">
                <a:solidFill>
                  <a:schemeClr val="tx2">
                    <a:lumMod val="75000"/>
                  </a:schemeClr>
                </a:solidFill>
              </a:rPr>
              <a:t> $(cible)</a:t>
            </a:r>
            <a:endParaRPr lang="fr-FR" b="1" dirty="0">
              <a:solidFill>
                <a:schemeClr val="tx2">
                  <a:lumMod val="75000"/>
                </a:schemeClr>
              </a:solidFill>
            </a:endParaRPr>
          </a:p>
          <a:p>
            <a:r>
              <a:rPr lang="fr-FR" dirty="0" err="1" smtClean="0"/>
              <a:t>propriete</a:t>
            </a:r>
            <a:r>
              <a:rPr lang="fr-FR" dirty="0" smtClean="0"/>
              <a:t> : l'ancienne valeur de la propriété.</a:t>
            </a:r>
            <a:endParaRPr lang="fr-FR" dirty="0"/>
          </a:p>
        </p:txBody>
      </p:sp>
    </p:spTree>
    <p:extLst>
      <p:ext uri="{BB962C8B-B14F-4D97-AF65-F5344CB8AC3E}">
        <p14:creationId xmlns:p14="http://schemas.microsoft.com/office/powerpoint/2010/main" val="2760313062"/>
      </p:ext>
    </p:extLst>
  </p:cSld>
  <p:clrMapOvr>
    <a:masterClrMapping/>
  </p:clrMapOvr>
  <p:transition spd="slow">
    <p:wipe dir="d"/>
  </p:transition>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a:solidFill>
                  <a:schemeClr val="accent2">
                    <a:lumMod val="75000"/>
                  </a:schemeClr>
                </a:solidFill>
              </a:rPr>
              <a:t>.</a:t>
            </a:r>
            <a:r>
              <a:rPr lang="fr-FR" sz="3100" b="1" i="1" dirty="0" err="1">
                <a:solidFill>
                  <a:schemeClr val="accent2">
                    <a:lumMod val="75000"/>
                  </a:schemeClr>
                </a:solidFill>
              </a:rPr>
              <a:t>prop</a:t>
            </a:r>
            <a:r>
              <a:rPr lang="fr-FR" sz="3100" b="1" i="1" dirty="0">
                <a:solidFill>
                  <a:schemeClr val="accent2">
                    <a:lumMod val="75000"/>
                  </a:schemeClr>
                </a:solidFill>
              </a:rPr>
              <a:t>(</a:t>
            </a:r>
            <a:r>
              <a:rPr lang="fr-FR" sz="3100" b="1" i="1" dirty="0" err="1">
                <a:solidFill>
                  <a:schemeClr val="tx2">
                    <a:lumMod val="75000"/>
                  </a:schemeClr>
                </a:solidFill>
              </a:rPr>
              <a:t>propriete</a:t>
            </a:r>
            <a:r>
              <a:rPr lang="fr-FR" sz="3100" b="1" i="1" dirty="0">
                <a:solidFill>
                  <a:schemeClr val="tx2">
                    <a:lumMod val="75000"/>
                  </a:schemeClr>
                </a:solidFill>
              </a:rPr>
              <a:t>[, valeur]</a:t>
            </a:r>
            <a:r>
              <a:rPr lang="fr-FR" sz="3100" b="1" i="1" dirty="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4247317"/>
          </a:xfrm>
          <a:prstGeom prst="rect">
            <a:avLst/>
          </a:prstGeom>
          <a:noFill/>
        </p:spPr>
        <p:txBody>
          <a:bodyPr wrap="square" rtlCol="0">
            <a:spAutoFit/>
          </a:bodyPr>
          <a:lstStyle/>
          <a:p>
            <a:r>
              <a:rPr lang="fr-FR" dirty="0" smtClean="0"/>
              <a:t>Exemple  1 :</a:t>
            </a:r>
          </a:p>
          <a:p>
            <a:r>
              <a:rPr lang="fr-FR" dirty="0" smtClean="0"/>
              <a:t>&lt;body&gt;</a:t>
            </a:r>
          </a:p>
          <a:p>
            <a:r>
              <a:rPr lang="en-US" dirty="0"/>
              <a:t>&lt;input id="check1" type="checkbox" checked="checked"&gt;</a:t>
            </a:r>
          </a:p>
          <a:p>
            <a:r>
              <a:rPr lang="en-US" dirty="0"/>
              <a:t>&lt;label for="check1"&gt;A </a:t>
            </a:r>
            <a:r>
              <a:rPr lang="en-US" dirty="0" err="1"/>
              <a:t>contrôler</a:t>
            </a:r>
            <a:r>
              <a:rPr lang="en-US" dirty="0"/>
              <a:t>&lt;/label</a:t>
            </a:r>
            <a:r>
              <a:rPr lang="en-US" dirty="0" smtClean="0"/>
              <a:t>&gt;</a:t>
            </a:r>
          </a:p>
          <a:p>
            <a:r>
              <a:rPr lang="en-US" dirty="0" smtClean="0"/>
              <a:t>&lt;p&gt;&lt;/p&gt;</a:t>
            </a:r>
            <a:endParaRPr lang="en-US" dirty="0"/>
          </a:p>
          <a:p>
            <a:r>
              <a:rPr lang="fr-FR" dirty="0" smtClean="0"/>
              <a:t>&lt;</a:t>
            </a:r>
            <a:r>
              <a:rPr lang="fr-FR" dirty="0"/>
              <a:t>script type="</a:t>
            </a:r>
            <a:r>
              <a:rPr lang="fr-FR" dirty="0" err="1"/>
              <a:t>text</a:t>
            </a:r>
            <a:r>
              <a:rPr lang="fr-FR" dirty="0"/>
              <a:t>/javascript"&gt;</a:t>
            </a:r>
          </a:p>
          <a:p>
            <a:r>
              <a:rPr lang="en-US" b="1" dirty="0">
                <a:solidFill>
                  <a:schemeClr val="accent2">
                    <a:lumMod val="75000"/>
                  </a:schemeClr>
                </a:solidFill>
              </a:rPr>
              <a:t>$("input").change(function() {</a:t>
            </a:r>
          </a:p>
          <a:p>
            <a:r>
              <a:rPr lang="en-US" b="1" dirty="0">
                <a:solidFill>
                  <a:schemeClr val="accent2">
                    <a:lumMod val="75000"/>
                  </a:schemeClr>
                </a:solidFill>
              </a:rPr>
              <a:t>	</a:t>
            </a:r>
            <a:r>
              <a:rPr lang="en-US" b="1" dirty="0" err="1">
                <a:solidFill>
                  <a:schemeClr val="accent2">
                    <a:lumMod val="75000"/>
                  </a:schemeClr>
                </a:solidFill>
              </a:rPr>
              <a:t>var</a:t>
            </a:r>
            <a:r>
              <a:rPr lang="en-US" b="1" dirty="0">
                <a:solidFill>
                  <a:schemeClr val="accent2">
                    <a:lumMod val="75000"/>
                  </a:schemeClr>
                </a:solidFill>
              </a:rPr>
              <a:t> $input = $(this);</a:t>
            </a:r>
          </a:p>
          <a:p>
            <a:r>
              <a:rPr lang="en-US" b="1" dirty="0">
                <a:solidFill>
                  <a:schemeClr val="accent2">
                    <a:lumMod val="75000"/>
                  </a:schemeClr>
                </a:solidFill>
              </a:rPr>
              <a:t>	$("p").html(".</a:t>
            </a:r>
            <a:r>
              <a:rPr lang="en-US" b="1" dirty="0" err="1">
                <a:solidFill>
                  <a:schemeClr val="accent2">
                    <a:lumMod val="75000"/>
                  </a:schemeClr>
                </a:solidFill>
              </a:rPr>
              <a:t>attr</a:t>
            </a:r>
            <a:r>
              <a:rPr lang="en-US" b="1" dirty="0">
                <a:solidFill>
                  <a:schemeClr val="accent2">
                    <a:lumMod val="75000"/>
                  </a:schemeClr>
                </a:solidFill>
              </a:rPr>
              <a:t>('checked'): &lt;b&gt;" + $</a:t>
            </a:r>
            <a:r>
              <a:rPr lang="en-US" b="1" dirty="0" err="1">
                <a:solidFill>
                  <a:schemeClr val="accent2">
                    <a:lumMod val="75000"/>
                  </a:schemeClr>
                </a:solidFill>
              </a:rPr>
              <a:t>input.attr</a:t>
            </a:r>
            <a:r>
              <a:rPr lang="en-US" b="1" dirty="0">
                <a:solidFill>
                  <a:schemeClr val="accent2">
                    <a:lumMod val="75000"/>
                  </a:schemeClr>
                </a:solidFill>
              </a:rPr>
              <a:t>('checked') + "&lt;/b&gt;&lt;</a:t>
            </a:r>
            <a:r>
              <a:rPr lang="en-US" b="1" dirty="0" err="1">
                <a:solidFill>
                  <a:schemeClr val="accent2">
                    <a:lumMod val="75000"/>
                  </a:schemeClr>
                </a:solidFill>
              </a:rPr>
              <a:t>br</a:t>
            </a:r>
            <a:r>
              <a:rPr lang="en-US" b="1" dirty="0">
                <a:solidFill>
                  <a:schemeClr val="accent2">
                    <a:lumMod val="75000"/>
                  </a:schemeClr>
                </a:solidFill>
              </a:rPr>
              <a:t>&gt;"</a:t>
            </a:r>
          </a:p>
          <a:p>
            <a:r>
              <a:rPr lang="en-US" b="1" dirty="0">
                <a:solidFill>
                  <a:schemeClr val="accent2">
                    <a:lumMod val="75000"/>
                  </a:schemeClr>
                </a:solidFill>
              </a:rPr>
              <a:t>	+ ".prop('checked'): &lt;b&gt;" + $</a:t>
            </a:r>
            <a:r>
              <a:rPr lang="en-US" b="1" dirty="0" err="1">
                <a:solidFill>
                  <a:schemeClr val="accent2">
                    <a:lumMod val="75000"/>
                  </a:schemeClr>
                </a:solidFill>
              </a:rPr>
              <a:t>input.prop</a:t>
            </a:r>
            <a:r>
              <a:rPr lang="en-US" b="1" dirty="0">
                <a:solidFill>
                  <a:schemeClr val="accent2">
                    <a:lumMod val="75000"/>
                  </a:schemeClr>
                </a:solidFill>
              </a:rPr>
              <a:t>('checked') + "&lt;/b&gt;&lt;</a:t>
            </a:r>
            <a:r>
              <a:rPr lang="en-US" b="1" dirty="0" err="1">
                <a:solidFill>
                  <a:schemeClr val="accent2">
                    <a:lumMod val="75000"/>
                  </a:schemeClr>
                </a:solidFill>
              </a:rPr>
              <a:t>br</a:t>
            </a:r>
            <a:r>
              <a:rPr lang="en-US" b="1" dirty="0">
                <a:solidFill>
                  <a:schemeClr val="accent2">
                    <a:lumMod val="75000"/>
                  </a:schemeClr>
                </a:solidFill>
              </a:rPr>
              <a:t>&gt;"</a:t>
            </a:r>
          </a:p>
          <a:p>
            <a:r>
              <a:rPr lang="en-US" b="1" dirty="0">
                <a:solidFill>
                  <a:schemeClr val="accent2">
                    <a:lumMod val="75000"/>
                  </a:schemeClr>
                </a:solidFill>
              </a:rPr>
              <a:t>	+ ".is(':checked'): &lt;b&gt;" + $input.is(':checked') ) + "&lt;/b&gt;";</a:t>
            </a:r>
          </a:p>
          <a:p>
            <a:r>
              <a:rPr lang="en-US" b="1" dirty="0">
                <a:solidFill>
                  <a:schemeClr val="accent2">
                    <a:lumMod val="75000"/>
                  </a:schemeClr>
                </a:solidFill>
              </a:rPr>
              <a:t>});</a:t>
            </a:r>
            <a:endParaRPr lang="en-US" b="1" dirty="0" smtClean="0">
              <a:solidFill>
                <a:schemeClr val="accent2">
                  <a:lumMod val="75000"/>
                </a:schemeClr>
              </a:solidFill>
            </a:endParaRPr>
          </a:p>
          <a:p>
            <a:r>
              <a:rPr lang="fr-FR" dirty="0" smtClean="0"/>
              <a:t>&lt;/</a:t>
            </a:r>
            <a:r>
              <a:rPr lang="fr-FR" dirty="0"/>
              <a:t>script&gt;</a:t>
            </a:r>
          </a:p>
          <a:p>
            <a:r>
              <a:rPr lang="fr-FR" dirty="0" smtClean="0"/>
              <a:t>&lt;/body&gt;</a:t>
            </a:r>
            <a:endParaRPr lang="fr-FR" dirty="0"/>
          </a:p>
          <a:p>
            <a:endParaRPr lang="fr-FR"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1412776"/>
            <a:ext cx="2276322" cy="13681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223" y="4725144"/>
            <a:ext cx="2276323" cy="141976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25161438"/>
      </p:ext>
    </p:extLst>
  </p:cSld>
  <p:clrMapOvr>
    <a:masterClrMapping/>
  </p:clrMapOvr>
  <p:transition spd="slow">
    <p:wipe dir="d"/>
  </p:transition>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a:solidFill>
                  <a:schemeClr val="accent2">
                    <a:lumMod val="75000"/>
                  </a:schemeClr>
                </a:solidFill>
              </a:rPr>
              <a:t>.</a:t>
            </a:r>
            <a:r>
              <a:rPr lang="fr-FR" sz="3100" b="1" i="1" dirty="0" err="1">
                <a:solidFill>
                  <a:schemeClr val="accent2">
                    <a:lumMod val="75000"/>
                  </a:schemeClr>
                </a:solidFill>
              </a:rPr>
              <a:t>prop</a:t>
            </a:r>
            <a:r>
              <a:rPr lang="fr-FR" sz="3100" b="1" i="1" dirty="0">
                <a:solidFill>
                  <a:schemeClr val="accent2">
                    <a:lumMod val="75000"/>
                  </a:schemeClr>
                </a:solidFill>
              </a:rPr>
              <a:t>(</a:t>
            </a:r>
            <a:r>
              <a:rPr lang="fr-FR" sz="3100" b="1" i="1" dirty="0" err="1">
                <a:solidFill>
                  <a:schemeClr val="tx2">
                    <a:lumMod val="75000"/>
                  </a:schemeClr>
                </a:solidFill>
              </a:rPr>
              <a:t>propriete</a:t>
            </a:r>
            <a:r>
              <a:rPr lang="fr-FR" sz="3100" b="1" i="1" dirty="0">
                <a:solidFill>
                  <a:schemeClr val="tx2">
                    <a:lumMod val="75000"/>
                  </a:schemeClr>
                </a:solidFill>
              </a:rPr>
              <a:t>[, valeur]</a:t>
            </a:r>
            <a:r>
              <a:rPr lang="fr-FR" sz="3100" b="1" i="1" dirty="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4247317"/>
          </a:xfrm>
          <a:prstGeom prst="rect">
            <a:avLst/>
          </a:prstGeom>
          <a:noFill/>
        </p:spPr>
        <p:txBody>
          <a:bodyPr wrap="square" rtlCol="0">
            <a:spAutoFit/>
          </a:bodyPr>
          <a:lstStyle/>
          <a:p>
            <a:r>
              <a:rPr lang="fr-FR" dirty="0" smtClean="0"/>
              <a:t>Exemple  1 :</a:t>
            </a:r>
          </a:p>
          <a:p>
            <a:r>
              <a:rPr lang="fr-FR" dirty="0" smtClean="0"/>
              <a:t>&lt;body&gt;</a:t>
            </a:r>
          </a:p>
          <a:p>
            <a:r>
              <a:rPr lang="en-US" dirty="0"/>
              <a:t>&lt;input id="check1" type="checkbox" checked="checked"&gt;</a:t>
            </a:r>
          </a:p>
          <a:p>
            <a:r>
              <a:rPr lang="en-US" dirty="0"/>
              <a:t>&lt;label for="check1"&gt;A </a:t>
            </a:r>
            <a:r>
              <a:rPr lang="en-US" dirty="0" err="1"/>
              <a:t>contrôler</a:t>
            </a:r>
            <a:r>
              <a:rPr lang="en-US" dirty="0"/>
              <a:t>&lt;/label&gt;</a:t>
            </a:r>
          </a:p>
          <a:p>
            <a:r>
              <a:rPr lang="en-US" dirty="0"/>
              <a:t>&lt;button&gt;</a:t>
            </a:r>
            <a:r>
              <a:rPr lang="en-US" dirty="0" err="1"/>
              <a:t>Clic</a:t>
            </a:r>
            <a:r>
              <a:rPr lang="en-US" dirty="0"/>
              <a:t>&lt;/button&gt;</a:t>
            </a:r>
          </a:p>
          <a:p>
            <a:r>
              <a:rPr lang="en-US" dirty="0"/>
              <a:t>&lt;p&gt;&lt;/p&gt; </a:t>
            </a:r>
            <a:endParaRPr lang="en-US" dirty="0" smtClean="0"/>
          </a:p>
          <a:p>
            <a:r>
              <a:rPr lang="fr-FR" dirty="0" smtClean="0"/>
              <a:t>&lt;</a:t>
            </a:r>
            <a:r>
              <a:rPr lang="fr-FR" dirty="0"/>
              <a:t>script type="</a:t>
            </a:r>
            <a:r>
              <a:rPr lang="fr-FR" dirty="0" err="1"/>
              <a:t>text</a:t>
            </a:r>
            <a:r>
              <a:rPr lang="fr-FR" dirty="0"/>
              <a:t>/javascript"&gt;</a:t>
            </a:r>
          </a:p>
          <a:p>
            <a:r>
              <a:rPr lang="en-US" b="1" dirty="0">
                <a:solidFill>
                  <a:schemeClr val="accent2">
                    <a:lumMod val="75000"/>
                  </a:schemeClr>
                </a:solidFill>
              </a:rPr>
              <a:t>$(':button').click(function() {</a:t>
            </a:r>
          </a:p>
          <a:p>
            <a:r>
              <a:rPr lang="en-US" b="1" dirty="0">
                <a:solidFill>
                  <a:schemeClr val="accent2">
                    <a:lumMod val="75000"/>
                  </a:schemeClr>
                </a:solidFill>
              </a:rPr>
              <a:t>	$('input').prop('checked', function(</a:t>
            </a:r>
            <a:r>
              <a:rPr lang="en-US" b="1" dirty="0" err="1">
                <a:solidFill>
                  <a:schemeClr val="accent2">
                    <a:lumMod val="75000"/>
                  </a:schemeClr>
                </a:solidFill>
              </a:rPr>
              <a:t>index,valeur</a:t>
            </a:r>
            <a:r>
              <a:rPr lang="en-US" b="1" dirty="0">
                <a:solidFill>
                  <a:schemeClr val="accent2">
                    <a:lumMod val="75000"/>
                  </a:schemeClr>
                </a:solidFill>
              </a:rPr>
              <a:t>) {</a:t>
            </a:r>
          </a:p>
          <a:p>
            <a:r>
              <a:rPr lang="en-US" b="1" dirty="0">
                <a:solidFill>
                  <a:schemeClr val="accent2">
                    <a:lumMod val="75000"/>
                  </a:schemeClr>
                </a:solidFill>
              </a:rPr>
              <a:t>		return !</a:t>
            </a:r>
            <a:r>
              <a:rPr lang="en-US" b="1" dirty="0" err="1">
                <a:solidFill>
                  <a:schemeClr val="accent2">
                    <a:lumMod val="75000"/>
                  </a:schemeClr>
                </a:solidFill>
              </a:rPr>
              <a:t>valeur</a:t>
            </a:r>
            <a:r>
              <a:rPr lang="en-US" b="1" dirty="0">
                <a:solidFill>
                  <a:schemeClr val="accent2">
                    <a:lumMod val="75000"/>
                  </a:schemeClr>
                </a:solidFill>
              </a:rPr>
              <a:t>;</a:t>
            </a:r>
          </a:p>
          <a:p>
            <a:r>
              <a:rPr lang="en-US" b="1" dirty="0">
                <a:solidFill>
                  <a:schemeClr val="accent2">
                    <a:lumMod val="75000"/>
                  </a:schemeClr>
                </a:solidFill>
              </a:rPr>
              <a:t>	});</a:t>
            </a:r>
          </a:p>
          <a:p>
            <a:r>
              <a:rPr lang="en-US" b="1" dirty="0">
                <a:solidFill>
                  <a:schemeClr val="accent2">
                    <a:lumMod val="75000"/>
                  </a:schemeClr>
                </a:solidFill>
              </a:rPr>
              <a:t>});</a:t>
            </a:r>
            <a:endParaRPr lang="en-US" b="1" dirty="0" smtClean="0">
              <a:solidFill>
                <a:schemeClr val="accent2">
                  <a:lumMod val="75000"/>
                </a:schemeClr>
              </a:solidFill>
            </a:endParaRPr>
          </a:p>
          <a:p>
            <a:r>
              <a:rPr lang="fr-FR" dirty="0" smtClean="0"/>
              <a:t>&lt;/</a:t>
            </a:r>
            <a:r>
              <a:rPr lang="fr-FR" dirty="0"/>
              <a:t>script&gt;</a:t>
            </a:r>
          </a:p>
          <a:p>
            <a:r>
              <a:rPr lang="fr-FR" dirty="0" smtClean="0"/>
              <a:t>&lt;/body&gt;</a:t>
            </a:r>
            <a:endParaRPr lang="fr-FR" dirty="0"/>
          </a:p>
          <a:p>
            <a:endParaRPr lang="fr-FR"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2835" y="2510648"/>
            <a:ext cx="2214646" cy="57606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5990" y="4221088"/>
            <a:ext cx="2201845" cy="57606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84648943"/>
      </p:ext>
    </p:extLst>
  </p:cSld>
  <p:clrMapOvr>
    <a:masterClrMapping/>
  </p:clrMapOvr>
  <p:transition spd="slow">
    <p:wipe dir="d"/>
  </p:transition>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removeProp</a:t>
            </a:r>
            <a:r>
              <a:rPr lang="fr-FR" sz="3100" b="1" i="1" dirty="0" smtClean="0">
                <a:solidFill>
                  <a:schemeClr val="accent2">
                    <a:lumMod val="75000"/>
                  </a:schemeClr>
                </a:solidFill>
              </a:rPr>
              <a:t>(</a:t>
            </a:r>
            <a:r>
              <a:rPr lang="fr-FR" sz="3100" b="1" i="1" dirty="0" err="1" smtClean="0">
                <a:solidFill>
                  <a:schemeClr val="tx2">
                    <a:lumMod val="75000"/>
                  </a:schemeClr>
                </a:solidFill>
              </a:rPr>
              <a:t>propriete</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5355312"/>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err="1" smtClean="0">
                <a:solidFill>
                  <a:schemeClr val="accent2">
                    <a:lumMod val="75000"/>
                  </a:schemeClr>
                </a:solidFill>
              </a:rPr>
              <a:t>removeProp</a:t>
            </a:r>
            <a:r>
              <a:rPr lang="fr-FR" b="1" dirty="0" smtClean="0">
                <a:solidFill>
                  <a:schemeClr val="accent2">
                    <a:lumMod val="75000"/>
                  </a:schemeClr>
                </a:solidFill>
              </a:rPr>
              <a:t>(</a:t>
            </a:r>
            <a:r>
              <a:rPr lang="fr-FR" b="1" i="1" dirty="0" err="1" smtClean="0">
                <a:solidFill>
                  <a:schemeClr val="tx2">
                    <a:lumMod val="75000"/>
                  </a:schemeClr>
                </a:solidFill>
              </a:rPr>
              <a:t>propriete</a:t>
            </a:r>
            <a:r>
              <a:rPr lang="fr-FR" b="1" dirty="0" smtClean="0">
                <a:solidFill>
                  <a:schemeClr val="accent2">
                    <a:lumMod val="75000"/>
                  </a:schemeClr>
                </a:solidFill>
              </a:rPr>
              <a:t>)</a:t>
            </a:r>
            <a:endParaRPr lang="fr-FR" b="1" dirty="0"/>
          </a:p>
          <a:p>
            <a:r>
              <a:rPr lang="fr-FR" dirty="0" smtClean="0"/>
              <a:t>supprime la propriété indiquée de tous les éléments </a:t>
            </a:r>
            <a:r>
              <a:rPr lang="fr-FR" dirty="0"/>
              <a:t>du jeu spécifié par </a:t>
            </a:r>
            <a:r>
              <a:rPr lang="fr-FR" b="1" dirty="0">
                <a:solidFill>
                  <a:schemeClr val="tx2">
                    <a:lumMod val="75000"/>
                  </a:schemeClr>
                </a:solidFill>
              </a:rPr>
              <a:t>$(cible).</a:t>
            </a:r>
          </a:p>
          <a:p>
            <a:endParaRPr lang="fr-FR" dirty="0" smtClean="0"/>
          </a:p>
          <a:p>
            <a:r>
              <a:rPr lang="fr-FR" b="1" dirty="0" err="1" smtClean="0">
                <a:solidFill>
                  <a:schemeClr val="tx2">
                    <a:lumMod val="75000"/>
                  </a:schemeClr>
                </a:solidFill>
              </a:rPr>
              <a:t>propriete</a:t>
            </a:r>
            <a:r>
              <a:rPr lang="fr-FR" b="1" dirty="0" smtClean="0">
                <a:solidFill>
                  <a:schemeClr val="tx2">
                    <a:lumMod val="75000"/>
                  </a:schemeClr>
                </a:solidFill>
              </a:rPr>
              <a:t> :</a:t>
            </a:r>
            <a:endParaRPr lang="fr-FR" b="1" dirty="0">
              <a:solidFill>
                <a:schemeClr val="tx2">
                  <a:lumMod val="75000"/>
                </a:schemeClr>
              </a:solidFill>
            </a:endParaRPr>
          </a:p>
          <a:p>
            <a:r>
              <a:rPr lang="fr-FR" dirty="0"/>
              <a:t>C</a:t>
            </a:r>
            <a:r>
              <a:rPr lang="fr-FR" dirty="0" smtClean="0"/>
              <a:t>ette </a:t>
            </a:r>
            <a:r>
              <a:rPr lang="fr-FR" dirty="0"/>
              <a:t>expression </a:t>
            </a:r>
            <a:r>
              <a:rPr lang="fr-FR" dirty="0" smtClean="0"/>
              <a:t>permet de spécifier la propriété à </a:t>
            </a:r>
            <a:r>
              <a:rPr lang="fr-FR" dirty="0"/>
              <a:t>supprimer.</a:t>
            </a:r>
            <a:endParaRPr lang="fr-FR" dirty="0" smtClean="0"/>
          </a:p>
          <a:p>
            <a:r>
              <a:rPr lang="fr-FR" dirty="0" smtClean="0"/>
              <a:t>Exemple :</a:t>
            </a:r>
          </a:p>
          <a:p>
            <a:r>
              <a:rPr lang="fr-FR" dirty="0"/>
              <a:t>&lt;body&gt;</a:t>
            </a:r>
          </a:p>
          <a:p>
            <a:r>
              <a:rPr lang="fr-FR" dirty="0"/>
              <a:t>&lt;p&gt;&lt;/p&gt;</a:t>
            </a:r>
          </a:p>
          <a:p>
            <a:r>
              <a:rPr lang="fr-FR" dirty="0"/>
              <a:t>&lt;script&gt;</a:t>
            </a:r>
          </a:p>
          <a:p>
            <a:r>
              <a:rPr lang="fr-FR" dirty="0"/>
              <a:t>var $para = $("p");</a:t>
            </a:r>
          </a:p>
          <a:p>
            <a:r>
              <a:rPr lang="fr-FR" b="1" dirty="0">
                <a:solidFill>
                  <a:schemeClr val="accent2">
                    <a:lumMod val="75000"/>
                  </a:schemeClr>
                </a:solidFill>
              </a:rPr>
              <a:t>$</a:t>
            </a:r>
            <a:r>
              <a:rPr lang="fr-FR" b="1" dirty="0" err="1">
                <a:solidFill>
                  <a:schemeClr val="accent2">
                    <a:lumMod val="75000"/>
                  </a:schemeClr>
                </a:solidFill>
              </a:rPr>
              <a:t>para.prop</a:t>
            </a:r>
            <a:r>
              <a:rPr lang="fr-FR" b="1" dirty="0" smtClean="0">
                <a:solidFill>
                  <a:schemeClr val="accent2">
                    <a:lumMod val="75000"/>
                  </a:schemeClr>
                </a:solidFill>
              </a:rPr>
              <a:t>("auteur", </a:t>
            </a:r>
            <a:r>
              <a:rPr lang="fr-FR" b="1" dirty="0">
                <a:solidFill>
                  <a:schemeClr val="accent2">
                    <a:lumMod val="75000"/>
                  </a:schemeClr>
                </a:solidFill>
              </a:rPr>
              <a:t>"Virgile");</a:t>
            </a:r>
          </a:p>
          <a:p>
            <a:r>
              <a:rPr lang="fr-FR" b="1" dirty="0">
                <a:solidFill>
                  <a:schemeClr val="accent2">
                    <a:lumMod val="75000"/>
                  </a:schemeClr>
                </a:solidFill>
              </a:rPr>
              <a:t>$</a:t>
            </a:r>
            <a:r>
              <a:rPr lang="fr-FR" b="1" dirty="0" err="1">
                <a:solidFill>
                  <a:schemeClr val="accent2">
                    <a:lumMod val="75000"/>
                  </a:schemeClr>
                </a:solidFill>
              </a:rPr>
              <a:t>para.append</a:t>
            </a:r>
            <a:r>
              <a:rPr lang="fr-FR" b="1" dirty="0">
                <a:solidFill>
                  <a:schemeClr val="accent2">
                    <a:lumMod val="75000"/>
                  </a:schemeClr>
                </a:solidFill>
              </a:rPr>
              <a:t>("L'auteur de l'Enéide est : ", String($</a:t>
            </a:r>
            <a:r>
              <a:rPr lang="fr-FR" b="1" dirty="0" err="1">
                <a:solidFill>
                  <a:schemeClr val="accent2">
                    <a:lumMod val="75000"/>
                  </a:schemeClr>
                </a:solidFill>
              </a:rPr>
              <a:t>para.prop</a:t>
            </a:r>
            <a:r>
              <a:rPr lang="fr-FR" b="1" dirty="0" smtClean="0">
                <a:solidFill>
                  <a:schemeClr val="accent2">
                    <a:lumMod val="75000"/>
                  </a:schemeClr>
                </a:solidFill>
              </a:rPr>
              <a:t>("</a:t>
            </a:r>
            <a:r>
              <a:rPr lang="fr-FR" b="1" dirty="0">
                <a:solidFill>
                  <a:schemeClr val="accent2">
                    <a:lumMod val="75000"/>
                  </a:schemeClr>
                </a:solidFill>
              </a:rPr>
              <a:t> auteur </a:t>
            </a:r>
            <a:r>
              <a:rPr lang="fr-FR" b="1" dirty="0" smtClean="0">
                <a:solidFill>
                  <a:schemeClr val="accent2">
                    <a:lumMod val="75000"/>
                  </a:schemeClr>
                </a:solidFill>
              </a:rPr>
              <a:t>")), </a:t>
            </a:r>
            <a:r>
              <a:rPr lang="fr-FR" b="1" dirty="0">
                <a:solidFill>
                  <a:schemeClr val="accent2">
                    <a:lumMod val="75000"/>
                  </a:schemeClr>
                </a:solidFill>
              </a:rPr>
              <a:t>". ");</a:t>
            </a:r>
          </a:p>
          <a:p>
            <a:r>
              <a:rPr lang="fr-FR" b="1" dirty="0">
                <a:solidFill>
                  <a:schemeClr val="accent2">
                    <a:lumMod val="75000"/>
                  </a:schemeClr>
                </a:solidFill>
              </a:rPr>
              <a:t>$</a:t>
            </a:r>
            <a:r>
              <a:rPr lang="fr-FR" b="1" dirty="0" err="1">
                <a:solidFill>
                  <a:schemeClr val="accent2">
                    <a:lumMod val="75000"/>
                  </a:schemeClr>
                </a:solidFill>
              </a:rPr>
              <a:t>para.removeProp</a:t>
            </a:r>
            <a:r>
              <a:rPr lang="fr-FR" b="1" dirty="0" smtClean="0">
                <a:solidFill>
                  <a:schemeClr val="accent2">
                    <a:lumMod val="75000"/>
                  </a:schemeClr>
                </a:solidFill>
              </a:rPr>
              <a:t>("</a:t>
            </a:r>
            <a:r>
              <a:rPr lang="fr-FR" b="1" dirty="0">
                <a:solidFill>
                  <a:schemeClr val="accent2">
                    <a:lumMod val="75000"/>
                  </a:schemeClr>
                </a:solidFill>
              </a:rPr>
              <a:t> auteur </a:t>
            </a:r>
            <a:r>
              <a:rPr lang="fr-FR" b="1" dirty="0" smtClean="0">
                <a:solidFill>
                  <a:schemeClr val="accent2">
                    <a:lumMod val="75000"/>
                  </a:schemeClr>
                </a:solidFill>
              </a:rPr>
              <a:t>");</a:t>
            </a:r>
            <a:endParaRPr lang="fr-FR" b="1" dirty="0">
              <a:solidFill>
                <a:schemeClr val="accent2">
                  <a:lumMod val="75000"/>
                </a:schemeClr>
              </a:solidFill>
            </a:endParaRPr>
          </a:p>
          <a:p>
            <a:r>
              <a:rPr lang="fr-FR" b="1" dirty="0">
                <a:solidFill>
                  <a:schemeClr val="accent2">
                    <a:lumMod val="75000"/>
                  </a:schemeClr>
                </a:solidFill>
              </a:rPr>
              <a:t>$</a:t>
            </a:r>
            <a:r>
              <a:rPr lang="fr-FR" b="1" dirty="0" err="1">
                <a:solidFill>
                  <a:schemeClr val="accent2">
                    <a:lumMod val="75000"/>
                  </a:schemeClr>
                </a:solidFill>
              </a:rPr>
              <a:t>para.append</a:t>
            </a:r>
            <a:r>
              <a:rPr lang="fr-FR" b="1" dirty="0">
                <a:solidFill>
                  <a:schemeClr val="accent2">
                    <a:lumMod val="75000"/>
                  </a:schemeClr>
                </a:solidFill>
              </a:rPr>
              <a:t>("Maintenant, l'auteur de l'Enéide est : ", String($</a:t>
            </a:r>
            <a:r>
              <a:rPr lang="fr-FR" b="1" dirty="0" err="1">
                <a:solidFill>
                  <a:schemeClr val="accent2">
                    <a:lumMod val="75000"/>
                  </a:schemeClr>
                </a:solidFill>
              </a:rPr>
              <a:t>para.prop</a:t>
            </a:r>
            <a:r>
              <a:rPr lang="fr-FR" b="1" dirty="0" smtClean="0">
                <a:solidFill>
                  <a:schemeClr val="accent2">
                    <a:lumMod val="75000"/>
                  </a:schemeClr>
                </a:solidFill>
              </a:rPr>
              <a:t>("</a:t>
            </a:r>
            <a:r>
              <a:rPr lang="fr-FR" b="1" dirty="0">
                <a:solidFill>
                  <a:schemeClr val="accent2">
                    <a:lumMod val="75000"/>
                  </a:schemeClr>
                </a:solidFill>
              </a:rPr>
              <a:t> auteur </a:t>
            </a:r>
            <a:r>
              <a:rPr lang="fr-FR" b="1" dirty="0" smtClean="0">
                <a:solidFill>
                  <a:schemeClr val="accent2">
                    <a:lumMod val="75000"/>
                  </a:schemeClr>
                </a:solidFill>
              </a:rPr>
              <a:t>")), </a:t>
            </a:r>
            <a:r>
              <a:rPr lang="fr-FR" b="1" dirty="0">
                <a:solidFill>
                  <a:schemeClr val="accent2">
                    <a:lumMod val="75000"/>
                  </a:schemeClr>
                </a:solidFill>
              </a:rPr>
              <a:t>". </a:t>
            </a:r>
            <a:r>
              <a:rPr lang="fr-FR" b="1" dirty="0" smtClean="0">
                <a:solidFill>
                  <a:schemeClr val="accent2">
                    <a:lumMod val="75000"/>
                  </a:schemeClr>
                </a:solidFill>
              </a:rPr>
              <a:t>");</a:t>
            </a:r>
            <a:endParaRPr lang="fr-FR" b="1" dirty="0">
              <a:solidFill>
                <a:schemeClr val="accent2">
                  <a:lumMod val="75000"/>
                </a:schemeClr>
              </a:solidFill>
            </a:endParaRPr>
          </a:p>
          <a:p>
            <a:r>
              <a:rPr lang="fr-FR" dirty="0"/>
              <a:t>&lt;/script&gt;</a:t>
            </a:r>
          </a:p>
          <a:p>
            <a:r>
              <a:rPr lang="fr-FR" dirty="0"/>
              <a:t>&lt;/body&gt;</a:t>
            </a:r>
          </a:p>
          <a:p>
            <a:endParaRPr lang="fr-FR" dirty="0" smtClean="0"/>
          </a:p>
          <a:p>
            <a:endParaRPr lang="fr-FR"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6114612"/>
            <a:ext cx="6624736" cy="541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03879433"/>
      </p:ext>
    </p:extLst>
  </p:cSld>
  <p:clrMapOvr>
    <a:masterClrMapping/>
  </p:clrMapOvr>
  <p:transition spd="slow">
    <p:wipe dir="d"/>
  </p:transition>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removeAttr</a:t>
            </a:r>
            <a:r>
              <a:rPr lang="fr-FR" sz="3100" b="1" i="1" dirty="0" smtClean="0">
                <a:solidFill>
                  <a:schemeClr val="accent2">
                    <a:lumMod val="75000"/>
                  </a:schemeClr>
                </a:solidFill>
              </a:rPr>
              <a:t>(</a:t>
            </a:r>
            <a:r>
              <a:rPr lang="fr-FR" sz="3100" b="1" i="1" dirty="0" smtClean="0">
                <a:solidFill>
                  <a:schemeClr val="tx2">
                    <a:lumMod val="75000"/>
                  </a:schemeClr>
                </a:solidFill>
              </a:rPr>
              <a:t>attribut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5970865"/>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err="1" smtClean="0">
                <a:solidFill>
                  <a:schemeClr val="accent2">
                    <a:lumMod val="75000"/>
                  </a:schemeClr>
                </a:solidFill>
              </a:rPr>
              <a:t>removeAttr</a:t>
            </a:r>
            <a:r>
              <a:rPr lang="fr-FR" b="1" dirty="0" smtClean="0">
                <a:solidFill>
                  <a:schemeClr val="accent2">
                    <a:lumMod val="75000"/>
                  </a:schemeClr>
                </a:solidFill>
              </a:rPr>
              <a:t>(</a:t>
            </a:r>
            <a:r>
              <a:rPr lang="fr-FR" b="1" i="1" dirty="0" smtClean="0">
                <a:solidFill>
                  <a:schemeClr val="tx2">
                    <a:lumMod val="75000"/>
                  </a:schemeClr>
                </a:solidFill>
              </a:rPr>
              <a:t>attribut</a:t>
            </a:r>
            <a:r>
              <a:rPr lang="fr-FR" b="1" dirty="0" smtClean="0">
                <a:solidFill>
                  <a:schemeClr val="accent2">
                    <a:lumMod val="75000"/>
                  </a:schemeClr>
                </a:solidFill>
              </a:rPr>
              <a:t>)</a:t>
            </a:r>
            <a:endParaRPr lang="fr-FR" b="1" dirty="0"/>
          </a:p>
          <a:p>
            <a:r>
              <a:rPr lang="fr-FR" dirty="0" smtClean="0"/>
              <a:t>supprime l'attribut indiqué de tous les éléments </a:t>
            </a:r>
            <a:r>
              <a:rPr lang="fr-FR" dirty="0"/>
              <a:t>du jeu spécifié par </a:t>
            </a:r>
            <a:r>
              <a:rPr lang="fr-FR" b="1" dirty="0">
                <a:solidFill>
                  <a:schemeClr val="tx2">
                    <a:lumMod val="75000"/>
                  </a:schemeClr>
                </a:solidFill>
              </a:rPr>
              <a:t>$(cible).</a:t>
            </a:r>
          </a:p>
          <a:p>
            <a:r>
              <a:rPr lang="fr-FR" b="1" dirty="0" smtClean="0">
                <a:solidFill>
                  <a:schemeClr val="tx2">
                    <a:lumMod val="75000"/>
                  </a:schemeClr>
                </a:solidFill>
              </a:rPr>
              <a:t>attribut :</a:t>
            </a:r>
            <a:endParaRPr lang="fr-FR" b="1" dirty="0">
              <a:solidFill>
                <a:schemeClr val="tx2">
                  <a:lumMod val="75000"/>
                </a:schemeClr>
              </a:solidFill>
            </a:endParaRPr>
          </a:p>
          <a:p>
            <a:r>
              <a:rPr lang="fr-FR" dirty="0"/>
              <a:t>C</a:t>
            </a:r>
            <a:r>
              <a:rPr lang="fr-FR" dirty="0" smtClean="0"/>
              <a:t>ette </a:t>
            </a:r>
            <a:r>
              <a:rPr lang="fr-FR" dirty="0"/>
              <a:t>expression </a:t>
            </a:r>
            <a:r>
              <a:rPr lang="fr-FR" dirty="0" smtClean="0"/>
              <a:t>permet de spécifier l'attribut à supprimer.</a:t>
            </a:r>
          </a:p>
          <a:p>
            <a:r>
              <a:rPr lang="fr-FR" dirty="0" smtClean="0"/>
              <a:t>Exemple :</a:t>
            </a:r>
          </a:p>
          <a:p>
            <a:r>
              <a:rPr lang="fr-FR" sz="1600" dirty="0"/>
              <a:t>&lt;body&gt;</a:t>
            </a:r>
          </a:p>
          <a:p>
            <a:r>
              <a:rPr lang="fr-FR" sz="1600" dirty="0"/>
              <a:t>&lt;</a:t>
            </a:r>
            <a:r>
              <a:rPr lang="fr-FR" sz="1600" dirty="0" err="1"/>
              <a:t>button</a:t>
            </a:r>
            <a:r>
              <a:rPr lang="fr-FR" sz="1600" dirty="0"/>
              <a:t>&gt;Suppression de </a:t>
            </a:r>
            <a:r>
              <a:rPr lang="fr-FR" sz="1600" dirty="0" err="1"/>
              <a:t>title</a:t>
            </a:r>
            <a:r>
              <a:rPr lang="fr-FR" sz="1600" dirty="0"/>
              <a:t>&lt;/</a:t>
            </a:r>
            <a:r>
              <a:rPr lang="fr-FR" sz="1600" dirty="0" err="1"/>
              <a:t>button</a:t>
            </a:r>
            <a:r>
              <a:rPr lang="fr-FR" sz="1600" dirty="0"/>
              <a:t>&gt;</a:t>
            </a:r>
          </a:p>
          <a:p>
            <a:r>
              <a:rPr lang="fr-FR" sz="1600" dirty="0"/>
              <a:t>&lt;input type="</a:t>
            </a:r>
            <a:r>
              <a:rPr lang="fr-FR" sz="1600" dirty="0" err="1"/>
              <a:t>text</a:t>
            </a:r>
            <a:r>
              <a:rPr lang="fr-FR" sz="1600" dirty="0"/>
              <a:t>" </a:t>
            </a:r>
            <a:r>
              <a:rPr lang="fr-FR" sz="1600" dirty="0" err="1"/>
              <a:t>title</a:t>
            </a:r>
            <a:r>
              <a:rPr lang="fr-FR" sz="1600" dirty="0"/>
              <a:t>="Veuillez entrer votre prénom" /&gt;</a:t>
            </a:r>
          </a:p>
          <a:p>
            <a:r>
              <a:rPr lang="fr-FR" sz="1600" dirty="0"/>
              <a:t>&lt;div id="log"&gt;&lt;/div&gt;</a:t>
            </a:r>
          </a:p>
          <a:p>
            <a:r>
              <a:rPr lang="fr-FR" sz="1600" dirty="0"/>
              <a:t>&lt;script&gt;</a:t>
            </a:r>
          </a:p>
          <a:p>
            <a:r>
              <a:rPr lang="fr-FR" sz="1600" dirty="0"/>
              <a:t>(</a:t>
            </a:r>
            <a:r>
              <a:rPr lang="fr-FR" sz="1600" dirty="0" err="1"/>
              <a:t>function</a:t>
            </a:r>
            <a:r>
              <a:rPr lang="fr-FR" sz="1600" dirty="0"/>
              <a:t>() {</a:t>
            </a:r>
          </a:p>
          <a:p>
            <a:r>
              <a:rPr lang="fr-FR" sz="1600" b="1" dirty="0">
                <a:solidFill>
                  <a:schemeClr val="accent2">
                    <a:lumMod val="75000"/>
                  </a:schemeClr>
                </a:solidFill>
              </a:rPr>
              <a:t>var </a:t>
            </a:r>
            <a:r>
              <a:rPr lang="fr-FR" sz="1600" b="1" dirty="0" err="1">
                <a:solidFill>
                  <a:schemeClr val="accent2">
                    <a:lumMod val="75000"/>
                  </a:schemeClr>
                </a:solidFill>
              </a:rPr>
              <a:t>inputTitle</a:t>
            </a:r>
            <a:r>
              <a:rPr lang="fr-FR" sz="1600" b="1" dirty="0">
                <a:solidFill>
                  <a:schemeClr val="accent2">
                    <a:lumMod val="75000"/>
                  </a:schemeClr>
                </a:solidFill>
              </a:rPr>
              <a:t> = $("input").</a:t>
            </a:r>
            <a:r>
              <a:rPr lang="fr-FR" sz="1600" b="1" dirty="0" err="1">
                <a:solidFill>
                  <a:schemeClr val="accent2">
                    <a:lumMod val="75000"/>
                  </a:schemeClr>
                </a:solidFill>
              </a:rPr>
              <a:t>attr</a:t>
            </a:r>
            <a:r>
              <a:rPr lang="fr-FR" sz="1600" b="1" dirty="0">
                <a:solidFill>
                  <a:schemeClr val="accent2">
                    <a:lumMod val="75000"/>
                  </a:schemeClr>
                </a:solidFill>
              </a:rPr>
              <a:t>("</a:t>
            </a:r>
            <a:r>
              <a:rPr lang="fr-FR" sz="1600" b="1" dirty="0" err="1">
                <a:solidFill>
                  <a:schemeClr val="accent2">
                    <a:lumMod val="75000"/>
                  </a:schemeClr>
                </a:solidFill>
              </a:rPr>
              <a:t>title</a:t>
            </a:r>
            <a:r>
              <a:rPr lang="fr-FR" sz="1600" b="1" dirty="0">
                <a:solidFill>
                  <a:schemeClr val="accent2">
                    <a:lumMod val="75000"/>
                  </a:schemeClr>
                </a:solidFill>
              </a:rPr>
              <a:t>");</a:t>
            </a:r>
          </a:p>
          <a:p>
            <a:r>
              <a:rPr lang="fr-FR" sz="1600" b="1" dirty="0">
                <a:solidFill>
                  <a:schemeClr val="accent2">
                    <a:lumMod val="75000"/>
                  </a:schemeClr>
                </a:solidFill>
              </a:rPr>
              <a:t>$("</a:t>
            </a:r>
            <a:r>
              <a:rPr lang="fr-FR" sz="1600" b="1" dirty="0" err="1">
                <a:solidFill>
                  <a:schemeClr val="accent2">
                    <a:lumMod val="75000"/>
                  </a:schemeClr>
                </a:solidFill>
              </a:rPr>
              <a:t>button</a:t>
            </a:r>
            <a:r>
              <a:rPr lang="fr-FR" sz="1600" b="1" dirty="0">
                <a:solidFill>
                  <a:schemeClr val="accent2">
                    <a:lumMod val="75000"/>
                  </a:schemeClr>
                </a:solidFill>
              </a:rPr>
              <a:t>").click(</a:t>
            </a:r>
            <a:r>
              <a:rPr lang="fr-FR" sz="1600" b="1" dirty="0" err="1">
                <a:solidFill>
                  <a:schemeClr val="accent2">
                    <a:lumMod val="75000"/>
                  </a:schemeClr>
                </a:solidFill>
              </a:rPr>
              <a:t>function</a:t>
            </a:r>
            <a:r>
              <a:rPr lang="fr-FR" sz="1600" b="1" dirty="0">
                <a:solidFill>
                  <a:schemeClr val="accent2">
                    <a:lumMod val="75000"/>
                  </a:schemeClr>
                </a:solidFill>
              </a:rPr>
              <a:t> () {</a:t>
            </a:r>
          </a:p>
          <a:p>
            <a:r>
              <a:rPr lang="fr-FR" sz="1600" b="1" dirty="0">
                <a:solidFill>
                  <a:schemeClr val="accent2">
                    <a:lumMod val="75000"/>
                  </a:schemeClr>
                </a:solidFill>
              </a:rPr>
              <a:t>	var input = $(</a:t>
            </a:r>
            <a:r>
              <a:rPr lang="fr-FR" sz="1600" b="1" dirty="0" err="1">
                <a:solidFill>
                  <a:schemeClr val="accent2">
                    <a:lumMod val="75000"/>
                  </a:schemeClr>
                </a:solidFill>
              </a:rPr>
              <a:t>this</a:t>
            </a:r>
            <a:r>
              <a:rPr lang="fr-FR" sz="1600" b="1" dirty="0">
                <a:solidFill>
                  <a:schemeClr val="accent2">
                    <a:lumMod val="75000"/>
                  </a:schemeClr>
                </a:solidFill>
              </a:rPr>
              <a:t>).</a:t>
            </a:r>
            <a:r>
              <a:rPr lang="fr-FR" sz="1600" b="1" dirty="0" err="1">
                <a:solidFill>
                  <a:schemeClr val="accent2">
                    <a:lumMod val="75000"/>
                  </a:schemeClr>
                </a:solidFill>
              </a:rPr>
              <a:t>next</a:t>
            </a:r>
            <a:r>
              <a:rPr lang="fr-FR" sz="1600" b="1" dirty="0">
                <a:solidFill>
                  <a:schemeClr val="accent2">
                    <a:lumMod val="75000"/>
                  </a:schemeClr>
                </a:solidFill>
              </a:rPr>
              <a:t>();</a:t>
            </a:r>
          </a:p>
          <a:p>
            <a:r>
              <a:rPr lang="fr-FR" sz="1600" b="1" dirty="0">
                <a:solidFill>
                  <a:schemeClr val="accent2">
                    <a:lumMod val="75000"/>
                  </a:schemeClr>
                </a:solidFill>
              </a:rPr>
              <a:t>	if ( </a:t>
            </a:r>
            <a:r>
              <a:rPr lang="fr-FR" sz="1600" b="1" dirty="0" err="1">
                <a:solidFill>
                  <a:schemeClr val="accent2">
                    <a:lumMod val="75000"/>
                  </a:schemeClr>
                </a:solidFill>
              </a:rPr>
              <a:t>input.attr</a:t>
            </a:r>
            <a:r>
              <a:rPr lang="fr-FR" sz="1600" b="1" dirty="0">
                <a:solidFill>
                  <a:schemeClr val="accent2">
                    <a:lumMod val="75000"/>
                  </a:schemeClr>
                </a:solidFill>
              </a:rPr>
              <a:t>("</a:t>
            </a:r>
            <a:r>
              <a:rPr lang="fr-FR" sz="1600" b="1" dirty="0" err="1">
                <a:solidFill>
                  <a:schemeClr val="accent2">
                    <a:lumMod val="75000"/>
                  </a:schemeClr>
                </a:solidFill>
              </a:rPr>
              <a:t>title</a:t>
            </a:r>
            <a:r>
              <a:rPr lang="fr-FR" sz="1600" b="1" dirty="0">
                <a:solidFill>
                  <a:schemeClr val="accent2">
                    <a:lumMod val="75000"/>
                  </a:schemeClr>
                </a:solidFill>
              </a:rPr>
              <a:t>") == </a:t>
            </a:r>
            <a:r>
              <a:rPr lang="fr-FR" sz="1600" b="1" dirty="0" err="1">
                <a:solidFill>
                  <a:schemeClr val="accent2">
                    <a:lumMod val="75000"/>
                  </a:schemeClr>
                </a:solidFill>
              </a:rPr>
              <a:t>inputTitle</a:t>
            </a:r>
            <a:r>
              <a:rPr lang="fr-FR" sz="1600" b="1" dirty="0">
                <a:solidFill>
                  <a:schemeClr val="accent2">
                    <a:lumMod val="75000"/>
                  </a:schemeClr>
                </a:solidFill>
              </a:rPr>
              <a:t> ) {</a:t>
            </a:r>
            <a:r>
              <a:rPr lang="fr-FR" sz="1600" b="1" dirty="0" err="1">
                <a:solidFill>
                  <a:schemeClr val="accent2">
                    <a:lumMod val="75000"/>
                  </a:schemeClr>
                </a:solidFill>
              </a:rPr>
              <a:t>input.removeAttr</a:t>
            </a:r>
            <a:r>
              <a:rPr lang="fr-FR" sz="1600" b="1" dirty="0">
                <a:solidFill>
                  <a:schemeClr val="accent2">
                    <a:lumMod val="75000"/>
                  </a:schemeClr>
                </a:solidFill>
              </a:rPr>
              <a:t>("</a:t>
            </a:r>
            <a:r>
              <a:rPr lang="fr-FR" sz="1600" b="1" dirty="0" err="1">
                <a:solidFill>
                  <a:schemeClr val="accent2">
                    <a:lumMod val="75000"/>
                  </a:schemeClr>
                </a:solidFill>
              </a:rPr>
              <a:t>title</a:t>
            </a:r>
            <a:r>
              <a:rPr lang="fr-FR" sz="1600" b="1" dirty="0">
                <a:solidFill>
                  <a:schemeClr val="accent2">
                    <a:lumMod val="75000"/>
                  </a:schemeClr>
                </a:solidFill>
              </a:rPr>
              <a:t>")}</a:t>
            </a:r>
          </a:p>
          <a:p>
            <a:r>
              <a:rPr lang="fr-FR" sz="1600" b="1" dirty="0">
                <a:solidFill>
                  <a:schemeClr val="accent2">
                    <a:lumMod val="75000"/>
                  </a:schemeClr>
                </a:solidFill>
              </a:rPr>
              <a:t>	</a:t>
            </a:r>
            <a:r>
              <a:rPr lang="fr-FR" sz="1600" b="1" dirty="0" err="1">
                <a:solidFill>
                  <a:schemeClr val="accent2">
                    <a:lumMod val="75000"/>
                  </a:schemeClr>
                </a:solidFill>
              </a:rPr>
              <a:t>else</a:t>
            </a:r>
            <a:r>
              <a:rPr lang="fr-FR" sz="1600" b="1" dirty="0">
                <a:solidFill>
                  <a:schemeClr val="accent2">
                    <a:lumMod val="75000"/>
                  </a:schemeClr>
                </a:solidFill>
              </a:rPr>
              <a:t> {</a:t>
            </a:r>
            <a:r>
              <a:rPr lang="fr-FR" sz="1600" b="1" dirty="0" err="1">
                <a:solidFill>
                  <a:schemeClr val="accent2">
                    <a:lumMod val="75000"/>
                  </a:schemeClr>
                </a:solidFill>
              </a:rPr>
              <a:t>input.attr</a:t>
            </a:r>
            <a:r>
              <a:rPr lang="fr-FR" sz="1600" b="1" dirty="0">
                <a:solidFill>
                  <a:schemeClr val="accent2">
                    <a:lumMod val="75000"/>
                  </a:schemeClr>
                </a:solidFill>
              </a:rPr>
              <a:t>("</a:t>
            </a:r>
            <a:r>
              <a:rPr lang="fr-FR" sz="1600" b="1" dirty="0" err="1">
                <a:solidFill>
                  <a:schemeClr val="accent2">
                    <a:lumMod val="75000"/>
                  </a:schemeClr>
                </a:solidFill>
              </a:rPr>
              <a:t>title</a:t>
            </a:r>
            <a:r>
              <a:rPr lang="fr-FR" sz="1600" b="1" dirty="0">
                <a:solidFill>
                  <a:schemeClr val="accent2">
                    <a:lumMod val="75000"/>
                  </a:schemeClr>
                </a:solidFill>
              </a:rPr>
              <a:t>", </a:t>
            </a:r>
            <a:r>
              <a:rPr lang="fr-FR" sz="1600" b="1" dirty="0" err="1">
                <a:solidFill>
                  <a:schemeClr val="accent2">
                    <a:lumMod val="75000"/>
                  </a:schemeClr>
                </a:solidFill>
              </a:rPr>
              <a:t>inputTitle</a:t>
            </a:r>
            <a:r>
              <a:rPr lang="fr-FR" sz="1600" b="1" dirty="0">
                <a:solidFill>
                  <a:schemeClr val="accent2">
                    <a:lumMod val="75000"/>
                  </a:schemeClr>
                </a:solidFill>
              </a:rPr>
              <a:t>);}</a:t>
            </a:r>
          </a:p>
          <a:p>
            <a:r>
              <a:rPr lang="fr-FR" sz="1600" b="1" dirty="0" smtClean="0">
                <a:solidFill>
                  <a:schemeClr val="accent2">
                    <a:lumMod val="75000"/>
                  </a:schemeClr>
                </a:solidFill>
              </a:rPr>
              <a:t>	$("#</a:t>
            </a:r>
            <a:r>
              <a:rPr lang="fr-FR" sz="1600" b="1" dirty="0">
                <a:solidFill>
                  <a:schemeClr val="accent2">
                    <a:lumMod val="75000"/>
                  </a:schemeClr>
                </a:solidFill>
              </a:rPr>
              <a:t>log").html( "Maintenant, '</a:t>
            </a:r>
            <a:r>
              <a:rPr lang="fr-FR" sz="1600" b="1" dirty="0" err="1">
                <a:solidFill>
                  <a:schemeClr val="accent2">
                    <a:lumMod val="75000"/>
                  </a:schemeClr>
                </a:solidFill>
              </a:rPr>
              <a:t>title</a:t>
            </a:r>
            <a:r>
              <a:rPr lang="fr-FR" sz="1600" b="1" dirty="0">
                <a:solidFill>
                  <a:schemeClr val="accent2">
                    <a:lumMod val="75000"/>
                  </a:schemeClr>
                </a:solidFill>
              </a:rPr>
              <a:t>' vaut : " + </a:t>
            </a:r>
            <a:r>
              <a:rPr lang="fr-FR" sz="1600" b="1" dirty="0" err="1">
                <a:solidFill>
                  <a:schemeClr val="accent2">
                    <a:lumMod val="75000"/>
                  </a:schemeClr>
                </a:solidFill>
              </a:rPr>
              <a:t>input.attr</a:t>
            </a:r>
            <a:r>
              <a:rPr lang="fr-FR" sz="1600" b="1" dirty="0">
                <a:solidFill>
                  <a:schemeClr val="accent2">
                    <a:lumMod val="75000"/>
                  </a:schemeClr>
                </a:solidFill>
              </a:rPr>
              <a:t>("</a:t>
            </a:r>
            <a:r>
              <a:rPr lang="fr-FR" sz="1600" b="1" dirty="0" err="1">
                <a:solidFill>
                  <a:schemeClr val="accent2">
                    <a:lumMod val="75000"/>
                  </a:schemeClr>
                </a:solidFill>
              </a:rPr>
              <a:t>title</a:t>
            </a:r>
            <a:r>
              <a:rPr lang="fr-FR" sz="1600" b="1" dirty="0">
                <a:solidFill>
                  <a:schemeClr val="accent2">
                    <a:lumMod val="75000"/>
                  </a:schemeClr>
                </a:solidFill>
              </a:rPr>
              <a:t>") );</a:t>
            </a:r>
          </a:p>
          <a:p>
            <a:r>
              <a:rPr lang="fr-FR" sz="1600" b="1" dirty="0">
                <a:solidFill>
                  <a:schemeClr val="accent2">
                    <a:lumMod val="75000"/>
                  </a:schemeClr>
                </a:solidFill>
              </a:rPr>
              <a:t>});</a:t>
            </a:r>
          </a:p>
          <a:p>
            <a:r>
              <a:rPr lang="fr-FR" sz="1600" b="1" dirty="0">
                <a:solidFill>
                  <a:schemeClr val="accent2">
                    <a:lumMod val="75000"/>
                  </a:schemeClr>
                </a:solidFill>
              </a:rPr>
              <a:t>})();</a:t>
            </a:r>
          </a:p>
          <a:p>
            <a:r>
              <a:rPr lang="fr-FR" sz="1600" dirty="0"/>
              <a:t>&lt;/script&gt; </a:t>
            </a:r>
            <a:endParaRPr lang="fr-FR" sz="1600" dirty="0" smtClean="0"/>
          </a:p>
          <a:p>
            <a:r>
              <a:rPr lang="fr-FR" sz="1600" dirty="0" smtClean="0"/>
              <a:t>&lt;/</a:t>
            </a:r>
            <a:r>
              <a:rPr lang="fr-FR" sz="1600" dirty="0"/>
              <a:t>body&gt;</a:t>
            </a:r>
          </a:p>
          <a:p>
            <a:endParaRPr lang="fr-FR" dirty="0" smtClean="0"/>
          </a:p>
          <a:p>
            <a:endParaRPr lang="fr-FR"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5995789"/>
            <a:ext cx="4187797" cy="6015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3763759"/>
            <a:ext cx="3489470" cy="63444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74715076"/>
      </p:ext>
    </p:extLst>
  </p:cSld>
  <p:clrMapOvr>
    <a:masterClrMapping/>
  </p:clrMapOvr>
  <p:transition spd="slow">
    <p:wipe dir="d"/>
  </p:transition>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.data(</a:t>
            </a:r>
            <a:r>
              <a:rPr lang="fr-FR" sz="3100" b="1" i="1" dirty="0" smtClean="0">
                <a:solidFill>
                  <a:schemeClr val="tx2">
                    <a:lumMod val="75000"/>
                  </a:schemeClr>
                </a:solidFill>
              </a:rPr>
              <a:t>clé, valeur </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5078313"/>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smtClean="0">
                <a:solidFill>
                  <a:schemeClr val="accent2">
                    <a:lumMod val="75000"/>
                  </a:schemeClr>
                </a:solidFill>
              </a:rPr>
              <a:t>data(</a:t>
            </a:r>
            <a:r>
              <a:rPr lang="fr-FR" b="1" i="1" dirty="0">
                <a:solidFill>
                  <a:schemeClr val="tx2">
                    <a:lumMod val="75000"/>
                  </a:schemeClr>
                </a:solidFill>
              </a:rPr>
              <a:t>clé, valeur </a:t>
            </a:r>
            <a:r>
              <a:rPr lang="fr-FR" b="1" i="1" dirty="0">
                <a:solidFill>
                  <a:schemeClr val="accent2">
                    <a:lumMod val="75000"/>
                  </a:schemeClr>
                </a:solidFill>
              </a:rPr>
              <a:t>)</a:t>
            </a:r>
            <a:endParaRPr lang="fr-FR" b="1" dirty="0"/>
          </a:p>
          <a:p>
            <a:r>
              <a:rPr lang="fr-FR" dirty="0" smtClean="0"/>
              <a:t>permet de stocker arbitrairement des données associées à tous les éléments </a:t>
            </a:r>
            <a:r>
              <a:rPr lang="fr-FR" dirty="0"/>
              <a:t>du jeu spécifié par </a:t>
            </a:r>
            <a:r>
              <a:rPr lang="fr-FR" b="1" dirty="0">
                <a:solidFill>
                  <a:schemeClr val="tx2">
                    <a:lumMod val="75000"/>
                  </a:schemeClr>
                </a:solidFill>
              </a:rPr>
              <a:t>$(cible</a:t>
            </a:r>
            <a:r>
              <a:rPr lang="fr-FR" b="1" dirty="0" smtClean="0">
                <a:solidFill>
                  <a:schemeClr val="tx2">
                    <a:lumMod val="75000"/>
                  </a:schemeClr>
                </a:solidFill>
              </a:rPr>
              <a:t>).</a:t>
            </a:r>
          </a:p>
          <a:p>
            <a:endParaRPr lang="fr-FR" b="1" dirty="0" smtClean="0">
              <a:solidFill>
                <a:schemeClr val="tx2">
                  <a:lumMod val="75000"/>
                </a:schemeClr>
              </a:solidFill>
            </a:endParaRPr>
          </a:p>
          <a:p>
            <a:r>
              <a:rPr lang="fr-FR" b="1" dirty="0">
                <a:solidFill>
                  <a:schemeClr val="tx2">
                    <a:lumMod val="75000"/>
                  </a:schemeClr>
                </a:solidFill>
              </a:rPr>
              <a:t>$(cible).</a:t>
            </a:r>
            <a:r>
              <a:rPr lang="fr-FR" b="1" dirty="0"/>
              <a:t> </a:t>
            </a:r>
            <a:r>
              <a:rPr lang="fr-FR" b="1" dirty="0" smtClean="0">
                <a:solidFill>
                  <a:schemeClr val="accent2">
                    <a:lumMod val="75000"/>
                  </a:schemeClr>
                </a:solidFill>
              </a:rPr>
              <a:t>data(</a:t>
            </a:r>
            <a:r>
              <a:rPr lang="fr-FR" b="1" i="1" dirty="0" smtClean="0">
                <a:solidFill>
                  <a:schemeClr val="tx2">
                    <a:lumMod val="75000"/>
                  </a:schemeClr>
                </a:solidFill>
              </a:rPr>
              <a:t>[clé] </a:t>
            </a:r>
            <a:r>
              <a:rPr lang="fr-FR" b="1" i="1" dirty="0">
                <a:solidFill>
                  <a:schemeClr val="accent2">
                    <a:lumMod val="75000"/>
                  </a:schemeClr>
                </a:solidFill>
              </a:rPr>
              <a:t>)</a:t>
            </a:r>
            <a:endParaRPr lang="fr-FR" b="1" dirty="0"/>
          </a:p>
          <a:p>
            <a:r>
              <a:rPr lang="fr-FR" dirty="0" smtClean="0"/>
              <a:t>retourne la valeur stockée dans une clé,</a:t>
            </a:r>
            <a:r>
              <a:rPr lang="fr-FR" b="1" dirty="0" smtClean="0">
                <a:solidFill>
                  <a:schemeClr val="tx2">
                    <a:lumMod val="75000"/>
                  </a:schemeClr>
                </a:solidFill>
              </a:rPr>
              <a:t> '</a:t>
            </a:r>
            <a:r>
              <a:rPr lang="fr-FR" b="1" dirty="0" err="1" smtClean="0">
                <a:solidFill>
                  <a:schemeClr val="tx2">
                    <a:lumMod val="75000"/>
                  </a:schemeClr>
                </a:solidFill>
              </a:rPr>
              <a:t>undefined</a:t>
            </a:r>
            <a:r>
              <a:rPr lang="fr-FR" b="1" dirty="0" smtClean="0">
                <a:solidFill>
                  <a:schemeClr val="tx2">
                    <a:lumMod val="75000"/>
                  </a:schemeClr>
                </a:solidFill>
              </a:rPr>
              <a:t>'</a:t>
            </a:r>
            <a:r>
              <a:rPr lang="fr-FR" dirty="0" smtClean="0"/>
              <a:t> si elle n'existe pas</a:t>
            </a:r>
          </a:p>
          <a:p>
            <a:endParaRPr lang="fr-FR" b="1" dirty="0">
              <a:solidFill>
                <a:schemeClr val="tx2">
                  <a:lumMod val="75000"/>
                </a:schemeClr>
              </a:solidFill>
            </a:endParaRPr>
          </a:p>
          <a:p>
            <a:r>
              <a:rPr lang="fr-FR" b="1" dirty="0" smtClean="0">
                <a:solidFill>
                  <a:schemeClr val="tx2">
                    <a:lumMod val="75000"/>
                  </a:schemeClr>
                </a:solidFill>
              </a:rPr>
              <a:t>clé :</a:t>
            </a:r>
            <a:endParaRPr lang="fr-FR" b="1" dirty="0">
              <a:solidFill>
                <a:schemeClr val="tx2">
                  <a:lumMod val="75000"/>
                </a:schemeClr>
              </a:solidFill>
            </a:endParaRPr>
          </a:p>
          <a:p>
            <a:r>
              <a:rPr lang="fr-FR" dirty="0" smtClean="0"/>
              <a:t>chaîne de caractères dénommant la donnée à stocker.</a:t>
            </a:r>
          </a:p>
          <a:p>
            <a:r>
              <a:rPr lang="fr-FR" b="1" dirty="0" smtClean="0">
                <a:solidFill>
                  <a:schemeClr val="tx2">
                    <a:lumMod val="75000"/>
                  </a:schemeClr>
                </a:solidFill>
              </a:rPr>
              <a:t>valeur :</a:t>
            </a:r>
          </a:p>
          <a:p>
            <a:pPr marL="285750" indent="-285750">
              <a:buFont typeface="Arial" pitchFamily="34" charset="0"/>
              <a:buChar char="•"/>
            </a:pPr>
            <a:r>
              <a:rPr lang="fr-FR" dirty="0" smtClean="0"/>
              <a:t>valeur numérique, par  ex : </a:t>
            </a:r>
            <a:r>
              <a:rPr lang="fr-FR" b="1" dirty="0" smtClean="0">
                <a:solidFill>
                  <a:schemeClr val="tx2">
                    <a:lumMod val="75000"/>
                  </a:schemeClr>
                </a:solidFill>
              </a:rPr>
              <a:t>54</a:t>
            </a:r>
            <a:r>
              <a:rPr lang="fr-FR" dirty="0" smtClean="0"/>
              <a:t>,</a:t>
            </a:r>
          </a:p>
          <a:p>
            <a:pPr marL="285750" indent="-285750">
              <a:buFont typeface="Arial" pitchFamily="34" charset="0"/>
              <a:buChar char="•"/>
            </a:pPr>
            <a:r>
              <a:rPr lang="fr-FR" dirty="0" smtClean="0"/>
              <a:t>valeur booléenne</a:t>
            </a:r>
            <a:r>
              <a:rPr lang="fr-FR" dirty="0"/>
              <a:t> , par  ex : </a:t>
            </a:r>
            <a:r>
              <a:rPr lang="fr-FR" b="1" dirty="0" smtClean="0">
                <a:solidFill>
                  <a:schemeClr val="tx2">
                    <a:lumMod val="75000"/>
                  </a:schemeClr>
                </a:solidFill>
              </a:rPr>
              <a:t>false</a:t>
            </a:r>
            <a:r>
              <a:rPr lang="fr-FR" dirty="0" smtClean="0"/>
              <a:t>,</a:t>
            </a:r>
          </a:p>
          <a:p>
            <a:pPr marL="285750" indent="-285750">
              <a:buFont typeface="Arial" pitchFamily="34" charset="0"/>
              <a:buChar char="•"/>
            </a:pPr>
            <a:r>
              <a:rPr lang="fr-FR" dirty="0" smtClean="0"/>
              <a:t>chaîne de caractères</a:t>
            </a:r>
            <a:r>
              <a:rPr lang="fr-FR" dirty="0"/>
              <a:t> , par  ex : </a:t>
            </a:r>
            <a:r>
              <a:rPr lang="fr-FR" b="1" dirty="0" smtClean="0">
                <a:solidFill>
                  <a:schemeClr val="tx2">
                    <a:lumMod val="75000"/>
                  </a:schemeClr>
                </a:solidFill>
              </a:rPr>
              <a:t>"mardi"</a:t>
            </a:r>
            <a:r>
              <a:rPr lang="fr-FR" dirty="0" smtClean="0"/>
              <a:t>,</a:t>
            </a:r>
          </a:p>
          <a:p>
            <a:pPr marL="285750" indent="-285750">
              <a:buFont typeface="Arial" pitchFamily="34" charset="0"/>
              <a:buChar char="•"/>
            </a:pPr>
            <a:r>
              <a:rPr lang="fr-FR" dirty="0" smtClean="0"/>
              <a:t>objet</a:t>
            </a:r>
            <a:r>
              <a:rPr lang="fr-FR" dirty="0"/>
              <a:t> , par  ex : </a:t>
            </a:r>
            <a:r>
              <a:rPr lang="fr-FR" b="1" dirty="0" smtClean="0">
                <a:solidFill>
                  <a:schemeClr val="tx2">
                    <a:lumMod val="75000"/>
                  </a:schemeClr>
                </a:solidFill>
              </a:rPr>
              <a:t>{voi</a:t>
            </a:r>
            <a:r>
              <a:rPr lang="fr-FR" dirty="0" smtClean="0">
                <a:solidFill>
                  <a:schemeClr val="tx2">
                    <a:lumMod val="75000"/>
                  </a:schemeClr>
                </a:solidFill>
              </a:rPr>
              <a:t>e:56, destination: "Lyon"}</a:t>
            </a:r>
            <a:r>
              <a:rPr lang="fr-FR" dirty="0" smtClean="0"/>
              <a:t>,</a:t>
            </a:r>
          </a:p>
          <a:p>
            <a:pPr marL="285750" indent="-285750">
              <a:buFont typeface="Arial" pitchFamily="34" charset="0"/>
              <a:buChar char="•"/>
            </a:pPr>
            <a:r>
              <a:rPr lang="fr-FR" dirty="0" smtClean="0"/>
              <a:t>tableau, </a:t>
            </a:r>
            <a:r>
              <a:rPr lang="fr-FR" dirty="0"/>
              <a:t>par  ex : </a:t>
            </a:r>
            <a:r>
              <a:rPr lang="fr-FR" b="1" dirty="0">
                <a:solidFill>
                  <a:schemeClr val="tx2">
                    <a:lumMod val="75000"/>
                  </a:schemeClr>
                </a:solidFill>
              </a:rPr>
              <a:t>[1, 2, 3, 4</a:t>
            </a:r>
            <a:r>
              <a:rPr lang="fr-FR" b="1" dirty="0" smtClean="0">
                <a:solidFill>
                  <a:schemeClr val="tx2">
                    <a:lumMod val="75000"/>
                  </a:schemeClr>
                </a:solidFill>
              </a:rPr>
              <a:t>]</a:t>
            </a:r>
            <a:r>
              <a:rPr lang="fr-FR" dirty="0" smtClean="0"/>
              <a:t>.</a:t>
            </a:r>
            <a:endParaRPr lang="fr-FR" dirty="0"/>
          </a:p>
          <a:p>
            <a:endParaRPr lang="fr-FR" dirty="0" smtClean="0"/>
          </a:p>
          <a:p>
            <a:r>
              <a:rPr lang="fr-FR" dirty="0" smtClean="0"/>
              <a:t>Remarque : le couple {clé, valeur } peut être remplacé par un objet contenant ces informations.</a:t>
            </a:r>
          </a:p>
        </p:txBody>
      </p:sp>
    </p:spTree>
    <p:extLst>
      <p:ext uri="{BB962C8B-B14F-4D97-AF65-F5344CB8AC3E}">
        <p14:creationId xmlns:p14="http://schemas.microsoft.com/office/powerpoint/2010/main" val="1331803774"/>
      </p:ext>
    </p:extLst>
  </p:cSld>
  <p:clrMapOvr>
    <a:masterClrMapping/>
  </p:clrMapOvr>
  <p:transition spd="slow">
    <p:wipe dir="d"/>
  </p:transition>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.data(</a:t>
            </a:r>
            <a:r>
              <a:rPr lang="fr-FR" sz="3100" b="1" i="1" dirty="0" smtClean="0">
                <a:solidFill>
                  <a:schemeClr val="tx2">
                    <a:lumMod val="75000"/>
                  </a:schemeClr>
                </a:solidFill>
              </a:rPr>
              <a:t>attribut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5601533"/>
          </a:xfrm>
          <a:prstGeom prst="rect">
            <a:avLst/>
          </a:prstGeom>
          <a:noFill/>
        </p:spPr>
        <p:txBody>
          <a:bodyPr wrap="square" rtlCol="0">
            <a:spAutoFit/>
          </a:bodyPr>
          <a:lstStyle/>
          <a:p>
            <a:r>
              <a:rPr lang="fr-FR" dirty="0" smtClean="0"/>
              <a:t>Exemple :</a:t>
            </a:r>
          </a:p>
          <a:p>
            <a:r>
              <a:rPr lang="fr-FR" sz="1600" dirty="0"/>
              <a:t>&lt;body&gt;</a:t>
            </a:r>
          </a:p>
          <a:p>
            <a:r>
              <a:rPr lang="fr-FR" sz="1600" dirty="0"/>
              <a:t>&lt;div id="stock"&gt;Test&lt;/div&gt;</a:t>
            </a:r>
          </a:p>
          <a:p>
            <a:r>
              <a:rPr lang="fr-FR" sz="1600" dirty="0"/>
              <a:t>&lt;</a:t>
            </a:r>
            <a:r>
              <a:rPr lang="fr-FR" sz="1600" dirty="0" err="1"/>
              <a:t>button</a:t>
            </a:r>
            <a:r>
              <a:rPr lang="fr-FR" sz="1600" dirty="0"/>
              <a:t>&gt;Cliquez&lt;/</a:t>
            </a:r>
            <a:r>
              <a:rPr lang="fr-FR" sz="1600" dirty="0" err="1"/>
              <a:t>button</a:t>
            </a:r>
            <a:r>
              <a:rPr lang="fr-FR" sz="1600" dirty="0"/>
              <a:t>&gt;</a:t>
            </a:r>
          </a:p>
          <a:p>
            <a:r>
              <a:rPr lang="fr-FR" sz="1600" dirty="0"/>
              <a:t>&lt;div id="log"&gt;&lt;/div&gt;</a:t>
            </a:r>
          </a:p>
          <a:p>
            <a:r>
              <a:rPr lang="fr-FR" sz="1600" dirty="0"/>
              <a:t>&lt;script&gt;</a:t>
            </a:r>
          </a:p>
          <a:p>
            <a:r>
              <a:rPr lang="fr-FR" sz="1600" b="1" dirty="0">
                <a:solidFill>
                  <a:schemeClr val="accent2">
                    <a:lumMod val="75000"/>
                  </a:schemeClr>
                </a:solidFill>
              </a:rPr>
              <a:t>$('</a:t>
            </a:r>
            <a:r>
              <a:rPr lang="fr-FR" sz="1600" b="1" dirty="0" err="1">
                <a:solidFill>
                  <a:schemeClr val="accent2">
                    <a:lumMod val="75000"/>
                  </a:schemeClr>
                </a:solidFill>
              </a:rPr>
              <a:t>button</a:t>
            </a:r>
            <a:r>
              <a:rPr lang="fr-FR" sz="1600" b="1" dirty="0">
                <a:solidFill>
                  <a:schemeClr val="accent2">
                    <a:lumMod val="75000"/>
                  </a:schemeClr>
                </a:solidFill>
              </a:rPr>
              <a:t>').click(</a:t>
            </a:r>
            <a:r>
              <a:rPr lang="fr-FR" sz="1600" b="1" dirty="0" err="1">
                <a:solidFill>
                  <a:schemeClr val="accent2">
                    <a:lumMod val="75000"/>
                  </a:schemeClr>
                </a:solidFill>
              </a:rPr>
              <a:t>function</a:t>
            </a:r>
            <a:r>
              <a:rPr lang="fr-FR" sz="1600" b="1" dirty="0">
                <a:solidFill>
                  <a:schemeClr val="accent2">
                    <a:lumMod val="75000"/>
                  </a:schemeClr>
                </a:solidFill>
              </a:rPr>
              <a:t>() {</a:t>
            </a:r>
          </a:p>
          <a:p>
            <a:r>
              <a:rPr lang="fr-FR" sz="1600" b="1" dirty="0">
                <a:solidFill>
                  <a:schemeClr val="accent2">
                    <a:lumMod val="75000"/>
                  </a:schemeClr>
                </a:solidFill>
              </a:rPr>
              <a:t>	$('#stock').data("age",45);</a:t>
            </a:r>
          </a:p>
          <a:p>
            <a:r>
              <a:rPr lang="fr-FR" sz="1600" b="1" dirty="0">
                <a:solidFill>
                  <a:schemeClr val="accent2">
                    <a:lumMod val="75000"/>
                  </a:schemeClr>
                </a:solidFill>
              </a:rPr>
              <a:t>	$('#stock').data("</a:t>
            </a:r>
            <a:r>
              <a:rPr lang="fr-FR" sz="1600" b="1" dirty="0" err="1">
                <a:solidFill>
                  <a:schemeClr val="accent2">
                    <a:lumMod val="75000"/>
                  </a:schemeClr>
                </a:solidFill>
              </a:rPr>
              <a:t>prenom</a:t>
            </a:r>
            <a:r>
              <a:rPr lang="fr-FR" sz="1600" b="1" dirty="0">
                <a:solidFill>
                  <a:schemeClr val="accent2">
                    <a:lumMod val="75000"/>
                  </a:schemeClr>
                </a:solidFill>
              </a:rPr>
              <a:t>","Jacques");</a:t>
            </a:r>
          </a:p>
          <a:p>
            <a:r>
              <a:rPr lang="fr-FR" sz="1600" b="1" dirty="0">
                <a:solidFill>
                  <a:schemeClr val="accent2">
                    <a:lumMod val="75000"/>
                  </a:schemeClr>
                </a:solidFill>
              </a:rPr>
              <a:t>	$('#stock').data("voiture",{</a:t>
            </a:r>
            <a:r>
              <a:rPr lang="fr-FR" sz="1600" b="1" dirty="0" err="1">
                <a:solidFill>
                  <a:schemeClr val="accent2">
                    <a:lumMod val="75000"/>
                  </a:schemeClr>
                </a:solidFill>
              </a:rPr>
              <a:t>marque:"Ford</a:t>
            </a:r>
            <a:r>
              <a:rPr lang="fr-FR" sz="1600" b="1" dirty="0">
                <a:solidFill>
                  <a:schemeClr val="accent2">
                    <a:lumMod val="75000"/>
                  </a:schemeClr>
                </a:solidFill>
              </a:rPr>
              <a:t>", annee:1902});</a:t>
            </a:r>
          </a:p>
          <a:p>
            <a:r>
              <a:rPr lang="fr-FR" sz="1600" b="1" dirty="0">
                <a:solidFill>
                  <a:schemeClr val="accent2">
                    <a:lumMod val="75000"/>
                  </a:schemeClr>
                </a:solidFill>
              </a:rPr>
              <a:t>	$('#stock').data({jours: [2,6,18,24]});</a:t>
            </a:r>
          </a:p>
          <a:p>
            <a:r>
              <a:rPr lang="fr-FR" sz="1600" b="1" dirty="0">
                <a:solidFill>
                  <a:schemeClr val="accent2">
                    <a:lumMod val="75000"/>
                  </a:schemeClr>
                </a:solidFill>
              </a:rPr>
              <a:t>	x = $('#stock').data("</a:t>
            </a:r>
            <a:r>
              <a:rPr lang="fr-FR" sz="1600" b="1" dirty="0" err="1">
                <a:solidFill>
                  <a:schemeClr val="accent2">
                    <a:lumMod val="75000"/>
                  </a:schemeClr>
                </a:solidFill>
              </a:rPr>
              <a:t>prenom</a:t>
            </a:r>
            <a:r>
              <a:rPr lang="fr-FR" sz="1600" b="1" dirty="0">
                <a:solidFill>
                  <a:schemeClr val="accent2">
                    <a:lumMod val="75000"/>
                  </a:schemeClr>
                </a:solidFill>
              </a:rPr>
              <a:t>");</a:t>
            </a:r>
          </a:p>
          <a:p>
            <a:r>
              <a:rPr lang="fr-FR" sz="1600" b="1" dirty="0">
                <a:solidFill>
                  <a:schemeClr val="accent2">
                    <a:lumMod val="75000"/>
                  </a:schemeClr>
                </a:solidFill>
              </a:rPr>
              <a:t>	v = $('#stock').data("voiture").marque;</a:t>
            </a:r>
          </a:p>
          <a:p>
            <a:r>
              <a:rPr lang="fr-FR" sz="1600" b="1" dirty="0">
                <a:solidFill>
                  <a:schemeClr val="accent2">
                    <a:lumMod val="75000"/>
                  </a:schemeClr>
                </a:solidFill>
              </a:rPr>
              <a:t>	j = $('#stock').data("jours")[1];</a:t>
            </a:r>
          </a:p>
          <a:p>
            <a:r>
              <a:rPr lang="fr-FR" sz="1600" b="1" dirty="0">
                <a:solidFill>
                  <a:schemeClr val="accent2">
                    <a:lumMod val="75000"/>
                  </a:schemeClr>
                </a:solidFill>
              </a:rPr>
              <a:t>	$('#log').html(x+'&lt;</a:t>
            </a:r>
            <a:r>
              <a:rPr lang="fr-FR" sz="1600" b="1" dirty="0" err="1">
                <a:solidFill>
                  <a:schemeClr val="accent2">
                    <a:lumMod val="75000"/>
                  </a:schemeClr>
                </a:solidFill>
              </a:rPr>
              <a:t>br</a:t>
            </a:r>
            <a:r>
              <a:rPr lang="fr-FR" sz="1600" b="1" dirty="0">
                <a:solidFill>
                  <a:schemeClr val="accent2">
                    <a:lumMod val="75000"/>
                  </a:schemeClr>
                </a:solidFill>
              </a:rPr>
              <a:t>/&gt;');</a:t>
            </a:r>
          </a:p>
          <a:p>
            <a:r>
              <a:rPr lang="fr-FR" sz="1600" b="1" dirty="0">
                <a:solidFill>
                  <a:schemeClr val="accent2">
                    <a:lumMod val="75000"/>
                  </a:schemeClr>
                </a:solidFill>
              </a:rPr>
              <a:t>	$('#log').append(v+'&lt;</a:t>
            </a:r>
            <a:r>
              <a:rPr lang="fr-FR" sz="1600" b="1" dirty="0" err="1">
                <a:solidFill>
                  <a:schemeClr val="accent2">
                    <a:lumMod val="75000"/>
                  </a:schemeClr>
                </a:solidFill>
              </a:rPr>
              <a:t>br</a:t>
            </a:r>
            <a:r>
              <a:rPr lang="fr-FR" sz="1600" b="1" dirty="0">
                <a:solidFill>
                  <a:schemeClr val="accent2">
                    <a:lumMod val="75000"/>
                  </a:schemeClr>
                </a:solidFill>
              </a:rPr>
              <a:t>/&gt;');</a:t>
            </a:r>
          </a:p>
          <a:p>
            <a:r>
              <a:rPr lang="fr-FR" sz="1600" b="1" dirty="0">
                <a:solidFill>
                  <a:schemeClr val="accent2">
                    <a:lumMod val="75000"/>
                  </a:schemeClr>
                </a:solidFill>
              </a:rPr>
              <a:t>	$('#log').append(j+'&lt;</a:t>
            </a:r>
            <a:r>
              <a:rPr lang="fr-FR" sz="1600" b="1" dirty="0" err="1">
                <a:solidFill>
                  <a:schemeClr val="accent2">
                    <a:lumMod val="75000"/>
                  </a:schemeClr>
                </a:solidFill>
              </a:rPr>
              <a:t>br</a:t>
            </a:r>
            <a:r>
              <a:rPr lang="fr-FR" sz="1600" b="1" dirty="0">
                <a:solidFill>
                  <a:schemeClr val="accent2">
                    <a:lumMod val="75000"/>
                  </a:schemeClr>
                </a:solidFill>
              </a:rPr>
              <a:t>/&gt;');</a:t>
            </a:r>
          </a:p>
          <a:p>
            <a:r>
              <a:rPr lang="fr-FR" sz="1600" b="1" dirty="0">
                <a:solidFill>
                  <a:schemeClr val="accent2">
                    <a:lumMod val="75000"/>
                  </a:schemeClr>
                </a:solidFill>
              </a:rPr>
              <a:t>});</a:t>
            </a:r>
          </a:p>
          <a:p>
            <a:r>
              <a:rPr lang="fr-FR" sz="1600" dirty="0"/>
              <a:t>&lt;/script&gt;</a:t>
            </a:r>
          </a:p>
          <a:p>
            <a:r>
              <a:rPr lang="fr-FR" sz="1600" dirty="0"/>
              <a:t>&lt;/body&gt;</a:t>
            </a:r>
          </a:p>
          <a:p>
            <a:endParaRPr lang="fr-FR" dirty="0" smtClean="0"/>
          </a:p>
          <a:p>
            <a:endParaRPr lang="fr-FR"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4213542"/>
            <a:ext cx="1584176" cy="230258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246591980"/>
      </p:ext>
    </p:extLst>
  </p:cSld>
  <p:clrMapOvr>
    <a:masterClrMapping/>
  </p:clrMapOvr>
  <p:transition spd="slow">
    <p:wipe dir="d"/>
  </p:transition>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removeData</a:t>
            </a:r>
            <a:r>
              <a:rPr lang="fr-FR" sz="3100" b="1" i="1" dirty="0" smtClean="0">
                <a:solidFill>
                  <a:schemeClr val="accent2">
                    <a:lumMod val="75000"/>
                  </a:schemeClr>
                </a:solidFill>
              </a:rPr>
              <a:t>(</a:t>
            </a:r>
            <a:r>
              <a:rPr lang="fr-FR" sz="3100" b="1" i="1" dirty="0" smtClean="0">
                <a:solidFill>
                  <a:schemeClr val="tx2">
                    <a:lumMod val="75000"/>
                  </a:schemeClr>
                </a:solidFill>
              </a:rPr>
              <a:t>[clé]</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3139321"/>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err="1" smtClean="0">
                <a:solidFill>
                  <a:schemeClr val="accent2">
                    <a:lumMod val="75000"/>
                  </a:schemeClr>
                </a:solidFill>
              </a:rPr>
              <a:t>removeData</a:t>
            </a:r>
            <a:r>
              <a:rPr lang="fr-FR" b="1" dirty="0" smtClean="0">
                <a:solidFill>
                  <a:schemeClr val="accent2">
                    <a:lumMod val="75000"/>
                  </a:schemeClr>
                </a:solidFill>
              </a:rPr>
              <a:t>(</a:t>
            </a:r>
            <a:r>
              <a:rPr lang="fr-FR" b="1" i="1" dirty="0">
                <a:solidFill>
                  <a:schemeClr val="tx2">
                    <a:lumMod val="75000"/>
                  </a:schemeClr>
                </a:solidFill>
              </a:rPr>
              <a:t>[clé]</a:t>
            </a:r>
            <a:r>
              <a:rPr lang="fr-FR" b="1" dirty="0" smtClean="0">
                <a:solidFill>
                  <a:schemeClr val="accent2">
                    <a:lumMod val="75000"/>
                  </a:schemeClr>
                </a:solidFill>
              </a:rPr>
              <a:t>)</a:t>
            </a:r>
            <a:endParaRPr lang="fr-FR" b="1" dirty="0"/>
          </a:p>
          <a:p>
            <a:r>
              <a:rPr lang="fr-FR" dirty="0" smtClean="0"/>
              <a:t>supprime les données associées à la clé de tous les éléments </a:t>
            </a:r>
            <a:r>
              <a:rPr lang="fr-FR" dirty="0"/>
              <a:t>du jeu spécifié par </a:t>
            </a:r>
            <a:r>
              <a:rPr lang="fr-FR" b="1" dirty="0">
                <a:solidFill>
                  <a:schemeClr val="tx2">
                    <a:lumMod val="75000"/>
                  </a:schemeClr>
                </a:solidFill>
              </a:rPr>
              <a:t>$(cible</a:t>
            </a:r>
            <a:r>
              <a:rPr lang="fr-FR" b="1" dirty="0" smtClean="0">
                <a:solidFill>
                  <a:schemeClr val="tx2">
                    <a:lumMod val="75000"/>
                  </a:schemeClr>
                </a:solidFill>
              </a:rPr>
              <a:t>).</a:t>
            </a:r>
          </a:p>
          <a:p>
            <a:endParaRPr lang="fr-FR" b="1" dirty="0">
              <a:solidFill>
                <a:schemeClr val="tx2">
                  <a:lumMod val="75000"/>
                </a:schemeClr>
              </a:solidFill>
            </a:endParaRPr>
          </a:p>
          <a:p>
            <a:r>
              <a:rPr lang="fr-FR" b="1" dirty="0">
                <a:solidFill>
                  <a:schemeClr val="tx2">
                    <a:lumMod val="75000"/>
                  </a:schemeClr>
                </a:solidFill>
              </a:rPr>
              <a:t>clé :</a:t>
            </a:r>
          </a:p>
          <a:p>
            <a:r>
              <a:rPr lang="fr-FR" dirty="0"/>
              <a:t>chaîne de caractères dénommant la donnée à </a:t>
            </a:r>
            <a:r>
              <a:rPr lang="fr-FR" dirty="0" err="1" smtClean="0"/>
              <a:t>suprrimer</a:t>
            </a:r>
            <a:r>
              <a:rPr lang="fr-FR" dirty="0" smtClean="0"/>
              <a:t>.</a:t>
            </a:r>
            <a:endParaRPr lang="fr-FR" dirty="0"/>
          </a:p>
          <a:p>
            <a:endParaRPr lang="fr-FR" dirty="0" smtClean="0"/>
          </a:p>
          <a:p>
            <a:r>
              <a:rPr lang="fr-FR" dirty="0" smtClean="0"/>
              <a:t>Exemple :</a:t>
            </a:r>
          </a:p>
          <a:p>
            <a:r>
              <a:rPr lang="fr-FR" b="1" dirty="0">
                <a:solidFill>
                  <a:schemeClr val="accent2">
                    <a:lumMod val="75000"/>
                  </a:schemeClr>
                </a:solidFill>
              </a:rPr>
              <a:t>$('#stock</a:t>
            </a:r>
            <a:r>
              <a:rPr lang="fr-FR" b="1" dirty="0" smtClean="0">
                <a:solidFill>
                  <a:schemeClr val="accent2">
                    <a:lumMod val="75000"/>
                  </a:schemeClr>
                </a:solidFill>
              </a:rPr>
              <a:t>').</a:t>
            </a:r>
            <a:r>
              <a:rPr lang="fr-FR" b="1" dirty="0" err="1" smtClean="0">
                <a:solidFill>
                  <a:schemeClr val="accent2">
                    <a:lumMod val="75000"/>
                  </a:schemeClr>
                </a:solidFill>
              </a:rPr>
              <a:t>removeData</a:t>
            </a:r>
            <a:r>
              <a:rPr lang="fr-FR" b="1" dirty="0">
                <a:solidFill>
                  <a:schemeClr val="accent2">
                    <a:lumMod val="75000"/>
                  </a:schemeClr>
                </a:solidFill>
              </a:rPr>
              <a:t>("</a:t>
            </a:r>
            <a:r>
              <a:rPr lang="fr-FR" b="1" dirty="0" err="1">
                <a:solidFill>
                  <a:schemeClr val="accent2">
                    <a:lumMod val="75000"/>
                  </a:schemeClr>
                </a:solidFill>
              </a:rPr>
              <a:t>age</a:t>
            </a:r>
            <a:r>
              <a:rPr lang="fr-FR" b="1" dirty="0" smtClean="0">
                <a:solidFill>
                  <a:schemeClr val="accent2">
                    <a:lumMod val="75000"/>
                  </a:schemeClr>
                </a:solidFill>
              </a:rPr>
              <a:t>");</a:t>
            </a:r>
            <a:endParaRPr lang="fr-FR" dirty="0" smtClean="0"/>
          </a:p>
          <a:p>
            <a:r>
              <a:rPr lang="fr-FR" b="1" dirty="0">
                <a:solidFill>
                  <a:schemeClr val="accent2">
                    <a:lumMod val="75000"/>
                  </a:schemeClr>
                </a:solidFill>
              </a:rPr>
              <a:t>$('#stock').</a:t>
            </a:r>
            <a:r>
              <a:rPr lang="fr-FR" b="1" dirty="0" err="1">
                <a:solidFill>
                  <a:schemeClr val="accent2">
                    <a:lumMod val="75000"/>
                  </a:schemeClr>
                </a:solidFill>
              </a:rPr>
              <a:t>removeData</a:t>
            </a:r>
            <a:r>
              <a:rPr lang="fr-FR" b="1" dirty="0" smtClean="0">
                <a:solidFill>
                  <a:schemeClr val="accent2">
                    <a:lumMod val="75000"/>
                  </a:schemeClr>
                </a:solidFill>
              </a:rPr>
              <a:t>("voiture", "</a:t>
            </a:r>
            <a:r>
              <a:rPr lang="fr-FR" b="1" dirty="0" err="1" smtClean="0">
                <a:solidFill>
                  <a:schemeClr val="accent2">
                    <a:lumMod val="75000"/>
                  </a:schemeClr>
                </a:solidFill>
              </a:rPr>
              <a:t>prenom</a:t>
            </a:r>
            <a:r>
              <a:rPr lang="fr-FR" b="1" dirty="0" smtClean="0">
                <a:solidFill>
                  <a:schemeClr val="accent2">
                    <a:lumMod val="75000"/>
                  </a:schemeClr>
                </a:solidFill>
              </a:rPr>
              <a:t>");</a:t>
            </a:r>
            <a:endParaRPr lang="fr-FR" dirty="0"/>
          </a:p>
          <a:p>
            <a:endParaRPr lang="fr-FR" dirty="0" smtClean="0"/>
          </a:p>
        </p:txBody>
      </p:sp>
    </p:spTree>
    <p:extLst>
      <p:ext uri="{BB962C8B-B14F-4D97-AF65-F5344CB8AC3E}">
        <p14:creationId xmlns:p14="http://schemas.microsoft.com/office/powerpoint/2010/main" val="3302777470"/>
      </p:ext>
    </p:extLst>
  </p:cSld>
  <p:clrMapOvr>
    <a:masterClrMapping/>
  </p:clrMapOvr>
  <p:transition spd="slow">
    <p:wipe dir="d"/>
  </p:transition>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is</a:t>
            </a:r>
            <a:r>
              <a:rPr lang="fr-FR" sz="3100" b="1" i="1" dirty="0" smtClean="0">
                <a:solidFill>
                  <a:schemeClr val="accent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 | fonction |objet </a:t>
            </a:r>
            <a:r>
              <a:rPr lang="fr-FR" sz="3100" b="1" i="1" dirty="0" err="1" smtClean="0">
                <a:solidFill>
                  <a:schemeClr val="tx2">
                    <a:lumMod val="75000"/>
                  </a:schemeClr>
                </a:solidFill>
              </a:rPr>
              <a:t>jQuery</a:t>
            </a:r>
            <a:r>
              <a:rPr lang="fr-FR" sz="3100" b="1" i="1" dirty="0" smtClean="0">
                <a:solidFill>
                  <a:schemeClr val="tx2">
                    <a:lumMod val="75000"/>
                  </a:schemeClr>
                </a:solidFill>
              </a:rPr>
              <a:t> |</a:t>
            </a:r>
            <a:r>
              <a:rPr lang="fr-FR" sz="3100" b="1" i="1" dirty="0" err="1" smtClean="0">
                <a:solidFill>
                  <a:schemeClr val="tx2">
                    <a:lumMod val="75000"/>
                  </a:schemeClr>
                </a:solidFill>
              </a:rPr>
              <a:t>element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3693319"/>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err="1" smtClean="0">
                <a:solidFill>
                  <a:schemeClr val="accent2">
                    <a:lumMod val="75000"/>
                  </a:schemeClr>
                </a:solidFill>
              </a:rPr>
              <a:t>is</a:t>
            </a:r>
            <a:r>
              <a:rPr lang="fr-FR" b="1" dirty="0" smtClean="0">
                <a:solidFill>
                  <a:schemeClr val="accent2">
                    <a:lumMod val="75000"/>
                  </a:schemeClr>
                </a:solidFill>
              </a:rPr>
              <a:t>(</a:t>
            </a:r>
            <a:r>
              <a:rPr lang="fr-FR" b="1" i="1" dirty="0" err="1" smtClean="0">
                <a:solidFill>
                  <a:schemeClr val="tx2">
                    <a:lumMod val="75000"/>
                  </a:schemeClr>
                </a:solidFill>
              </a:rPr>
              <a:t>selecteur</a:t>
            </a:r>
            <a:r>
              <a:rPr lang="fr-FR" b="1" i="1" dirty="0" smtClean="0">
                <a:solidFill>
                  <a:schemeClr val="tx2">
                    <a:lumMod val="75000"/>
                  </a:schemeClr>
                </a:solidFill>
              </a:rPr>
              <a:t> </a:t>
            </a:r>
            <a:r>
              <a:rPr lang="fr-FR" b="1" i="1" dirty="0">
                <a:solidFill>
                  <a:schemeClr val="tx2">
                    <a:lumMod val="75000"/>
                  </a:schemeClr>
                </a:solidFill>
              </a:rPr>
              <a:t>| fonction |objet </a:t>
            </a:r>
            <a:r>
              <a:rPr lang="fr-FR" b="1" i="1" dirty="0" err="1">
                <a:solidFill>
                  <a:schemeClr val="tx2">
                    <a:lumMod val="75000"/>
                  </a:schemeClr>
                </a:solidFill>
              </a:rPr>
              <a:t>jQuery</a:t>
            </a:r>
            <a:r>
              <a:rPr lang="fr-FR" b="1" i="1" dirty="0">
                <a:solidFill>
                  <a:schemeClr val="tx2">
                    <a:lumMod val="75000"/>
                  </a:schemeClr>
                </a:solidFill>
              </a:rPr>
              <a:t> |</a:t>
            </a:r>
            <a:r>
              <a:rPr lang="fr-FR" b="1" i="1" dirty="0" err="1">
                <a:solidFill>
                  <a:schemeClr val="tx2">
                    <a:lumMod val="75000"/>
                  </a:schemeClr>
                </a:solidFill>
              </a:rPr>
              <a:t>element</a:t>
            </a:r>
            <a:r>
              <a:rPr lang="fr-FR" b="1" dirty="0" smtClean="0">
                <a:solidFill>
                  <a:schemeClr val="accent2">
                    <a:lumMod val="75000"/>
                  </a:schemeClr>
                </a:solidFill>
              </a:rPr>
              <a:t>)</a:t>
            </a:r>
            <a:endParaRPr lang="fr-FR" b="1" dirty="0"/>
          </a:p>
          <a:p>
            <a:r>
              <a:rPr lang="fr-FR" dirty="0" smtClean="0"/>
              <a:t>Contrôle le jeu d'éléments sélectionnés par </a:t>
            </a:r>
            <a:r>
              <a:rPr lang="fr-FR" b="1" dirty="0">
                <a:solidFill>
                  <a:schemeClr val="tx2">
                    <a:lumMod val="75000"/>
                  </a:schemeClr>
                </a:solidFill>
              </a:rPr>
              <a:t>$(cible</a:t>
            </a:r>
            <a:r>
              <a:rPr lang="fr-FR" b="1" dirty="0" smtClean="0">
                <a:solidFill>
                  <a:schemeClr val="tx2">
                    <a:lumMod val="75000"/>
                  </a:schemeClr>
                </a:solidFill>
              </a:rPr>
              <a:t>) </a:t>
            </a:r>
            <a:r>
              <a:rPr lang="fr-FR" dirty="0" smtClean="0"/>
              <a:t>par rapport à un sélecteur, une fonction, un objet </a:t>
            </a:r>
            <a:r>
              <a:rPr lang="fr-FR" dirty="0" err="1" smtClean="0"/>
              <a:t>jQuery</a:t>
            </a:r>
            <a:r>
              <a:rPr lang="fr-FR" dirty="0" smtClean="0"/>
              <a:t> ou un élément.</a:t>
            </a:r>
          </a:p>
          <a:p>
            <a:r>
              <a:rPr lang="fr-FR" dirty="0" smtClean="0"/>
              <a:t>Si au moins une des éléments du jeu correspond, la valeur </a:t>
            </a:r>
            <a:r>
              <a:rPr lang="fr-FR" b="1" i="1" dirty="0" err="1">
                <a:solidFill>
                  <a:schemeClr val="tx2">
                    <a:lumMod val="75000"/>
                  </a:schemeClr>
                </a:solidFill>
              </a:rPr>
              <a:t>true</a:t>
            </a:r>
            <a:r>
              <a:rPr lang="fr-FR" dirty="0" smtClean="0"/>
              <a:t> est retournée, sinon c'est </a:t>
            </a:r>
            <a:r>
              <a:rPr lang="fr-FR" b="1" i="1" dirty="0">
                <a:solidFill>
                  <a:schemeClr val="tx2">
                    <a:lumMod val="75000"/>
                  </a:schemeClr>
                </a:solidFill>
              </a:rPr>
              <a:t>false</a:t>
            </a:r>
            <a:r>
              <a:rPr lang="fr-FR" dirty="0" smtClean="0"/>
              <a:t> qui est retournée.</a:t>
            </a:r>
          </a:p>
          <a:p>
            <a:r>
              <a:rPr lang="fr-FR" b="1" dirty="0" err="1" smtClean="0">
                <a:solidFill>
                  <a:schemeClr val="tx2">
                    <a:lumMod val="75000"/>
                  </a:schemeClr>
                </a:solidFill>
              </a:rPr>
              <a:t>selecteur</a:t>
            </a:r>
            <a:r>
              <a:rPr lang="fr-FR" b="1" dirty="0" smtClean="0">
                <a:solidFill>
                  <a:schemeClr val="tx2">
                    <a:lumMod val="75000"/>
                  </a:schemeClr>
                </a:solidFill>
              </a:rPr>
              <a:t> :</a:t>
            </a:r>
          </a:p>
          <a:p>
            <a:r>
              <a:rPr lang="fr-FR" dirty="0" smtClean="0"/>
              <a:t>une chaîne contenant un sélecteur, par exemple </a:t>
            </a:r>
            <a:r>
              <a:rPr lang="fr-FR" dirty="0" smtClean="0">
                <a:solidFill>
                  <a:schemeClr val="tx2">
                    <a:lumMod val="75000"/>
                  </a:schemeClr>
                </a:solidFill>
              </a:rPr>
              <a:t>"div",</a:t>
            </a:r>
          </a:p>
          <a:p>
            <a:r>
              <a:rPr lang="fr-FR" b="1" dirty="0" err="1" smtClean="0">
                <a:solidFill>
                  <a:schemeClr val="tx2">
                    <a:lumMod val="75000"/>
                  </a:schemeClr>
                </a:solidFill>
              </a:rPr>
              <a:t>function</a:t>
            </a:r>
            <a:r>
              <a:rPr lang="fr-FR" b="1" dirty="0" smtClean="0">
                <a:solidFill>
                  <a:schemeClr val="tx2">
                    <a:lumMod val="75000"/>
                  </a:schemeClr>
                </a:solidFill>
              </a:rPr>
              <a:t>(index)</a:t>
            </a:r>
            <a:endParaRPr lang="fr-FR" b="1" dirty="0">
              <a:solidFill>
                <a:schemeClr val="tx2">
                  <a:lumMod val="75000"/>
                </a:schemeClr>
              </a:solidFill>
            </a:endParaRPr>
          </a:p>
          <a:p>
            <a:r>
              <a:rPr lang="fr-FR" dirty="0"/>
              <a:t>index : représente le n° de l'élément dans le jeu spécifié par</a:t>
            </a:r>
            <a:r>
              <a:rPr lang="fr-FR" b="1" dirty="0">
                <a:solidFill>
                  <a:schemeClr val="tx2">
                    <a:lumMod val="75000"/>
                  </a:schemeClr>
                </a:solidFill>
              </a:rPr>
              <a:t> $(cible</a:t>
            </a:r>
            <a:r>
              <a:rPr lang="fr-FR" b="1" dirty="0" smtClean="0">
                <a:solidFill>
                  <a:schemeClr val="tx2">
                    <a:lumMod val="75000"/>
                  </a:schemeClr>
                </a:solidFill>
              </a:rPr>
              <a:t>)</a:t>
            </a:r>
          </a:p>
          <a:p>
            <a:r>
              <a:rPr lang="fr-FR" b="1" dirty="0" smtClean="0">
                <a:solidFill>
                  <a:schemeClr val="tx2">
                    <a:lumMod val="75000"/>
                  </a:schemeClr>
                </a:solidFill>
              </a:rPr>
              <a:t>objet </a:t>
            </a:r>
            <a:r>
              <a:rPr lang="fr-FR" b="1" dirty="0" err="1" smtClean="0">
                <a:solidFill>
                  <a:schemeClr val="tx2">
                    <a:lumMod val="75000"/>
                  </a:schemeClr>
                </a:solidFill>
              </a:rPr>
              <a:t>jQuery</a:t>
            </a:r>
            <a:endParaRPr lang="fr-FR" dirty="0" smtClean="0"/>
          </a:p>
          <a:p>
            <a:r>
              <a:rPr lang="fr-FR" dirty="0" smtClean="0"/>
              <a:t>un objet </a:t>
            </a:r>
            <a:r>
              <a:rPr lang="fr-FR" dirty="0" err="1" smtClean="0"/>
              <a:t>jQuery</a:t>
            </a:r>
            <a:r>
              <a:rPr lang="fr-FR" dirty="0" smtClean="0"/>
              <a:t>, par exemple </a:t>
            </a:r>
            <a:r>
              <a:rPr lang="fr-FR" b="1" dirty="0">
                <a:solidFill>
                  <a:schemeClr val="tx2">
                    <a:lumMod val="75000"/>
                  </a:schemeClr>
                </a:solidFill>
              </a:rPr>
              <a:t>$('#</a:t>
            </a:r>
            <a:r>
              <a:rPr lang="fr-FR" b="1" dirty="0" err="1">
                <a:solidFill>
                  <a:schemeClr val="tx2">
                    <a:lumMod val="75000"/>
                  </a:schemeClr>
                </a:solidFill>
              </a:rPr>
              <a:t>entete</a:t>
            </a:r>
            <a:r>
              <a:rPr lang="fr-FR" b="1" dirty="0">
                <a:solidFill>
                  <a:schemeClr val="tx2">
                    <a:lumMod val="75000"/>
                  </a:schemeClr>
                </a:solidFill>
              </a:rPr>
              <a:t>')</a:t>
            </a:r>
          </a:p>
          <a:p>
            <a:r>
              <a:rPr lang="fr-FR" b="1" dirty="0" err="1" smtClean="0">
                <a:solidFill>
                  <a:schemeClr val="tx2">
                    <a:lumMod val="75000"/>
                  </a:schemeClr>
                </a:solidFill>
              </a:rPr>
              <a:t>element</a:t>
            </a:r>
            <a:endParaRPr lang="fr-FR" b="1" dirty="0" smtClean="0">
              <a:solidFill>
                <a:schemeClr val="tx2">
                  <a:lumMod val="75000"/>
                </a:schemeClr>
              </a:solidFill>
            </a:endParaRPr>
          </a:p>
          <a:p>
            <a:r>
              <a:rPr lang="fr-FR" dirty="0" smtClean="0"/>
              <a:t>un élément d'un jeu sélectionné, par exemple : </a:t>
            </a:r>
            <a:r>
              <a:rPr lang="fr-FR" b="1" dirty="0" err="1" smtClean="0">
                <a:solidFill>
                  <a:schemeClr val="tx2">
                    <a:lumMod val="75000"/>
                  </a:schemeClr>
                </a:solidFill>
              </a:rPr>
              <a:t>this</a:t>
            </a:r>
            <a:endParaRPr lang="fr-FR" b="1" dirty="0">
              <a:solidFill>
                <a:schemeClr val="tx2">
                  <a:lumMod val="75000"/>
                </a:schemeClr>
              </a:solidFill>
            </a:endParaRPr>
          </a:p>
        </p:txBody>
      </p:sp>
    </p:spTree>
    <p:extLst>
      <p:ext uri="{BB962C8B-B14F-4D97-AF65-F5344CB8AC3E}">
        <p14:creationId xmlns:p14="http://schemas.microsoft.com/office/powerpoint/2010/main" val="2440580782"/>
      </p:ext>
    </p:extLst>
  </p:cSld>
  <p:clrMapOvr>
    <a:masterClrMapping/>
  </p:clrMapOvr>
  <p:transition spd="slow">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Buts du Javascript</a:t>
            </a:r>
            <a:endParaRPr lang="fr-FR" sz="40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184577"/>
          </a:xfrm>
        </p:spPr>
        <p:txBody>
          <a:bodyPr numCol="1">
            <a:normAutofit/>
          </a:bodyPr>
          <a:lstStyle/>
          <a:p>
            <a:pPr marL="0" indent="0">
              <a:buNone/>
            </a:pPr>
            <a:r>
              <a:rPr lang="fr-FR" sz="2400" dirty="0" smtClean="0"/>
              <a:t>Le JavaScript </a:t>
            </a:r>
            <a:endParaRPr lang="fr-FR" sz="2400" dirty="0"/>
          </a:p>
          <a:p>
            <a:pPr marL="0" indent="0">
              <a:buNone/>
            </a:pPr>
            <a:r>
              <a:rPr lang="fr-FR" sz="2400" dirty="0" smtClean="0"/>
              <a:t>	• est un </a:t>
            </a:r>
            <a:r>
              <a:rPr lang="fr-FR" sz="2400" dirty="0"/>
              <a:t>langage orienté </a:t>
            </a:r>
            <a:r>
              <a:rPr lang="fr-FR" sz="2400" dirty="0" smtClean="0"/>
              <a:t>objet,</a:t>
            </a:r>
          </a:p>
          <a:p>
            <a:pPr marL="0" indent="0">
              <a:buNone/>
            </a:pPr>
            <a:r>
              <a:rPr lang="fr-FR" sz="2400" dirty="0" smtClean="0"/>
              <a:t>	• est destiné </a:t>
            </a:r>
            <a:r>
              <a:rPr lang="fr-FR" sz="2400" dirty="0"/>
              <a:t>à créer de "petits" programmes appelés </a:t>
            </a:r>
            <a:r>
              <a:rPr lang="fr-FR" sz="2400" dirty="0" smtClean="0"/>
              <a:t>scripts,</a:t>
            </a:r>
            <a:endParaRPr lang="fr-FR" sz="2400" dirty="0"/>
          </a:p>
          <a:p>
            <a:pPr marL="0" indent="0">
              <a:buNone/>
            </a:pPr>
            <a:r>
              <a:rPr lang="fr-FR" sz="2400" dirty="0" smtClean="0"/>
              <a:t>	• les scripts sont intégrés </a:t>
            </a:r>
            <a:r>
              <a:rPr lang="fr-FR" sz="2400" dirty="0"/>
              <a:t>aux pages </a:t>
            </a:r>
            <a:r>
              <a:rPr lang="fr-FR" sz="2400" dirty="0" smtClean="0"/>
              <a:t>HTML,</a:t>
            </a:r>
            <a:endParaRPr lang="fr-FR" sz="2400" dirty="0"/>
          </a:p>
          <a:p>
            <a:pPr marL="0" indent="0">
              <a:buNone/>
            </a:pPr>
            <a:r>
              <a:rPr lang="fr-FR" sz="2400" dirty="0" smtClean="0"/>
              <a:t>	• les scripts sont directement </a:t>
            </a:r>
            <a:r>
              <a:rPr lang="fr-FR" sz="2400" dirty="0"/>
              <a:t>exécutés par un </a:t>
            </a:r>
            <a:r>
              <a:rPr lang="fr-FR" sz="2400" dirty="0" smtClean="0"/>
              <a:t>navigateur ,</a:t>
            </a:r>
          </a:p>
          <a:p>
            <a:pPr marL="0" indent="0">
              <a:spcBef>
                <a:spcPts val="1200"/>
              </a:spcBef>
              <a:buNone/>
            </a:pPr>
            <a:r>
              <a:rPr lang="fr-FR" sz="2400" dirty="0" smtClean="0"/>
              <a:t>Le JavaScript est sans relation directe avec le langage Java</a:t>
            </a:r>
            <a:endParaRPr lang="fr-FR" sz="2400" dirty="0"/>
          </a:p>
          <a:p>
            <a:pPr marL="0" indent="0">
              <a:spcBef>
                <a:spcPts val="1200"/>
              </a:spcBef>
              <a:buNone/>
            </a:pPr>
            <a:r>
              <a:rPr lang="fr-FR" sz="2400" dirty="0" smtClean="0"/>
              <a:t>Il a </a:t>
            </a:r>
            <a:r>
              <a:rPr lang="fr-FR" sz="2400" dirty="0"/>
              <a:t>été créé par la société </a:t>
            </a:r>
            <a:r>
              <a:rPr lang="fr-FR" sz="2400" dirty="0" err="1" smtClean="0"/>
              <a:t>NetScape</a:t>
            </a:r>
            <a:r>
              <a:rPr lang="fr-FR" sz="2400" dirty="0" smtClean="0"/>
              <a:t> et standardisé </a:t>
            </a:r>
            <a:r>
              <a:rPr lang="fr-FR" sz="2400" dirty="0"/>
              <a:t>par l'ECMA = organisme de standardisation suisse, </a:t>
            </a:r>
            <a:r>
              <a:rPr lang="fr-FR" sz="2400" dirty="0" smtClean="0"/>
              <a:t>en 1997</a:t>
            </a:r>
            <a:r>
              <a:rPr lang="fr-FR" sz="2000" dirty="0" smtClean="0"/>
              <a:t> </a:t>
            </a:r>
            <a:endParaRPr lang="fr-FR" sz="2000" dirty="0"/>
          </a:p>
        </p:txBody>
      </p:sp>
    </p:spTree>
    <p:extLst>
      <p:ext uri="{BB962C8B-B14F-4D97-AF65-F5344CB8AC3E}">
        <p14:creationId xmlns:p14="http://schemas.microsoft.com/office/powerpoint/2010/main" val="1430569015"/>
      </p:ext>
    </p:extLst>
  </p:cSld>
  <p:clrMapOvr>
    <a:masterClrMapping/>
  </p:clrMapOvr>
  <p:transition spd="slow">
    <p:wipe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switch (</a:t>
            </a:r>
            <a:r>
              <a:rPr lang="fr-FR" sz="3100" b="1" i="1" dirty="0" err="1" smtClean="0">
                <a:solidFill>
                  <a:schemeClr val="tx2">
                    <a:lumMod val="75000"/>
                  </a:schemeClr>
                </a:solidFill>
              </a:rPr>
              <a:t>expr</a:t>
            </a:r>
            <a:r>
              <a:rPr lang="fr-FR" sz="3100" b="1" i="1" dirty="0" smtClean="0">
                <a:solidFill>
                  <a:schemeClr val="accent2">
                    <a:lumMod val="75000"/>
                  </a:schemeClr>
                </a:solidFill>
              </a:rPr>
              <a:t>)  case</a:t>
            </a:r>
            <a:endParaRPr lang="fr-FR" sz="3100" b="1" dirty="0">
              <a:solidFill>
                <a:schemeClr val="accent2">
                  <a:lumMod val="75000"/>
                </a:schemeClr>
              </a:solidFill>
            </a:endParaRPr>
          </a:p>
        </p:txBody>
      </p:sp>
      <p:sp>
        <p:nvSpPr>
          <p:cNvPr id="5" name="ZoneTexte 4"/>
          <p:cNvSpPr txBox="1"/>
          <p:nvPr/>
        </p:nvSpPr>
        <p:spPr>
          <a:xfrm>
            <a:off x="827584" y="1412776"/>
            <a:ext cx="8064896" cy="5478423"/>
          </a:xfrm>
          <a:prstGeom prst="rect">
            <a:avLst/>
          </a:prstGeom>
          <a:noFill/>
        </p:spPr>
        <p:txBody>
          <a:bodyPr wrap="square" rtlCol="0">
            <a:spAutoFit/>
          </a:bodyPr>
          <a:lstStyle/>
          <a:p>
            <a:r>
              <a:rPr lang="fr-FR" b="1" dirty="0" smtClean="0">
                <a:solidFill>
                  <a:schemeClr val="accent2">
                    <a:lumMod val="75000"/>
                  </a:schemeClr>
                </a:solidFill>
              </a:rPr>
              <a:t>switch (</a:t>
            </a:r>
            <a:r>
              <a:rPr lang="fr-FR" b="1" dirty="0" err="1" smtClean="0">
                <a:solidFill>
                  <a:schemeClr val="tx2">
                    <a:lumMod val="75000"/>
                  </a:schemeClr>
                </a:solidFill>
              </a:rPr>
              <a:t>expr</a:t>
            </a:r>
            <a:r>
              <a:rPr lang="fr-FR" b="1" dirty="0" smtClean="0">
                <a:solidFill>
                  <a:schemeClr val="accent2">
                    <a:lumMod val="75000"/>
                  </a:schemeClr>
                </a:solidFill>
              </a:rPr>
              <a:t>) { 	case : </a:t>
            </a:r>
            <a:r>
              <a:rPr lang="fr-FR" b="1" dirty="0" smtClean="0">
                <a:solidFill>
                  <a:schemeClr val="tx2">
                    <a:lumMod val="75000"/>
                  </a:schemeClr>
                </a:solidFill>
              </a:rPr>
              <a:t>valeur : </a:t>
            </a:r>
            <a:r>
              <a:rPr lang="fr-FR" i="1" dirty="0" smtClean="0"/>
              <a:t>instructions</a:t>
            </a:r>
            <a:r>
              <a:rPr lang="fr-FR" dirty="0" smtClean="0"/>
              <a:t> </a:t>
            </a:r>
            <a:r>
              <a:rPr lang="fr-FR" b="1" dirty="0" smtClean="0">
                <a:solidFill>
                  <a:schemeClr val="accent2">
                    <a:lumMod val="75000"/>
                  </a:schemeClr>
                </a:solidFill>
              </a:rPr>
              <a:t> break;</a:t>
            </a:r>
          </a:p>
          <a:p>
            <a:r>
              <a:rPr lang="fr-FR" dirty="0" smtClean="0"/>
              <a:t>		</a:t>
            </a:r>
            <a:r>
              <a:rPr lang="fr-FR" b="1" dirty="0" smtClean="0">
                <a:solidFill>
                  <a:schemeClr val="accent2">
                    <a:lumMod val="75000"/>
                  </a:schemeClr>
                </a:solidFill>
              </a:rPr>
              <a:t>case </a:t>
            </a:r>
            <a:r>
              <a:rPr lang="fr-FR" b="1" dirty="0">
                <a:solidFill>
                  <a:schemeClr val="accent2">
                    <a:lumMod val="75000"/>
                  </a:schemeClr>
                </a:solidFill>
              </a:rPr>
              <a:t>: </a:t>
            </a:r>
            <a:r>
              <a:rPr lang="fr-FR" b="1" dirty="0">
                <a:solidFill>
                  <a:schemeClr val="tx2">
                    <a:lumMod val="75000"/>
                  </a:schemeClr>
                </a:solidFill>
              </a:rPr>
              <a:t>valeur : </a:t>
            </a:r>
            <a:r>
              <a:rPr lang="fr-FR" i="1" dirty="0"/>
              <a:t>instructions</a:t>
            </a:r>
            <a:r>
              <a:rPr lang="fr-FR" dirty="0"/>
              <a:t> </a:t>
            </a:r>
            <a:r>
              <a:rPr lang="fr-FR" b="1" dirty="0">
                <a:solidFill>
                  <a:schemeClr val="accent2">
                    <a:lumMod val="75000"/>
                  </a:schemeClr>
                </a:solidFill>
              </a:rPr>
              <a:t> </a:t>
            </a:r>
            <a:r>
              <a:rPr lang="fr-FR" b="1" dirty="0" smtClean="0">
                <a:solidFill>
                  <a:schemeClr val="accent2">
                    <a:lumMod val="75000"/>
                  </a:schemeClr>
                </a:solidFill>
              </a:rPr>
              <a:t>break;</a:t>
            </a:r>
            <a:r>
              <a:rPr lang="fr-FR" dirty="0" smtClean="0"/>
              <a:t>	</a:t>
            </a:r>
          </a:p>
          <a:p>
            <a:r>
              <a:rPr lang="fr-FR" dirty="0"/>
              <a:t>	</a:t>
            </a:r>
            <a:r>
              <a:rPr lang="fr-FR" dirty="0" smtClean="0"/>
              <a:t>	</a:t>
            </a:r>
            <a:r>
              <a:rPr lang="fr-FR" b="1" dirty="0" smtClean="0">
                <a:solidFill>
                  <a:schemeClr val="accent2">
                    <a:lumMod val="75000"/>
                  </a:schemeClr>
                </a:solidFill>
              </a:rPr>
              <a:t>default </a:t>
            </a:r>
            <a:r>
              <a:rPr lang="fr-FR" b="1" dirty="0" smtClean="0">
                <a:solidFill>
                  <a:schemeClr val="tx2">
                    <a:lumMod val="75000"/>
                  </a:schemeClr>
                </a:solidFill>
              </a:rPr>
              <a:t>: </a:t>
            </a:r>
            <a:r>
              <a:rPr lang="fr-FR" i="1" dirty="0"/>
              <a:t>instructions</a:t>
            </a:r>
            <a:r>
              <a:rPr lang="fr-FR" dirty="0"/>
              <a:t> </a:t>
            </a:r>
            <a:r>
              <a:rPr lang="fr-FR" b="1" dirty="0">
                <a:solidFill>
                  <a:schemeClr val="accent2">
                    <a:lumMod val="75000"/>
                  </a:schemeClr>
                </a:solidFill>
              </a:rPr>
              <a:t> </a:t>
            </a:r>
            <a:r>
              <a:rPr lang="fr-FR" b="1" dirty="0" smtClean="0">
                <a:solidFill>
                  <a:schemeClr val="accent2">
                    <a:lumMod val="75000"/>
                  </a:schemeClr>
                </a:solidFill>
              </a:rPr>
              <a:t>break;</a:t>
            </a:r>
          </a:p>
          <a:p>
            <a:r>
              <a:rPr lang="fr-FR" b="1" dirty="0">
                <a:solidFill>
                  <a:schemeClr val="accent2">
                    <a:lumMod val="75000"/>
                  </a:schemeClr>
                </a:solidFill>
              </a:rPr>
              <a:t>	</a:t>
            </a:r>
            <a:r>
              <a:rPr lang="fr-FR" b="1" dirty="0" smtClean="0">
                <a:solidFill>
                  <a:schemeClr val="accent2">
                    <a:lumMod val="75000"/>
                  </a:schemeClr>
                </a:solidFill>
              </a:rPr>
              <a:t>        }</a:t>
            </a:r>
            <a:endParaRPr lang="fr-FR" dirty="0" smtClean="0"/>
          </a:p>
          <a:p>
            <a:r>
              <a:rPr lang="fr-FR" dirty="0" smtClean="0"/>
              <a:t>switch remplace avantageusement une série de if </a:t>
            </a:r>
            <a:r>
              <a:rPr lang="fr-FR" dirty="0" err="1" smtClean="0"/>
              <a:t>else</a:t>
            </a:r>
            <a:r>
              <a:rPr lang="fr-FR" dirty="0" smtClean="0"/>
              <a:t>.</a:t>
            </a:r>
          </a:p>
          <a:p>
            <a:r>
              <a:rPr lang="fr-FR" b="1" dirty="0" err="1" smtClean="0">
                <a:solidFill>
                  <a:schemeClr val="tx2">
                    <a:lumMod val="75000"/>
                  </a:schemeClr>
                </a:solidFill>
              </a:rPr>
              <a:t>expr</a:t>
            </a:r>
            <a:r>
              <a:rPr lang="fr-FR" dirty="0" smtClean="0"/>
              <a:t> : valeur ou expression évaluée pour choisir le </a:t>
            </a:r>
            <a:r>
              <a:rPr lang="fr-FR" b="1" dirty="0" smtClean="0">
                <a:solidFill>
                  <a:schemeClr val="accent2">
                    <a:lumMod val="75000"/>
                  </a:schemeClr>
                </a:solidFill>
              </a:rPr>
              <a:t>case</a:t>
            </a:r>
            <a:r>
              <a:rPr lang="fr-FR" dirty="0" smtClean="0"/>
              <a:t> à affecter,</a:t>
            </a:r>
          </a:p>
          <a:p>
            <a:r>
              <a:rPr lang="fr-FR" b="1" dirty="0">
                <a:solidFill>
                  <a:schemeClr val="tx2">
                    <a:lumMod val="75000"/>
                  </a:schemeClr>
                </a:solidFill>
              </a:rPr>
              <a:t>valeur</a:t>
            </a:r>
            <a:r>
              <a:rPr lang="fr-FR" dirty="0" smtClean="0"/>
              <a:t> : valeur pour laquelle les instru</a:t>
            </a:r>
            <a:r>
              <a:rPr lang="fr-FR" dirty="0"/>
              <a:t>c</a:t>
            </a:r>
            <a:r>
              <a:rPr lang="fr-FR" dirty="0" smtClean="0"/>
              <a:t>tions suivantes seront </a:t>
            </a:r>
            <a:r>
              <a:rPr lang="fr-FR" dirty="0" err="1" smtClean="0"/>
              <a:t>éxécutées</a:t>
            </a:r>
            <a:r>
              <a:rPr lang="fr-FR" dirty="0" smtClean="0"/>
              <a:t>.</a:t>
            </a:r>
          </a:p>
          <a:p>
            <a:r>
              <a:rPr lang="fr-FR" sz="1600" dirty="0" smtClean="0"/>
              <a:t>exemple : </a:t>
            </a:r>
          </a:p>
          <a:p>
            <a:r>
              <a:rPr lang="fr-FR" sz="1600" dirty="0" smtClean="0"/>
              <a:t>var </a:t>
            </a:r>
            <a:r>
              <a:rPr lang="fr-FR" sz="1600" dirty="0"/>
              <a:t>dt=new Date();</a:t>
            </a:r>
            <a:br>
              <a:rPr lang="fr-FR" sz="1600" dirty="0"/>
            </a:br>
            <a:r>
              <a:rPr lang="fr-FR" sz="1600" dirty="0"/>
              <a:t>var </a:t>
            </a:r>
            <a:r>
              <a:rPr lang="fr-FR" sz="1600" dirty="0" smtClean="0"/>
              <a:t>jour=</a:t>
            </a:r>
            <a:r>
              <a:rPr lang="fr-FR" sz="1600" dirty="0" err="1" smtClean="0"/>
              <a:t>dt.getDay</a:t>
            </a:r>
            <a:r>
              <a:rPr lang="fr-FR" sz="1600" dirty="0" smtClean="0"/>
              <a:t>();</a:t>
            </a:r>
            <a:br>
              <a:rPr lang="fr-FR" sz="1600" dirty="0" smtClean="0"/>
            </a:br>
            <a:r>
              <a:rPr lang="fr-FR" sz="1600" dirty="0" smtClean="0"/>
              <a:t>switch(jour) {</a:t>
            </a:r>
            <a:br>
              <a:rPr lang="fr-FR" sz="1600" dirty="0" smtClean="0"/>
            </a:br>
            <a:r>
              <a:rPr lang="fr-FR" sz="1600" dirty="0" smtClean="0"/>
              <a:t>   case 0: </a:t>
            </a:r>
            <a:br>
              <a:rPr lang="fr-FR" sz="1600" dirty="0" smtClean="0"/>
            </a:br>
            <a:r>
              <a:rPr lang="fr-FR" sz="1600" dirty="0" smtClean="0"/>
              <a:t>       document.write("Dimanche !");</a:t>
            </a:r>
            <a:br>
              <a:rPr lang="fr-FR" sz="1600" dirty="0" smtClean="0"/>
            </a:br>
            <a:r>
              <a:rPr lang="fr-FR" sz="1600" dirty="0" smtClean="0"/>
              <a:t>       break;</a:t>
            </a:r>
            <a:br>
              <a:rPr lang="fr-FR" sz="1600" dirty="0" smtClean="0"/>
            </a:br>
            <a:r>
              <a:rPr lang="fr-FR" sz="1600" dirty="0" smtClean="0"/>
              <a:t>   case 6: </a:t>
            </a:r>
            <a:br>
              <a:rPr lang="fr-FR" sz="1600" dirty="0" smtClean="0"/>
            </a:br>
            <a:r>
              <a:rPr lang="fr-FR" sz="1600" dirty="0" smtClean="0"/>
              <a:t>       document.write("Samedi !");</a:t>
            </a:r>
            <a:br>
              <a:rPr lang="fr-FR" sz="1600" dirty="0" smtClean="0"/>
            </a:br>
            <a:r>
              <a:rPr lang="fr-FR" sz="1600" dirty="0" smtClean="0"/>
              <a:t>       break;</a:t>
            </a:r>
            <a:br>
              <a:rPr lang="fr-FR" sz="1600" dirty="0" smtClean="0"/>
            </a:br>
            <a:r>
              <a:rPr lang="fr-FR" sz="1600" dirty="0" smtClean="0"/>
              <a:t>   default: </a:t>
            </a:r>
            <a:br>
              <a:rPr lang="fr-FR" sz="1600" dirty="0" smtClean="0"/>
            </a:br>
            <a:r>
              <a:rPr lang="fr-FR" sz="1600" dirty="0" smtClean="0"/>
              <a:t>       document.write("Allez au travail ...");</a:t>
            </a:r>
            <a:br>
              <a:rPr lang="fr-FR" sz="1600" dirty="0" smtClean="0"/>
            </a:br>
            <a:r>
              <a:rPr lang="fr-FR" sz="1600" dirty="0" smtClean="0"/>
              <a:t>       break;</a:t>
            </a:r>
            <a:br>
              <a:rPr lang="fr-FR" sz="1600" dirty="0" smtClean="0"/>
            </a:br>
            <a:r>
              <a:rPr lang="fr-FR" sz="1600" dirty="0" smtClean="0"/>
              <a:t>}</a:t>
            </a:r>
            <a:endParaRPr lang="fr-FR" sz="1600" dirty="0"/>
          </a:p>
        </p:txBody>
      </p:sp>
    </p:spTree>
    <p:extLst>
      <p:ext uri="{BB962C8B-B14F-4D97-AF65-F5344CB8AC3E}">
        <p14:creationId xmlns:p14="http://schemas.microsoft.com/office/powerpoint/2010/main" val="179450845"/>
      </p:ext>
    </p:extLst>
  </p:cSld>
  <p:clrMapOvr>
    <a:masterClrMapping/>
  </p:clrMapOvr>
  <p:transition spd="slow">
    <p:wipe dir="d"/>
  </p:transition>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a:solidFill>
                  <a:schemeClr val="accent2">
                    <a:lumMod val="75000"/>
                  </a:schemeClr>
                </a:solidFill>
              </a:rPr>
              <a:t>.</a:t>
            </a:r>
            <a:r>
              <a:rPr lang="fr-FR" sz="3100" b="1" i="1" dirty="0" err="1">
                <a:solidFill>
                  <a:schemeClr val="accent2">
                    <a:lumMod val="75000"/>
                  </a:schemeClr>
                </a:solidFill>
              </a:rPr>
              <a:t>is</a:t>
            </a:r>
            <a:r>
              <a:rPr lang="fr-FR" sz="3100" b="1" i="1" dirty="0">
                <a:solidFill>
                  <a:schemeClr val="accent2">
                    <a:lumMod val="75000"/>
                  </a:schemeClr>
                </a:solidFill>
              </a:rPr>
              <a:t>(</a:t>
            </a:r>
            <a:r>
              <a:rPr lang="fr-FR" sz="3100" b="1" i="1" dirty="0" err="1">
                <a:solidFill>
                  <a:schemeClr val="tx2">
                    <a:lumMod val="75000"/>
                  </a:schemeClr>
                </a:solidFill>
              </a:rPr>
              <a:t>selecteur</a:t>
            </a:r>
            <a:r>
              <a:rPr lang="fr-FR" sz="3100" b="1" i="1" dirty="0">
                <a:solidFill>
                  <a:schemeClr val="tx2">
                    <a:lumMod val="75000"/>
                  </a:schemeClr>
                </a:solidFill>
              </a:rPr>
              <a:t> | fonction |objet </a:t>
            </a:r>
            <a:r>
              <a:rPr lang="fr-FR" sz="3100" b="1" i="1" dirty="0" err="1">
                <a:solidFill>
                  <a:schemeClr val="tx2">
                    <a:lumMod val="75000"/>
                  </a:schemeClr>
                </a:solidFill>
              </a:rPr>
              <a:t>jQuery</a:t>
            </a:r>
            <a:r>
              <a:rPr lang="fr-FR" sz="3100" b="1" i="1" dirty="0">
                <a:solidFill>
                  <a:schemeClr val="tx2">
                    <a:lumMod val="75000"/>
                  </a:schemeClr>
                </a:solidFill>
              </a:rPr>
              <a:t> |</a:t>
            </a:r>
            <a:r>
              <a:rPr lang="fr-FR" sz="3100" b="1" i="1" dirty="0" err="1">
                <a:solidFill>
                  <a:schemeClr val="tx2">
                    <a:lumMod val="75000"/>
                  </a:schemeClr>
                </a:solidFill>
              </a:rPr>
              <a:t>element</a:t>
            </a:r>
            <a:r>
              <a:rPr lang="fr-FR" sz="3100" b="1" i="1" dirty="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5078313"/>
          </a:xfrm>
          <a:prstGeom prst="rect">
            <a:avLst/>
          </a:prstGeom>
          <a:noFill/>
        </p:spPr>
        <p:txBody>
          <a:bodyPr wrap="square" rtlCol="0">
            <a:spAutoFit/>
          </a:bodyPr>
          <a:lstStyle/>
          <a:p>
            <a:r>
              <a:rPr lang="fr-FR" dirty="0" smtClean="0"/>
              <a:t>Exemple :</a:t>
            </a:r>
          </a:p>
          <a:p>
            <a:r>
              <a:rPr lang="fr-FR" dirty="0" smtClean="0"/>
              <a:t>&lt;body&gt;</a:t>
            </a:r>
          </a:p>
          <a:p>
            <a:r>
              <a:rPr lang="it-IT" dirty="0"/>
              <a:t>&lt;ul&gt;</a:t>
            </a:r>
          </a:p>
          <a:p>
            <a:r>
              <a:rPr lang="it-IT" dirty="0" smtClean="0"/>
              <a:t>   &lt;li&gt;strong&gt;item </a:t>
            </a:r>
            <a:r>
              <a:rPr lang="it-IT" dirty="0"/>
              <a:t>1&lt;/strong&gt;&lt;/li&gt;</a:t>
            </a:r>
          </a:p>
          <a:p>
            <a:r>
              <a:rPr lang="it-IT" dirty="0" smtClean="0"/>
              <a:t>   &lt;</a:t>
            </a:r>
            <a:r>
              <a:rPr lang="it-IT" dirty="0"/>
              <a:t>li&gt;&lt;</a:t>
            </a:r>
            <a:r>
              <a:rPr lang="it-IT" dirty="0" smtClean="0"/>
              <a:t>span&gt;item </a:t>
            </a:r>
            <a:r>
              <a:rPr lang="it-IT" dirty="0"/>
              <a:t>2&lt;/span&gt;&lt;/li&gt;</a:t>
            </a:r>
          </a:p>
          <a:p>
            <a:r>
              <a:rPr lang="it-IT" dirty="0" smtClean="0"/>
              <a:t>   &lt;li&gt;item </a:t>
            </a:r>
            <a:r>
              <a:rPr lang="it-IT" dirty="0"/>
              <a:t>3&lt;/li&gt;</a:t>
            </a:r>
          </a:p>
          <a:p>
            <a:r>
              <a:rPr lang="it-IT" dirty="0"/>
              <a:t>&lt;/ul&gt;</a:t>
            </a:r>
          </a:p>
          <a:p>
            <a:r>
              <a:rPr lang="fr-FR" dirty="0" smtClean="0"/>
              <a:t>&lt;</a:t>
            </a:r>
            <a:r>
              <a:rPr lang="fr-FR" dirty="0"/>
              <a:t>script type="</a:t>
            </a:r>
            <a:r>
              <a:rPr lang="fr-FR" dirty="0" err="1"/>
              <a:t>text</a:t>
            </a:r>
            <a:r>
              <a:rPr lang="fr-FR" dirty="0"/>
              <a:t>/javascript"&gt;</a:t>
            </a:r>
          </a:p>
          <a:p>
            <a:r>
              <a:rPr lang="fr-FR" dirty="0"/>
              <a:t>$("</a:t>
            </a:r>
            <a:r>
              <a:rPr lang="fr-FR" dirty="0" err="1"/>
              <a:t>ul</a:t>
            </a:r>
            <a:r>
              <a:rPr lang="fr-FR" dirty="0"/>
              <a:t>").click(</a:t>
            </a:r>
            <a:r>
              <a:rPr lang="fr-FR" dirty="0" err="1"/>
              <a:t>function</a:t>
            </a:r>
            <a:r>
              <a:rPr lang="fr-FR" dirty="0"/>
              <a:t>(</a:t>
            </a:r>
            <a:r>
              <a:rPr lang="fr-FR" dirty="0" err="1"/>
              <a:t>event</a:t>
            </a:r>
            <a:r>
              <a:rPr lang="fr-FR" dirty="0"/>
              <a:t>) {</a:t>
            </a:r>
          </a:p>
          <a:p>
            <a:r>
              <a:rPr lang="fr-FR" dirty="0" smtClean="0"/>
              <a:t>   var </a:t>
            </a:r>
            <a:r>
              <a:rPr lang="fr-FR" dirty="0"/>
              <a:t>$</a:t>
            </a:r>
            <a:r>
              <a:rPr lang="fr-FR" dirty="0" err="1"/>
              <a:t>target</a:t>
            </a:r>
            <a:r>
              <a:rPr lang="fr-FR" dirty="0"/>
              <a:t> = $(</a:t>
            </a:r>
            <a:r>
              <a:rPr lang="fr-FR" dirty="0" err="1"/>
              <a:t>event.target</a:t>
            </a:r>
            <a:r>
              <a:rPr lang="fr-FR" dirty="0"/>
              <a:t>);</a:t>
            </a:r>
          </a:p>
          <a:p>
            <a:r>
              <a:rPr lang="fr-FR" dirty="0" smtClean="0"/>
              <a:t>   if </a:t>
            </a:r>
            <a:r>
              <a:rPr lang="fr-FR" dirty="0"/>
              <a:t>( $target.is("li") ) {</a:t>
            </a:r>
          </a:p>
          <a:p>
            <a:r>
              <a:rPr lang="fr-FR" dirty="0" smtClean="0"/>
              <a:t>      $</a:t>
            </a:r>
            <a:r>
              <a:rPr lang="fr-FR" dirty="0"/>
              <a:t>target.css("background-</a:t>
            </a:r>
            <a:r>
              <a:rPr lang="fr-FR" dirty="0" err="1"/>
              <a:t>color</a:t>
            </a:r>
            <a:r>
              <a:rPr lang="fr-FR" dirty="0"/>
              <a:t>", "</a:t>
            </a:r>
            <a:r>
              <a:rPr lang="fr-FR" dirty="0" err="1"/>
              <a:t>red</a:t>
            </a:r>
            <a:r>
              <a:rPr lang="fr-FR" dirty="0"/>
              <a:t>");</a:t>
            </a:r>
          </a:p>
          <a:p>
            <a:r>
              <a:rPr lang="fr-FR" dirty="0"/>
              <a:t>}</a:t>
            </a:r>
          </a:p>
          <a:p>
            <a:r>
              <a:rPr lang="fr-FR" dirty="0"/>
              <a:t>});</a:t>
            </a:r>
          </a:p>
          <a:p>
            <a:endParaRPr lang="en-US" b="1" dirty="0" smtClean="0">
              <a:solidFill>
                <a:schemeClr val="accent2">
                  <a:lumMod val="75000"/>
                </a:schemeClr>
              </a:solidFill>
            </a:endParaRPr>
          </a:p>
          <a:p>
            <a:r>
              <a:rPr lang="fr-FR" dirty="0" smtClean="0"/>
              <a:t>&lt;/</a:t>
            </a:r>
            <a:r>
              <a:rPr lang="fr-FR" dirty="0"/>
              <a:t>script&gt;</a:t>
            </a:r>
          </a:p>
          <a:p>
            <a:r>
              <a:rPr lang="fr-FR" dirty="0" smtClean="0"/>
              <a:t>&lt;/body&gt;</a:t>
            </a:r>
            <a:endParaRPr lang="fr-FR" dirty="0"/>
          </a:p>
          <a:p>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59" y="2708920"/>
            <a:ext cx="2645677" cy="12430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473024038"/>
      </p:ext>
    </p:extLst>
  </p:cSld>
  <p:clrMapOvr>
    <a:masterClrMapping/>
  </p:clrMapOvr>
  <p:transition spd="slow">
    <p:wipe dir="d"/>
  </p:transition>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.not(</a:t>
            </a:r>
            <a:r>
              <a:rPr lang="fr-FR" sz="3100" b="1" i="1" dirty="0" err="1" smtClean="0">
                <a:solidFill>
                  <a:schemeClr val="tx2">
                    <a:lumMod val="75000"/>
                  </a:schemeClr>
                </a:solidFill>
              </a:rPr>
              <a:t>selecteur</a:t>
            </a:r>
            <a:r>
              <a:rPr lang="fr-FR" sz="3100" b="1" i="1" dirty="0" smtClean="0">
                <a:solidFill>
                  <a:schemeClr val="tx2">
                    <a:lumMod val="75000"/>
                  </a:schemeClr>
                </a:solidFill>
              </a:rPr>
              <a:t> | fonction |objet </a:t>
            </a:r>
            <a:r>
              <a:rPr lang="fr-FR" sz="3100" b="1" i="1" dirty="0" err="1" smtClean="0">
                <a:solidFill>
                  <a:schemeClr val="tx2">
                    <a:lumMod val="75000"/>
                  </a:schemeClr>
                </a:solidFill>
              </a:rPr>
              <a:t>jQuery</a:t>
            </a:r>
            <a:r>
              <a:rPr lang="fr-FR" sz="3100" b="1" i="1" dirty="0" smtClean="0">
                <a:solidFill>
                  <a:schemeClr val="tx2">
                    <a:lumMod val="75000"/>
                  </a:schemeClr>
                </a:solidFill>
              </a:rPr>
              <a:t> |</a:t>
            </a:r>
            <a:r>
              <a:rPr lang="fr-FR" sz="3100" b="1" i="1" dirty="0" err="1" smtClean="0">
                <a:solidFill>
                  <a:schemeClr val="tx2">
                    <a:lumMod val="75000"/>
                  </a:schemeClr>
                </a:solidFill>
              </a:rPr>
              <a:t>element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3139321"/>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smtClean="0">
                <a:solidFill>
                  <a:schemeClr val="accent2">
                    <a:lumMod val="75000"/>
                  </a:schemeClr>
                </a:solidFill>
              </a:rPr>
              <a:t>not(</a:t>
            </a:r>
            <a:r>
              <a:rPr lang="fr-FR" b="1" i="1" dirty="0" err="1" smtClean="0">
                <a:solidFill>
                  <a:schemeClr val="tx2">
                    <a:lumMod val="75000"/>
                  </a:schemeClr>
                </a:solidFill>
              </a:rPr>
              <a:t>selecteur</a:t>
            </a:r>
            <a:r>
              <a:rPr lang="fr-FR" b="1" i="1" dirty="0" smtClean="0">
                <a:solidFill>
                  <a:schemeClr val="tx2">
                    <a:lumMod val="75000"/>
                  </a:schemeClr>
                </a:solidFill>
              </a:rPr>
              <a:t> </a:t>
            </a:r>
            <a:r>
              <a:rPr lang="fr-FR" b="1" i="1" dirty="0">
                <a:solidFill>
                  <a:schemeClr val="tx2">
                    <a:lumMod val="75000"/>
                  </a:schemeClr>
                </a:solidFill>
              </a:rPr>
              <a:t>| fonction |objet </a:t>
            </a:r>
            <a:r>
              <a:rPr lang="fr-FR" b="1" i="1" dirty="0" err="1">
                <a:solidFill>
                  <a:schemeClr val="tx2">
                    <a:lumMod val="75000"/>
                  </a:schemeClr>
                </a:solidFill>
              </a:rPr>
              <a:t>jQuery</a:t>
            </a:r>
            <a:r>
              <a:rPr lang="fr-FR" b="1" i="1" dirty="0">
                <a:solidFill>
                  <a:schemeClr val="tx2">
                    <a:lumMod val="75000"/>
                  </a:schemeClr>
                </a:solidFill>
              </a:rPr>
              <a:t> |</a:t>
            </a:r>
            <a:r>
              <a:rPr lang="fr-FR" b="1" i="1" dirty="0" err="1">
                <a:solidFill>
                  <a:schemeClr val="tx2">
                    <a:lumMod val="75000"/>
                  </a:schemeClr>
                </a:solidFill>
              </a:rPr>
              <a:t>element</a:t>
            </a:r>
            <a:r>
              <a:rPr lang="fr-FR" b="1" dirty="0" smtClean="0">
                <a:solidFill>
                  <a:schemeClr val="accent2">
                    <a:lumMod val="75000"/>
                  </a:schemeClr>
                </a:solidFill>
              </a:rPr>
              <a:t>)</a:t>
            </a:r>
            <a:endParaRPr lang="fr-FR" b="1" dirty="0"/>
          </a:p>
          <a:p>
            <a:r>
              <a:rPr lang="fr-FR" dirty="0" smtClean="0"/>
              <a:t>Retire du jeu d'éléments sélectionnés par </a:t>
            </a:r>
            <a:r>
              <a:rPr lang="fr-FR" b="1" dirty="0">
                <a:solidFill>
                  <a:schemeClr val="tx2">
                    <a:lumMod val="75000"/>
                  </a:schemeClr>
                </a:solidFill>
              </a:rPr>
              <a:t>$(cible</a:t>
            </a:r>
            <a:r>
              <a:rPr lang="fr-FR" b="1" dirty="0" smtClean="0">
                <a:solidFill>
                  <a:schemeClr val="tx2">
                    <a:lumMod val="75000"/>
                  </a:schemeClr>
                </a:solidFill>
              </a:rPr>
              <a:t>) </a:t>
            </a:r>
            <a:r>
              <a:rPr lang="fr-FR" dirty="0" smtClean="0"/>
              <a:t>ceux </a:t>
            </a:r>
            <a:r>
              <a:rPr lang="fr-FR" dirty="0" err="1" smtClean="0"/>
              <a:t>correpondant</a:t>
            </a:r>
            <a:r>
              <a:rPr lang="fr-FR" dirty="0" smtClean="0"/>
              <a:t>  à un sélecteur, une fonction, un objet </a:t>
            </a:r>
            <a:r>
              <a:rPr lang="fr-FR" dirty="0" err="1" smtClean="0"/>
              <a:t>jQuery</a:t>
            </a:r>
            <a:r>
              <a:rPr lang="fr-FR" dirty="0" smtClean="0"/>
              <a:t> ou un élément.</a:t>
            </a:r>
          </a:p>
          <a:p>
            <a:r>
              <a:rPr lang="fr-FR" b="1" dirty="0" err="1" smtClean="0">
                <a:solidFill>
                  <a:schemeClr val="tx2">
                    <a:lumMod val="75000"/>
                  </a:schemeClr>
                </a:solidFill>
              </a:rPr>
              <a:t>selecteur</a:t>
            </a:r>
            <a:r>
              <a:rPr lang="fr-FR" b="1" dirty="0" smtClean="0">
                <a:solidFill>
                  <a:schemeClr val="tx2">
                    <a:lumMod val="75000"/>
                  </a:schemeClr>
                </a:solidFill>
              </a:rPr>
              <a:t> :</a:t>
            </a:r>
          </a:p>
          <a:p>
            <a:r>
              <a:rPr lang="fr-FR" dirty="0" smtClean="0"/>
              <a:t>une chaîne contenant un sélecteur, par exemple </a:t>
            </a:r>
            <a:r>
              <a:rPr lang="fr-FR" dirty="0" smtClean="0">
                <a:solidFill>
                  <a:schemeClr val="tx2">
                    <a:lumMod val="75000"/>
                  </a:schemeClr>
                </a:solidFill>
              </a:rPr>
              <a:t>"div",</a:t>
            </a:r>
          </a:p>
          <a:p>
            <a:r>
              <a:rPr lang="fr-FR" b="1" dirty="0" err="1" smtClean="0">
                <a:solidFill>
                  <a:schemeClr val="tx2">
                    <a:lumMod val="75000"/>
                  </a:schemeClr>
                </a:solidFill>
              </a:rPr>
              <a:t>function</a:t>
            </a:r>
            <a:r>
              <a:rPr lang="fr-FR" b="1" dirty="0" smtClean="0">
                <a:solidFill>
                  <a:schemeClr val="tx2">
                    <a:lumMod val="75000"/>
                  </a:schemeClr>
                </a:solidFill>
              </a:rPr>
              <a:t>(index)</a:t>
            </a:r>
            <a:endParaRPr lang="fr-FR" b="1" dirty="0">
              <a:solidFill>
                <a:schemeClr val="tx2">
                  <a:lumMod val="75000"/>
                </a:schemeClr>
              </a:solidFill>
            </a:endParaRPr>
          </a:p>
          <a:p>
            <a:r>
              <a:rPr lang="fr-FR" dirty="0"/>
              <a:t>index : représente le n° de l'élément dans le jeu spécifié par</a:t>
            </a:r>
            <a:r>
              <a:rPr lang="fr-FR" b="1" dirty="0">
                <a:solidFill>
                  <a:schemeClr val="tx2">
                    <a:lumMod val="75000"/>
                  </a:schemeClr>
                </a:solidFill>
              </a:rPr>
              <a:t> $(cible</a:t>
            </a:r>
            <a:r>
              <a:rPr lang="fr-FR" b="1" dirty="0" smtClean="0">
                <a:solidFill>
                  <a:schemeClr val="tx2">
                    <a:lumMod val="75000"/>
                  </a:schemeClr>
                </a:solidFill>
              </a:rPr>
              <a:t>)</a:t>
            </a:r>
          </a:p>
          <a:p>
            <a:r>
              <a:rPr lang="fr-FR" b="1" dirty="0" smtClean="0">
                <a:solidFill>
                  <a:schemeClr val="tx2">
                    <a:lumMod val="75000"/>
                  </a:schemeClr>
                </a:solidFill>
              </a:rPr>
              <a:t>objet </a:t>
            </a:r>
            <a:r>
              <a:rPr lang="fr-FR" b="1" dirty="0" err="1" smtClean="0">
                <a:solidFill>
                  <a:schemeClr val="tx2">
                    <a:lumMod val="75000"/>
                  </a:schemeClr>
                </a:solidFill>
              </a:rPr>
              <a:t>jQuery</a:t>
            </a:r>
            <a:endParaRPr lang="fr-FR" dirty="0" smtClean="0"/>
          </a:p>
          <a:p>
            <a:r>
              <a:rPr lang="fr-FR" dirty="0" smtClean="0"/>
              <a:t>un objet </a:t>
            </a:r>
            <a:r>
              <a:rPr lang="fr-FR" dirty="0" err="1" smtClean="0"/>
              <a:t>jQuery</a:t>
            </a:r>
            <a:r>
              <a:rPr lang="fr-FR" dirty="0" smtClean="0"/>
              <a:t>, par exemple </a:t>
            </a:r>
            <a:r>
              <a:rPr lang="fr-FR" b="1" dirty="0">
                <a:solidFill>
                  <a:schemeClr val="tx2">
                    <a:lumMod val="75000"/>
                  </a:schemeClr>
                </a:solidFill>
              </a:rPr>
              <a:t>$('#</a:t>
            </a:r>
            <a:r>
              <a:rPr lang="fr-FR" b="1" dirty="0" err="1">
                <a:solidFill>
                  <a:schemeClr val="tx2">
                    <a:lumMod val="75000"/>
                  </a:schemeClr>
                </a:solidFill>
              </a:rPr>
              <a:t>entete</a:t>
            </a:r>
            <a:r>
              <a:rPr lang="fr-FR" b="1" dirty="0">
                <a:solidFill>
                  <a:schemeClr val="tx2">
                    <a:lumMod val="75000"/>
                  </a:schemeClr>
                </a:solidFill>
              </a:rPr>
              <a:t>')</a:t>
            </a:r>
          </a:p>
          <a:p>
            <a:r>
              <a:rPr lang="fr-FR" b="1" dirty="0" err="1" smtClean="0">
                <a:solidFill>
                  <a:schemeClr val="tx2">
                    <a:lumMod val="75000"/>
                  </a:schemeClr>
                </a:solidFill>
              </a:rPr>
              <a:t>element</a:t>
            </a:r>
            <a:endParaRPr lang="fr-FR" b="1" dirty="0" smtClean="0">
              <a:solidFill>
                <a:schemeClr val="tx2">
                  <a:lumMod val="75000"/>
                </a:schemeClr>
              </a:solidFill>
            </a:endParaRPr>
          </a:p>
          <a:p>
            <a:r>
              <a:rPr lang="fr-FR" dirty="0" smtClean="0"/>
              <a:t>un élément d'un jeu sélectionné, par exemple : </a:t>
            </a:r>
            <a:r>
              <a:rPr lang="fr-FR" b="1" dirty="0" err="1" smtClean="0">
                <a:solidFill>
                  <a:schemeClr val="tx2">
                    <a:lumMod val="75000"/>
                  </a:schemeClr>
                </a:solidFill>
              </a:rPr>
              <a:t>this</a:t>
            </a:r>
            <a:endParaRPr lang="fr-FR" b="1" dirty="0">
              <a:solidFill>
                <a:schemeClr val="tx2">
                  <a:lumMod val="75000"/>
                </a:schemeClr>
              </a:solidFill>
            </a:endParaRPr>
          </a:p>
        </p:txBody>
      </p:sp>
    </p:spTree>
    <p:extLst>
      <p:ext uri="{BB962C8B-B14F-4D97-AF65-F5344CB8AC3E}">
        <p14:creationId xmlns:p14="http://schemas.microsoft.com/office/powerpoint/2010/main" val="1798620024"/>
      </p:ext>
    </p:extLst>
  </p:cSld>
  <p:clrMapOvr>
    <a:masterClrMapping/>
  </p:clrMapOvr>
  <p:transition spd="slow">
    <p:wipe dir="d"/>
  </p:transition>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.not(</a:t>
            </a:r>
            <a:r>
              <a:rPr lang="fr-FR" sz="3100" b="1" i="1" dirty="0" err="1" smtClean="0">
                <a:solidFill>
                  <a:schemeClr val="tx2">
                    <a:lumMod val="75000"/>
                  </a:schemeClr>
                </a:solidFill>
              </a:rPr>
              <a:t>selecteur</a:t>
            </a:r>
            <a:r>
              <a:rPr lang="fr-FR" sz="3100" b="1" i="1" dirty="0" smtClean="0">
                <a:solidFill>
                  <a:schemeClr val="tx2">
                    <a:lumMod val="75000"/>
                  </a:schemeClr>
                </a:solidFill>
              </a:rPr>
              <a:t> </a:t>
            </a:r>
            <a:r>
              <a:rPr lang="fr-FR" sz="3100" b="1" i="1" dirty="0">
                <a:solidFill>
                  <a:schemeClr val="tx2">
                    <a:lumMod val="75000"/>
                  </a:schemeClr>
                </a:solidFill>
              </a:rPr>
              <a:t>| fonction |objet </a:t>
            </a:r>
            <a:r>
              <a:rPr lang="fr-FR" sz="3100" b="1" i="1" dirty="0" err="1">
                <a:solidFill>
                  <a:schemeClr val="tx2">
                    <a:lumMod val="75000"/>
                  </a:schemeClr>
                </a:solidFill>
              </a:rPr>
              <a:t>jQuery</a:t>
            </a:r>
            <a:r>
              <a:rPr lang="fr-FR" sz="3100" b="1" i="1" dirty="0">
                <a:solidFill>
                  <a:schemeClr val="tx2">
                    <a:lumMod val="75000"/>
                  </a:schemeClr>
                </a:solidFill>
              </a:rPr>
              <a:t> |</a:t>
            </a:r>
            <a:r>
              <a:rPr lang="fr-FR" sz="3100" b="1" i="1" dirty="0" err="1">
                <a:solidFill>
                  <a:schemeClr val="tx2">
                    <a:lumMod val="75000"/>
                  </a:schemeClr>
                </a:solidFill>
              </a:rPr>
              <a:t>element</a:t>
            </a:r>
            <a:r>
              <a:rPr lang="fr-FR" sz="3100" b="1" i="1" dirty="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3970318"/>
          </a:xfrm>
          <a:prstGeom prst="rect">
            <a:avLst/>
          </a:prstGeom>
          <a:noFill/>
        </p:spPr>
        <p:txBody>
          <a:bodyPr wrap="square" rtlCol="0">
            <a:spAutoFit/>
          </a:bodyPr>
          <a:lstStyle/>
          <a:p>
            <a:r>
              <a:rPr lang="fr-FR" dirty="0" smtClean="0"/>
              <a:t>Exemple :</a:t>
            </a:r>
          </a:p>
          <a:p>
            <a:r>
              <a:rPr lang="fr-FR" dirty="0" smtClean="0"/>
              <a:t>&lt;body&gt;</a:t>
            </a:r>
          </a:p>
          <a:p>
            <a:r>
              <a:rPr lang="it-IT" dirty="0"/>
              <a:t>&lt;ul&gt;</a:t>
            </a:r>
          </a:p>
          <a:p>
            <a:r>
              <a:rPr lang="it-IT" dirty="0"/>
              <a:t>&lt;li&gt;list item 1&lt;/li&gt;</a:t>
            </a:r>
          </a:p>
          <a:p>
            <a:r>
              <a:rPr lang="it-IT" dirty="0"/>
              <a:t>&lt;li&gt;list item 2&lt;/li&gt;</a:t>
            </a:r>
          </a:p>
          <a:p>
            <a:r>
              <a:rPr lang="it-IT" dirty="0"/>
              <a:t>&lt;li&gt;list item 3&lt;/li&gt;</a:t>
            </a:r>
          </a:p>
          <a:p>
            <a:r>
              <a:rPr lang="it-IT" dirty="0"/>
              <a:t>&lt;li&gt;list item 4&lt;/li&gt;</a:t>
            </a:r>
          </a:p>
          <a:p>
            <a:r>
              <a:rPr lang="it-IT" dirty="0"/>
              <a:t>&lt;li&gt;list item 5&lt;/li&gt;</a:t>
            </a:r>
          </a:p>
          <a:p>
            <a:r>
              <a:rPr lang="it-IT" dirty="0"/>
              <a:t>&lt;/ul&gt;</a:t>
            </a:r>
          </a:p>
          <a:p>
            <a:r>
              <a:rPr lang="fr-FR" dirty="0" smtClean="0"/>
              <a:t>&lt;</a:t>
            </a:r>
            <a:r>
              <a:rPr lang="fr-FR" dirty="0"/>
              <a:t>script type="</a:t>
            </a:r>
            <a:r>
              <a:rPr lang="fr-FR" dirty="0" err="1"/>
              <a:t>text</a:t>
            </a:r>
            <a:r>
              <a:rPr lang="fr-FR" dirty="0"/>
              <a:t>/javascript"&gt;</a:t>
            </a:r>
          </a:p>
          <a:p>
            <a:r>
              <a:rPr lang="en-US" dirty="0"/>
              <a:t>$('li').not(':even').</a:t>
            </a:r>
            <a:r>
              <a:rPr lang="en-US" dirty="0" err="1"/>
              <a:t>css</a:t>
            </a:r>
            <a:r>
              <a:rPr lang="en-US" dirty="0"/>
              <a:t>('background-color', 'red');</a:t>
            </a:r>
            <a:endParaRPr lang="en-US" b="1" dirty="0" smtClean="0">
              <a:solidFill>
                <a:schemeClr val="accent2">
                  <a:lumMod val="75000"/>
                </a:schemeClr>
              </a:solidFill>
            </a:endParaRPr>
          </a:p>
          <a:p>
            <a:r>
              <a:rPr lang="fr-FR" dirty="0" smtClean="0"/>
              <a:t>&lt;/</a:t>
            </a:r>
            <a:r>
              <a:rPr lang="fr-FR" dirty="0"/>
              <a:t>script&gt;</a:t>
            </a:r>
          </a:p>
          <a:p>
            <a:r>
              <a:rPr lang="fr-FR" dirty="0" smtClean="0"/>
              <a:t>&lt;/body&gt;</a:t>
            </a:r>
            <a:endParaRPr lang="fr-FR" dirty="0"/>
          </a:p>
          <a:p>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2276872"/>
            <a:ext cx="4194752" cy="144016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69349409"/>
      </p:ext>
    </p:extLst>
  </p:cSld>
  <p:clrMapOvr>
    <a:masterClrMapping/>
  </p:clrMapOvr>
  <p:transition spd="slow">
    <p:wipe dir="d"/>
  </p:transition>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.has(</a:t>
            </a:r>
            <a:r>
              <a:rPr lang="fr-FR" sz="3100" b="1" i="1" dirty="0" err="1" smtClean="0">
                <a:solidFill>
                  <a:schemeClr val="tx2">
                    <a:lumMod val="75000"/>
                  </a:schemeClr>
                </a:solidFill>
              </a:rPr>
              <a:t>selecteur</a:t>
            </a:r>
            <a:r>
              <a:rPr lang="fr-FR" sz="3100" b="1" i="1" dirty="0" smtClean="0">
                <a:solidFill>
                  <a:schemeClr val="tx2">
                    <a:lumMod val="75000"/>
                  </a:schemeClr>
                </a:solidFill>
              </a:rPr>
              <a:t> | </a:t>
            </a:r>
            <a:r>
              <a:rPr lang="fr-FR" sz="3100" b="1" i="1" dirty="0" err="1" smtClean="0">
                <a:solidFill>
                  <a:schemeClr val="tx2">
                    <a:lumMod val="75000"/>
                  </a:schemeClr>
                </a:solidFill>
              </a:rPr>
              <a:t>element</a:t>
            </a:r>
            <a:r>
              <a:rPr lang="fr-FR" sz="3100" b="1" i="1" dirty="0" smtClean="0">
                <a:solidFill>
                  <a:schemeClr val="tx2">
                    <a:lumMod val="75000"/>
                  </a:schemeClr>
                </a:solidFill>
              </a:rPr>
              <a:t> DOM</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2585323"/>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smtClean="0">
                <a:solidFill>
                  <a:schemeClr val="accent2">
                    <a:lumMod val="75000"/>
                  </a:schemeClr>
                </a:solidFill>
              </a:rPr>
              <a:t>has(</a:t>
            </a:r>
            <a:r>
              <a:rPr lang="fr-FR" b="1" i="1" dirty="0" err="1" smtClean="0">
                <a:solidFill>
                  <a:schemeClr val="tx2">
                    <a:lumMod val="75000"/>
                  </a:schemeClr>
                </a:solidFill>
              </a:rPr>
              <a:t>selecteur</a:t>
            </a:r>
            <a:r>
              <a:rPr lang="fr-FR" b="1" i="1" dirty="0" smtClean="0">
                <a:solidFill>
                  <a:schemeClr val="tx2">
                    <a:lumMod val="75000"/>
                  </a:schemeClr>
                </a:solidFill>
              </a:rPr>
              <a:t> </a:t>
            </a:r>
            <a:r>
              <a:rPr lang="fr-FR" b="1" i="1" dirty="0">
                <a:solidFill>
                  <a:schemeClr val="tx2">
                    <a:lumMod val="75000"/>
                  </a:schemeClr>
                </a:solidFill>
              </a:rPr>
              <a:t>| </a:t>
            </a:r>
            <a:r>
              <a:rPr lang="fr-FR" b="1" i="1" dirty="0" err="1" smtClean="0">
                <a:solidFill>
                  <a:schemeClr val="tx2">
                    <a:lumMod val="75000"/>
                  </a:schemeClr>
                </a:solidFill>
              </a:rPr>
              <a:t>element</a:t>
            </a:r>
            <a:r>
              <a:rPr lang="fr-FR" b="1" i="1" dirty="0" smtClean="0">
                <a:solidFill>
                  <a:schemeClr val="tx2">
                    <a:lumMod val="75000"/>
                  </a:schemeClr>
                </a:solidFill>
              </a:rPr>
              <a:t> DOM</a:t>
            </a:r>
            <a:r>
              <a:rPr lang="fr-FR" b="1" dirty="0" smtClean="0">
                <a:solidFill>
                  <a:schemeClr val="accent2">
                    <a:lumMod val="75000"/>
                  </a:schemeClr>
                </a:solidFill>
              </a:rPr>
              <a:t>)</a:t>
            </a:r>
            <a:endParaRPr lang="fr-FR" b="1" dirty="0"/>
          </a:p>
          <a:p>
            <a:r>
              <a:rPr lang="fr-FR" dirty="0" smtClean="0"/>
              <a:t>Réduit le jeu d'éléments sélectionnés par </a:t>
            </a:r>
            <a:r>
              <a:rPr lang="fr-FR" b="1" dirty="0">
                <a:solidFill>
                  <a:schemeClr val="tx2">
                    <a:lumMod val="75000"/>
                  </a:schemeClr>
                </a:solidFill>
              </a:rPr>
              <a:t>$(cible</a:t>
            </a:r>
            <a:r>
              <a:rPr lang="fr-FR" b="1" dirty="0" smtClean="0">
                <a:solidFill>
                  <a:schemeClr val="tx2">
                    <a:lumMod val="75000"/>
                  </a:schemeClr>
                </a:solidFill>
              </a:rPr>
              <a:t>) </a:t>
            </a:r>
            <a:r>
              <a:rPr lang="fr-FR" dirty="0" smtClean="0"/>
              <a:t>aux éléments descendants qui possèdent le sélecteur ou l'élément DOM spécifié.</a:t>
            </a:r>
          </a:p>
          <a:p>
            <a:endParaRPr lang="fr-FR" b="1" dirty="0" smtClean="0">
              <a:solidFill>
                <a:schemeClr val="tx2">
                  <a:lumMod val="75000"/>
                </a:schemeClr>
              </a:solidFill>
            </a:endParaRPr>
          </a:p>
          <a:p>
            <a:r>
              <a:rPr lang="fr-FR" b="1" dirty="0" err="1" smtClean="0">
                <a:solidFill>
                  <a:schemeClr val="tx2">
                    <a:lumMod val="75000"/>
                  </a:schemeClr>
                </a:solidFill>
              </a:rPr>
              <a:t>selecteur</a:t>
            </a:r>
            <a:r>
              <a:rPr lang="fr-FR" b="1" dirty="0" smtClean="0">
                <a:solidFill>
                  <a:schemeClr val="tx2">
                    <a:lumMod val="75000"/>
                  </a:schemeClr>
                </a:solidFill>
              </a:rPr>
              <a:t> :</a:t>
            </a:r>
          </a:p>
          <a:p>
            <a:r>
              <a:rPr lang="fr-FR" dirty="0" smtClean="0"/>
              <a:t>une chaîne contenant un sélecteur, par exemple </a:t>
            </a:r>
            <a:r>
              <a:rPr lang="fr-FR" dirty="0" smtClean="0">
                <a:solidFill>
                  <a:schemeClr val="tx2">
                    <a:lumMod val="75000"/>
                  </a:schemeClr>
                </a:solidFill>
              </a:rPr>
              <a:t>"li",</a:t>
            </a:r>
          </a:p>
          <a:p>
            <a:endParaRPr lang="fr-FR" b="1" dirty="0" smtClean="0">
              <a:solidFill>
                <a:schemeClr val="tx2">
                  <a:lumMod val="75000"/>
                </a:schemeClr>
              </a:solidFill>
            </a:endParaRPr>
          </a:p>
          <a:p>
            <a:r>
              <a:rPr lang="fr-FR" b="1" dirty="0" err="1" smtClean="0">
                <a:solidFill>
                  <a:schemeClr val="tx2">
                    <a:lumMod val="75000"/>
                  </a:schemeClr>
                </a:solidFill>
              </a:rPr>
              <a:t>element</a:t>
            </a:r>
            <a:r>
              <a:rPr lang="fr-FR" b="1" dirty="0" smtClean="0">
                <a:solidFill>
                  <a:schemeClr val="tx2">
                    <a:lumMod val="75000"/>
                  </a:schemeClr>
                </a:solidFill>
              </a:rPr>
              <a:t> DOM</a:t>
            </a:r>
          </a:p>
          <a:p>
            <a:r>
              <a:rPr lang="fr-FR" dirty="0" smtClean="0"/>
              <a:t>un élément d'un jeu sélectionné, par exemple : </a:t>
            </a:r>
            <a:r>
              <a:rPr lang="fr-FR" b="1" dirty="0" err="1">
                <a:solidFill>
                  <a:schemeClr val="tx2">
                    <a:lumMod val="75000"/>
                  </a:schemeClr>
                </a:solidFill>
              </a:rPr>
              <a:t>this.value</a:t>
            </a:r>
            <a:endParaRPr lang="fr-FR" b="1" dirty="0">
              <a:solidFill>
                <a:schemeClr val="tx2">
                  <a:lumMod val="75000"/>
                </a:schemeClr>
              </a:solidFill>
            </a:endParaRPr>
          </a:p>
        </p:txBody>
      </p:sp>
    </p:spTree>
    <p:extLst>
      <p:ext uri="{BB962C8B-B14F-4D97-AF65-F5344CB8AC3E}">
        <p14:creationId xmlns:p14="http://schemas.microsoft.com/office/powerpoint/2010/main" val="2537078571"/>
      </p:ext>
    </p:extLst>
  </p:cSld>
  <p:clrMapOvr>
    <a:masterClrMapping/>
  </p:clrMapOvr>
  <p:transition spd="slow">
    <p:wipe dir="d"/>
  </p:transition>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.has(</a:t>
            </a:r>
            <a:r>
              <a:rPr lang="fr-FR" sz="3100" b="1" i="1" dirty="0" err="1" smtClean="0">
                <a:solidFill>
                  <a:schemeClr val="tx2">
                    <a:lumMod val="75000"/>
                  </a:schemeClr>
                </a:solidFill>
              </a:rPr>
              <a:t>selecteur</a:t>
            </a:r>
            <a:r>
              <a:rPr lang="fr-FR" sz="3100" b="1" i="1" dirty="0" smtClean="0">
                <a:solidFill>
                  <a:schemeClr val="tx2">
                    <a:lumMod val="75000"/>
                  </a:schemeClr>
                </a:solidFill>
              </a:rPr>
              <a:t> </a:t>
            </a:r>
            <a:r>
              <a:rPr lang="fr-FR" sz="3100" b="1" i="1" dirty="0">
                <a:solidFill>
                  <a:schemeClr val="tx2">
                    <a:lumMod val="75000"/>
                  </a:schemeClr>
                </a:solidFill>
              </a:rPr>
              <a:t>| </a:t>
            </a:r>
            <a:r>
              <a:rPr lang="fr-FR" sz="3100" b="1" i="1" dirty="0" err="1" smtClean="0">
                <a:solidFill>
                  <a:schemeClr val="tx2">
                    <a:lumMod val="75000"/>
                  </a:schemeClr>
                </a:solidFill>
              </a:rPr>
              <a:t>element</a:t>
            </a:r>
            <a:r>
              <a:rPr lang="fr-FR" sz="3100" b="1" i="1" dirty="0" smtClean="0">
                <a:solidFill>
                  <a:schemeClr val="tx2">
                    <a:lumMod val="75000"/>
                  </a:schemeClr>
                </a:solidFill>
              </a:rPr>
              <a:t> DOM</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5078313"/>
          </a:xfrm>
          <a:prstGeom prst="rect">
            <a:avLst/>
          </a:prstGeom>
          <a:noFill/>
        </p:spPr>
        <p:txBody>
          <a:bodyPr wrap="square" rtlCol="0">
            <a:spAutoFit/>
          </a:bodyPr>
          <a:lstStyle/>
          <a:p>
            <a:r>
              <a:rPr lang="fr-FR" dirty="0" smtClean="0"/>
              <a:t>Exemple :</a:t>
            </a:r>
          </a:p>
          <a:p>
            <a:r>
              <a:rPr lang="fr-FR" dirty="0" smtClean="0"/>
              <a:t>&lt;body&gt;</a:t>
            </a:r>
          </a:p>
          <a:p>
            <a:r>
              <a:rPr lang="it-IT" dirty="0"/>
              <a:t>&lt;ul&gt;</a:t>
            </a:r>
          </a:p>
          <a:p>
            <a:r>
              <a:rPr lang="it-IT" dirty="0" smtClean="0"/>
              <a:t>   &lt;</a:t>
            </a:r>
            <a:r>
              <a:rPr lang="it-IT" dirty="0"/>
              <a:t>li&gt;list item 1&lt;/li&gt;</a:t>
            </a:r>
          </a:p>
          <a:p>
            <a:r>
              <a:rPr lang="it-IT" dirty="0" smtClean="0"/>
              <a:t>   &lt;</a:t>
            </a:r>
            <a:r>
              <a:rPr lang="it-IT" dirty="0"/>
              <a:t>li&gt;list item 2</a:t>
            </a:r>
          </a:p>
          <a:p>
            <a:r>
              <a:rPr lang="it-IT" dirty="0" smtClean="0"/>
              <a:t>       &lt;</a:t>
            </a:r>
            <a:r>
              <a:rPr lang="it-IT" dirty="0"/>
              <a:t>ul&gt;</a:t>
            </a:r>
          </a:p>
          <a:p>
            <a:r>
              <a:rPr lang="it-IT" dirty="0" smtClean="0"/>
              <a:t>           &lt;</a:t>
            </a:r>
            <a:r>
              <a:rPr lang="it-IT" dirty="0"/>
              <a:t>li&gt;list item 2-a&lt;/li&gt;</a:t>
            </a:r>
          </a:p>
          <a:p>
            <a:r>
              <a:rPr lang="it-IT" dirty="0" smtClean="0"/>
              <a:t>           &lt;</a:t>
            </a:r>
            <a:r>
              <a:rPr lang="it-IT" dirty="0"/>
              <a:t>li&gt;list item 2-b&lt;/li&gt;</a:t>
            </a:r>
          </a:p>
          <a:p>
            <a:r>
              <a:rPr lang="it-IT" dirty="0" smtClean="0"/>
              <a:t>     &lt;/</a:t>
            </a:r>
            <a:r>
              <a:rPr lang="it-IT" dirty="0"/>
              <a:t>ul&gt;</a:t>
            </a:r>
          </a:p>
          <a:p>
            <a:r>
              <a:rPr lang="it-IT" dirty="0" smtClean="0"/>
              <a:t>   &lt;/</a:t>
            </a:r>
            <a:r>
              <a:rPr lang="it-IT" dirty="0"/>
              <a:t>li&gt;</a:t>
            </a:r>
          </a:p>
          <a:p>
            <a:r>
              <a:rPr lang="it-IT" dirty="0" smtClean="0"/>
              <a:t>   &lt;</a:t>
            </a:r>
            <a:r>
              <a:rPr lang="it-IT" dirty="0"/>
              <a:t>li&gt;list item 3&lt;/li&gt;</a:t>
            </a:r>
          </a:p>
          <a:p>
            <a:r>
              <a:rPr lang="it-IT" dirty="0" smtClean="0"/>
              <a:t>   &lt;</a:t>
            </a:r>
            <a:r>
              <a:rPr lang="it-IT" dirty="0"/>
              <a:t>li&gt;list item 4&lt;/li&gt;</a:t>
            </a:r>
          </a:p>
          <a:p>
            <a:r>
              <a:rPr lang="it-IT" dirty="0" smtClean="0"/>
              <a:t>   &lt;/</a:t>
            </a:r>
            <a:r>
              <a:rPr lang="it-IT" dirty="0"/>
              <a:t>ul&gt;</a:t>
            </a:r>
          </a:p>
          <a:p>
            <a:r>
              <a:rPr lang="fr-FR" dirty="0" smtClean="0"/>
              <a:t>&lt;</a:t>
            </a:r>
            <a:r>
              <a:rPr lang="fr-FR" dirty="0"/>
              <a:t>script type="</a:t>
            </a:r>
            <a:r>
              <a:rPr lang="fr-FR" dirty="0" err="1"/>
              <a:t>text</a:t>
            </a:r>
            <a:r>
              <a:rPr lang="fr-FR" dirty="0"/>
              <a:t>/javascript"&gt;</a:t>
            </a:r>
          </a:p>
          <a:p>
            <a:r>
              <a:rPr lang="en-US" dirty="0"/>
              <a:t>$('li').has('</a:t>
            </a:r>
            <a:r>
              <a:rPr lang="en-US" dirty="0" err="1"/>
              <a:t>ul</a:t>
            </a:r>
            <a:r>
              <a:rPr lang="en-US" dirty="0"/>
              <a:t>').</a:t>
            </a:r>
            <a:r>
              <a:rPr lang="en-US" dirty="0" err="1"/>
              <a:t>css</a:t>
            </a:r>
            <a:r>
              <a:rPr lang="en-US" dirty="0"/>
              <a:t>('background-color', </a:t>
            </a:r>
            <a:r>
              <a:rPr lang="en-US" dirty="0" smtClean="0"/>
              <a:t>'yellow');</a:t>
            </a:r>
            <a:endParaRPr lang="en-US" b="1" dirty="0" smtClean="0">
              <a:solidFill>
                <a:schemeClr val="accent2">
                  <a:lumMod val="75000"/>
                </a:schemeClr>
              </a:solidFill>
            </a:endParaRPr>
          </a:p>
          <a:p>
            <a:r>
              <a:rPr lang="fr-FR" dirty="0" smtClean="0"/>
              <a:t>&lt;/</a:t>
            </a:r>
            <a:r>
              <a:rPr lang="fr-FR" dirty="0"/>
              <a:t>script&gt;</a:t>
            </a:r>
          </a:p>
          <a:p>
            <a:r>
              <a:rPr lang="fr-FR" dirty="0" smtClean="0"/>
              <a:t>&lt;/body&gt;</a:t>
            </a:r>
            <a:endParaRPr lang="fr-FR" dirty="0"/>
          </a:p>
          <a:p>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4711" y="2636912"/>
            <a:ext cx="4733859" cy="1800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41165544"/>
      </p:ext>
    </p:extLst>
  </p:cSld>
  <p:clrMapOvr>
    <a:masterClrMapping/>
  </p:clrMapOvr>
  <p:transition spd="slow">
    <p:wipe dir="d"/>
  </p:transition>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empty</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5355312"/>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err="1" smtClean="0">
                <a:solidFill>
                  <a:schemeClr val="accent2">
                    <a:lumMod val="75000"/>
                  </a:schemeClr>
                </a:solidFill>
              </a:rPr>
              <a:t>empty</a:t>
            </a:r>
            <a:r>
              <a:rPr lang="fr-FR" b="1" dirty="0" smtClean="0">
                <a:solidFill>
                  <a:schemeClr val="accent2">
                    <a:lumMod val="75000"/>
                  </a:schemeClr>
                </a:solidFill>
              </a:rPr>
              <a:t>()</a:t>
            </a:r>
            <a:endParaRPr lang="fr-FR" b="1" dirty="0"/>
          </a:p>
          <a:p>
            <a:r>
              <a:rPr lang="fr-FR" dirty="0" smtClean="0"/>
              <a:t>Supprime les </a:t>
            </a:r>
            <a:r>
              <a:rPr lang="fr-FR" dirty="0" err="1" smtClean="0"/>
              <a:t>noeuds</a:t>
            </a:r>
            <a:r>
              <a:rPr lang="fr-FR" dirty="0" smtClean="0"/>
              <a:t> enfants </a:t>
            </a:r>
            <a:r>
              <a:rPr lang="fr-FR" dirty="0"/>
              <a:t>du jeu d'éléments sélectionnés par </a:t>
            </a:r>
            <a:r>
              <a:rPr lang="fr-FR" b="1" dirty="0">
                <a:solidFill>
                  <a:schemeClr val="tx2">
                    <a:lumMod val="75000"/>
                  </a:schemeClr>
                </a:solidFill>
              </a:rPr>
              <a:t>$(cible</a:t>
            </a:r>
            <a:r>
              <a:rPr lang="fr-FR" b="1" dirty="0" smtClean="0">
                <a:solidFill>
                  <a:schemeClr val="tx2">
                    <a:lumMod val="75000"/>
                  </a:schemeClr>
                </a:solidFill>
              </a:rPr>
              <a:t>).</a:t>
            </a:r>
            <a:endParaRPr lang="fr-FR" dirty="0" smtClean="0"/>
          </a:p>
          <a:p>
            <a:endParaRPr lang="fr-FR" b="1" dirty="0" smtClean="0">
              <a:solidFill>
                <a:schemeClr val="tx2">
                  <a:lumMod val="75000"/>
                </a:schemeClr>
              </a:solidFill>
            </a:endParaRPr>
          </a:p>
          <a:p>
            <a:r>
              <a:rPr lang="fr-FR" dirty="0" smtClean="0"/>
              <a:t>Exemple :</a:t>
            </a:r>
          </a:p>
          <a:p>
            <a:r>
              <a:rPr lang="fr-FR" dirty="0"/>
              <a:t>#jeu {</a:t>
            </a:r>
            <a:r>
              <a:rPr lang="fr-FR" dirty="0" err="1"/>
              <a:t>color:blue;border:solid</a:t>
            </a:r>
            <a:r>
              <a:rPr lang="fr-FR" dirty="0"/>
              <a:t> 1px black</a:t>
            </a:r>
            <a:r>
              <a:rPr lang="fr-FR" dirty="0" smtClean="0"/>
              <a:t>;}</a:t>
            </a:r>
          </a:p>
          <a:p>
            <a:r>
              <a:rPr lang="fr-FR" dirty="0" smtClean="0"/>
              <a:t>...</a:t>
            </a:r>
          </a:p>
          <a:p>
            <a:r>
              <a:rPr lang="it-IT" dirty="0"/>
              <a:t>&lt;body&gt;</a:t>
            </a:r>
          </a:p>
          <a:p>
            <a:r>
              <a:rPr lang="it-IT" dirty="0"/>
              <a:t>&lt;div id="jeu"&gt;JEU</a:t>
            </a:r>
          </a:p>
          <a:p>
            <a:r>
              <a:rPr lang="it-IT" dirty="0"/>
              <a:t>&lt;ul&gt;</a:t>
            </a:r>
          </a:p>
          <a:p>
            <a:r>
              <a:rPr lang="it-IT" dirty="0" smtClean="0"/>
              <a:t>   &lt;</a:t>
            </a:r>
            <a:r>
              <a:rPr lang="it-IT" dirty="0"/>
              <a:t>li&gt;list item 1&lt;/li&gt;</a:t>
            </a:r>
          </a:p>
          <a:p>
            <a:r>
              <a:rPr lang="it-IT" dirty="0" smtClean="0"/>
              <a:t>   &lt;</a:t>
            </a:r>
            <a:r>
              <a:rPr lang="it-IT" dirty="0"/>
              <a:t>li&gt;list item 2&lt;/li&gt;</a:t>
            </a:r>
          </a:p>
          <a:p>
            <a:r>
              <a:rPr lang="it-IT" dirty="0" smtClean="0"/>
              <a:t>   &lt;</a:t>
            </a:r>
            <a:r>
              <a:rPr lang="it-IT" dirty="0"/>
              <a:t>li&gt;list item 3&lt;/li&gt;</a:t>
            </a:r>
          </a:p>
          <a:p>
            <a:r>
              <a:rPr lang="it-IT" dirty="0"/>
              <a:t>&lt;/ul&gt;</a:t>
            </a:r>
          </a:p>
          <a:p>
            <a:r>
              <a:rPr lang="it-IT" dirty="0"/>
              <a:t>&lt;/div&gt;</a:t>
            </a:r>
            <a:endParaRPr lang="fr-FR" dirty="0"/>
          </a:p>
          <a:p>
            <a:r>
              <a:rPr lang="en-US" dirty="0"/>
              <a:t>&lt;script&gt;</a:t>
            </a:r>
          </a:p>
          <a:p>
            <a:r>
              <a:rPr lang="en-US" b="1" dirty="0">
                <a:solidFill>
                  <a:schemeClr val="accent2">
                    <a:lumMod val="75000"/>
                  </a:schemeClr>
                </a:solidFill>
              </a:rPr>
              <a:t>$('#</a:t>
            </a:r>
            <a:r>
              <a:rPr lang="en-US" b="1" dirty="0" err="1">
                <a:solidFill>
                  <a:schemeClr val="accent2">
                    <a:lumMod val="75000"/>
                  </a:schemeClr>
                </a:solidFill>
              </a:rPr>
              <a:t>jeu</a:t>
            </a:r>
            <a:r>
              <a:rPr lang="en-US" b="1" dirty="0">
                <a:solidFill>
                  <a:schemeClr val="accent2">
                    <a:lumMod val="75000"/>
                  </a:schemeClr>
                </a:solidFill>
              </a:rPr>
              <a:t>').empty();</a:t>
            </a:r>
          </a:p>
          <a:p>
            <a:r>
              <a:rPr lang="en-US" dirty="0"/>
              <a:t>&lt;/script&gt;</a:t>
            </a:r>
          </a:p>
          <a:p>
            <a:r>
              <a:rPr lang="en-US" dirty="0"/>
              <a:t>&lt;/body&gt;</a:t>
            </a:r>
          </a:p>
          <a:p>
            <a:endParaRPr lang="fr-FR" b="1" dirty="0">
              <a:solidFill>
                <a:schemeClr val="tx2">
                  <a:lumMod val="75000"/>
                </a:schemeClr>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3312" y="3140968"/>
            <a:ext cx="4730927" cy="1695038"/>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138" y="5053287"/>
            <a:ext cx="4295277" cy="1794523"/>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26092688"/>
      </p:ext>
    </p:extLst>
  </p:cSld>
  <p:clrMapOvr>
    <a:masterClrMapping/>
  </p:clrMapOvr>
  <p:transition spd="slow">
    <p:wipe dir="d"/>
  </p:transition>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hasClass</a:t>
            </a:r>
            <a:r>
              <a:rPr lang="fr-FR" sz="3100" b="1" i="1" dirty="0" smtClean="0">
                <a:solidFill>
                  <a:schemeClr val="accent2">
                    <a:lumMod val="75000"/>
                  </a:schemeClr>
                </a:solidFill>
              </a:rPr>
              <a:t>(</a:t>
            </a:r>
            <a:r>
              <a:rPr lang="fr-FR" sz="3100" b="1" i="1" dirty="0" err="1" smtClean="0">
                <a:solidFill>
                  <a:schemeClr val="tx2">
                    <a:lumMod val="75000"/>
                  </a:schemeClr>
                </a:solidFill>
              </a:rPr>
              <a:t>className</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3970318"/>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err="1" smtClean="0">
                <a:solidFill>
                  <a:schemeClr val="accent2">
                    <a:lumMod val="75000"/>
                  </a:schemeClr>
                </a:solidFill>
              </a:rPr>
              <a:t>hasClass</a:t>
            </a:r>
            <a:r>
              <a:rPr lang="fr-FR" b="1" dirty="0" smtClean="0">
                <a:solidFill>
                  <a:schemeClr val="accent2">
                    <a:lumMod val="75000"/>
                  </a:schemeClr>
                </a:solidFill>
              </a:rPr>
              <a:t>(</a:t>
            </a:r>
            <a:r>
              <a:rPr lang="fr-FR" b="1" i="1" dirty="0" err="1" smtClean="0">
                <a:solidFill>
                  <a:schemeClr val="tx2">
                    <a:lumMod val="75000"/>
                  </a:schemeClr>
                </a:solidFill>
              </a:rPr>
              <a:t>className</a:t>
            </a:r>
            <a:r>
              <a:rPr lang="fr-FR" b="1" dirty="0" smtClean="0">
                <a:solidFill>
                  <a:schemeClr val="accent2">
                    <a:lumMod val="75000"/>
                  </a:schemeClr>
                </a:solidFill>
              </a:rPr>
              <a:t>)</a:t>
            </a:r>
            <a:endParaRPr lang="fr-FR" b="1" dirty="0"/>
          </a:p>
          <a:p>
            <a:r>
              <a:rPr lang="fr-FR" dirty="0" smtClean="0"/>
              <a:t>Détermine si l'un des éléments sélectionnés par </a:t>
            </a:r>
            <a:r>
              <a:rPr lang="fr-FR" b="1" dirty="0">
                <a:solidFill>
                  <a:schemeClr val="tx2">
                    <a:lumMod val="75000"/>
                  </a:schemeClr>
                </a:solidFill>
              </a:rPr>
              <a:t>$(cible</a:t>
            </a:r>
            <a:r>
              <a:rPr lang="fr-FR" b="1" dirty="0" smtClean="0">
                <a:solidFill>
                  <a:schemeClr val="tx2">
                    <a:lumMod val="75000"/>
                  </a:schemeClr>
                </a:solidFill>
              </a:rPr>
              <a:t>) </a:t>
            </a:r>
            <a:r>
              <a:rPr lang="fr-FR" dirty="0" smtClean="0"/>
              <a:t>comprend la classe spécifiée. Le résultat est </a:t>
            </a:r>
            <a:r>
              <a:rPr lang="fr-FR" b="1" dirty="0" err="1" smtClean="0">
                <a:solidFill>
                  <a:schemeClr val="tx2">
                    <a:lumMod val="75000"/>
                  </a:schemeClr>
                </a:solidFill>
              </a:rPr>
              <a:t>true</a:t>
            </a:r>
            <a:r>
              <a:rPr lang="fr-FR" dirty="0" smtClean="0"/>
              <a:t> ou </a:t>
            </a:r>
            <a:r>
              <a:rPr lang="fr-FR" b="1" dirty="0" smtClean="0">
                <a:solidFill>
                  <a:schemeClr val="tx2">
                    <a:lumMod val="75000"/>
                  </a:schemeClr>
                </a:solidFill>
              </a:rPr>
              <a:t>false</a:t>
            </a:r>
          </a:p>
          <a:p>
            <a:endParaRPr lang="fr-FR" b="1" dirty="0" smtClean="0">
              <a:solidFill>
                <a:schemeClr val="tx2">
                  <a:lumMod val="75000"/>
                </a:schemeClr>
              </a:solidFill>
            </a:endParaRPr>
          </a:p>
          <a:p>
            <a:r>
              <a:rPr lang="fr-FR" b="1" dirty="0" err="1" smtClean="0">
                <a:solidFill>
                  <a:schemeClr val="tx2">
                    <a:lumMod val="75000"/>
                  </a:schemeClr>
                </a:solidFill>
              </a:rPr>
              <a:t>className</a:t>
            </a:r>
            <a:r>
              <a:rPr lang="fr-FR" b="1" dirty="0" smtClean="0">
                <a:solidFill>
                  <a:schemeClr val="tx2">
                    <a:lumMod val="75000"/>
                  </a:schemeClr>
                </a:solidFill>
              </a:rPr>
              <a:t> :</a:t>
            </a:r>
          </a:p>
          <a:p>
            <a:r>
              <a:rPr lang="fr-FR" dirty="0" smtClean="0"/>
              <a:t>une chaîne contenant le nom de la classe,</a:t>
            </a:r>
          </a:p>
          <a:p>
            <a:endParaRPr lang="fr-FR" dirty="0" smtClean="0">
              <a:solidFill>
                <a:schemeClr val="tx2">
                  <a:lumMod val="75000"/>
                </a:schemeClr>
              </a:solidFill>
            </a:endParaRPr>
          </a:p>
          <a:p>
            <a:r>
              <a:rPr lang="fr-FR" dirty="0" smtClean="0">
                <a:solidFill>
                  <a:schemeClr val="tx2">
                    <a:lumMod val="75000"/>
                  </a:schemeClr>
                </a:solidFill>
              </a:rPr>
              <a:t>Exemple :</a:t>
            </a:r>
          </a:p>
          <a:p>
            <a:r>
              <a:rPr lang="en-US" dirty="0"/>
              <a:t>&lt;div id</a:t>
            </a:r>
            <a:r>
              <a:rPr lang="en-US" dirty="0" smtClean="0"/>
              <a:t>="</a:t>
            </a:r>
            <a:r>
              <a:rPr lang="en-US" dirty="0" err="1" smtClean="0"/>
              <a:t>entete</a:t>
            </a:r>
            <a:r>
              <a:rPr lang="en-US" dirty="0" smtClean="0"/>
              <a:t>" </a:t>
            </a:r>
            <a:r>
              <a:rPr lang="en-US" dirty="0"/>
              <a:t>class</a:t>
            </a:r>
            <a:r>
              <a:rPr lang="en-US" dirty="0" smtClean="0"/>
              <a:t>="</a:t>
            </a:r>
            <a:r>
              <a:rPr lang="en-US" dirty="0" err="1" smtClean="0"/>
              <a:t>gras</a:t>
            </a:r>
            <a:r>
              <a:rPr lang="en-US" dirty="0" smtClean="0"/>
              <a:t> bleu"&gt;&lt;/</a:t>
            </a:r>
            <a:r>
              <a:rPr lang="en-US" dirty="0"/>
              <a:t>div&gt;</a:t>
            </a:r>
          </a:p>
          <a:p>
            <a:endParaRPr lang="fr-FR" dirty="0">
              <a:solidFill>
                <a:schemeClr val="tx2">
                  <a:lumMod val="75000"/>
                </a:schemeClr>
              </a:solidFill>
            </a:endParaRPr>
          </a:p>
          <a:p>
            <a:r>
              <a:rPr lang="fr-FR" b="1" dirty="0" smtClean="0">
                <a:solidFill>
                  <a:schemeClr val="accent2">
                    <a:lumMod val="75000"/>
                  </a:schemeClr>
                </a:solidFill>
              </a:rPr>
              <a:t>$('#</a:t>
            </a:r>
            <a:r>
              <a:rPr lang="fr-FR" b="1" dirty="0" err="1" smtClean="0">
                <a:solidFill>
                  <a:schemeClr val="accent2">
                    <a:lumMod val="75000"/>
                  </a:schemeClr>
                </a:solidFill>
              </a:rPr>
              <a:t>entete</a:t>
            </a:r>
            <a:r>
              <a:rPr lang="fr-FR" b="1" dirty="0" smtClean="0">
                <a:solidFill>
                  <a:schemeClr val="accent2">
                    <a:lumMod val="75000"/>
                  </a:schemeClr>
                </a:solidFill>
              </a:rPr>
              <a:t>').</a:t>
            </a:r>
            <a:r>
              <a:rPr lang="fr-FR" b="1" dirty="0" err="1" smtClean="0">
                <a:solidFill>
                  <a:schemeClr val="accent2">
                    <a:lumMod val="75000"/>
                  </a:schemeClr>
                </a:solidFill>
              </a:rPr>
              <a:t>hasClass</a:t>
            </a:r>
            <a:r>
              <a:rPr lang="fr-FR" b="1" dirty="0" smtClean="0">
                <a:solidFill>
                  <a:schemeClr val="accent2">
                    <a:lumMod val="75000"/>
                  </a:schemeClr>
                </a:solidFill>
              </a:rPr>
              <a:t>(</a:t>
            </a:r>
            <a:r>
              <a:rPr lang="fr-FR" dirty="0" smtClean="0">
                <a:solidFill>
                  <a:schemeClr val="tx2">
                    <a:lumMod val="75000"/>
                  </a:schemeClr>
                </a:solidFill>
              </a:rPr>
              <a:t>'gras'</a:t>
            </a:r>
            <a:r>
              <a:rPr lang="fr-FR" b="1" dirty="0" smtClean="0">
                <a:solidFill>
                  <a:schemeClr val="accent2">
                    <a:lumMod val="75000"/>
                  </a:schemeClr>
                </a:solidFill>
              </a:rPr>
              <a:t>)</a:t>
            </a:r>
            <a:r>
              <a:rPr lang="fr-FR" dirty="0" smtClean="0">
                <a:solidFill>
                  <a:schemeClr val="tx2">
                    <a:lumMod val="75000"/>
                  </a:schemeClr>
                </a:solidFill>
              </a:rPr>
              <a:t> </a:t>
            </a:r>
            <a:r>
              <a:rPr lang="fr-FR" dirty="0" smtClean="0"/>
              <a:t>retournera la valeur</a:t>
            </a:r>
            <a:r>
              <a:rPr lang="fr-FR" dirty="0" smtClean="0">
                <a:solidFill>
                  <a:schemeClr val="tx2">
                    <a:lumMod val="75000"/>
                  </a:schemeClr>
                </a:solidFill>
              </a:rPr>
              <a:t> </a:t>
            </a:r>
            <a:r>
              <a:rPr lang="fr-FR" dirty="0" err="1" smtClean="0">
                <a:solidFill>
                  <a:schemeClr val="tx2">
                    <a:lumMod val="75000"/>
                  </a:schemeClr>
                </a:solidFill>
              </a:rPr>
              <a:t>true</a:t>
            </a:r>
            <a:r>
              <a:rPr lang="fr-FR" dirty="0" smtClean="0">
                <a:solidFill>
                  <a:schemeClr val="tx2">
                    <a:lumMod val="75000"/>
                  </a:schemeClr>
                </a:solidFill>
              </a:rPr>
              <a:t>,</a:t>
            </a:r>
          </a:p>
          <a:p>
            <a:endParaRPr lang="fr-FR" dirty="0" smtClean="0">
              <a:solidFill>
                <a:schemeClr val="tx2">
                  <a:lumMod val="75000"/>
                </a:schemeClr>
              </a:solidFill>
            </a:endParaRPr>
          </a:p>
          <a:p>
            <a:r>
              <a:rPr lang="fr-FR" b="1" dirty="0">
                <a:solidFill>
                  <a:schemeClr val="accent2">
                    <a:lumMod val="75000"/>
                  </a:schemeClr>
                </a:solidFill>
              </a:rPr>
              <a:t>$('#</a:t>
            </a:r>
            <a:r>
              <a:rPr lang="fr-FR" b="1" dirty="0" err="1">
                <a:solidFill>
                  <a:schemeClr val="accent2">
                    <a:lumMod val="75000"/>
                  </a:schemeClr>
                </a:solidFill>
              </a:rPr>
              <a:t>entete</a:t>
            </a:r>
            <a:r>
              <a:rPr lang="fr-FR" b="1" dirty="0">
                <a:solidFill>
                  <a:schemeClr val="accent2">
                    <a:lumMod val="75000"/>
                  </a:schemeClr>
                </a:solidFill>
              </a:rPr>
              <a:t>').</a:t>
            </a:r>
            <a:r>
              <a:rPr lang="fr-FR" b="1" dirty="0" err="1">
                <a:solidFill>
                  <a:schemeClr val="accent2">
                    <a:lumMod val="75000"/>
                  </a:schemeClr>
                </a:solidFill>
              </a:rPr>
              <a:t>hasClass</a:t>
            </a:r>
            <a:r>
              <a:rPr lang="fr-FR" b="1" dirty="0">
                <a:solidFill>
                  <a:schemeClr val="accent2">
                    <a:lumMod val="75000"/>
                  </a:schemeClr>
                </a:solidFill>
              </a:rPr>
              <a:t>(</a:t>
            </a:r>
            <a:r>
              <a:rPr lang="fr-FR" dirty="0" smtClean="0">
                <a:solidFill>
                  <a:schemeClr val="tx2">
                    <a:lumMod val="75000"/>
                  </a:schemeClr>
                </a:solidFill>
              </a:rPr>
              <a:t>'maigre'</a:t>
            </a:r>
            <a:r>
              <a:rPr lang="fr-FR" b="1" dirty="0" smtClean="0">
                <a:solidFill>
                  <a:schemeClr val="accent2">
                    <a:lumMod val="75000"/>
                  </a:schemeClr>
                </a:solidFill>
              </a:rPr>
              <a:t>)</a:t>
            </a:r>
            <a:r>
              <a:rPr lang="fr-FR" dirty="0" smtClean="0">
                <a:solidFill>
                  <a:schemeClr val="tx2">
                    <a:lumMod val="75000"/>
                  </a:schemeClr>
                </a:solidFill>
              </a:rPr>
              <a:t> </a:t>
            </a:r>
            <a:r>
              <a:rPr lang="fr-FR" dirty="0"/>
              <a:t>retournera la valeur</a:t>
            </a:r>
            <a:r>
              <a:rPr lang="fr-FR" dirty="0">
                <a:solidFill>
                  <a:schemeClr val="tx2">
                    <a:lumMod val="75000"/>
                  </a:schemeClr>
                </a:solidFill>
              </a:rPr>
              <a:t> </a:t>
            </a:r>
            <a:r>
              <a:rPr lang="fr-FR" dirty="0" smtClean="0">
                <a:solidFill>
                  <a:schemeClr val="tx2">
                    <a:lumMod val="75000"/>
                  </a:schemeClr>
                </a:solidFill>
              </a:rPr>
              <a:t>false,</a:t>
            </a:r>
            <a:endParaRPr lang="fr-FR" dirty="0">
              <a:solidFill>
                <a:schemeClr val="tx2">
                  <a:lumMod val="75000"/>
                </a:schemeClr>
              </a:solidFill>
            </a:endParaRPr>
          </a:p>
          <a:p>
            <a:endParaRPr lang="fr-FR" dirty="0" smtClean="0">
              <a:solidFill>
                <a:schemeClr val="tx2">
                  <a:lumMod val="75000"/>
                </a:schemeClr>
              </a:solidFill>
            </a:endParaRPr>
          </a:p>
        </p:txBody>
      </p:sp>
    </p:spTree>
    <p:extLst>
      <p:ext uri="{BB962C8B-B14F-4D97-AF65-F5344CB8AC3E}">
        <p14:creationId xmlns:p14="http://schemas.microsoft.com/office/powerpoint/2010/main" val="682196132"/>
      </p:ext>
    </p:extLst>
  </p:cSld>
  <p:clrMapOvr>
    <a:masterClrMapping/>
  </p:clrMapOvr>
  <p:transition spd="slow">
    <p:wipe dir="d"/>
  </p:transition>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children</a:t>
            </a:r>
            <a:r>
              <a:rPr lang="fr-FR" sz="3100" b="1" i="1" dirty="0" smtClean="0">
                <a:solidFill>
                  <a:schemeClr val="accent2">
                    <a:lumMod val="75000"/>
                  </a:schemeClr>
                </a:solidFill>
              </a:rPr>
              <a:t>(</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5278368"/>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err="1" smtClean="0">
                <a:solidFill>
                  <a:schemeClr val="accent2">
                    <a:lumMod val="75000"/>
                  </a:schemeClr>
                </a:solidFill>
              </a:rPr>
              <a:t>children</a:t>
            </a:r>
            <a:r>
              <a:rPr lang="fr-FR" b="1" dirty="0" smtClean="0">
                <a:solidFill>
                  <a:schemeClr val="accent2">
                    <a:lumMod val="75000"/>
                  </a:schemeClr>
                </a:solidFill>
              </a:rPr>
              <a:t>(</a:t>
            </a:r>
            <a:r>
              <a:rPr lang="fr-FR" b="1" i="1" dirty="0" smtClean="0">
                <a:solidFill>
                  <a:schemeClr val="tx2">
                    <a:lumMod val="75000"/>
                  </a:schemeClr>
                </a:solidFill>
              </a:rPr>
              <a:t>[</a:t>
            </a:r>
            <a:r>
              <a:rPr lang="fr-FR" b="1" i="1" dirty="0" err="1">
                <a:solidFill>
                  <a:schemeClr val="tx2">
                    <a:lumMod val="75000"/>
                  </a:schemeClr>
                </a:solidFill>
              </a:rPr>
              <a:t>selecteur</a:t>
            </a:r>
            <a:r>
              <a:rPr lang="fr-FR" b="1" i="1" dirty="0">
                <a:solidFill>
                  <a:schemeClr val="tx2">
                    <a:lumMod val="75000"/>
                  </a:schemeClr>
                </a:solidFill>
              </a:rPr>
              <a:t>]</a:t>
            </a:r>
            <a:r>
              <a:rPr lang="fr-FR" b="1" dirty="0" smtClean="0">
                <a:solidFill>
                  <a:schemeClr val="accent2">
                    <a:lumMod val="75000"/>
                  </a:schemeClr>
                </a:solidFill>
              </a:rPr>
              <a:t>)</a:t>
            </a:r>
            <a:endParaRPr lang="fr-FR" b="1" dirty="0"/>
          </a:p>
          <a:p>
            <a:r>
              <a:rPr lang="fr-FR" dirty="0" smtClean="0"/>
              <a:t>Sélectionne les enfants de chaque élément du jeu d'éléments sélectionnés par </a:t>
            </a:r>
            <a:r>
              <a:rPr lang="fr-FR" b="1" dirty="0">
                <a:solidFill>
                  <a:schemeClr val="tx2">
                    <a:lumMod val="75000"/>
                  </a:schemeClr>
                </a:solidFill>
              </a:rPr>
              <a:t>$(cible</a:t>
            </a:r>
            <a:r>
              <a:rPr lang="fr-FR" b="1" dirty="0" smtClean="0">
                <a:solidFill>
                  <a:schemeClr val="tx2">
                    <a:lumMod val="75000"/>
                  </a:schemeClr>
                </a:solidFill>
              </a:rPr>
              <a:t>) </a:t>
            </a:r>
            <a:r>
              <a:rPr lang="fr-FR" dirty="0" smtClean="0"/>
              <a:t>filtrés éventuellement par </a:t>
            </a:r>
            <a:r>
              <a:rPr lang="fr-FR" dirty="0" err="1" smtClean="0"/>
              <a:t>selecteur</a:t>
            </a:r>
            <a:r>
              <a:rPr lang="fr-FR" dirty="0" smtClean="0"/>
              <a:t>.</a:t>
            </a:r>
          </a:p>
          <a:p>
            <a:endParaRPr lang="fr-FR" b="1" dirty="0" smtClean="0">
              <a:solidFill>
                <a:schemeClr val="tx2">
                  <a:lumMod val="75000"/>
                </a:schemeClr>
              </a:solidFill>
            </a:endParaRPr>
          </a:p>
          <a:p>
            <a:r>
              <a:rPr lang="fr-FR" dirty="0" smtClean="0"/>
              <a:t>Exemple :</a:t>
            </a:r>
          </a:p>
          <a:p>
            <a:r>
              <a:rPr lang="fr-FR" dirty="0"/>
              <a:t>&lt;body&gt;</a:t>
            </a:r>
          </a:p>
          <a:p>
            <a:r>
              <a:rPr lang="fr-FR" dirty="0"/>
              <a:t>&lt;div id="jeu"&gt;JEU</a:t>
            </a:r>
          </a:p>
          <a:p>
            <a:r>
              <a:rPr lang="fr-FR" dirty="0"/>
              <a:t>&lt;</a:t>
            </a:r>
            <a:r>
              <a:rPr lang="fr-FR" dirty="0" err="1"/>
              <a:t>ul</a:t>
            </a:r>
            <a:r>
              <a:rPr lang="fr-FR" dirty="0"/>
              <a:t>&gt;</a:t>
            </a:r>
          </a:p>
          <a:p>
            <a:r>
              <a:rPr lang="fr-FR" dirty="0"/>
              <a:t>&lt;li&gt;</a:t>
            </a:r>
            <a:r>
              <a:rPr lang="fr-FR" dirty="0" err="1"/>
              <a:t>list</a:t>
            </a:r>
            <a:r>
              <a:rPr lang="fr-FR" dirty="0"/>
              <a:t> item 1&lt;/li&gt;</a:t>
            </a:r>
          </a:p>
          <a:p>
            <a:r>
              <a:rPr lang="fr-FR" dirty="0"/>
              <a:t>&lt;li&gt;</a:t>
            </a:r>
            <a:r>
              <a:rPr lang="fr-FR" dirty="0" err="1"/>
              <a:t>list</a:t>
            </a:r>
            <a:r>
              <a:rPr lang="fr-FR" dirty="0"/>
              <a:t> item 2&lt;/li&gt;</a:t>
            </a:r>
          </a:p>
          <a:p>
            <a:r>
              <a:rPr lang="fr-FR" dirty="0"/>
              <a:t>&lt;li&gt;</a:t>
            </a:r>
            <a:r>
              <a:rPr lang="fr-FR" dirty="0" err="1"/>
              <a:t>list</a:t>
            </a:r>
            <a:r>
              <a:rPr lang="fr-FR" dirty="0"/>
              <a:t> item 3&lt;/li&gt;</a:t>
            </a:r>
          </a:p>
          <a:p>
            <a:r>
              <a:rPr lang="fr-FR" dirty="0"/>
              <a:t>&lt;/</a:t>
            </a:r>
            <a:r>
              <a:rPr lang="fr-FR" dirty="0" err="1"/>
              <a:t>ul</a:t>
            </a:r>
            <a:r>
              <a:rPr lang="fr-FR" dirty="0"/>
              <a:t>&gt;</a:t>
            </a:r>
          </a:p>
          <a:p>
            <a:r>
              <a:rPr lang="fr-FR" dirty="0"/>
              <a:t>&lt;/div&gt;</a:t>
            </a:r>
          </a:p>
          <a:p>
            <a:r>
              <a:rPr lang="fr-FR" dirty="0"/>
              <a:t>&lt;p&gt;&lt;/p&gt;</a:t>
            </a:r>
          </a:p>
          <a:p>
            <a:r>
              <a:rPr lang="fr-FR" dirty="0"/>
              <a:t>&lt;script&gt;</a:t>
            </a:r>
          </a:p>
          <a:p>
            <a:r>
              <a:rPr lang="fr-FR" dirty="0"/>
              <a:t>$('p').append($('#jeu').</a:t>
            </a:r>
            <a:r>
              <a:rPr lang="fr-FR" dirty="0" err="1" smtClean="0"/>
              <a:t>children</a:t>
            </a:r>
            <a:r>
              <a:rPr lang="fr-FR" dirty="0" smtClean="0"/>
              <a:t>().</a:t>
            </a:r>
            <a:r>
              <a:rPr lang="fr-FR" dirty="0" err="1"/>
              <a:t>text</a:t>
            </a:r>
            <a:r>
              <a:rPr lang="fr-FR" dirty="0"/>
              <a:t>());</a:t>
            </a:r>
          </a:p>
          <a:p>
            <a:r>
              <a:rPr lang="fr-FR" dirty="0"/>
              <a:t>&lt;/script&gt;</a:t>
            </a:r>
          </a:p>
          <a:p>
            <a:r>
              <a:rPr lang="fr-FR" dirty="0"/>
              <a:t>&lt;/body&gt;</a:t>
            </a:r>
            <a:endParaRPr lang="fr-FR" dirty="0" smtClean="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780928"/>
            <a:ext cx="4395837" cy="20162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68826725"/>
      </p:ext>
    </p:extLst>
  </p:cSld>
  <p:clrMapOvr>
    <a:masterClrMapping/>
  </p:clrMapOvr>
  <p:transition spd="slow">
    <p:wipe dir="d"/>
  </p:transition>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.parent(</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5355312"/>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smtClean="0">
                <a:solidFill>
                  <a:schemeClr val="accent2">
                    <a:lumMod val="75000"/>
                  </a:schemeClr>
                </a:solidFill>
              </a:rPr>
              <a:t>parent(</a:t>
            </a:r>
            <a:r>
              <a:rPr lang="fr-FR" b="1" i="1" dirty="0" smtClean="0">
                <a:solidFill>
                  <a:schemeClr val="tx2">
                    <a:lumMod val="75000"/>
                  </a:schemeClr>
                </a:solidFill>
              </a:rPr>
              <a:t>[</a:t>
            </a:r>
            <a:r>
              <a:rPr lang="fr-FR" b="1" i="1" dirty="0" err="1">
                <a:solidFill>
                  <a:schemeClr val="tx2">
                    <a:lumMod val="75000"/>
                  </a:schemeClr>
                </a:solidFill>
              </a:rPr>
              <a:t>selecteur</a:t>
            </a:r>
            <a:r>
              <a:rPr lang="fr-FR" b="1" i="1" dirty="0">
                <a:solidFill>
                  <a:schemeClr val="tx2">
                    <a:lumMod val="75000"/>
                  </a:schemeClr>
                </a:solidFill>
              </a:rPr>
              <a:t>]</a:t>
            </a:r>
            <a:r>
              <a:rPr lang="fr-FR" b="1" dirty="0" smtClean="0">
                <a:solidFill>
                  <a:schemeClr val="accent2">
                    <a:lumMod val="75000"/>
                  </a:schemeClr>
                </a:solidFill>
              </a:rPr>
              <a:t>)</a:t>
            </a:r>
            <a:endParaRPr lang="fr-FR" b="1" dirty="0"/>
          </a:p>
          <a:p>
            <a:r>
              <a:rPr lang="fr-FR" dirty="0" smtClean="0"/>
              <a:t>Sélectionne le parent de chaque élément du jeu d'éléments sélectionnés par </a:t>
            </a:r>
            <a:r>
              <a:rPr lang="fr-FR" b="1" dirty="0">
                <a:solidFill>
                  <a:schemeClr val="tx2">
                    <a:lumMod val="75000"/>
                  </a:schemeClr>
                </a:solidFill>
              </a:rPr>
              <a:t>$(cible</a:t>
            </a:r>
            <a:r>
              <a:rPr lang="fr-FR" b="1" dirty="0" smtClean="0">
                <a:solidFill>
                  <a:schemeClr val="tx2">
                    <a:lumMod val="75000"/>
                  </a:schemeClr>
                </a:solidFill>
              </a:rPr>
              <a:t>) </a:t>
            </a:r>
            <a:r>
              <a:rPr lang="fr-FR" dirty="0" smtClean="0"/>
              <a:t>filtrés éventuellement par </a:t>
            </a:r>
            <a:r>
              <a:rPr lang="fr-FR" b="1" dirty="0" err="1" smtClean="0">
                <a:solidFill>
                  <a:schemeClr val="tx2">
                    <a:lumMod val="75000"/>
                  </a:schemeClr>
                </a:solidFill>
              </a:rPr>
              <a:t>selecteur</a:t>
            </a:r>
            <a:r>
              <a:rPr lang="fr-FR" b="1" dirty="0" smtClean="0">
                <a:solidFill>
                  <a:schemeClr val="tx2">
                    <a:lumMod val="75000"/>
                  </a:schemeClr>
                </a:solidFill>
              </a:rPr>
              <a:t>.</a:t>
            </a:r>
          </a:p>
          <a:p>
            <a:r>
              <a:rPr lang="fr-FR" dirty="0" smtClean="0"/>
              <a:t>Exemple :</a:t>
            </a:r>
          </a:p>
          <a:p>
            <a:r>
              <a:rPr lang="fr-FR" dirty="0"/>
              <a:t>&lt;body&gt;</a:t>
            </a:r>
          </a:p>
          <a:p>
            <a:r>
              <a:rPr lang="fr-FR" dirty="0"/>
              <a:t>&lt;</a:t>
            </a:r>
            <a:r>
              <a:rPr lang="fr-FR" dirty="0" err="1"/>
              <a:t>ul</a:t>
            </a:r>
            <a:r>
              <a:rPr lang="fr-FR" dirty="0"/>
              <a:t> class="level-1"&gt;</a:t>
            </a:r>
          </a:p>
          <a:p>
            <a:r>
              <a:rPr lang="fr-FR" dirty="0" smtClean="0"/>
              <a:t>   &lt;</a:t>
            </a:r>
            <a:r>
              <a:rPr lang="fr-FR" dirty="0"/>
              <a:t>li class="item-i"&gt;I&lt;/li&gt;</a:t>
            </a:r>
          </a:p>
          <a:p>
            <a:r>
              <a:rPr lang="fr-FR" dirty="0" smtClean="0"/>
              <a:t>   &lt;</a:t>
            </a:r>
            <a:r>
              <a:rPr lang="fr-FR" dirty="0" err="1"/>
              <a:t>ul</a:t>
            </a:r>
            <a:r>
              <a:rPr lang="fr-FR" dirty="0"/>
              <a:t> class="level-2"&gt;</a:t>
            </a:r>
          </a:p>
          <a:p>
            <a:r>
              <a:rPr lang="fr-FR" dirty="0" smtClean="0"/>
              <a:t>      &lt;</a:t>
            </a:r>
            <a:r>
              <a:rPr lang="fr-FR" dirty="0"/>
              <a:t>li class="item-a"&gt;A&lt;/li&gt;</a:t>
            </a:r>
          </a:p>
          <a:p>
            <a:r>
              <a:rPr lang="fr-FR" dirty="0" smtClean="0"/>
              <a:t>      &lt;</a:t>
            </a:r>
            <a:r>
              <a:rPr lang="fr-FR" dirty="0"/>
              <a:t>li class="item-b</a:t>
            </a:r>
            <a:r>
              <a:rPr lang="fr-FR" dirty="0" smtClean="0"/>
              <a:t>"&gt;B&lt;/</a:t>
            </a:r>
            <a:r>
              <a:rPr lang="fr-FR" dirty="0"/>
              <a:t>li&gt;</a:t>
            </a:r>
          </a:p>
          <a:p>
            <a:r>
              <a:rPr lang="fr-FR" dirty="0" smtClean="0"/>
              <a:t>      &lt;</a:t>
            </a:r>
            <a:r>
              <a:rPr lang="fr-FR" dirty="0"/>
              <a:t>li class="item-c"&gt;C&lt;/li&gt;</a:t>
            </a:r>
          </a:p>
          <a:p>
            <a:r>
              <a:rPr lang="fr-FR" dirty="0" smtClean="0"/>
              <a:t>   &lt;/</a:t>
            </a:r>
            <a:r>
              <a:rPr lang="fr-FR" dirty="0" err="1"/>
              <a:t>ul</a:t>
            </a:r>
            <a:r>
              <a:rPr lang="fr-FR" dirty="0"/>
              <a:t>&gt;</a:t>
            </a:r>
          </a:p>
          <a:p>
            <a:r>
              <a:rPr lang="fr-FR" dirty="0"/>
              <a:t>&lt;/li&gt;</a:t>
            </a:r>
          </a:p>
          <a:p>
            <a:r>
              <a:rPr lang="fr-FR" dirty="0"/>
              <a:t>&lt;li class="item-iii"&gt;III&lt;/li&gt;</a:t>
            </a:r>
          </a:p>
          <a:p>
            <a:r>
              <a:rPr lang="fr-FR" dirty="0"/>
              <a:t>&lt;/</a:t>
            </a:r>
            <a:r>
              <a:rPr lang="fr-FR" dirty="0" err="1"/>
              <a:t>ul</a:t>
            </a:r>
            <a:r>
              <a:rPr lang="fr-FR" dirty="0"/>
              <a:t>&gt;</a:t>
            </a:r>
          </a:p>
          <a:p>
            <a:r>
              <a:rPr lang="fr-FR" dirty="0" smtClean="0"/>
              <a:t>&lt;</a:t>
            </a:r>
            <a:r>
              <a:rPr lang="fr-FR" dirty="0"/>
              <a:t>script&gt;</a:t>
            </a:r>
          </a:p>
          <a:p>
            <a:r>
              <a:rPr lang="en-US" b="1" dirty="0">
                <a:solidFill>
                  <a:schemeClr val="accent2">
                    <a:lumMod val="75000"/>
                  </a:schemeClr>
                </a:solidFill>
              </a:rPr>
              <a:t>$('</a:t>
            </a:r>
            <a:r>
              <a:rPr lang="en-US" b="1" dirty="0" err="1">
                <a:solidFill>
                  <a:schemeClr val="accent2">
                    <a:lumMod val="75000"/>
                  </a:schemeClr>
                </a:solidFill>
              </a:rPr>
              <a:t>li.item</a:t>
            </a:r>
            <a:r>
              <a:rPr lang="en-US" b="1" dirty="0">
                <a:solidFill>
                  <a:schemeClr val="accent2">
                    <a:lumMod val="75000"/>
                  </a:schemeClr>
                </a:solidFill>
              </a:rPr>
              <a:t>-a').parent().</a:t>
            </a:r>
            <a:r>
              <a:rPr lang="en-US" b="1" dirty="0" err="1">
                <a:solidFill>
                  <a:schemeClr val="accent2">
                    <a:lumMod val="75000"/>
                  </a:schemeClr>
                </a:solidFill>
              </a:rPr>
              <a:t>css</a:t>
            </a:r>
            <a:r>
              <a:rPr lang="en-US" b="1" dirty="0">
                <a:solidFill>
                  <a:schemeClr val="accent2">
                    <a:lumMod val="75000"/>
                  </a:schemeClr>
                </a:solidFill>
              </a:rPr>
              <a:t>('background-color', </a:t>
            </a:r>
            <a:r>
              <a:rPr lang="en-US" b="1" dirty="0" smtClean="0">
                <a:solidFill>
                  <a:schemeClr val="accent2">
                    <a:lumMod val="75000"/>
                  </a:schemeClr>
                </a:solidFill>
              </a:rPr>
              <a:t>'yellow');</a:t>
            </a:r>
          </a:p>
          <a:p>
            <a:r>
              <a:rPr lang="fr-FR" dirty="0" smtClean="0"/>
              <a:t>&lt;/</a:t>
            </a:r>
            <a:r>
              <a:rPr lang="fr-FR" dirty="0"/>
              <a:t>script&gt;</a:t>
            </a:r>
          </a:p>
          <a:p>
            <a:r>
              <a:rPr lang="fr-FR" dirty="0"/>
              <a:t>&lt;/body&gt;</a:t>
            </a:r>
            <a:endParaRPr lang="fr-FR"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7" y="2924944"/>
            <a:ext cx="3429001" cy="151216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82754559"/>
      </p:ext>
    </p:extLst>
  </p:cSld>
  <p:clrMapOvr>
    <a:masterClrMapping/>
  </p:clrMapOvr>
  <p:transition spd="slow">
    <p:wipe dir="d"/>
  </p:transition>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.parents(</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5355312"/>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smtClean="0">
                <a:solidFill>
                  <a:schemeClr val="accent2">
                    <a:lumMod val="75000"/>
                  </a:schemeClr>
                </a:solidFill>
              </a:rPr>
              <a:t>parents(</a:t>
            </a:r>
            <a:r>
              <a:rPr lang="fr-FR" b="1" i="1" dirty="0" smtClean="0">
                <a:solidFill>
                  <a:schemeClr val="tx2">
                    <a:lumMod val="75000"/>
                  </a:schemeClr>
                </a:solidFill>
              </a:rPr>
              <a:t>[</a:t>
            </a:r>
            <a:r>
              <a:rPr lang="fr-FR" b="1" i="1" dirty="0" err="1">
                <a:solidFill>
                  <a:schemeClr val="tx2">
                    <a:lumMod val="75000"/>
                  </a:schemeClr>
                </a:solidFill>
              </a:rPr>
              <a:t>selecteur</a:t>
            </a:r>
            <a:r>
              <a:rPr lang="fr-FR" b="1" i="1" dirty="0">
                <a:solidFill>
                  <a:schemeClr val="tx2">
                    <a:lumMod val="75000"/>
                  </a:schemeClr>
                </a:solidFill>
              </a:rPr>
              <a:t>]</a:t>
            </a:r>
            <a:r>
              <a:rPr lang="fr-FR" b="1" dirty="0" smtClean="0">
                <a:solidFill>
                  <a:schemeClr val="accent2">
                    <a:lumMod val="75000"/>
                  </a:schemeClr>
                </a:solidFill>
              </a:rPr>
              <a:t>)</a:t>
            </a:r>
            <a:endParaRPr lang="fr-FR" b="1" dirty="0"/>
          </a:p>
          <a:p>
            <a:r>
              <a:rPr lang="fr-FR" dirty="0" smtClean="0"/>
              <a:t>Sélectionne les parents de chaque élément du jeu d'éléments sélectionnés par </a:t>
            </a:r>
            <a:r>
              <a:rPr lang="fr-FR" b="1" dirty="0">
                <a:solidFill>
                  <a:schemeClr val="tx2">
                    <a:lumMod val="75000"/>
                  </a:schemeClr>
                </a:solidFill>
              </a:rPr>
              <a:t>$(cible</a:t>
            </a:r>
            <a:r>
              <a:rPr lang="fr-FR" b="1" dirty="0" smtClean="0">
                <a:solidFill>
                  <a:schemeClr val="tx2">
                    <a:lumMod val="75000"/>
                  </a:schemeClr>
                </a:solidFill>
              </a:rPr>
              <a:t>) </a:t>
            </a:r>
            <a:r>
              <a:rPr lang="fr-FR" dirty="0" smtClean="0"/>
              <a:t>filtrés éventuellement par </a:t>
            </a:r>
            <a:r>
              <a:rPr lang="fr-FR" b="1" dirty="0" err="1" smtClean="0">
                <a:solidFill>
                  <a:schemeClr val="tx2">
                    <a:lumMod val="75000"/>
                  </a:schemeClr>
                </a:solidFill>
              </a:rPr>
              <a:t>selecteur</a:t>
            </a:r>
            <a:r>
              <a:rPr lang="fr-FR" b="1" dirty="0" smtClean="0">
                <a:solidFill>
                  <a:schemeClr val="tx2">
                    <a:lumMod val="75000"/>
                  </a:schemeClr>
                </a:solidFill>
              </a:rPr>
              <a:t>.</a:t>
            </a:r>
          </a:p>
          <a:p>
            <a:r>
              <a:rPr lang="fr-FR" dirty="0" smtClean="0"/>
              <a:t>Exemple :</a:t>
            </a:r>
          </a:p>
          <a:p>
            <a:r>
              <a:rPr lang="fr-FR" dirty="0"/>
              <a:t>&lt;body&gt;</a:t>
            </a:r>
          </a:p>
          <a:p>
            <a:r>
              <a:rPr lang="fr-FR" dirty="0"/>
              <a:t>&lt;</a:t>
            </a:r>
            <a:r>
              <a:rPr lang="fr-FR" dirty="0" err="1"/>
              <a:t>ul</a:t>
            </a:r>
            <a:r>
              <a:rPr lang="fr-FR" dirty="0"/>
              <a:t> class="level-1"&gt;</a:t>
            </a:r>
          </a:p>
          <a:p>
            <a:r>
              <a:rPr lang="fr-FR" dirty="0" smtClean="0"/>
              <a:t>   &lt;</a:t>
            </a:r>
            <a:r>
              <a:rPr lang="fr-FR" dirty="0"/>
              <a:t>li class="item-i"&gt;I&lt;/li&gt;</a:t>
            </a:r>
          </a:p>
          <a:p>
            <a:r>
              <a:rPr lang="fr-FR" dirty="0" smtClean="0"/>
              <a:t>   &lt;</a:t>
            </a:r>
            <a:r>
              <a:rPr lang="fr-FR" dirty="0" err="1"/>
              <a:t>ul</a:t>
            </a:r>
            <a:r>
              <a:rPr lang="fr-FR" dirty="0"/>
              <a:t> class="level-2"&gt;</a:t>
            </a:r>
          </a:p>
          <a:p>
            <a:r>
              <a:rPr lang="fr-FR" dirty="0" smtClean="0"/>
              <a:t>      &lt;</a:t>
            </a:r>
            <a:r>
              <a:rPr lang="fr-FR" dirty="0"/>
              <a:t>li class="item-a"&gt;A&lt;/li&gt;</a:t>
            </a:r>
          </a:p>
          <a:p>
            <a:r>
              <a:rPr lang="fr-FR" dirty="0" smtClean="0"/>
              <a:t>      &lt;</a:t>
            </a:r>
            <a:r>
              <a:rPr lang="fr-FR" dirty="0"/>
              <a:t>li class="item-b</a:t>
            </a:r>
            <a:r>
              <a:rPr lang="fr-FR" dirty="0" smtClean="0"/>
              <a:t>"&gt;B&lt;/</a:t>
            </a:r>
            <a:r>
              <a:rPr lang="fr-FR" dirty="0"/>
              <a:t>li&gt;</a:t>
            </a:r>
          </a:p>
          <a:p>
            <a:r>
              <a:rPr lang="fr-FR" dirty="0" smtClean="0"/>
              <a:t>      &lt;</a:t>
            </a:r>
            <a:r>
              <a:rPr lang="fr-FR" dirty="0"/>
              <a:t>li class="item-c"&gt;C&lt;/li&gt;</a:t>
            </a:r>
          </a:p>
          <a:p>
            <a:r>
              <a:rPr lang="fr-FR" dirty="0" smtClean="0"/>
              <a:t>   &lt;/</a:t>
            </a:r>
            <a:r>
              <a:rPr lang="fr-FR" dirty="0" err="1"/>
              <a:t>ul</a:t>
            </a:r>
            <a:r>
              <a:rPr lang="fr-FR" dirty="0"/>
              <a:t>&gt;</a:t>
            </a:r>
          </a:p>
          <a:p>
            <a:r>
              <a:rPr lang="fr-FR" dirty="0"/>
              <a:t>&lt;/li&gt;</a:t>
            </a:r>
          </a:p>
          <a:p>
            <a:r>
              <a:rPr lang="fr-FR" dirty="0"/>
              <a:t>&lt;li class="item-iii"&gt;III&lt;/li&gt;</a:t>
            </a:r>
          </a:p>
          <a:p>
            <a:r>
              <a:rPr lang="fr-FR" dirty="0"/>
              <a:t>&lt;/</a:t>
            </a:r>
            <a:r>
              <a:rPr lang="fr-FR" dirty="0" err="1"/>
              <a:t>ul</a:t>
            </a:r>
            <a:r>
              <a:rPr lang="fr-FR" dirty="0"/>
              <a:t>&gt;</a:t>
            </a:r>
          </a:p>
          <a:p>
            <a:r>
              <a:rPr lang="fr-FR" dirty="0" smtClean="0"/>
              <a:t>&lt;</a:t>
            </a:r>
            <a:r>
              <a:rPr lang="fr-FR" dirty="0"/>
              <a:t>script&gt;</a:t>
            </a:r>
          </a:p>
          <a:p>
            <a:r>
              <a:rPr lang="en-US" b="1" dirty="0">
                <a:solidFill>
                  <a:schemeClr val="accent2">
                    <a:lumMod val="75000"/>
                  </a:schemeClr>
                </a:solidFill>
              </a:rPr>
              <a:t>$('</a:t>
            </a:r>
            <a:r>
              <a:rPr lang="en-US" b="1" dirty="0" err="1">
                <a:solidFill>
                  <a:schemeClr val="accent2">
                    <a:lumMod val="75000"/>
                  </a:schemeClr>
                </a:solidFill>
              </a:rPr>
              <a:t>li.item</a:t>
            </a:r>
            <a:r>
              <a:rPr lang="en-US" b="1" dirty="0">
                <a:solidFill>
                  <a:schemeClr val="accent2">
                    <a:lumMod val="75000"/>
                  </a:schemeClr>
                </a:solidFill>
              </a:rPr>
              <a:t>-a').</a:t>
            </a:r>
            <a:r>
              <a:rPr lang="en-US" b="1" dirty="0" smtClean="0">
                <a:solidFill>
                  <a:schemeClr val="accent2">
                    <a:lumMod val="75000"/>
                  </a:schemeClr>
                </a:solidFill>
              </a:rPr>
              <a:t>parents().</a:t>
            </a:r>
            <a:r>
              <a:rPr lang="en-US" b="1" dirty="0" err="1">
                <a:solidFill>
                  <a:schemeClr val="accent2">
                    <a:lumMod val="75000"/>
                  </a:schemeClr>
                </a:solidFill>
              </a:rPr>
              <a:t>css</a:t>
            </a:r>
            <a:r>
              <a:rPr lang="en-US" b="1" dirty="0">
                <a:solidFill>
                  <a:schemeClr val="accent2">
                    <a:lumMod val="75000"/>
                  </a:schemeClr>
                </a:solidFill>
              </a:rPr>
              <a:t>('background-color', </a:t>
            </a:r>
            <a:r>
              <a:rPr lang="en-US" b="1" dirty="0" smtClean="0">
                <a:solidFill>
                  <a:schemeClr val="accent2">
                    <a:lumMod val="75000"/>
                  </a:schemeClr>
                </a:solidFill>
              </a:rPr>
              <a:t>'yellow');</a:t>
            </a:r>
          </a:p>
          <a:p>
            <a:r>
              <a:rPr lang="fr-FR" dirty="0" smtClean="0"/>
              <a:t>&lt;/</a:t>
            </a:r>
            <a:r>
              <a:rPr lang="fr-FR" dirty="0"/>
              <a:t>script&gt;</a:t>
            </a:r>
          </a:p>
          <a:p>
            <a:r>
              <a:rPr lang="fr-FR" dirty="0"/>
              <a:t>&lt;/body&gt;</a:t>
            </a:r>
            <a:endParaRPr lang="fr-FR"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2603" y="2276872"/>
            <a:ext cx="3581400" cy="30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9685075"/>
      </p:ext>
    </p:extLst>
  </p:cSld>
  <p:clrMapOvr>
    <a:masterClrMapping/>
  </p:clrMapOvr>
  <p:transition spd="slow">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err="1" smtClean="0">
                <a:solidFill>
                  <a:schemeClr val="accent2">
                    <a:lumMod val="75000"/>
                  </a:schemeClr>
                </a:solidFill>
              </a:rPr>
              <a:t>eval</a:t>
            </a:r>
            <a:r>
              <a:rPr lang="fr-FR" sz="3100" b="1" i="1" dirty="0" smtClean="0">
                <a:solidFill>
                  <a:schemeClr val="accent2">
                    <a:lumMod val="75000"/>
                  </a:schemeClr>
                </a:solidFill>
              </a:rPr>
              <a:t> (</a:t>
            </a:r>
            <a:r>
              <a:rPr lang="fr-FR" sz="3100" b="1" i="1" dirty="0" smtClean="0">
                <a:solidFill>
                  <a:schemeClr val="tx2">
                    <a:lumMod val="75000"/>
                  </a:schemeClr>
                </a:solidFill>
              </a:rPr>
              <a:t>chaîne</a:t>
            </a:r>
            <a:r>
              <a:rPr lang="fr-FR" sz="3100" b="1" i="1" dirty="0" smtClean="0">
                <a:solidFill>
                  <a:schemeClr val="accent2">
                    <a:lumMod val="75000"/>
                  </a:schemeClr>
                </a:solidFill>
              </a:rPr>
              <a:t>)  </a:t>
            </a:r>
            <a:endParaRPr lang="fr-FR" sz="3100" b="1" dirty="0">
              <a:solidFill>
                <a:schemeClr val="accent2">
                  <a:lumMod val="75000"/>
                </a:schemeClr>
              </a:solidFill>
            </a:endParaRPr>
          </a:p>
        </p:txBody>
      </p:sp>
      <p:sp>
        <p:nvSpPr>
          <p:cNvPr id="5" name="ZoneTexte 4"/>
          <p:cNvSpPr txBox="1"/>
          <p:nvPr/>
        </p:nvSpPr>
        <p:spPr>
          <a:xfrm>
            <a:off x="827584" y="1412776"/>
            <a:ext cx="8064896" cy="2862322"/>
          </a:xfrm>
          <a:prstGeom prst="rect">
            <a:avLst/>
          </a:prstGeom>
          <a:noFill/>
        </p:spPr>
        <p:txBody>
          <a:bodyPr wrap="square" rtlCol="0">
            <a:spAutoFit/>
          </a:bodyPr>
          <a:lstStyle/>
          <a:p>
            <a:r>
              <a:rPr lang="fr-FR" b="1" dirty="0" err="1" smtClean="0">
                <a:solidFill>
                  <a:schemeClr val="accent2">
                    <a:lumMod val="75000"/>
                  </a:schemeClr>
                </a:solidFill>
              </a:rPr>
              <a:t>eval</a:t>
            </a:r>
            <a:r>
              <a:rPr lang="fr-FR" b="1" dirty="0" smtClean="0">
                <a:solidFill>
                  <a:schemeClr val="accent2">
                    <a:lumMod val="75000"/>
                  </a:schemeClr>
                </a:solidFill>
              </a:rPr>
              <a:t> (</a:t>
            </a:r>
            <a:r>
              <a:rPr lang="fr-FR" b="1" dirty="0" smtClean="0">
                <a:solidFill>
                  <a:schemeClr val="tx2">
                    <a:lumMod val="75000"/>
                  </a:schemeClr>
                </a:solidFill>
              </a:rPr>
              <a:t>chaîne</a:t>
            </a:r>
            <a:r>
              <a:rPr lang="fr-FR" b="1" dirty="0" smtClean="0">
                <a:solidFill>
                  <a:schemeClr val="accent2">
                    <a:lumMod val="75000"/>
                  </a:schemeClr>
                </a:solidFill>
              </a:rPr>
              <a:t>)</a:t>
            </a:r>
          </a:p>
          <a:p>
            <a:r>
              <a:rPr lang="fr-FR" dirty="0" smtClean="0"/>
              <a:t>évalue et exécute le code javascript contenue dans</a:t>
            </a:r>
            <a:r>
              <a:rPr lang="fr-FR" b="1" dirty="0" smtClean="0">
                <a:solidFill>
                  <a:schemeClr val="tx2">
                    <a:lumMod val="75000"/>
                  </a:schemeClr>
                </a:solidFill>
              </a:rPr>
              <a:t> chaîne</a:t>
            </a:r>
            <a:r>
              <a:rPr lang="fr-FR" dirty="0" smtClean="0"/>
              <a:t>.</a:t>
            </a:r>
          </a:p>
          <a:p>
            <a:r>
              <a:rPr lang="fr-FR" dirty="0" smtClean="0"/>
              <a:t>Fonction très utile pour générer du code javascript et pour exécuter ce code.</a:t>
            </a:r>
          </a:p>
          <a:p>
            <a:endParaRPr lang="fr-FR" dirty="0" smtClean="0"/>
          </a:p>
          <a:p>
            <a:r>
              <a:rPr lang="fr-FR" dirty="0" smtClean="0"/>
              <a:t>exemple : </a:t>
            </a:r>
          </a:p>
          <a:p>
            <a:r>
              <a:rPr lang="fr-FR" dirty="0" smtClean="0"/>
              <a:t>var x=5;</a:t>
            </a:r>
          </a:p>
          <a:p>
            <a:r>
              <a:rPr lang="fr-FR" dirty="0" smtClean="0"/>
              <a:t>chaine = "x = x * 10";</a:t>
            </a:r>
          </a:p>
          <a:p>
            <a:r>
              <a:rPr lang="fr-FR" dirty="0" err="1" smtClean="0"/>
              <a:t>eval</a:t>
            </a:r>
            <a:r>
              <a:rPr lang="fr-FR" dirty="0" smtClean="0"/>
              <a:t>(chaine);</a:t>
            </a:r>
          </a:p>
          <a:p>
            <a:r>
              <a:rPr lang="fr-FR" dirty="0" smtClean="0"/>
              <a:t>document.write("Maintenant la variable x vaut : "+x);</a:t>
            </a:r>
          </a:p>
          <a:p>
            <a:r>
              <a:rPr lang="fr-FR" dirty="0" smtClean="0"/>
              <a:t>// Maintenant la variable x vaut 50</a:t>
            </a:r>
            <a:endParaRPr lang="fr-FR" dirty="0"/>
          </a:p>
        </p:txBody>
      </p:sp>
    </p:spTree>
    <p:extLst>
      <p:ext uri="{BB962C8B-B14F-4D97-AF65-F5344CB8AC3E}">
        <p14:creationId xmlns:p14="http://schemas.microsoft.com/office/powerpoint/2010/main" val="1363514014"/>
      </p:ext>
    </p:extLst>
  </p:cSld>
  <p:clrMapOvr>
    <a:masterClrMapping/>
  </p:clrMapOvr>
  <p:transition spd="slow">
    <p:wipe dir="d"/>
  </p:transition>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parentsUntil</a:t>
            </a:r>
            <a:r>
              <a:rPr lang="fr-FR" sz="3100" b="1" i="1" dirty="0" smtClean="0">
                <a:solidFill>
                  <a:schemeClr val="accent2">
                    <a:lumMod val="75000"/>
                  </a:schemeClr>
                </a:solidFill>
              </a:rPr>
              <a:t>(</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 | </a:t>
            </a:r>
            <a:r>
              <a:rPr lang="fr-FR" sz="3100" b="1" i="1" dirty="0" err="1" smtClean="0">
                <a:solidFill>
                  <a:schemeClr val="tx2">
                    <a:lumMod val="75000"/>
                  </a:schemeClr>
                </a:solidFill>
              </a:rPr>
              <a:t>element</a:t>
            </a:r>
            <a:r>
              <a:rPr lang="fr-FR" sz="3100" b="1" i="1" dirty="0" smtClean="0">
                <a:solidFill>
                  <a:schemeClr val="tx2">
                    <a:lumMod val="75000"/>
                  </a:schemeClr>
                </a:solidFill>
              </a:rPr>
              <a:t>][,filtre]</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3693319"/>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i="1" dirty="0">
                <a:solidFill>
                  <a:schemeClr val="accent2">
                    <a:lumMod val="75000"/>
                  </a:schemeClr>
                </a:solidFill>
              </a:rPr>
              <a:t>.</a:t>
            </a:r>
            <a:r>
              <a:rPr lang="fr-FR" b="1" i="1" dirty="0" err="1">
                <a:solidFill>
                  <a:schemeClr val="accent2">
                    <a:lumMod val="75000"/>
                  </a:schemeClr>
                </a:solidFill>
              </a:rPr>
              <a:t>parentsUntil</a:t>
            </a:r>
            <a:r>
              <a:rPr lang="fr-FR" b="1" i="1" dirty="0">
                <a:solidFill>
                  <a:schemeClr val="accent2">
                    <a:lumMod val="75000"/>
                  </a:schemeClr>
                </a:solidFill>
              </a:rPr>
              <a:t>(</a:t>
            </a:r>
            <a:r>
              <a:rPr lang="fr-FR" b="1" i="1" dirty="0">
                <a:solidFill>
                  <a:schemeClr val="tx2">
                    <a:lumMod val="75000"/>
                  </a:schemeClr>
                </a:solidFill>
              </a:rPr>
              <a:t>[</a:t>
            </a:r>
            <a:r>
              <a:rPr lang="fr-FR" b="1" i="1" dirty="0" err="1">
                <a:solidFill>
                  <a:schemeClr val="tx2">
                    <a:lumMod val="75000"/>
                  </a:schemeClr>
                </a:solidFill>
              </a:rPr>
              <a:t>selecteur</a:t>
            </a:r>
            <a:r>
              <a:rPr lang="fr-FR" b="1" i="1" dirty="0">
                <a:solidFill>
                  <a:schemeClr val="tx2">
                    <a:lumMod val="75000"/>
                  </a:schemeClr>
                </a:solidFill>
              </a:rPr>
              <a:t> | </a:t>
            </a:r>
            <a:r>
              <a:rPr lang="fr-FR" b="1" i="1" dirty="0" err="1">
                <a:solidFill>
                  <a:schemeClr val="tx2">
                    <a:lumMod val="75000"/>
                  </a:schemeClr>
                </a:solidFill>
              </a:rPr>
              <a:t>element</a:t>
            </a:r>
            <a:r>
              <a:rPr lang="fr-FR" b="1" i="1" dirty="0">
                <a:solidFill>
                  <a:schemeClr val="tx2">
                    <a:lumMod val="75000"/>
                  </a:schemeClr>
                </a:solidFill>
              </a:rPr>
              <a:t>][,filtre]</a:t>
            </a:r>
            <a:r>
              <a:rPr lang="fr-FR" b="1" i="1" dirty="0">
                <a:solidFill>
                  <a:schemeClr val="accent2">
                    <a:lumMod val="75000"/>
                  </a:schemeClr>
                </a:solidFill>
              </a:rPr>
              <a:t>)</a:t>
            </a:r>
            <a:endParaRPr lang="fr-FR" b="1" dirty="0"/>
          </a:p>
          <a:p>
            <a:r>
              <a:rPr lang="fr-FR" dirty="0" smtClean="0"/>
              <a:t>Sélectionne les parents de chaque élément du jeu d'éléments sélectionnés par </a:t>
            </a:r>
            <a:r>
              <a:rPr lang="fr-FR" b="1" dirty="0">
                <a:solidFill>
                  <a:schemeClr val="tx2">
                    <a:lumMod val="75000"/>
                  </a:schemeClr>
                </a:solidFill>
              </a:rPr>
              <a:t>$(cible</a:t>
            </a:r>
            <a:r>
              <a:rPr lang="fr-FR" b="1" dirty="0" smtClean="0">
                <a:solidFill>
                  <a:schemeClr val="tx2">
                    <a:lumMod val="75000"/>
                  </a:schemeClr>
                </a:solidFill>
              </a:rPr>
              <a:t>) </a:t>
            </a:r>
            <a:r>
              <a:rPr lang="fr-FR" dirty="0" smtClean="0"/>
              <a:t>jusqu'à l'élément correspondant au </a:t>
            </a:r>
            <a:r>
              <a:rPr lang="fr-FR" b="1" dirty="0" err="1" smtClean="0">
                <a:solidFill>
                  <a:schemeClr val="tx2">
                    <a:lumMod val="75000"/>
                  </a:schemeClr>
                </a:solidFill>
              </a:rPr>
              <a:t>selecteur</a:t>
            </a:r>
            <a:r>
              <a:rPr lang="fr-FR" dirty="0" smtClean="0"/>
              <a:t> ou à l'</a:t>
            </a:r>
            <a:r>
              <a:rPr lang="fr-FR" b="1" dirty="0" err="1" smtClean="0">
                <a:solidFill>
                  <a:schemeClr val="tx2">
                    <a:lumMod val="75000"/>
                  </a:schemeClr>
                </a:solidFill>
              </a:rPr>
              <a:t>element</a:t>
            </a:r>
            <a:r>
              <a:rPr lang="fr-FR" dirty="0" smtClean="0"/>
              <a:t> </a:t>
            </a:r>
            <a:r>
              <a:rPr lang="fr-FR" dirty="0" err="1" smtClean="0"/>
              <a:t>jQuery</a:t>
            </a:r>
            <a:r>
              <a:rPr lang="fr-FR" dirty="0" smtClean="0"/>
              <a:t>.</a:t>
            </a:r>
          </a:p>
          <a:p>
            <a:r>
              <a:rPr lang="fr-FR" dirty="0" smtClean="0"/>
              <a:t>Ce dernier ne fait pas partie du jeu d'éléments sélectionnés.</a:t>
            </a:r>
          </a:p>
          <a:p>
            <a:r>
              <a:rPr lang="fr-FR" dirty="0" smtClean="0"/>
              <a:t>Le jeu d'éléments peut être filtré éventuellement par </a:t>
            </a:r>
            <a:r>
              <a:rPr lang="fr-FR" b="1" dirty="0" smtClean="0">
                <a:solidFill>
                  <a:schemeClr val="tx2">
                    <a:lumMod val="75000"/>
                  </a:schemeClr>
                </a:solidFill>
              </a:rPr>
              <a:t>filtre.</a:t>
            </a:r>
          </a:p>
          <a:p>
            <a:r>
              <a:rPr lang="fr-FR" b="1" dirty="0" err="1">
                <a:solidFill>
                  <a:schemeClr val="tx2">
                    <a:lumMod val="75000"/>
                  </a:schemeClr>
                </a:solidFill>
              </a:rPr>
              <a:t>selecteur</a:t>
            </a:r>
            <a:r>
              <a:rPr lang="fr-FR" b="1" dirty="0">
                <a:solidFill>
                  <a:schemeClr val="tx2">
                    <a:lumMod val="75000"/>
                  </a:schemeClr>
                </a:solidFill>
              </a:rPr>
              <a:t> :</a:t>
            </a:r>
          </a:p>
          <a:p>
            <a:r>
              <a:rPr lang="fr-FR" dirty="0"/>
              <a:t>une chaîne contenant un sélecteur, par exemple </a:t>
            </a:r>
            <a:r>
              <a:rPr lang="fr-FR" dirty="0">
                <a:solidFill>
                  <a:schemeClr val="tx2">
                    <a:lumMod val="75000"/>
                  </a:schemeClr>
                </a:solidFill>
              </a:rPr>
              <a:t>"div",</a:t>
            </a:r>
          </a:p>
          <a:p>
            <a:r>
              <a:rPr lang="fr-FR" b="1" dirty="0" smtClean="0">
                <a:solidFill>
                  <a:schemeClr val="tx2">
                    <a:lumMod val="75000"/>
                  </a:schemeClr>
                </a:solidFill>
              </a:rPr>
              <a:t>objet </a:t>
            </a:r>
            <a:r>
              <a:rPr lang="fr-FR" b="1" dirty="0" err="1" smtClean="0">
                <a:solidFill>
                  <a:schemeClr val="tx2">
                    <a:lumMod val="75000"/>
                  </a:schemeClr>
                </a:solidFill>
              </a:rPr>
              <a:t>jQuery</a:t>
            </a:r>
            <a:r>
              <a:rPr lang="fr-FR" b="1" dirty="0" smtClean="0">
                <a:solidFill>
                  <a:schemeClr val="tx2">
                    <a:lumMod val="75000"/>
                  </a:schemeClr>
                </a:solidFill>
              </a:rPr>
              <a:t> :</a:t>
            </a:r>
            <a:endParaRPr lang="fr-FR" dirty="0"/>
          </a:p>
          <a:p>
            <a:r>
              <a:rPr lang="fr-FR" dirty="0"/>
              <a:t>un objet </a:t>
            </a:r>
            <a:r>
              <a:rPr lang="fr-FR" dirty="0" err="1"/>
              <a:t>jQuery</a:t>
            </a:r>
            <a:r>
              <a:rPr lang="fr-FR" dirty="0"/>
              <a:t>, par exemple </a:t>
            </a:r>
            <a:r>
              <a:rPr lang="fr-FR" b="1" dirty="0">
                <a:solidFill>
                  <a:schemeClr val="tx2">
                    <a:lumMod val="75000"/>
                  </a:schemeClr>
                </a:solidFill>
              </a:rPr>
              <a:t>$('#</a:t>
            </a:r>
            <a:r>
              <a:rPr lang="fr-FR" b="1" dirty="0" err="1">
                <a:solidFill>
                  <a:schemeClr val="tx2">
                    <a:lumMod val="75000"/>
                  </a:schemeClr>
                </a:solidFill>
              </a:rPr>
              <a:t>entete</a:t>
            </a:r>
            <a:r>
              <a:rPr lang="fr-FR" b="1" dirty="0">
                <a:solidFill>
                  <a:schemeClr val="tx2">
                    <a:lumMod val="75000"/>
                  </a:schemeClr>
                </a:solidFill>
              </a:rPr>
              <a:t>')</a:t>
            </a:r>
          </a:p>
          <a:p>
            <a:r>
              <a:rPr lang="fr-FR" b="1" dirty="0" err="1" smtClean="0">
                <a:solidFill>
                  <a:schemeClr val="tx2">
                    <a:lumMod val="75000"/>
                  </a:schemeClr>
                </a:solidFill>
              </a:rPr>
              <a:t>element</a:t>
            </a:r>
            <a:r>
              <a:rPr lang="fr-FR" b="1" dirty="0" smtClean="0">
                <a:solidFill>
                  <a:schemeClr val="tx2">
                    <a:lumMod val="75000"/>
                  </a:schemeClr>
                </a:solidFill>
              </a:rPr>
              <a:t> :</a:t>
            </a:r>
            <a:endParaRPr lang="fr-FR" b="1" dirty="0">
              <a:solidFill>
                <a:schemeClr val="tx2">
                  <a:lumMod val="75000"/>
                </a:schemeClr>
              </a:solidFill>
            </a:endParaRPr>
          </a:p>
          <a:p>
            <a:r>
              <a:rPr lang="fr-FR" dirty="0"/>
              <a:t>un élément d'un jeu </a:t>
            </a:r>
            <a:r>
              <a:rPr lang="fr-FR" dirty="0" smtClean="0"/>
              <a:t>sélectionné ou </a:t>
            </a:r>
            <a:r>
              <a:rPr lang="fr-FR" dirty="0"/>
              <a:t>un objet </a:t>
            </a:r>
            <a:r>
              <a:rPr lang="fr-FR" dirty="0" err="1"/>
              <a:t>jQuery</a:t>
            </a:r>
            <a:r>
              <a:rPr lang="fr-FR" dirty="0" smtClean="0"/>
              <a:t> </a:t>
            </a:r>
            <a:r>
              <a:rPr lang="fr-FR" dirty="0"/>
              <a:t>par exemple : </a:t>
            </a:r>
            <a:r>
              <a:rPr lang="fr-FR" b="1" dirty="0" err="1">
                <a:solidFill>
                  <a:schemeClr val="tx2">
                    <a:lumMod val="75000"/>
                  </a:schemeClr>
                </a:solidFill>
              </a:rPr>
              <a:t>this</a:t>
            </a:r>
            <a:endParaRPr lang="fr-FR" b="1" dirty="0">
              <a:solidFill>
                <a:schemeClr val="tx2">
                  <a:lumMod val="75000"/>
                </a:schemeClr>
              </a:solidFill>
            </a:endParaRPr>
          </a:p>
          <a:p>
            <a:r>
              <a:rPr lang="fr-FR" b="1" dirty="0">
                <a:solidFill>
                  <a:schemeClr val="tx2">
                    <a:lumMod val="75000"/>
                  </a:schemeClr>
                </a:solidFill>
              </a:rPr>
              <a:t>filtre :</a:t>
            </a:r>
          </a:p>
          <a:p>
            <a:r>
              <a:rPr lang="fr-FR" dirty="0" smtClean="0"/>
              <a:t>une </a:t>
            </a:r>
            <a:r>
              <a:rPr lang="fr-FR" dirty="0"/>
              <a:t>chaîne contenant un sélecteur, par exemple </a:t>
            </a:r>
            <a:r>
              <a:rPr lang="fr-FR" dirty="0" smtClean="0">
                <a:solidFill>
                  <a:schemeClr val="tx2">
                    <a:lumMod val="75000"/>
                  </a:schemeClr>
                </a:solidFill>
              </a:rPr>
              <a:t>".rouge",</a:t>
            </a:r>
            <a:endParaRPr lang="fr-FR" dirty="0" smtClean="0"/>
          </a:p>
        </p:txBody>
      </p:sp>
    </p:spTree>
    <p:extLst>
      <p:ext uri="{BB962C8B-B14F-4D97-AF65-F5344CB8AC3E}">
        <p14:creationId xmlns:p14="http://schemas.microsoft.com/office/powerpoint/2010/main" val="4110834658"/>
      </p:ext>
    </p:extLst>
  </p:cSld>
  <p:clrMapOvr>
    <a:masterClrMapping/>
  </p:clrMapOvr>
  <p:transition spd="slow">
    <p:wipe dir="d"/>
  </p:transition>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parentsUntil</a:t>
            </a:r>
            <a:r>
              <a:rPr lang="fr-FR" sz="3100" b="1" i="1" dirty="0" smtClean="0">
                <a:solidFill>
                  <a:schemeClr val="accent2">
                    <a:lumMod val="75000"/>
                  </a:schemeClr>
                </a:solidFill>
              </a:rPr>
              <a:t>(</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 | </a:t>
            </a:r>
            <a:r>
              <a:rPr lang="fr-FR" sz="3100" b="1" i="1" dirty="0" err="1" smtClean="0">
                <a:solidFill>
                  <a:schemeClr val="tx2">
                    <a:lumMod val="75000"/>
                  </a:schemeClr>
                </a:solidFill>
              </a:rPr>
              <a:t>element</a:t>
            </a:r>
            <a:r>
              <a:rPr lang="fr-FR" sz="3100" b="1" i="1" dirty="0" smtClean="0">
                <a:solidFill>
                  <a:schemeClr val="tx2">
                    <a:lumMod val="75000"/>
                  </a:schemeClr>
                </a:solidFill>
              </a:rPr>
              <a:t>][,filtre]</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4801314"/>
          </a:xfrm>
          <a:prstGeom prst="rect">
            <a:avLst/>
          </a:prstGeom>
          <a:noFill/>
        </p:spPr>
        <p:txBody>
          <a:bodyPr wrap="square" rtlCol="0">
            <a:spAutoFit/>
          </a:bodyPr>
          <a:lstStyle/>
          <a:p>
            <a:r>
              <a:rPr lang="fr-FR" dirty="0" smtClean="0"/>
              <a:t>Exemple :</a:t>
            </a:r>
          </a:p>
          <a:p>
            <a:r>
              <a:rPr lang="fr-FR" dirty="0"/>
              <a:t>&lt;body&gt;</a:t>
            </a:r>
          </a:p>
          <a:p>
            <a:r>
              <a:rPr lang="fr-FR" dirty="0"/>
              <a:t>&lt;</a:t>
            </a:r>
            <a:r>
              <a:rPr lang="fr-FR" dirty="0" err="1"/>
              <a:t>ul</a:t>
            </a:r>
            <a:r>
              <a:rPr lang="fr-FR" dirty="0"/>
              <a:t> class="</a:t>
            </a:r>
            <a:r>
              <a:rPr lang="fr-FR" dirty="0" smtClean="0"/>
              <a:t>level-1 </a:t>
            </a:r>
            <a:r>
              <a:rPr lang="fr-FR" dirty="0" err="1" smtClean="0"/>
              <a:t>yes</a:t>
            </a:r>
            <a:r>
              <a:rPr lang="fr-FR" dirty="0" smtClean="0"/>
              <a:t>"&gt;</a:t>
            </a:r>
            <a:endParaRPr lang="fr-FR" dirty="0"/>
          </a:p>
          <a:p>
            <a:r>
              <a:rPr lang="fr-FR" dirty="0" smtClean="0"/>
              <a:t>   &lt;</a:t>
            </a:r>
            <a:r>
              <a:rPr lang="fr-FR" dirty="0"/>
              <a:t>li class="item-i"&gt;I&lt;/li&gt;</a:t>
            </a:r>
          </a:p>
          <a:p>
            <a:r>
              <a:rPr lang="fr-FR" dirty="0" smtClean="0"/>
              <a:t>   &lt;</a:t>
            </a:r>
            <a:r>
              <a:rPr lang="fr-FR" dirty="0" err="1"/>
              <a:t>ul</a:t>
            </a:r>
            <a:r>
              <a:rPr lang="fr-FR" dirty="0"/>
              <a:t> class="</a:t>
            </a:r>
            <a:r>
              <a:rPr lang="fr-FR" dirty="0" smtClean="0"/>
              <a:t>level-2 </a:t>
            </a:r>
            <a:r>
              <a:rPr lang="fr-FR" dirty="0" err="1" smtClean="0"/>
              <a:t>yes</a:t>
            </a:r>
            <a:r>
              <a:rPr lang="fr-FR" dirty="0" smtClean="0"/>
              <a:t>"&gt;</a:t>
            </a:r>
            <a:endParaRPr lang="fr-FR" dirty="0"/>
          </a:p>
          <a:p>
            <a:r>
              <a:rPr lang="fr-FR" dirty="0" smtClean="0"/>
              <a:t>      &lt;</a:t>
            </a:r>
            <a:r>
              <a:rPr lang="fr-FR" dirty="0"/>
              <a:t>li class="item-a"&gt;A&lt;/li&gt;</a:t>
            </a:r>
          </a:p>
          <a:p>
            <a:r>
              <a:rPr lang="fr-FR" dirty="0" smtClean="0"/>
              <a:t>      &lt;</a:t>
            </a:r>
            <a:r>
              <a:rPr lang="fr-FR" dirty="0"/>
              <a:t>li class="item-b</a:t>
            </a:r>
            <a:r>
              <a:rPr lang="fr-FR" dirty="0" smtClean="0"/>
              <a:t>"&gt;B&lt;/</a:t>
            </a:r>
            <a:r>
              <a:rPr lang="fr-FR" dirty="0"/>
              <a:t>li&gt;</a:t>
            </a:r>
          </a:p>
          <a:p>
            <a:r>
              <a:rPr lang="fr-FR" dirty="0" smtClean="0"/>
              <a:t>      &lt;</a:t>
            </a:r>
            <a:r>
              <a:rPr lang="fr-FR" dirty="0"/>
              <a:t>li class="item-c"&gt;C&lt;/li&gt;</a:t>
            </a:r>
          </a:p>
          <a:p>
            <a:r>
              <a:rPr lang="fr-FR" dirty="0" smtClean="0"/>
              <a:t>   &lt;/</a:t>
            </a:r>
            <a:r>
              <a:rPr lang="fr-FR" dirty="0" err="1"/>
              <a:t>ul</a:t>
            </a:r>
            <a:r>
              <a:rPr lang="fr-FR" dirty="0"/>
              <a:t>&gt;</a:t>
            </a:r>
          </a:p>
          <a:p>
            <a:r>
              <a:rPr lang="fr-FR" dirty="0"/>
              <a:t>&lt;/li&gt;</a:t>
            </a:r>
          </a:p>
          <a:p>
            <a:r>
              <a:rPr lang="fr-FR" dirty="0"/>
              <a:t>&lt;li class="item-iii"&gt;III&lt;/li&gt;</a:t>
            </a:r>
          </a:p>
          <a:p>
            <a:r>
              <a:rPr lang="fr-FR" dirty="0"/>
              <a:t>&lt;/</a:t>
            </a:r>
            <a:r>
              <a:rPr lang="fr-FR" dirty="0" err="1"/>
              <a:t>ul</a:t>
            </a:r>
            <a:r>
              <a:rPr lang="fr-FR" dirty="0"/>
              <a:t>&gt;</a:t>
            </a:r>
          </a:p>
          <a:p>
            <a:r>
              <a:rPr lang="fr-FR" dirty="0" smtClean="0"/>
              <a:t>&lt;</a:t>
            </a:r>
            <a:r>
              <a:rPr lang="fr-FR" dirty="0"/>
              <a:t>script&gt;</a:t>
            </a:r>
          </a:p>
          <a:p>
            <a:r>
              <a:rPr lang="fr-FR" b="1" dirty="0" smtClean="0">
                <a:solidFill>
                  <a:schemeClr val="accent2">
                    <a:lumMod val="75000"/>
                  </a:schemeClr>
                </a:solidFill>
              </a:rPr>
              <a:t>$("</a:t>
            </a:r>
            <a:r>
              <a:rPr lang="fr-FR" b="1" dirty="0" err="1" smtClean="0">
                <a:solidFill>
                  <a:schemeClr val="accent2">
                    <a:lumMod val="75000"/>
                  </a:schemeClr>
                </a:solidFill>
              </a:rPr>
              <a:t>li.item-c</a:t>
            </a:r>
            <a:r>
              <a:rPr lang="fr-FR" b="1" dirty="0" smtClean="0">
                <a:solidFill>
                  <a:schemeClr val="accent2">
                    <a:lumMod val="75000"/>
                  </a:schemeClr>
                </a:solidFill>
              </a:rPr>
              <a:t>").</a:t>
            </a:r>
            <a:r>
              <a:rPr lang="fr-FR" b="1" dirty="0" err="1">
                <a:solidFill>
                  <a:schemeClr val="accent2">
                    <a:lumMod val="75000"/>
                  </a:schemeClr>
                </a:solidFill>
              </a:rPr>
              <a:t>parentsUntil</a:t>
            </a:r>
            <a:r>
              <a:rPr lang="fr-FR" b="1" dirty="0">
                <a:solidFill>
                  <a:schemeClr val="accent2">
                    <a:lumMod val="75000"/>
                  </a:schemeClr>
                </a:solidFill>
              </a:rPr>
              <a:t>( $("ul.level-1"), ".</a:t>
            </a:r>
            <a:r>
              <a:rPr lang="fr-FR" b="1" dirty="0" err="1">
                <a:solidFill>
                  <a:schemeClr val="accent2">
                    <a:lumMod val="75000"/>
                  </a:schemeClr>
                </a:solidFill>
              </a:rPr>
              <a:t>yes</a:t>
            </a:r>
            <a:r>
              <a:rPr lang="fr-FR" b="1" dirty="0">
                <a:solidFill>
                  <a:schemeClr val="accent2">
                    <a:lumMod val="75000"/>
                  </a:schemeClr>
                </a:solidFill>
              </a:rPr>
              <a:t>" )</a:t>
            </a:r>
          </a:p>
          <a:p>
            <a:r>
              <a:rPr lang="fr-FR" b="1" dirty="0" smtClean="0">
                <a:solidFill>
                  <a:schemeClr val="accent2">
                    <a:lumMod val="75000"/>
                  </a:schemeClr>
                </a:solidFill>
              </a:rPr>
              <a:t>	.</a:t>
            </a:r>
            <a:r>
              <a:rPr lang="fr-FR" b="1" dirty="0" err="1">
                <a:solidFill>
                  <a:schemeClr val="accent2">
                    <a:lumMod val="75000"/>
                  </a:schemeClr>
                </a:solidFill>
              </a:rPr>
              <a:t>css</a:t>
            </a:r>
            <a:r>
              <a:rPr lang="fr-FR" b="1" dirty="0">
                <a:solidFill>
                  <a:schemeClr val="accent2">
                    <a:lumMod val="75000"/>
                  </a:schemeClr>
                </a:solidFill>
              </a:rPr>
              <a:t>("border", "3px </a:t>
            </a:r>
            <a:r>
              <a:rPr lang="fr-FR" b="1" dirty="0" err="1">
                <a:solidFill>
                  <a:schemeClr val="accent2">
                    <a:lumMod val="75000"/>
                  </a:schemeClr>
                </a:solidFill>
              </a:rPr>
              <a:t>solid</a:t>
            </a:r>
            <a:r>
              <a:rPr lang="fr-FR" b="1" dirty="0">
                <a:solidFill>
                  <a:schemeClr val="accent2">
                    <a:lumMod val="75000"/>
                  </a:schemeClr>
                </a:solidFill>
              </a:rPr>
              <a:t> green");</a:t>
            </a:r>
          </a:p>
          <a:p>
            <a:r>
              <a:rPr lang="fr-FR" dirty="0" smtClean="0"/>
              <a:t>&lt;/</a:t>
            </a:r>
            <a:r>
              <a:rPr lang="fr-FR" dirty="0"/>
              <a:t>script&gt;</a:t>
            </a:r>
          </a:p>
          <a:p>
            <a:r>
              <a:rPr lang="fr-FR" dirty="0"/>
              <a:t>&lt;/body&gt;</a:t>
            </a:r>
            <a:endParaRPr lang="fr-FR"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2204864"/>
            <a:ext cx="33623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1272374"/>
      </p:ext>
    </p:extLst>
  </p:cSld>
  <p:clrMapOvr>
    <a:masterClrMapping/>
  </p:clrMapOvr>
  <p:transition spd="slow">
    <p:wipe dir="d"/>
  </p:transition>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.contents()</a:t>
            </a:r>
            <a:endParaRPr lang="fr-FR" sz="3100" b="1" dirty="0">
              <a:solidFill>
                <a:schemeClr val="accent2">
                  <a:lumMod val="75000"/>
                </a:schemeClr>
              </a:solidFill>
            </a:endParaRPr>
          </a:p>
        </p:txBody>
      </p:sp>
      <p:sp>
        <p:nvSpPr>
          <p:cNvPr id="4" name="ZoneTexte 3"/>
          <p:cNvSpPr txBox="1"/>
          <p:nvPr/>
        </p:nvSpPr>
        <p:spPr>
          <a:xfrm>
            <a:off x="737690" y="1412776"/>
            <a:ext cx="8082782" cy="5078313"/>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smtClean="0">
                <a:solidFill>
                  <a:schemeClr val="accent2">
                    <a:lumMod val="75000"/>
                  </a:schemeClr>
                </a:solidFill>
              </a:rPr>
              <a:t>contents()</a:t>
            </a:r>
            <a:endParaRPr lang="fr-FR" b="1" dirty="0"/>
          </a:p>
          <a:p>
            <a:r>
              <a:rPr lang="fr-FR" dirty="0" smtClean="0"/>
              <a:t>Sélectionne les enfants de chaque élément du jeu d'éléments sélectionnés par </a:t>
            </a:r>
            <a:r>
              <a:rPr lang="fr-FR" b="1" dirty="0">
                <a:solidFill>
                  <a:schemeClr val="tx2">
                    <a:lumMod val="75000"/>
                  </a:schemeClr>
                </a:solidFill>
              </a:rPr>
              <a:t>$(cible</a:t>
            </a:r>
            <a:r>
              <a:rPr lang="fr-FR" b="1" dirty="0" smtClean="0">
                <a:solidFill>
                  <a:schemeClr val="tx2">
                    <a:lumMod val="75000"/>
                  </a:schemeClr>
                </a:solidFill>
              </a:rPr>
              <a:t>) </a:t>
            </a:r>
            <a:r>
              <a:rPr lang="fr-FR" dirty="0" smtClean="0"/>
              <a:t>comprenant les </a:t>
            </a:r>
            <a:r>
              <a:rPr lang="fr-FR" dirty="0" err="1" smtClean="0"/>
              <a:t>noeuds</a:t>
            </a:r>
            <a:r>
              <a:rPr lang="fr-FR" dirty="0" smtClean="0"/>
              <a:t> texte et commentaire,</a:t>
            </a:r>
          </a:p>
          <a:p>
            <a:endParaRPr lang="fr-FR" b="1" dirty="0" smtClean="0">
              <a:solidFill>
                <a:schemeClr val="tx2">
                  <a:lumMod val="75000"/>
                </a:schemeClr>
              </a:solidFill>
            </a:endParaRPr>
          </a:p>
          <a:p>
            <a:r>
              <a:rPr lang="fr-FR" dirty="0" smtClean="0"/>
              <a:t>Exemple :</a:t>
            </a:r>
          </a:p>
          <a:p>
            <a:r>
              <a:rPr lang="fr-FR" dirty="0"/>
              <a:t>&lt;body&gt;</a:t>
            </a:r>
          </a:p>
          <a:p>
            <a:r>
              <a:rPr lang="fr-FR" dirty="0"/>
              <a:t>&lt;div id="jeu"&gt;JEU</a:t>
            </a:r>
          </a:p>
          <a:p>
            <a:r>
              <a:rPr lang="fr-FR" dirty="0"/>
              <a:t>&lt;</a:t>
            </a:r>
            <a:r>
              <a:rPr lang="fr-FR" dirty="0" err="1"/>
              <a:t>ul</a:t>
            </a:r>
            <a:r>
              <a:rPr lang="fr-FR" dirty="0"/>
              <a:t>&gt;</a:t>
            </a:r>
          </a:p>
          <a:p>
            <a:r>
              <a:rPr lang="fr-FR" dirty="0"/>
              <a:t>&lt;li&gt;</a:t>
            </a:r>
            <a:r>
              <a:rPr lang="fr-FR" dirty="0" err="1"/>
              <a:t>list</a:t>
            </a:r>
            <a:r>
              <a:rPr lang="fr-FR" dirty="0"/>
              <a:t> item 1&lt;/li&gt;</a:t>
            </a:r>
          </a:p>
          <a:p>
            <a:r>
              <a:rPr lang="fr-FR" dirty="0"/>
              <a:t>&lt;li&gt;</a:t>
            </a:r>
            <a:r>
              <a:rPr lang="fr-FR" dirty="0" err="1"/>
              <a:t>list</a:t>
            </a:r>
            <a:r>
              <a:rPr lang="fr-FR" dirty="0"/>
              <a:t> item 2&lt;/li&gt;</a:t>
            </a:r>
          </a:p>
          <a:p>
            <a:r>
              <a:rPr lang="fr-FR" dirty="0"/>
              <a:t>&lt;li&gt;</a:t>
            </a:r>
            <a:r>
              <a:rPr lang="fr-FR" dirty="0" err="1"/>
              <a:t>list</a:t>
            </a:r>
            <a:r>
              <a:rPr lang="fr-FR" dirty="0"/>
              <a:t> item 3&lt;/li&gt;</a:t>
            </a:r>
          </a:p>
          <a:p>
            <a:r>
              <a:rPr lang="fr-FR" dirty="0"/>
              <a:t>&lt;/</a:t>
            </a:r>
            <a:r>
              <a:rPr lang="fr-FR" dirty="0" err="1"/>
              <a:t>ul</a:t>
            </a:r>
            <a:r>
              <a:rPr lang="fr-FR" dirty="0"/>
              <a:t>&gt;</a:t>
            </a:r>
          </a:p>
          <a:p>
            <a:r>
              <a:rPr lang="fr-FR" dirty="0"/>
              <a:t>&lt;/div&gt;</a:t>
            </a:r>
          </a:p>
          <a:p>
            <a:r>
              <a:rPr lang="fr-FR" dirty="0"/>
              <a:t>&lt;p&gt;&lt;/p&gt;</a:t>
            </a:r>
          </a:p>
          <a:p>
            <a:r>
              <a:rPr lang="fr-FR" dirty="0"/>
              <a:t>&lt;script&gt;</a:t>
            </a:r>
          </a:p>
          <a:p>
            <a:r>
              <a:rPr lang="fr-FR" dirty="0"/>
              <a:t>$('p').append($('#jeu').contents().</a:t>
            </a:r>
            <a:r>
              <a:rPr lang="fr-FR" dirty="0" err="1"/>
              <a:t>text</a:t>
            </a:r>
            <a:r>
              <a:rPr lang="fr-FR" dirty="0"/>
              <a:t>());</a:t>
            </a:r>
          </a:p>
          <a:p>
            <a:r>
              <a:rPr lang="fr-FR" dirty="0"/>
              <a:t>&lt;/script&gt;</a:t>
            </a:r>
          </a:p>
          <a:p>
            <a:r>
              <a:rPr lang="fr-FR" dirty="0"/>
              <a:t>&lt;/body&gt;</a:t>
            </a:r>
            <a:endParaRPr lang="fr-FR" dirty="0" smtClean="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3" y="2907816"/>
            <a:ext cx="4341635" cy="20882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18249009"/>
      </p:ext>
    </p:extLst>
  </p:cSld>
  <p:clrMapOvr>
    <a:masterClrMapping/>
  </p:clrMapOvr>
  <p:transition spd="slow">
    <p:wipe dir="d"/>
  </p:transition>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eq</a:t>
            </a:r>
            <a:r>
              <a:rPr lang="fr-FR" sz="3100" b="1" i="1" dirty="0" smtClean="0">
                <a:solidFill>
                  <a:schemeClr val="accent2">
                    <a:lumMod val="75000"/>
                  </a:schemeClr>
                </a:solidFill>
              </a:rPr>
              <a:t>(</a:t>
            </a:r>
            <a:r>
              <a:rPr lang="fr-FR" sz="3100" b="1" i="1" dirty="0" smtClean="0">
                <a:solidFill>
                  <a:schemeClr val="tx2">
                    <a:lumMod val="75000"/>
                  </a:schemeClr>
                </a:solidFill>
              </a:rPr>
              <a:t>index</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4801314"/>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i="1" dirty="0" err="1">
                <a:solidFill>
                  <a:schemeClr val="accent2">
                    <a:lumMod val="75000"/>
                  </a:schemeClr>
                </a:solidFill>
              </a:rPr>
              <a:t>eq</a:t>
            </a:r>
            <a:r>
              <a:rPr lang="fr-FR" b="1" i="1" dirty="0">
                <a:solidFill>
                  <a:schemeClr val="accent2">
                    <a:lumMod val="75000"/>
                  </a:schemeClr>
                </a:solidFill>
              </a:rPr>
              <a:t>(</a:t>
            </a:r>
            <a:r>
              <a:rPr lang="fr-FR" b="1" i="1" dirty="0">
                <a:solidFill>
                  <a:schemeClr val="tx2">
                    <a:lumMod val="75000"/>
                  </a:schemeClr>
                </a:solidFill>
              </a:rPr>
              <a:t>index</a:t>
            </a:r>
            <a:r>
              <a:rPr lang="fr-FR" b="1" i="1" dirty="0">
                <a:solidFill>
                  <a:schemeClr val="accent2">
                    <a:lumMod val="75000"/>
                  </a:schemeClr>
                </a:solidFill>
              </a:rPr>
              <a:t>)</a:t>
            </a:r>
            <a:endParaRPr lang="fr-FR" b="1" dirty="0"/>
          </a:p>
          <a:p>
            <a:r>
              <a:rPr lang="fr-FR" dirty="0" smtClean="0"/>
              <a:t>réduit le jeu d'éléments sélectionnés par </a:t>
            </a:r>
            <a:r>
              <a:rPr lang="fr-FR" b="1" dirty="0">
                <a:solidFill>
                  <a:schemeClr val="tx2">
                    <a:lumMod val="75000"/>
                  </a:schemeClr>
                </a:solidFill>
              </a:rPr>
              <a:t>$(cible</a:t>
            </a:r>
            <a:r>
              <a:rPr lang="fr-FR" b="1" dirty="0" smtClean="0">
                <a:solidFill>
                  <a:schemeClr val="tx2">
                    <a:lumMod val="75000"/>
                  </a:schemeClr>
                </a:solidFill>
              </a:rPr>
              <a:t>) </a:t>
            </a:r>
            <a:r>
              <a:rPr lang="fr-FR" dirty="0" smtClean="0"/>
              <a:t>à un élément correspondant à l'index.</a:t>
            </a:r>
          </a:p>
          <a:p>
            <a:r>
              <a:rPr lang="fr-FR" b="1" dirty="0">
                <a:solidFill>
                  <a:schemeClr val="tx2">
                    <a:lumMod val="75000"/>
                  </a:schemeClr>
                </a:solidFill>
              </a:rPr>
              <a:t>index :</a:t>
            </a:r>
            <a:r>
              <a:rPr lang="fr-FR" dirty="0"/>
              <a:t> représente le n° de l'élément dans le jeu spécifié par</a:t>
            </a:r>
            <a:r>
              <a:rPr lang="fr-FR" b="1" dirty="0">
                <a:solidFill>
                  <a:schemeClr val="tx2">
                    <a:lumMod val="75000"/>
                  </a:schemeClr>
                </a:solidFill>
              </a:rPr>
              <a:t> $(cible)</a:t>
            </a:r>
            <a:endParaRPr lang="fr-FR" dirty="0"/>
          </a:p>
          <a:p>
            <a:r>
              <a:rPr lang="fr-FR" dirty="0" smtClean="0"/>
              <a:t>Si index est positif, la position 0 commence au premier élément,</a:t>
            </a:r>
          </a:p>
          <a:p>
            <a:r>
              <a:rPr lang="fr-FR" dirty="0" smtClean="0"/>
              <a:t>Si index est négatif, la position -1 correspond au dernier élément.</a:t>
            </a:r>
          </a:p>
          <a:p>
            <a:r>
              <a:rPr lang="fr-FR" dirty="0" smtClean="0"/>
              <a:t>Exemple :</a:t>
            </a:r>
          </a:p>
          <a:p>
            <a:r>
              <a:rPr lang="fr-FR" dirty="0"/>
              <a:t>&lt;body&gt;</a:t>
            </a:r>
          </a:p>
          <a:p>
            <a:r>
              <a:rPr lang="fr-FR" dirty="0" smtClean="0"/>
              <a:t>&lt;</a:t>
            </a:r>
            <a:r>
              <a:rPr lang="fr-FR" dirty="0" err="1"/>
              <a:t>ul</a:t>
            </a:r>
            <a:r>
              <a:rPr lang="fr-FR" dirty="0"/>
              <a:t>&gt;</a:t>
            </a:r>
          </a:p>
          <a:p>
            <a:r>
              <a:rPr lang="fr-FR" dirty="0"/>
              <a:t>&lt;li&gt;</a:t>
            </a:r>
            <a:r>
              <a:rPr lang="fr-FR" dirty="0" err="1"/>
              <a:t>list</a:t>
            </a:r>
            <a:r>
              <a:rPr lang="fr-FR" dirty="0"/>
              <a:t> item 1&lt;/li&gt;</a:t>
            </a:r>
          </a:p>
          <a:p>
            <a:r>
              <a:rPr lang="fr-FR" dirty="0"/>
              <a:t>&lt;li&gt;</a:t>
            </a:r>
            <a:r>
              <a:rPr lang="fr-FR" dirty="0" err="1"/>
              <a:t>list</a:t>
            </a:r>
            <a:r>
              <a:rPr lang="fr-FR" dirty="0"/>
              <a:t> item 2&lt;/li&gt;</a:t>
            </a:r>
          </a:p>
          <a:p>
            <a:r>
              <a:rPr lang="fr-FR" dirty="0"/>
              <a:t>&lt;li&gt;</a:t>
            </a:r>
            <a:r>
              <a:rPr lang="fr-FR" dirty="0" err="1"/>
              <a:t>list</a:t>
            </a:r>
            <a:r>
              <a:rPr lang="fr-FR" dirty="0"/>
              <a:t> item 3&lt;/li&gt;</a:t>
            </a:r>
          </a:p>
          <a:p>
            <a:r>
              <a:rPr lang="fr-FR" dirty="0"/>
              <a:t>&lt;/</a:t>
            </a:r>
            <a:r>
              <a:rPr lang="fr-FR" dirty="0" err="1"/>
              <a:t>ul</a:t>
            </a:r>
            <a:r>
              <a:rPr lang="fr-FR" dirty="0"/>
              <a:t>&gt;</a:t>
            </a:r>
          </a:p>
          <a:p>
            <a:r>
              <a:rPr lang="fr-FR" dirty="0" smtClean="0"/>
              <a:t>&lt;</a:t>
            </a:r>
            <a:r>
              <a:rPr lang="fr-FR" dirty="0"/>
              <a:t>script&gt;</a:t>
            </a:r>
          </a:p>
          <a:p>
            <a:r>
              <a:rPr lang="en-US" dirty="0"/>
              <a:t>$('li').</a:t>
            </a:r>
            <a:r>
              <a:rPr lang="en-US" dirty="0" err="1"/>
              <a:t>eq</a:t>
            </a:r>
            <a:r>
              <a:rPr lang="en-US" dirty="0"/>
              <a:t>(1).</a:t>
            </a:r>
            <a:r>
              <a:rPr lang="en-US" dirty="0" err="1"/>
              <a:t>css</a:t>
            </a:r>
            <a:r>
              <a:rPr lang="en-US" dirty="0"/>
              <a:t>('background-</a:t>
            </a:r>
            <a:r>
              <a:rPr lang="en-US" dirty="0" err="1"/>
              <a:t>color','yellow</a:t>
            </a:r>
            <a:r>
              <a:rPr lang="en-US" dirty="0" smtClean="0"/>
              <a:t>');</a:t>
            </a:r>
          </a:p>
          <a:p>
            <a:r>
              <a:rPr lang="fr-FR" dirty="0" smtClean="0"/>
              <a:t>&lt;/</a:t>
            </a:r>
            <a:r>
              <a:rPr lang="fr-FR" dirty="0"/>
              <a:t>script&gt;</a:t>
            </a:r>
          </a:p>
          <a:p>
            <a:r>
              <a:rPr lang="fr-FR" dirty="0"/>
              <a:t>&lt;/body&gt;</a:t>
            </a:r>
            <a:endParaRPr lang="fr-FR" dirty="0" smtClean="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3549" y="3813433"/>
            <a:ext cx="3100326" cy="119974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33485246"/>
      </p:ext>
    </p:extLst>
  </p:cSld>
  <p:clrMapOvr>
    <a:masterClrMapping/>
  </p:clrMapOvr>
  <p:transition spd="slow">
    <p:wipe dir="d"/>
  </p:transition>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.index(</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 |</a:t>
            </a:r>
            <a:r>
              <a:rPr lang="fr-FR" sz="3100" b="1" i="1" dirty="0" err="1" smtClean="0">
                <a:solidFill>
                  <a:schemeClr val="tx2">
                    <a:lumMod val="75000"/>
                  </a:schemeClr>
                </a:solidFill>
              </a:rPr>
              <a:t>element</a:t>
            </a:r>
            <a:r>
              <a:rPr lang="fr-FR" sz="3100" b="1" i="1" dirty="0" smtClean="0">
                <a:solidFill>
                  <a:schemeClr val="tx2">
                    <a:lumMod val="75000"/>
                  </a:schemeClr>
                </a:solidFill>
              </a:rPr>
              <a:t> | objet </a:t>
            </a:r>
            <a:r>
              <a:rPr lang="fr-FR" sz="3100" b="1" i="1" dirty="0" err="1" smtClean="0">
                <a:solidFill>
                  <a:schemeClr val="tx2">
                    <a:lumMod val="75000"/>
                  </a:schemeClr>
                </a:solidFill>
              </a:rPr>
              <a:t>jQuery</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2862322"/>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i="1" dirty="0">
                <a:solidFill>
                  <a:schemeClr val="accent2">
                    <a:lumMod val="75000"/>
                  </a:schemeClr>
                </a:solidFill>
              </a:rPr>
              <a:t>index(</a:t>
            </a:r>
            <a:r>
              <a:rPr lang="fr-FR" b="1" i="1" dirty="0">
                <a:solidFill>
                  <a:schemeClr val="tx2">
                    <a:lumMod val="75000"/>
                  </a:schemeClr>
                </a:solidFill>
              </a:rPr>
              <a:t>[</a:t>
            </a:r>
            <a:r>
              <a:rPr lang="fr-FR" b="1" i="1" dirty="0" err="1">
                <a:solidFill>
                  <a:schemeClr val="tx2">
                    <a:lumMod val="75000"/>
                  </a:schemeClr>
                </a:solidFill>
              </a:rPr>
              <a:t>selecteur</a:t>
            </a:r>
            <a:r>
              <a:rPr lang="fr-FR" b="1" i="1" dirty="0">
                <a:solidFill>
                  <a:schemeClr val="tx2">
                    <a:lumMod val="75000"/>
                  </a:schemeClr>
                </a:solidFill>
              </a:rPr>
              <a:t> |</a:t>
            </a:r>
            <a:r>
              <a:rPr lang="fr-FR" b="1" i="1" dirty="0" err="1" smtClean="0">
                <a:solidFill>
                  <a:schemeClr val="tx2">
                    <a:lumMod val="75000"/>
                  </a:schemeClr>
                </a:solidFill>
              </a:rPr>
              <a:t>element</a:t>
            </a:r>
            <a:r>
              <a:rPr lang="fr-FR" b="1" i="1" dirty="0" smtClean="0">
                <a:solidFill>
                  <a:schemeClr val="tx2">
                    <a:lumMod val="75000"/>
                  </a:schemeClr>
                </a:solidFill>
              </a:rPr>
              <a:t> </a:t>
            </a:r>
            <a:r>
              <a:rPr lang="fr-FR" b="1" i="1" dirty="0">
                <a:solidFill>
                  <a:schemeClr val="tx2">
                    <a:lumMod val="75000"/>
                  </a:schemeClr>
                </a:solidFill>
              </a:rPr>
              <a:t>| objet </a:t>
            </a:r>
            <a:r>
              <a:rPr lang="fr-FR" b="1" i="1" dirty="0" err="1">
                <a:solidFill>
                  <a:schemeClr val="tx2">
                    <a:lumMod val="75000"/>
                  </a:schemeClr>
                </a:solidFill>
              </a:rPr>
              <a:t>jQuery</a:t>
            </a:r>
            <a:r>
              <a:rPr lang="fr-FR" b="1" i="1" dirty="0" smtClean="0">
                <a:solidFill>
                  <a:schemeClr val="tx2">
                    <a:lumMod val="75000"/>
                  </a:schemeClr>
                </a:solidFill>
              </a:rPr>
              <a:t>]</a:t>
            </a:r>
            <a:r>
              <a:rPr lang="fr-FR" b="1" i="1" dirty="0" smtClean="0">
                <a:solidFill>
                  <a:schemeClr val="accent2">
                    <a:lumMod val="75000"/>
                  </a:schemeClr>
                </a:solidFill>
              </a:rPr>
              <a:t>)</a:t>
            </a:r>
            <a:endParaRPr lang="fr-FR" b="1" dirty="0"/>
          </a:p>
          <a:p>
            <a:r>
              <a:rPr lang="fr-FR" dirty="0" err="1" smtClean="0"/>
              <a:t>rétourne</a:t>
            </a:r>
            <a:r>
              <a:rPr lang="fr-FR" dirty="0" smtClean="0"/>
              <a:t> le n° du premier élément du jeu d'éléments sélectionnés par </a:t>
            </a:r>
            <a:r>
              <a:rPr lang="fr-FR" b="1" dirty="0">
                <a:solidFill>
                  <a:schemeClr val="tx2">
                    <a:lumMod val="75000"/>
                  </a:schemeClr>
                </a:solidFill>
              </a:rPr>
              <a:t>$(cible</a:t>
            </a:r>
            <a:r>
              <a:rPr lang="fr-FR" b="1" dirty="0" smtClean="0">
                <a:solidFill>
                  <a:schemeClr val="tx2">
                    <a:lumMod val="75000"/>
                  </a:schemeClr>
                </a:solidFill>
              </a:rPr>
              <a:t>)</a:t>
            </a:r>
          </a:p>
          <a:p>
            <a:endParaRPr lang="fr-FR" dirty="0" smtClean="0"/>
          </a:p>
          <a:p>
            <a:r>
              <a:rPr lang="fr-FR" b="1" dirty="0" err="1">
                <a:solidFill>
                  <a:schemeClr val="tx2">
                    <a:lumMod val="75000"/>
                  </a:schemeClr>
                </a:solidFill>
              </a:rPr>
              <a:t>selecteur</a:t>
            </a:r>
            <a:r>
              <a:rPr lang="fr-FR" b="1" dirty="0">
                <a:solidFill>
                  <a:schemeClr val="tx2">
                    <a:lumMod val="75000"/>
                  </a:schemeClr>
                </a:solidFill>
              </a:rPr>
              <a:t> :</a:t>
            </a:r>
            <a:r>
              <a:rPr lang="fr-FR" dirty="0"/>
              <a:t> </a:t>
            </a:r>
          </a:p>
          <a:p>
            <a:r>
              <a:rPr lang="fr-FR" dirty="0"/>
              <a:t>chaîne de caractères contenant le sélecteur .</a:t>
            </a:r>
          </a:p>
          <a:p>
            <a:r>
              <a:rPr lang="fr-FR" b="1" dirty="0" err="1" smtClean="0">
                <a:solidFill>
                  <a:schemeClr val="tx2">
                    <a:lumMod val="75000"/>
                  </a:schemeClr>
                </a:solidFill>
              </a:rPr>
              <a:t>element</a:t>
            </a:r>
            <a:endParaRPr lang="fr-FR" b="1" dirty="0">
              <a:solidFill>
                <a:schemeClr val="tx2">
                  <a:lumMod val="75000"/>
                </a:schemeClr>
              </a:solidFill>
            </a:endParaRPr>
          </a:p>
          <a:p>
            <a:r>
              <a:rPr lang="fr-FR" dirty="0"/>
              <a:t>un élément d'un jeu sélectionné, par exemple : </a:t>
            </a:r>
            <a:r>
              <a:rPr lang="fr-FR" b="1" dirty="0" err="1">
                <a:solidFill>
                  <a:schemeClr val="tx2">
                    <a:lumMod val="75000"/>
                  </a:schemeClr>
                </a:solidFill>
              </a:rPr>
              <a:t>this</a:t>
            </a:r>
            <a:endParaRPr lang="fr-FR" b="1" dirty="0">
              <a:solidFill>
                <a:schemeClr val="tx2">
                  <a:lumMod val="75000"/>
                </a:schemeClr>
              </a:solidFill>
            </a:endParaRPr>
          </a:p>
          <a:p>
            <a:r>
              <a:rPr lang="fr-FR" b="1" dirty="0">
                <a:solidFill>
                  <a:schemeClr val="tx2">
                    <a:lumMod val="75000"/>
                  </a:schemeClr>
                </a:solidFill>
              </a:rPr>
              <a:t>objet </a:t>
            </a:r>
            <a:r>
              <a:rPr lang="fr-FR" b="1" dirty="0" err="1">
                <a:solidFill>
                  <a:schemeClr val="tx2">
                    <a:lumMod val="75000"/>
                  </a:schemeClr>
                </a:solidFill>
              </a:rPr>
              <a:t>jQuery</a:t>
            </a:r>
            <a:endParaRPr lang="fr-FR" dirty="0"/>
          </a:p>
          <a:p>
            <a:r>
              <a:rPr lang="fr-FR" dirty="0"/>
              <a:t>un objet </a:t>
            </a:r>
            <a:r>
              <a:rPr lang="fr-FR" dirty="0" err="1"/>
              <a:t>jQuery</a:t>
            </a:r>
            <a:r>
              <a:rPr lang="fr-FR" dirty="0"/>
              <a:t>, par exemple </a:t>
            </a:r>
            <a:r>
              <a:rPr lang="fr-FR" b="1" dirty="0">
                <a:solidFill>
                  <a:schemeClr val="tx2">
                    <a:lumMod val="75000"/>
                  </a:schemeClr>
                </a:solidFill>
              </a:rPr>
              <a:t>$('#</a:t>
            </a:r>
            <a:r>
              <a:rPr lang="fr-FR" b="1" dirty="0" err="1">
                <a:solidFill>
                  <a:schemeClr val="tx2">
                    <a:lumMod val="75000"/>
                  </a:schemeClr>
                </a:solidFill>
              </a:rPr>
              <a:t>entete</a:t>
            </a:r>
            <a:r>
              <a:rPr lang="fr-FR" b="1" dirty="0">
                <a:solidFill>
                  <a:schemeClr val="tx2">
                    <a:lumMod val="75000"/>
                  </a:schemeClr>
                </a:solidFill>
              </a:rPr>
              <a:t>')</a:t>
            </a:r>
          </a:p>
          <a:p>
            <a:endParaRPr lang="fr-FR" dirty="0" smtClean="0"/>
          </a:p>
        </p:txBody>
      </p:sp>
    </p:spTree>
    <p:extLst>
      <p:ext uri="{BB962C8B-B14F-4D97-AF65-F5344CB8AC3E}">
        <p14:creationId xmlns:p14="http://schemas.microsoft.com/office/powerpoint/2010/main" val="3997573157"/>
      </p:ext>
    </p:extLst>
  </p:cSld>
  <p:clrMapOvr>
    <a:masterClrMapping/>
  </p:clrMapOvr>
  <p:transition spd="slow">
    <p:wipe dir="d"/>
  </p:transition>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.index(</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 |</a:t>
            </a:r>
            <a:r>
              <a:rPr lang="fr-FR" sz="3100" b="1" i="1" dirty="0" err="1" smtClean="0">
                <a:solidFill>
                  <a:schemeClr val="tx2">
                    <a:lumMod val="75000"/>
                  </a:schemeClr>
                </a:solidFill>
              </a:rPr>
              <a:t>element</a:t>
            </a:r>
            <a:r>
              <a:rPr lang="fr-FR" sz="3100" b="1" i="1" dirty="0" smtClean="0">
                <a:solidFill>
                  <a:schemeClr val="tx2">
                    <a:lumMod val="75000"/>
                  </a:schemeClr>
                </a:solidFill>
              </a:rPr>
              <a:t> | objet </a:t>
            </a:r>
            <a:r>
              <a:rPr lang="fr-FR" sz="3100" b="1" i="1" dirty="0" err="1" smtClean="0">
                <a:solidFill>
                  <a:schemeClr val="tx2">
                    <a:lumMod val="75000"/>
                  </a:schemeClr>
                </a:solidFill>
              </a:rPr>
              <a:t>jQuery</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5078313"/>
          </a:xfrm>
          <a:prstGeom prst="rect">
            <a:avLst/>
          </a:prstGeom>
          <a:noFill/>
        </p:spPr>
        <p:txBody>
          <a:bodyPr wrap="square" rtlCol="0">
            <a:spAutoFit/>
          </a:bodyPr>
          <a:lstStyle/>
          <a:p>
            <a:r>
              <a:rPr lang="fr-FR" dirty="0" smtClean="0"/>
              <a:t>Exemple :</a:t>
            </a:r>
          </a:p>
          <a:p>
            <a:r>
              <a:rPr lang="fr-FR" dirty="0"/>
              <a:t>&lt;style type="</a:t>
            </a:r>
            <a:r>
              <a:rPr lang="fr-FR" dirty="0" err="1"/>
              <a:t>text</a:t>
            </a:r>
            <a:r>
              <a:rPr lang="fr-FR" dirty="0"/>
              <a:t>/</a:t>
            </a:r>
            <a:r>
              <a:rPr lang="fr-FR" dirty="0" err="1"/>
              <a:t>css</a:t>
            </a:r>
            <a:r>
              <a:rPr lang="fr-FR" dirty="0"/>
              <a:t>"&gt;</a:t>
            </a:r>
          </a:p>
          <a:p>
            <a:r>
              <a:rPr lang="fr-FR" dirty="0"/>
              <a:t>div { </a:t>
            </a:r>
            <a:r>
              <a:rPr lang="fr-FR" dirty="0" err="1"/>
              <a:t>background:yellow</a:t>
            </a:r>
            <a:r>
              <a:rPr lang="fr-FR" dirty="0"/>
              <a:t>; margin:5px; }</a:t>
            </a:r>
          </a:p>
          <a:p>
            <a:r>
              <a:rPr lang="fr-FR" dirty="0" err="1"/>
              <a:t>span</a:t>
            </a:r>
            <a:r>
              <a:rPr lang="fr-FR" dirty="0"/>
              <a:t> { </a:t>
            </a:r>
            <a:r>
              <a:rPr lang="fr-FR" dirty="0" err="1"/>
              <a:t>color:red</a:t>
            </a:r>
            <a:r>
              <a:rPr lang="fr-FR" dirty="0"/>
              <a:t>; }</a:t>
            </a:r>
          </a:p>
          <a:p>
            <a:r>
              <a:rPr lang="fr-FR" dirty="0"/>
              <a:t>&lt;/style&gt;</a:t>
            </a:r>
          </a:p>
          <a:p>
            <a:r>
              <a:rPr lang="fr-FR" dirty="0" smtClean="0"/>
              <a:t>&lt;/</a:t>
            </a:r>
            <a:r>
              <a:rPr lang="fr-FR" dirty="0" err="1"/>
              <a:t>head</a:t>
            </a:r>
            <a:r>
              <a:rPr lang="fr-FR" dirty="0"/>
              <a:t>&gt;</a:t>
            </a:r>
          </a:p>
          <a:p>
            <a:r>
              <a:rPr lang="fr-FR" dirty="0"/>
              <a:t>&lt;body&gt;</a:t>
            </a:r>
          </a:p>
          <a:p>
            <a:r>
              <a:rPr lang="fr-FR" dirty="0"/>
              <a:t>&lt;</a:t>
            </a:r>
            <a:r>
              <a:rPr lang="fr-FR" dirty="0" err="1"/>
              <a:t>span</a:t>
            </a:r>
            <a:r>
              <a:rPr lang="fr-FR" dirty="0"/>
              <a:t>&gt;Cliquez sur une div !&lt;/</a:t>
            </a:r>
            <a:r>
              <a:rPr lang="fr-FR" dirty="0" err="1"/>
              <a:t>span</a:t>
            </a:r>
            <a:r>
              <a:rPr lang="fr-FR" dirty="0"/>
              <a:t>&gt;</a:t>
            </a:r>
          </a:p>
          <a:p>
            <a:r>
              <a:rPr lang="fr-FR" dirty="0"/>
              <a:t>&lt;div&gt;Première div&lt;/div&gt;</a:t>
            </a:r>
          </a:p>
          <a:p>
            <a:r>
              <a:rPr lang="fr-FR" dirty="0"/>
              <a:t>&lt;div&gt;Deuxième div&lt;/div&gt;</a:t>
            </a:r>
          </a:p>
          <a:p>
            <a:r>
              <a:rPr lang="fr-FR" dirty="0"/>
              <a:t>&lt;div&gt;Troisième div&lt;/div&gt;</a:t>
            </a:r>
          </a:p>
          <a:p>
            <a:r>
              <a:rPr lang="fr-FR" dirty="0"/>
              <a:t>&lt;script&gt;</a:t>
            </a:r>
          </a:p>
          <a:p>
            <a:r>
              <a:rPr lang="fr-FR" b="1" dirty="0">
                <a:solidFill>
                  <a:schemeClr val="accent2">
                    <a:lumMod val="75000"/>
                  </a:schemeClr>
                </a:solidFill>
              </a:rPr>
              <a:t>$("div").click(</a:t>
            </a:r>
            <a:r>
              <a:rPr lang="fr-FR" b="1" dirty="0" err="1">
                <a:solidFill>
                  <a:schemeClr val="accent2">
                    <a:lumMod val="75000"/>
                  </a:schemeClr>
                </a:solidFill>
              </a:rPr>
              <a:t>function</a:t>
            </a:r>
            <a:r>
              <a:rPr lang="fr-FR" b="1" dirty="0">
                <a:solidFill>
                  <a:schemeClr val="accent2">
                    <a:lumMod val="75000"/>
                  </a:schemeClr>
                </a:solidFill>
              </a:rPr>
              <a:t> () {</a:t>
            </a:r>
          </a:p>
          <a:p>
            <a:r>
              <a:rPr lang="fr-FR" b="1" dirty="0">
                <a:solidFill>
                  <a:schemeClr val="accent2">
                    <a:lumMod val="75000"/>
                  </a:schemeClr>
                </a:solidFill>
              </a:rPr>
              <a:t>	var index = $("div").index(</a:t>
            </a:r>
            <a:r>
              <a:rPr lang="fr-FR" b="1" dirty="0" err="1">
                <a:solidFill>
                  <a:schemeClr val="accent2">
                    <a:lumMod val="75000"/>
                  </a:schemeClr>
                </a:solidFill>
              </a:rPr>
              <a:t>this</a:t>
            </a:r>
            <a:r>
              <a:rPr lang="fr-FR" b="1" dirty="0">
                <a:solidFill>
                  <a:schemeClr val="accent2">
                    <a:lumMod val="75000"/>
                  </a:schemeClr>
                </a:solidFill>
              </a:rPr>
              <a:t>);</a:t>
            </a:r>
          </a:p>
          <a:p>
            <a:r>
              <a:rPr lang="fr-FR" b="1" dirty="0">
                <a:solidFill>
                  <a:schemeClr val="accent2">
                    <a:lumMod val="75000"/>
                  </a:schemeClr>
                </a:solidFill>
              </a:rPr>
              <a:t>	$("</a:t>
            </a:r>
            <a:r>
              <a:rPr lang="fr-FR" b="1" dirty="0" err="1">
                <a:solidFill>
                  <a:schemeClr val="accent2">
                    <a:lumMod val="75000"/>
                  </a:schemeClr>
                </a:solidFill>
              </a:rPr>
              <a:t>span</a:t>
            </a:r>
            <a:r>
              <a:rPr lang="fr-FR" b="1" dirty="0">
                <a:solidFill>
                  <a:schemeClr val="accent2">
                    <a:lumMod val="75000"/>
                  </a:schemeClr>
                </a:solidFill>
              </a:rPr>
              <a:t>").</a:t>
            </a:r>
            <a:r>
              <a:rPr lang="fr-FR" b="1" dirty="0" err="1">
                <a:solidFill>
                  <a:schemeClr val="accent2">
                    <a:lumMod val="75000"/>
                  </a:schemeClr>
                </a:solidFill>
              </a:rPr>
              <a:t>text</a:t>
            </a:r>
            <a:r>
              <a:rPr lang="fr-FR" b="1" dirty="0">
                <a:solidFill>
                  <a:schemeClr val="accent2">
                    <a:lumMod val="75000"/>
                  </a:schemeClr>
                </a:solidFill>
              </a:rPr>
              <a:t>("Cette div possède l'index n° " + index);</a:t>
            </a:r>
          </a:p>
          <a:p>
            <a:r>
              <a:rPr lang="fr-FR" b="1" dirty="0">
                <a:solidFill>
                  <a:schemeClr val="accent2">
                    <a:lumMod val="75000"/>
                  </a:schemeClr>
                </a:solidFill>
              </a:rPr>
              <a:t>});</a:t>
            </a:r>
          </a:p>
          <a:p>
            <a:r>
              <a:rPr lang="fr-FR" dirty="0"/>
              <a:t>&lt;/script&gt;</a:t>
            </a:r>
          </a:p>
          <a:p>
            <a:r>
              <a:rPr lang="fr-FR" dirty="0"/>
              <a:t>&lt;/body&gt;</a:t>
            </a:r>
            <a:endParaRPr lang="fr-FR"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2420888"/>
            <a:ext cx="2692982"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4396928"/>
      </p:ext>
    </p:extLst>
  </p:cSld>
  <p:clrMapOvr>
    <a:masterClrMapping/>
  </p:clrMapOvr>
  <p:transition spd="slow">
    <p:wipe dir="d"/>
  </p:transition>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.siblings(</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4801314"/>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i="1" dirty="0" smtClean="0">
                <a:solidFill>
                  <a:schemeClr val="accent2">
                    <a:lumMod val="75000"/>
                  </a:schemeClr>
                </a:solidFill>
              </a:rPr>
              <a:t>siblings(</a:t>
            </a:r>
            <a:r>
              <a:rPr lang="fr-FR" b="1" i="1" dirty="0" smtClean="0">
                <a:solidFill>
                  <a:schemeClr val="tx2">
                    <a:lumMod val="75000"/>
                  </a:schemeClr>
                </a:solidFill>
              </a:rPr>
              <a:t>[</a:t>
            </a:r>
            <a:r>
              <a:rPr lang="fr-FR" b="1" i="1" dirty="0" err="1" smtClean="0">
                <a:solidFill>
                  <a:schemeClr val="tx2">
                    <a:lumMod val="75000"/>
                  </a:schemeClr>
                </a:solidFill>
              </a:rPr>
              <a:t>selecteur</a:t>
            </a:r>
            <a:r>
              <a:rPr lang="fr-FR" b="1" i="1" dirty="0" smtClean="0">
                <a:solidFill>
                  <a:schemeClr val="tx2">
                    <a:lumMod val="75000"/>
                  </a:schemeClr>
                </a:solidFill>
              </a:rPr>
              <a:t>]</a:t>
            </a:r>
            <a:r>
              <a:rPr lang="fr-FR" b="1" i="1" dirty="0" smtClean="0">
                <a:solidFill>
                  <a:schemeClr val="accent2">
                    <a:lumMod val="75000"/>
                  </a:schemeClr>
                </a:solidFill>
              </a:rPr>
              <a:t>)</a:t>
            </a:r>
            <a:endParaRPr lang="fr-FR" b="1" dirty="0"/>
          </a:p>
          <a:p>
            <a:r>
              <a:rPr lang="fr-FR" dirty="0" smtClean="0"/>
              <a:t>recherche la fratrie de chaque élément du jeu d'éléments sélectionnés par </a:t>
            </a:r>
            <a:r>
              <a:rPr lang="fr-FR" b="1" dirty="0">
                <a:solidFill>
                  <a:schemeClr val="tx2">
                    <a:lumMod val="75000"/>
                  </a:schemeClr>
                </a:solidFill>
              </a:rPr>
              <a:t>$(cible</a:t>
            </a:r>
            <a:r>
              <a:rPr lang="fr-FR" b="1" dirty="0" smtClean="0">
                <a:solidFill>
                  <a:schemeClr val="tx2">
                    <a:lumMod val="75000"/>
                  </a:schemeClr>
                </a:solidFill>
              </a:rPr>
              <a:t>) </a:t>
            </a:r>
            <a:r>
              <a:rPr lang="fr-FR" dirty="0"/>
              <a:t>filtré éventuellement par</a:t>
            </a:r>
            <a:r>
              <a:rPr lang="fr-FR" b="1" dirty="0">
                <a:solidFill>
                  <a:schemeClr val="tx2">
                    <a:lumMod val="75000"/>
                  </a:schemeClr>
                </a:solidFill>
              </a:rPr>
              <a:t> </a:t>
            </a:r>
            <a:r>
              <a:rPr lang="fr-FR" b="1" dirty="0" err="1">
                <a:solidFill>
                  <a:schemeClr val="tx2">
                    <a:lumMod val="75000"/>
                  </a:schemeClr>
                </a:solidFill>
              </a:rPr>
              <a:t>selecteur</a:t>
            </a:r>
            <a:endParaRPr lang="fr-FR" b="1" dirty="0" smtClean="0">
              <a:solidFill>
                <a:schemeClr val="tx2">
                  <a:lumMod val="75000"/>
                </a:schemeClr>
              </a:solidFill>
            </a:endParaRPr>
          </a:p>
          <a:p>
            <a:endParaRPr lang="fr-FR" dirty="0" smtClean="0"/>
          </a:p>
          <a:p>
            <a:r>
              <a:rPr lang="fr-FR" b="1" i="1" dirty="0">
                <a:solidFill>
                  <a:schemeClr val="tx2">
                    <a:lumMod val="75000"/>
                  </a:schemeClr>
                </a:solidFill>
              </a:rPr>
              <a:t>[</a:t>
            </a:r>
            <a:r>
              <a:rPr lang="fr-FR" b="1" i="1" dirty="0" err="1">
                <a:solidFill>
                  <a:schemeClr val="tx2">
                    <a:lumMod val="75000"/>
                  </a:schemeClr>
                </a:solidFill>
              </a:rPr>
              <a:t>selecteur</a:t>
            </a:r>
            <a:r>
              <a:rPr lang="fr-FR" b="1" i="1" dirty="0">
                <a:solidFill>
                  <a:schemeClr val="tx2">
                    <a:lumMod val="75000"/>
                  </a:schemeClr>
                </a:solidFill>
              </a:rPr>
              <a:t>]</a:t>
            </a:r>
            <a:r>
              <a:rPr lang="fr-FR" b="1" dirty="0" smtClean="0">
                <a:solidFill>
                  <a:schemeClr val="tx2">
                    <a:lumMod val="75000"/>
                  </a:schemeClr>
                </a:solidFill>
              </a:rPr>
              <a:t> </a:t>
            </a:r>
            <a:r>
              <a:rPr lang="fr-FR" b="1" dirty="0">
                <a:solidFill>
                  <a:schemeClr val="tx2">
                    <a:lumMod val="75000"/>
                  </a:schemeClr>
                </a:solidFill>
              </a:rPr>
              <a:t>:</a:t>
            </a:r>
            <a:r>
              <a:rPr lang="fr-FR" dirty="0"/>
              <a:t> </a:t>
            </a:r>
            <a:r>
              <a:rPr lang="fr-FR" dirty="0" smtClean="0"/>
              <a:t>chaîne de caractères contenant le sélecteur</a:t>
            </a:r>
          </a:p>
          <a:p>
            <a:r>
              <a:rPr lang="fr-FR" dirty="0" smtClean="0"/>
              <a:t>Exemple 1 :</a:t>
            </a:r>
          </a:p>
          <a:p>
            <a:r>
              <a:rPr lang="fr-FR" dirty="0"/>
              <a:t>&lt;body&gt;</a:t>
            </a:r>
          </a:p>
          <a:p>
            <a:r>
              <a:rPr lang="fr-FR" dirty="0"/>
              <a:t>&lt;</a:t>
            </a:r>
            <a:r>
              <a:rPr lang="fr-FR" dirty="0" err="1"/>
              <a:t>ul</a:t>
            </a:r>
            <a:r>
              <a:rPr lang="fr-FR" dirty="0"/>
              <a:t>&gt;</a:t>
            </a:r>
          </a:p>
          <a:p>
            <a:r>
              <a:rPr lang="fr-FR" dirty="0"/>
              <a:t>&lt;li&gt;</a:t>
            </a:r>
            <a:r>
              <a:rPr lang="fr-FR" dirty="0" err="1"/>
              <a:t>list</a:t>
            </a:r>
            <a:r>
              <a:rPr lang="fr-FR" dirty="0"/>
              <a:t> item 1&lt;/li&gt;</a:t>
            </a:r>
          </a:p>
          <a:p>
            <a:r>
              <a:rPr lang="fr-FR" dirty="0"/>
              <a:t>&lt;li&gt;</a:t>
            </a:r>
            <a:r>
              <a:rPr lang="fr-FR" dirty="0" err="1"/>
              <a:t>list</a:t>
            </a:r>
            <a:r>
              <a:rPr lang="fr-FR" dirty="0"/>
              <a:t> item 2&lt;/li&gt;</a:t>
            </a:r>
          </a:p>
          <a:p>
            <a:r>
              <a:rPr lang="fr-FR" dirty="0"/>
              <a:t>&lt;li&gt;</a:t>
            </a:r>
            <a:r>
              <a:rPr lang="fr-FR" dirty="0" err="1"/>
              <a:t>list</a:t>
            </a:r>
            <a:r>
              <a:rPr lang="fr-FR" dirty="0"/>
              <a:t> item 3&lt;/li&gt;</a:t>
            </a:r>
          </a:p>
          <a:p>
            <a:r>
              <a:rPr lang="fr-FR" dirty="0"/>
              <a:t>&lt;li&gt;</a:t>
            </a:r>
            <a:r>
              <a:rPr lang="fr-FR" dirty="0" err="1"/>
              <a:t>list</a:t>
            </a:r>
            <a:r>
              <a:rPr lang="fr-FR" dirty="0"/>
              <a:t> item 4&lt;/li&gt;</a:t>
            </a:r>
          </a:p>
          <a:p>
            <a:r>
              <a:rPr lang="fr-FR" dirty="0"/>
              <a:t>&lt;li&gt;</a:t>
            </a:r>
            <a:r>
              <a:rPr lang="fr-FR" dirty="0" err="1"/>
              <a:t>list</a:t>
            </a:r>
            <a:r>
              <a:rPr lang="fr-FR" dirty="0"/>
              <a:t> item 5&lt;/li&gt;</a:t>
            </a:r>
          </a:p>
          <a:p>
            <a:r>
              <a:rPr lang="fr-FR" dirty="0"/>
              <a:t>&lt;/</a:t>
            </a:r>
            <a:r>
              <a:rPr lang="fr-FR" dirty="0" err="1"/>
              <a:t>ul</a:t>
            </a:r>
            <a:r>
              <a:rPr lang="fr-FR" dirty="0"/>
              <a:t>&gt;</a:t>
            </a:r>
          </a:p>
          <a:p>
            <a:r>
              <a:rPr lang="fr-FR" dirty="0"/>
              <a:t>&lt;script&gt;</a:t>
            </a:r>
          </a:p>
          <a:p>
            <a:r>
              <a:rPr lang="fr-FR" b="1" dirty="0">
                <a:solidFill>
                  <a:schemeClr val="accent2">
                    <a:lumMod val="75000"/>
                  </a:schemeClr>
                </a:solidFill>
              </a:rPr>
              <a:t>$('</a:t>
            </a:r>
            <a:r>
              <a:rPr lang="fr-FR" b="1" dirty="0" err="1">
                <a:solidFill>
                  <a:schemeClr val="accent2">
                    <a:lumMod val="75000"/>
                  </a:schemeClr>
                </a:solidFill>
              </a:rPr>
              <a:t>li:eq</a:t>
            </a:r>
            <a:r>
              <a:rPr lang="fr-FR" b="1" dirty="0">
                <a:solidFill>
                  <a:schemeClr val="accent2">
                    <a:lumMod val="75000"/>
                  </a:schemeClr>
                </a:solidFill>
              </a:rPr>
              <a:t>(2)').siblings().</a:t>
            </a:r>
            <a:r>
              <a:rPr lang="fr-FR" b="1" dirty="0" err="1">
                <a:solidFill>
                  <a:schemeClr val="accent2">
                    <a:lumMod val="75000"/>
                  </a:schemeClr>
                </a:solidFill>
              </a:rPr>
              <a:t>css</a:t>
            </a:r>
            <a:r>
              <a:rPr lang="fr-FR" b="1" dirty="0">
                <a:solidFill>
                  <a:schemeClr val="accent2">
                    <a:lumMod val="75000"/>
                  </a:schemeClr>
                </a:solidFill>
              </a:rPr>
              <a:t>('background-</a:t>
            </a:r>
            <a:r>
              <a:rPr lang="fr-FR" b="1" dirty="0" err="1">
                <a:solidFill>
                  <a:schemeClr val="accent2">
                    <a:lumMod val="75000"/>
                  </a:schemeClr>
                </a:solidFill>
              </a:rPr>
              <a:t>color</a:t>
            </a:r>
            <a:r>
              <a:rPr lang="fr-FR" b="1" dirty="0">
                <a:solidFill>
                  <a:schemeClr val="accent2">
                    <a:lumMod val="75000"/>
                  </a:schemeClr>
                </a:solidFill>
              </a:rPr>
              <a:t>','</a:t>
            </a:r>
            <a:r>
              <a:rPr lang="fr-FR" b="1" dirty="0" err="1">
                <a:solidFill>
                  <a:schemeClr val="accent2">
                    <a:lumMod val="75000"/>
                  </a:schemeClr>
                </a:solidFill>
              </a:rPr>
              <a:t>yellow</a:t>
            </a:r>
            <a:r>
              <a:rPr lang="fr-FR" b="1" dirty="0">
                <a:solidFill>
                  <a:schemeClr val="accent2">
                    <a:lumMod val="75000"/>
                  </a:schemeClr>
                </a:solidFill>
              </a:rPr>
              <a:t>');</a:t>
            </a:r>
          </a:p>
          <a:p>
            <a:r>
              <a:rPr lang="fr-FR" dirty="0" smtClean="0"/>
              <a:t>&lt;/</a:t>
            </a:r>
            <a:r>
              <a:rPr lang="fr-FR" dirty="0"/>
              <a:t>script&gt;</a:t>
            </a:r>
            <a:endParaRPr lang="fr-FR" dirty="0" smtClean="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2788335"/>
            <a:ext cx="24384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76247446"/>
      </p:ext>
    </p:extLst>
  </p:cSld>
  <p:clrMapOvr>
    <a:masterClrMapping/>
  </p:clrMapOvr>
  <p:transition spd="slow">
    <p:wipe dir="d"/>
  </p:transition>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.siblings(</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3416320"/>
          </a:xfrm>
          <a:prstGeom prst="rect">
            <a:avLst/>
          </a:prstGeom>
          <a:noFill/>
        </p:spPr>
        <p:txBody>
          <a:bodyPr wrap="square" rtlCol="0">
            <a:spAutoFit/>
          </a:bodyPr>
          <a:lstStyle/>
          <a:p>
            <a:r>
              <a:rPr lang="fr-FR" dirty="0" smtClean="0"/>
              <a:t>Exemple 2 :</a:t>
            </a:r>
          </a:p>
          <a:p>
            <a:r>
              <a:rPr lang="fr-FR" dirty="0"/>
              <a:t>&lt;body&gt;</a:t>
            </a:r>
          </a:p>
          <a:p>
            <a:r>
              <a:rPr lang="fr-FR" dirty="0"/>
              <a:t>&lt;</a:t>
            </a:r>
            <a:r>
              <a:rPr lang="fr-FR" dirty="0" err="1"/>
              <a:t>ul</a:t>
            </a:r>
            <a:r>
              <a:rPr lang="fr-FR" dirty="0"/>
              <a:t>&gt;</a:t>
            </a:r>
          </a:p>
          <a:p>
            <a:r>
              <a:rPr lang="fr-FR" dirty="0"/>
              <a:t>&lt;li&gt;</a:t>
            </a:r>
            <a:r>
              <a:rPr lang="fr-FR" dirty="0" err="1"/>
              <a:t>list</a:t>
            </a:r>
            <a:r>
              <a:rPr lang="fr-FR" dirty="0"/>
              <a:t> item 1&lt;/li&gt;</a:t>
            </a:r>
          </a:p>
          <a:p>
            <a:r>
              <a:rPr lang="fr-FR" dirty="0"/>
              <a:t>&lt;li&gt;</a:t>
            </a:r>
            <a:r>
              <a:rPr lang="fr-FR" dirty="0" err="1"/>
              <a:t>list</a:t>
            </a:r>
            <a:r>
              <a:rPr lang="fr-FR" dirty="0"/>
              <a:t> item 2&lt;/li&gt;</a:t>
            </a:r>
          </a:p>
          <a:p>
            <a:r>
              <a:rPr lang="fr-FR" dirty="0"/>
              <a:t>&lt;li&gt;</a:t>
            </a:r>
            <a:r>
              <a:rPr lang="fr-FR" dirty="0" err="1"/>
              <a:t>list</a:t>
            </a:r>
            <a:r>
              <a:rPr lang="fr-FR" dirty="0"/>
              <a:t> item 3&lt;/li&gt;</a:t>
            </a:r>
          </a:p>
          <a:p>
            <a:r>
              <a:rPr lang="fr-FR" dirty="0"/>
              <a:t>&lt;li&gt;</a:t>
            </a:r>
            <a:r>
              <a:rPr lang="fr-FR" dirty="0" err="1"/>
              <a:t>list</a:t>
            </a:r>
            <a:r>
              <a:rPr lang="fr-FR" dirty="0"/>
              <a:t> item 4&lt;/li&gt;</a:t>
            </a:r>
          </a:p>
          <a:p>
            <a:r>
              <a:rPr lang="fr-FR" dirty="0"/>
              <a:t>&lt;li&gt;</a:t>
            </a:r>
            <a:r>
              <a:rPr lang="fr-FR" dirty="0" err="1"/>
              <a:t>list</a:t>
            </a:r>
            <a:r>
              <a:rPr lang="fr-FR" dirty="0"/>
              <a:t> item 5&lt;/li&gt;</a:t>
            </a:r>
          </a:p>
          <a:p>
            <a:r>
              <a:rPr lang="fr-FR" dirty="0"/>
              <a:t>&lt;/</a:t>
            </a:r>
            <a:r>
              <a:rPr lang="fr-FR" dirty="0" err="1"/>
              <a:t>ul</a:t>
            </a:r>
            <a:r>
              <a:rPr lang="fr-FR" dirty="0"/>
              <a:t>&gt;</a:t>
            </a:r>
          </a:p>
          <a:p>
            <a:r>
              <a:rPr lang="fr-FR" dirty="0"/>
              <a:t>&lt;script&gt;</a:t>
            </a:r>
          </a:p>
          <a:p>
            <a:r>
              <a:rPr lang="fr-FR" b="1" dirty="0">
                <a:solidFill>
                  <a:schemeClr val="accent2">
                    <a:lumMod val="75000"/>
                  </a:schemeClr>
                </a:solidFill>
              </a:rPr>
              <a:t>$('</a:t>
            </a:r>
            <a:r>
              <a:rPr lang="fr-FR" b="1" dirty="0" err="1">
                <a:solidFill>
                  <a:schemeClr val="accent2">
                    <a:lumMod val="75000"/>
                  </a:schemeClr>
                </a:solidFill>
              </a:rPr>
              <a:t>li:eq</a:t>
            </a:r>
            <a:r>
              <a:rPr lang="fr-FR" b="1" dirty="0">
                <a:solidFill>
                  <a:schemeClr val="accent2">
                    <a:lumMod val="75000"/>
                  </a:schemeClr>
                </a:solidFill>
              </a:rPr>
              <a:t>(2)').siblings</a:t>
            </a:r>
            <a:r>
              <a:rPr lang="fr-FR" b="1" dirty="0" smtClean="0">
                <a:solidFill>
                  <a:schemeClr val="accent2">
                    <a:lumMod val="75000"/>
                  </a:schemeClr>
                </a:solidFill>
              </a:rPr>
              <a:t>(':</a:t>
            </a:r>
            <a:r>
              <a:rPr lang="fr-FR" b="1" dirty="0" err="1" smtClean="0">
                <a:solidFill>
                  <a:schemeClr val="accent2">
                    <a:lumMod val="75000"/>
                  </a:schemeClr>
                </a:solidFill>
              </a:rPr>
              <a:t>even</a:t>
            </a:r>
            <a:r>
              <a:rPr lang="fr-FR" b="1" dirty="0" smtClean="0">
                <a:solidFill>
                  <a:schemeClr val="accent2">
                    <a:lumMod val="75000"/>
                  </a:schemeClr>
                </a:solidFill>
              </a:rPr>
              <a:t>').</a:t>
            </a:r>
            <a:r>
              <a:rPr lang="fr-FR" b="1" dirty="0" err="1">
                <a:solidFill>
                  <a:schemeClr val="accent2">
                    <a:lumMod val="75000"/>
                  </a:schemeClr>
                </a:solidFill>
              </a:rPr>
              <a:t>css</a:t>
            </a:r>
            <a:r>
              <a:rPr lang="fr-FR" b="1" dirty="0">
                <a:solidFill>
                  <a:schemeClr val="accent2">
                    <a:lumMod val="75000"/>
                  </a:schemeClr>
                </a:solidFill>
              </a:rPr>
              <a:t>('background-</a:t>
            </a:r>
            <a:r>
              <a:rPr lang="fr-FR" b="1" dirty="0" err="1">
                <a:solidFill>
                  <a:schemeClr val="accent2">
                    <a:lumMod val="75000"/>
                  </a:schemeClr>
                </a:solidFill>
              </a:rPr>
              <a:t>color</a:t>
            </a:r>
            <a:r>
              <a:rPr lang="fr-FR" b="1" dirty="0">
                <a:solidFill>
                  <a:schemeClr val="accent2">
                    <a:lumMod val="75000"/>
                  </a:schemeClr>
                </a:solidFill>
              </a:rPr>
              <a:t>','</a:t>
            </a:r>
            <a:r>
              <a:rPr lang="fr-FR" b="1" dirty="0" err="1">
                <a:solidFill>
                  <a:schemeClr val="accent2">
                    <a:lumMod val="75000"/>
                  </a:schemeClr>
                </a:solidFill>
              </a:rPr>
              <a:t>yellow</a:t>
            </a:r>
            <a:r>
              <a:rPr lang="fr-FR" b="1" dirty="0">
                <a:solidFill>
                  <a:schemeClr val="accent2">
                    <a:lumMod val="75000"/>
                  </a:schemeClr>
                </a:solidFill>
              </a:rPr>
              <a:t>');</a:t>
            </a:r>
          </a:p>
          <a:p>
            <a:r>
              <a:rPr lang="fr-FR" dirty="0" smtClean="0"/>
              <a:t>&lt;/</a:t>
            </a:r>
            <a:r>
              <a:rPr lang="fr-FR" dirty="0"/>
              <a:t>script&gt;</a:t>
            </a:r>
            <a:endParaRPr lang="fr-FR" dirty="0" smtClean="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1556792"/>
            <a:ext cx="3178744" cy="156414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73462279"/>
      </p:ext>
    </p:extLst>
  </p:cSld>
  <p:clrMapOvr>
    <a:masterClrMapping/>
  </p:clrMapOvr>
  <p:transition spd="slow">
    <p:wipe dir="d"/>
  </p:transition>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next</a:t>
            </a:r>
            <a:r>
              <a:rPr lang="fr-FR" sz="3100" b="1" i="1" dirty="0" smtClean="0">
                <a:solidFill>
                  <a:schemeClr val="accent2">
                    <a:lumMod val="75000"/>
                  </a:schemeClr>
                </a:solidFill>
              </a:rPr>
              <a:t>(</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4801314"/>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i="1" dirty="0" err="1" smtClean="0">
                <a:solidFill>
                  <a:schemeClr val="accent2">
                    <a:lumMod val="75000"/>
                  </a:schemeClr>
                </a:solidFill>
              </a:rPr>
              <a:t>next</a:t>
            </a:r>
            <a:r>
              <a:rPr lang="fr-FR" b="1" i="1" dirty="0" smtClean="0">
                <a:solidFill>
                  <a:schemeClr val="accent2">
                    <a:lumMod val="75000"/>
                  </a:schemeClr>
                </a:solidFill>
              </a:rPr>
              <a:t>(</a:t>
            </a:r>
            <a:r>
              <a:rPr lang="fr-FR" b="1" i="1" dirty="0" smtClean="0">
                <a:solidFill>
                  <a:schemeClr val="tx2">
                    <a:lumMod val="75000"/>
                  </a:schemeClr>
                </a:solidFill>
              </a:rPr>
              <a:t>[</a:t>
            </a:r>
            <a:r>
              <a:rPr lang="fr-FR" b="1" i="1" dirty="0" err="1" smtClean="0">
                <a:solidFill>
                  <a:schemeClr val="tx2">
                    <a:lumMod val="75000"/>
                  </a:schemeClr>
                </a:solidFill>
              </a:rPr>
              <a:t>selecteur</a:t>
            </a:r>
            <a:r>
              <a:rPr lang="fr-FR" b="1" i="1" dirty="0" smtClean="0">
                <a:solidFill>
                  <a:schemeClr val="tx2">
                    <a:lumMod val="75000"/>
                  </a:schemeClr>
                </a:solidFill>
              </a:rPr>
              <a:t>]</a:t>
            </a:r>
            <a:r>
              <a:rPr lang="fr-FR" b="1" i="1" dirty="0" smtClean="0">
                <a:solidFill>
                  <a:schemeClr val="accent2">
                    <a:lumMod val="75000"/>
                  </a:schemeClr>
                </a:solidFill>
              </a:rPr>
              <a:t>)</a:t>
            </a:r>
            <a:endParaRPr lang="fr-FR" b="1" dirty="0"/>
          </a:p>
          <a:p>
            <a:r>
              <a:rPr lang="fr-FR" dirty="0" smtClean="0"/>
              <a:t>recherche le frère suivant de chaque élément du jeu d'éléments sélectionnés par </a:t>
            </a:r>
            <a:r>
              <a:rPr lang="fr-FR" b="1" dirty="0">
                <a:solidFill>
                  <a:schemeClr val="tx2">
                    <a:lumMod val="75000"/>
                  </a:schemeClr>
                </a:solidFill>
              </a:rPr>
              <a:t>$(cible</a:t>
            </a:r>
            <a:r>
              <a:rPr lang="fr-FR" b="1" dirty="0" smtClean="0">
                <a:solidFill>
                  <a:schemeClr val="tx2">
                    <a:lumMod val="75000"/>
                  </a:schemeClr>
                </a:solidFill>
              </a:rPr>
              <a:t>) </a:t>
            </a:r>
            <a:r>
              <a:rPr lang="fr-FR" dirty="0" smtClean="0"/>
              <a:t>filtré éventuellement par</a:t>
            </a:r>
            <a:r>
              <a:rPr lang="fr-FR" b="1" dirty="0" smtClean="0">
                <a:solidFill>
                  <a:schemeClr val="tx2">
                    <a:lumMod val="75000"/>
                  </a:schemeClr>
                </a:solidFill>
              </a:rPr>
              <a:t> </a:t>
            </a:r>
            <a:r>
              <a:rPr lang="fr-FR" b="1" dirty="0" err="1" smtClean="0">
                <a:solidFill>
                  <a:schemeClr val="tx2">
                    <a:lumMod val="75000"/>
                  </a:schemeClr>
                </a:solidFill>
              </a:rPr>
              <a:t>selecteur</a:t>
            </a:r>
            <a:endParaRPr lang="fr-FR" b="1" dirty="0" smtClean="0">
              <a:solidFill>
                <a:schemeClr val="tx2">
                  <a:lumMod val="75000"/>
                </a:schemeClr>
              </a:solidFill>
            </a:endParaRPr>
          </a:p>
          <a:p>
            <a:endParaRPr lang="fr-FR" dirty="0" smtClean="0"/>
          </a:p>
          <a:p>
            <a:r>
              <a:rPr lang="fr-FR" b="1" i="1" dirty="0">
                <a:solidFill>
                  <a:schemeClr val="tx2">
                    <a:lumMod val="75000"/>
                  </a:schemeClr>
                </a:solidFill>
              </a:rPr>
              <a:t>[</a:t>
            </a:r>
            <a:r>
              <a:rPr lang="fr-FR" b="1" i="1" dirty="0" err="1">
                <a:solidFill>
                  <a:schemeClr val="tx2">
                    <a:lumMod val="75000"/>
                  </a:schemeClr>
                </a:solidFill>
              </a:rPr>
              <a:t>selecteur</a:t>
            </a:r>
            <a:r>
              <a:rPr lang="fr-FR" b="1" i="1" dirty="0">
                <a:solidFill>
                  <a:schemeClr val="tx2">
                    <a:lumMod val="75000"/>
                  </a:schemeClr>
                </a:solidFill>
              </a:rPr>
              <a:t>]</a:t>
            </a:r>
            <a:r>
              <a:rPr lang="fr-FR" b="1" dirty="0" smtClean="0">
                <a:solidFill>
                  <a:schemeClr val="tx2">
                    <a:lumMod val="75000"/>
                  </a:schemeClr>
                </a:solidFill>
              </a:rPr>
              <a:t> </a:t>
            </a:r>
            <a:r>
              <a:rPr lang="fr-FR" b="1" dirty="0">
                <a:solidFill>
                  <a:schemeClr val="tx2">
                    <a:lumMod val="75000"/>
                  </a:schemeClr>
                </a:solidFill>
              </a:rPr>
              <a:t>:</a:t>
            </a:r>
            <a:r>
              <a:rPr lang="fr-FR" dirty="0"/>
              <a:t> </a:t>
            </a:r>
            <a:r>
              <a:rPr lang="fr-FR" dirty="0" smtClean="0"/>
              <a:t>chaîne de caractères contenant le sélecteur</a:t>
            </a:r>
          </a:p>
          <a:p>
            <a:r>
              <a:rPr lang="fr-FR" dirty="0" smtClean="0"/>
              <a:t>Exemple  :</a:t>
            </a:r>
          </a:p>
          <a:p>
            <a:r>
              <a:rPr lang="fr-FR" dirty="0"/>
              <a:t>&lt;body&gt;</a:t>
            </a:r>
          </a:p>
          <a:p>
            <a:r>
              <a:rPr lang="fr-FR" dirty="0"/>
              <a:t>&lt;</a:t>
            </a:r>
            <a:r>
              <a:rPr lang="fr-FR" dirty="0" err="1"/>
              <a:t>ul</a:t>
            </a:r>
            <a:r>
              <a:rPr lang="fr-FR" dirty="0"/>
              <a:t>&gt;</a:t>
            </a:r>
          </a:p>
          <a:p>
            <a:r>
              <a:rPr lang="fr-FR" dirty="0"/>
              <a:t>&lt;li&gt;</a:t>
            </a:r>
            <a:r>
              <a:rPr lang="fr-FR" dirty="0" err="1"/>
              <a:t>list</a:t>
            </a:r>
            <a:r>
              <a:rPr lang="fr-FR" dirty="0"/>
              <a:t> item 1&lt;/li&gt;</a:t>
            </a:r>
          </a:p>
          <a:p>
            <a:r>
              <a:rPr lang="fr-FR" dirty="0"/>
              <a:t>&lt;li&gt;</a:t>
            </a:r>
            <a:r>
              <a:rPr lang="fr-FR" dirty="0" err="1"/>
              <a:t>list</a:t>
            </a:r>
            <a:r>
              <a:rPr lang="fr-FR" dirty="0"/>
              <a:t> item 2&lt;/li&gt;</a:t>
            </a:r>
          </a:p>
          <a:p>
            <a:r>
              <a:rPr lang="fr-FR" dirty="0"/>
              <a:t>&lt;</a:t>
            </a:r>
            <a:r>
              <a:rPr lang="fr-FR" dirty="0" smtClean="0"/>
              <a:t>li class="</a:t>
            </a:r>
            <a:r>
              <a:rPr lang="fr-FR" dirty="0" err="1" smtClean="0"/>
              <a:t>serie</a:t>
            </a:r>
            <a:r>
              <a:rPr lang="fr-FR" dirty="0" smtClean="0"/>
              <a:t>"&gt;</a:t>
            </a:r>
            <a:r>
              <a:rPr lang="fr-FR" dirty="0" err="1" smtClean="0"/>
              <a:t>list</a:t>
            </a:r>
            <a:r>
              <a:rPr lang="fr-FR" dirty="0" smtClean="0"/>
              <a:t> </a:t>
            </a:r>
            <a:r>
              <a:rPr lang="fr-FR" dirty="0"/>
              <a:t>item 3&lt;/li&gt;</a:t>
            </a:r>
          </a:p>
          <a:p>
            <a:r>
              <a:rPr lang="fr-FR" dirty="0"/>
              <a:t>&lt;li&gt;</a:t>
            </a:r>
            <a:r>
              <a:rPr lang="fr-FR" dirty="0" err="1"/>
              <a:t>list</a:t>
            </a:r>
            <a:r>
              <a:rPr lang="fr-FR" dirty="0"/>
              <a:t> item 4&lt;/li&gt;</a:t>
            </a:r>
          </a:p>
          <a:p>
            <a:r>
              <a:rPr lang="fr-FR" dirty="0"/>
              <a:t>&lt;li&gt;</a:t>
            </a:r>
            <a:r>
              <a:rPr lang="fr-FR" dirty="0" err="1"/>
              <a:t>list</a:t>
            </a:r>
            <a:r>
              <a:rPr lang="fr-FR" dirty="0"/>
              <a:t> item 5&lt;/li&gt;</a:t>
            </a:r>
          </a:p>
          <a:p>
            <a:r>
              <a:rPr lang="fr-FR" dirty="0"/>
              <a:t>&lt;/</a:t>
            </a:r>
            <a:r>
              <a:rPr lang="fr-FR" dirty="0" err="1"/>
              <a:t>ul</a:t>
            </a:r>
            <a:r>
              <a:rPr lang="fr-FR" dirty="0"/>
              <a:t>&gt;</a:t>
            </a:r>
          </a:p>
          <a:p>
            <a:r>
              <a:rPr lang="fr-FR" dirty="0"/>
              <a:t>&lt;script&gt;</a:t>
            </a:r>
          </a:p>
          <a:p>
            <a:r>
              <a:rPr lang="fr-FR" b="1" dirty="0">
                <a:solidFill>
                  <a:schemeClr val="accent2">
                    <a:lumMod val="75000"/>
                  </a:schemeClr>
                </a:solidFill>
              </a:rPr>
              <a:t>$(</a:t>
            </a:r>
            <a:r>
              <a:rPr lang="fr-FR" b="1" dirty="0" smtClean="0">
                <a:solidFill>
                  <a:schemeClr val="accent2">
                    <a:lumMod val="75000"/>
                  </a:schemeClr>
                </a:solidFill>
              </a:rPr>
              <a:t>'</a:t>
            </a:r>
            <a:r>
              <a:rPr lang="fr-FR" b="1" dirty="0" err="1" smtClean="0">
                <a:solidFill>
                  <a:schemeClr val="accent2">
                    <a:lumMod val="75000"/>
                  </a:schemeClr>
                </a:solidFill>
              </a:rPr>
              <a:t>li.serie</a:t>
            </a:r>
            <a:r>
              <a:rPr lang="fr-FR" b="1" dirty="0" smtClean="0">
                <a:solidFill>
                  <a:schemeClr val="accent2">
                    <a:lumMod val="75000"/>
                  </a:schemeClr>
                </a:solidFill>
              </a:rPr>
              <a:t>').</a:t>
            </a:r>
            <a:r>
              <a:rPr lang="fr-FR" b="1" dirty="0" err="1" smtClean="0">
                <a:solidFill>
                  <a:schemeClr val="accent2">
                    <a:lumMod val="75000"/>
                  </a:schemeClr>
                </a:solidFill>
              </a:rPr>
              <a:t>next</a:t>
            </a:r>
            <a:r>
              <a:rPr lang="fr-FR" b="1" dirty="0" smtClean="0">
                <a:solidFill>
                  <a:schemeClr val="accent2">
                    <a:lumMod val="75000"/>
                  </a:schemeClr>
                </a:solidFill>
              </a:rPr>
              <a:t>().</a:t>
            </a:r>
            <a:r>
              <a:rPr lang="fr-FR" b="1" dirty="0" err="1">
                <a:solidFill>
                  <a:schemeClr val="accent2">
                    <a:lumMod val="75000"/>
                  </a:schemeClr>
                </a:solidFill>
              </a:rPr>
              <a:t>css</a:t>
            </a:r>
            <a:r>
              <a:rPr lang="fr-FR" b="1" dirty="0">
                <a:solidFill>
                  <a:schemeClr val="accent2">
                    <a:lumMod val="75000"/>
                  </a:schemeClr>
                </a:solidFill>
              </a:rPr>
              <a:t>('background-</a:t>
            </a:r>
            <a:r>
              <a:rPr lang="fr-FR" b="1" dirty="0" err="1">
                <a:solidFill>
                  <a:schemeClr val="accent2">
                    <a:lumMod val="75000"/>
                  </a:schemeClr>
                </a:solidFill>
              </a:rPr>
              <a:t>color</a:t>
            </a:r>
            <a:r>
              <a:rPr lang="fr-FR" b="1" dirty="0">
                <a:solidFill>
                  <a:schemeClr val="accent2">
                    <a:lumMod val="75000"/>
                  </a:schemeClr>
                </a:solidFill>
              </a:rPr>
              <a:t>','</a:t>
            </a:r>
            <a:r>
              <a:rPr lang="fr-FR" b="1" dirty="0" err="1">
                <a:solidFill>
                  <a:schemeClr val="accent2">
                    <a:lumMod val="75000"/>
                  </a:schemeClr>
                </a:solidFill>
              </a:rPr>
              <a:t>yellow</a:t>
            </a:r>
            <a:r>
              <a:rPr lang="fr-FR" b="1" dirty="0">
                <a:solidFill>
                  <a:schemeClr val="accent2">
                    <a:lumMod val="75000"/>
                  </a:schemeClr>
                </a:solidFill>
              </a:rPr>
              <a:t>');</a:t>
            </a:r>
          </a:p>
          <a:p>
            <a:r>
              <a:rPr lang="fr-FR" dirty="0" smtClean="0"/>
              <a:t>&lt;/</a:t>
            </a:r>
            <a:r>
              <a:rPr lang="fr-FR" dirty="0"/>
              <a:t>script&gt;</a:t>
            </a:r>
            <a:endParaRPr lang="fr-FR" dirty="0" smtClean="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1" y="3251458"/>
            <a:ext cx="2148085" cy="147368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06916225"/>
      </p:ext>
    </p:extLst>
  </p:cSld>
  <p:clrMapOvr>
    <a:masterClrMapping/>
  </p:clrMapOvr>
  <p:transition spd="slow">
    <p:wipe dir="d"/>
  </p:transition>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prev</a:t>
            </a:r>
            <a:r>
              <a:rPr lang="fr-FR" sz="3100" b="1" i="1" dirty="0" smtClean="0">
                <a:solidFill>
                  <a:schemeClr val="accent2">
                    <a:lumMod val="75000"/>
                  </a:schemeClr>
                </a:solidFill>
              </a:rPr>
              <a:t>(</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4801314"/>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i="1" dirty="0" err="1" smtClean="0">
                <a:solidFill>
                  <a:schemeClr val="accent2">
                    <a:lumMod val="75000"/>
                  </a:schemeClr>
                </a:solidFill>
              </a:rPr>
              <a:t>prev</a:t>
            </a:r>
            <a:r>
              <a:rPr lang="fr-FR" b="1" i="1" dirty="0" smtClean="0">
                <a:solidFill>
                  <a:schemeClr val="accent2">
                    <a:lumMod val="75000"/>
                  </a:schemeClr>
                </a:solidFill>
              </a:rPr>
              <a:t>(</a:t>
            </a:r>
            <a:r>
              <a:rPr lang="fr-FR" b="1" i="1" dirty="0" smtClean="0">
                <a:solidFill>
                  <a:schemeClr val="tx2">
                    <a:lumMod val="75000"/>
                  </a:schemeClr>
                </a:solidFill>
              </a:rPr>
              <a:t>[</a:t>
            </a:r>
            <a:r>
              <a:rPr lang="fr-FR" b="1" i="1" dirty="0" err="1" smtClean="0">
                <a:solidFill>
                  <a:schemeClr val="tx2">
                    <a:lumMod val="75000"/>
                  </a:schemeClr>
                </a:solidFill>
              </a:rPr>
              <a:t>selecteur</a:t>
            </a:r>
            <a:r>
              <a:rPr lang="fr-FR" b="1" i="1" dirty="0" smtClean="0">
                <a:solidFill>
                  <a:schemeClr val="tx2">
                    <a:lumMod val="75000"/>
                  </a:schemeClr>
                </a:solidFill>
              </a:rPr>
              <a:t>]</a:t>
            </a:r>
            <a:r>
              <a:rPr lang="fr-FR" b="1" i="1" dirty="0" smtClean="0">
                <a:solidFill>
                  <a:schemeClr val="accent2">
                    <a:lumMod val="75000"/>
                  </a:schemeClr>
                </a:solidFill>
              </a:rPr>
              <a:t>)</a:t>
            </a:r>
            <a:endParaRPr lang="fr-FR" b="1" dirty="0"/>
          </a:p>
          <a:p>
            <a:r>
              <a:rPr lang="fr-FR" dirty="0" smtClean="0"/>
              <a:t>recherche le frère précédant de chaque élément du jeu d'éléments sélectionnés par </a:t>
            </a:r>
            <a:r>
              <a:rPr lang="fr-FR" b="1" dirty="0">
                <a:solidFill>
                  <a:schemeClr val="tx2">
                    <a:lumMod val="75000"/>
                  </a:schemeClr>
                </a:solidFill>
              </a:rPr>
              <a:t>$(cible</a:t>
            </a:r>
            <a:r>
              <a:rPr lang="fr-FR" b="1" dirty="0" smtClean="0">
                <a:solidFill>
                  <a:schemeClr val="tx2">
                    <a:lumMod val="75000"/>
                  </a:schemeClr>
                </a:solidFill>
              </a:rPr>
              <a:t>) </a:t>
            </a:r>
            <a:r>
              <a:rPr lang="fr-FR" dirty="0" smtClean="0"/>
              <a:t>filtré éventuellement par</a:t>
            </a:r>
            <a:r>
              <a:rPr lang="fr-FR" b="1" dirty="0" smtClean="0">
                <a:solidFill>
                  <a:schemeClr val="tx2">
                    <a:lumMod val="75000"/>
                  </a:schemeClr>
                </a:solidFill>
              </a:rPr>
              <a:t> </a:t>
            </a:r>
            <a:r>
              <a:rPr lang="fr-FR" b="1" dirty="0" err="1" smtClean="0">
                <a:solidFill>
                  <a:schemeClr val="tx2">
                    <a:lumMod val="75000"/>
                  </a:schemeClr>
                </a:solidFill>
              </a:rPr>
              <a:t>selecteur</a:t>
            </a:r>
            <a:r>
              <a:rPr lang="fr-FR" b="1" dirty="0" smtClean="0">
                <a:solidFill>
                  <a:schemeClr val="tx2">
                    <a:lumMod val="75000"/>
                  </a:schemeClr>
                </a:solidFill>
              </a:rPr>
              <a:t>.</a:t>
            </a:r>
          </a:p>
          <a:p>
            <a:endParaRPr lang="fr-FR" dirty="0" smtClean="0"/>
          </a:p>
          <a:p>
            <a:r>
              <a:rPr lang="fr-FR" b="1" i="1" dirty="0">
                <a:solidFill>
                  <a:schemeClr val="tx2">
                    <a:lumMod val="75000"/>
                  </a:schemeClr>
                </a:solidFill>
              </a:rPr>
              <a:t>[</a:t>
            </a:r>
            <a:r>
              <a:rPr lang="fr-FR" b="1" i="1" dirty="0" err="1">
                <a:solidFill>
                  <a:schemeClr val="tx2">
                    <a:lumMod val="75000"/>
                  </a:schemeClr>
                </a:solidFill>
              </a:rPr>
              <a:t>selecteur</a:t>
            </a:r>
            <a:r>
              <a:rPr lang="fr-FR" b="1" i="1" dirty="0">
                <a:solidFill>
                  <a:schemeClr val="tx2">
                    <a:lumMod val="75000"/>
                  </a:schemeClr>
                </a:solidFill>
              </a:rPr>
              <a:t>]</a:t>
            </a:r>
            <a:r>
              <a:rPr lang="fr-FR" b="1" dirty="0" smtClean="0">
                <a:solidFill>
                  <a:schemeClr val="tx2">
                    <a:lumMod val="75000"/>
                  </a:schemeClr>
                </a:solidFill>
              </a:rPr>
              <a:t> </a:t>
            </a:r>
            <a:r>
              <a:rPr lang="fr-FR" b="1" dirty="0">
                <a:solidFill>
                  <a:schemeClr val="tx2">
                    <a:lumMod val="75000"/>
                  </a:schemeClr>
                </a:solidFill>
              </a:rPr>
              <a:t>:</a:t>
            </a:r>
            <a:r>
              <a:rPr lang="fr-FR" dirty="0"/>
              <a:t> </a:t>
            </a:r>
            <a:r>
              <a:rPr lang="fr-FR" dirty="0" smtClean="0"/>
              <a:t>chaîne de caractères contenant le sélecteur</a:t>
            </a:r>
          </a:p>
          <a:p>
            <a:r>
              <a:rPr lang="fr-FR" dirty="0" smtClean="0"/>
              <a:t>Exemple :</a:t>
            </a:r>
          </a:p>
          <a:p>
            <a:r>
              <a:rPr lang="fr-FR" dirty="0"/>
              <a:t>&lt;body&gt;</a:t>
            </a:r>
          </a:p>
          <a:p>
            <a:r>
              <a:rPr lang="fr-FR" dirty="0"/>
              <a:t>&lt;</a:t>
            </a:r>
            <a:r>
              <a:rPr lang="fr-FR" dirty="0" err="1"/>
              <a:t>ul</a:t>
            </a:r>
            <a:r>
              <a:rPr lang="fr-FR" dirty="0"/>
              <a:t>&gt;</a:t>
            </a:r>
          </a:p>
          <a:p>
            <a:r>
              <a:rPr lang="fr-FR" dirty="0"/>
              <a:t>&lt;li&gt;</a:t>
            </a:r>
            <a:r>
              <a:rPr lang="fr-FR" dirty="0" err="1"/>
              <a:t>list</a:t>
            </a:r>
            <a:r>
              <a:rPr lang="fr-FR" dirty="0"/>
              <a:t> item 1&lt;/li&gt;</a:t>
            </a:r>
          </a:p>
          <a:p>
            <a:r>
              <a:rPr lang="fr-FR" dirty="0"/>
              <a:t>&lt;li&gt;</a:t>
            </a:r>
            <a:r>
              <a:rPr lang="fr-FR" dirty="0" err="1"/>
              <a:t>list</a:t>
            </a:r>
            <a:r>
              <a:rPr lang="fr-FR" dirty="0"/>
              <a:t> item 2&lt;/li&gt;</a:t>
            </a:r>
          </a:p>
          <a:p>
            <a:r>
              <a:rPr lang="fr-FR" dirty="0"/>
              <a:t>&lt;</a:t>
            </a:r>
            <a:r>
              <a:rPr lang="fr-FR" dirty="0" smtClean="0"/>
              <a:t>li class="</a:t>
            </a:r>
            <a:r>
              <a:rPr lang="fr-FR" dirty="0" err="1" smtClean="0"/>
              <a:t>serie</a:t>
            </a:r>
            <a:r>
              <a:rPr lang="fr-FR" dirty="0" smtClean="0"/>
              <a:t>"&gt;</a:t>
            </a:r>
            <a:r>
              <a:rPr lang="fr-FR" dirty="0" err="1" smtClean="0"/>
              <a:t>list</a:t>
            </a:r>
            <a:r>
              <a:rPr lang="fr-FR" dirty="0" smtClean="0"/>
              <a:t> </a:t>
            </a:r>
            <a:r>
              <a:rPr lang="fr-FR" dirty="0"/>
              <a:t>item 3&lt;/li&gt;</a:t>
            </a:r>
          </a:p>
          <a:p>
            <a:r>
              <a:rPr lang="fr-FR" dirty="0"/>
              <a:t>&lt;li&gt;</a:t>
            </a:r>
            <a:r>
              <a:rPr lang="fr-FR" dirty="0" err="1"/>
              <a:t>list</a:t>
            </a:r>
            <a:r>
              <a:rPr lang="fr-FR" dirty="0"/>
              <a:t> item 4&lt;/li&gt;</a:t>
            </a:r>
          </a:p>
          <a:p>
            <a:r>
              <a:rPr lang="fr-FR" dirty="0"/>
              <a:t>&lt;li&gt;</a:t>
            </a:r>
            <a:r>
              <a:rPr lang="fr-FR" dirty="0" err="1"/>
              <a:t>list</a:t>
            </a:r>
            <a:r>
              <a:rPr lang="fr-FR" dirty="0"/>
              <a:t> item 5&lt;/li&gt;</a:t>
            </a:r>
          </a:p>
          <a:p>
            <a:r>
              <a:rPr lang="fr-FR" dirty="0"/>
              <a:t>&lt;/</a:t>
            </a:r>
            <a:r>
              <a:rPr lang="fr-FR" dirty="0" err="1"/>
              <a:t>ul</a:t>
            </a:r>
            <a:r>
              <a:rPr lang="fr-FR" dirty="0"/>
              <a:t>&gt;</a:t>
            </a:r>
          </a:p>
          <a:p>
            <a:r>
              <a:rPr lang="fr-FR" dirty="0"/>
              <a:t>&lt;script&gt;</a:t>
            </a:r>
          </a:p>
          <a:p>
            <a:r>
              <a:rPr lang="fr-FR" b="1" dirty="0">
                <a:solidFill>
                  <a:schemeClr val="accent2">
                    <a:lumMod val="75000"/>
                  </a:schemeClr>
                </a:solidFill>
              </a:rPr>
              <a:t>$(</a:t>
            </a:r>
            <a:r>
              <a:rPr lang="fr-FR" b="1" dirty="0" smtClean="0">
                <a:solidFill>
                  <a:schemeClr val="accent2">
                    <a:lumMod val="75000"/>
                  </a:schemeClr>
                </a:solidFill>
              </a:rPr>
              <a:t>'</a:t>
            </a:r>
            <a:r>
              <a:rPr lang="fr-FR" b="1" dirty="0" err="1" smtClean="0">
                <a:solidFill>
                  <a:schemeClr val="accent2">
                    <a:lumMod val="75000"/>
                  </a:schemeClr>
                </a:solidFill>
              </a:rPr>
              <a:t>li.serie</a:t>
            </a:r>
            <a:r>
              <a:rPr lang="fr-FR" b="1" dirty="0" smtClean="0">
                <a:solidFill>
                  <a:schemeClr val="accent2">
                    <a:lumMod val="75000"/>
                  </a:schemeClr>
                </a:solidFill>
              </a:rPr>
              <a:t>').</a:t>
            </a:r>
            <a:r>
              <a:rPr lang="fr-FR" b="1" dirty="0" err="1" smtClean="0">
                <a:solidFill>
                  <a:schemeClr val="accent2">
                    <a:lumMod val="75000"/>
                  </a:schemeClr>
                </a:solidFill>
              </a:rPr>
              <a:t>prev</a:t>
            </a:r>
            <a:r>
              <a:rPr lang="fr-FR" b="1" dirty="0" smtClean="0">
                <a:solidFill>
                  <a:schemeClr val="accent2">
                    <a:lumMod val="75000"/>
                  </a:schemeClr>
                </a:solidFill>
              </a:rPr>
              <a:t>().</a:t>
            </a:r>
            <a:r>
              <a:rPr lang="fr-FR" b="1" dirty="0" err="1">
                <a:solidFill>
                  <a:schemeClr val="accent2">
                    <a:lumMod val="75000"/>
                  </a:schemeClr>
                </a:solidFill>
              </a:rPr>
              <a:t>css</a:t>
            </a:r>
            <a:r>
              <a:rPr lang="fr-FR" b="1" dirty="0">
                <a:solidFill>
                  <a:schemeClr val="accent2">
                    <a:lumMod val="75000"/>
                  </a:schemeClr>
                </a:solidFill>
              </a:rPr>
              <a:t>('background-</a:t>
            </a:r>
            <a:r>
              <a:rPr lang="fr-FR" b="1" dirty="0" err="1">
                <a:solidFill>
                  <a:schemeClr val="accent2">
                    <a:lumMod val="75000"/>
                  </a:schemeClr>
                </a:solidFill>
              </a:rPr>
              <a:t>color</a:t>
            </a:r>
            <a:r>
              <a:rPr lang="fr-FR" b="1" dirty="0">
                <a:solidFill>
                  <a:schemeClr val="accent2">
                    <a:lumMod val="75000"/>
                  </a:schemeClr>
                </a:solidFill>
              </a:rPr>
              <a:t>','</a:t>
            </a:r>
            <a:r>
              <a:rPr lang="fr-FR" b="1" dirty="0" err="1">
                <a:solidFill>
                  <a:schemeClr val="accent2">
                    <a:lumMod val="75000"/>
                  </a:schemeClr>
                </a:solidFill>
              </a:rPr>
              <a:t>yellow</a:t>
            </a:r>
            <a:r>
              <a:rPr lang="fr-FR" b="1" dirty="0">
                <a:solidFill>
                  <a:schemeClr val="accent2">
                    <a:lumMod val="75000"/>
                  </a:schemeClr>
                </a:solidFill>
              </a:rPr>
              <a:t>');</a:t>
            </a:r>
          </a:p>
          <a:p>
            <a:r>
              <a:rPr lang="fr-FR" dirty="0" smtClean="0"/>
              <a:t>&lt;/</a:t>
            </a:r>
            <a:r>
              <a:rPr lang="fr-FR" dirty="0"/>
              <a:t>script&gt;</a:t>
            </a:r>
            <a:endParaRPr lang="fr-FR" dirty="0" smtClean="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3501008"/>
            <a:ext cx="2304256" cy="140473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68679340"/>
      </p:ext>
    </p:extLst>
  </p:cSld>
  <p:clrMapOvr>
    <a:masterClrMapping/>
  </p:clrMapOvr>
  <p:transition spd="slow">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err="1" smtClean="0">
                <a:solidFill>
                  <a:schemeClr val="accent2">
                    <a:lumMod val="75000"/>
                  </a:schemeClr>
                </a:solidFill>
              </a:rPr>
              <a:t>parseInt</a:t>
            </a:r>
            <a:r>
              <a:rPr lang="fr-FR" sz="3100" b="1" i="1" dirty="0" smtClean="0">
                <a:solidFill>
                  <a:schemeClr val="accent2">
                    <a:lumMod val="75000"/>
                  </a:schemeClr>
                </a:solidFill>
              </a:rPr>
              <a:t>(</a:t>
            </a:r>
            <a:r>
              <a:rPr lang="fr-FR" sz="3100" b="1" i="1" dirty="0" smtClean="0">
                <a:solidFill>
                  <a:schemeClr val="tx2">
                    <a:lumMod val="75000"/>
                  </a:schemeClr>
                </a:solidFill>
              </a:rPr>
              <a:t>chaîne[,base]</a:t>
            </a:r>
            <a:r>
              <a:rPr lang="fr-FR" sz="3100" b="1" i="1" dirty="0" smtClean="0">
                <a:solidFill>
                  <a:schemeClr val="accent2">
                    <a:lumMod val="75000"/>
                  </a:schemeClr>
                </a:solidFill>
              </a:rPr>
              <a:t>)  </a:t>
            </a:r>
            <a:endParaRPr lang="fr-FR" sz="3100" b="1" dirty="0">
              <a:solidFill>
                <a:schemeClr val="accent2">
                  <a:lumMod val="75000"/>
                </a:schemeClr>
              </a:solidFill>
            </a:endParaRPr>
          </a:p>
        </p:txBody>
      </p:sp>
      <p:sp>
        <p:nvSpPr>
          <p:cNvPr id="5" name="ZoneTexte 4"/>
          <p:cNvSpPr txBox="1"/>
          <p:nvPr/>
        </p:nvSpPr>
        <p:spPr>
          <a:xfrm>
            <a:off x="827584" y="1412776"/>
            <a:ext cx="8064896" cy="3970318"/>
          </a:xfrm>
          <a:prstGeom prst="rect">
            <a:avLst/>
          </a:prstGeom>
          <a:noFill/>
        </p:spPr>
        <p:txBody>
          <a:bodyPr wrap="square" rtlCol="0">
            <a:spAutoFit/>
          </a:bodyPr>
          <a:lstStyle/>
          <a:p>
            <a:r>
              <a:rPr lang="fr-FR" b="1" dirty="0" err="1" smtClean="0">
                <a:solidFill>
                  <a:schemeClr val="accent2">
                    <a:lumMod val="75000"/>
                  </a:schemeClr>
                </a:solidFill>
              </a:rPr>
              <a:t>parseInt</a:t>
            </a:r>
            <a:r>
              <a:rPr lang="fr-FR" b="1" dirty="0" smtClean="0">
                <a:solidFill>
                  <a:schemeClr val="accent2">
                    <a:lumMod val="75000"/>
                  </a:schemeClr>
                </a:solidFill>
              </a:rPr>
              <a:t> (</a:t>
            </a:r>
            <a:r>
              <a:rPr lang="fr-FR" b="1" dirty="0" smtClean="0">
                <a:solidFill>
                  <a:schemeClr val="tx2">
                    <a:lumMod val="75000"/>
                  </a:schemeClr>
                </a:solidFill>
              </a:rPr>
              <a:t>chaîne[,base]</a:t>
            </a:r>
            <a:r>
              <a:rPr lang="fr-FR" b="1" dirty="0" smtClean="0">
                <a:solidFill>
                  <a:schemeClr val="accent2">
                    <a:lumMod val="75000"/>
                  </a:schemeClr>
                </a:solidFill>
              </a:rPr>
              <a:t>)</a:t>
            </a:r>
          </a:p>
          <a:p>
            <a:r>
              <a:rPr lang="fr-FR" dirty="0"/>
              <a:t>Convertit </a:t>
            </a:r>
            <a:r>
              <a:rPr lang="fr-FR" b="1" dirty="0">
                <a:solidFill>
                  <a:schemeClr val="tx2">
                    <a:lumMod val="75000"/>
                  </a:schemeClr>
                </a:solidFill>
              </a:rPr>
              <a:t>chaîne</a:t>
            </a:r>
            <a:r>
              <a:rPr lang="fr-FR" dirty="0" smtClean="0"/>
              <a:t> </a:t>
            </a:r>
            <a:r>
              <a:rPr lang="fr-FR" dirty="0"/>
              <a:t>en un nombre </a:t>
            </a:r>
            <a:r>
              <a:rPr lang="fr-FR" dirty="0" smtClean="0"/>
              <a:t>entier.</a:t>
            </a:r>
          </a:p>
          <a:p>
            <a:r>
              <a:rPr lang="fr-FR" b="1" dirty="0" smtClean="0">
                <a:solidFill>
                  <a:schemeClr val="tx2">
                    <a:lumMod val="75000"/>
                  </a:schemeClr>
                </a:solidFill>
              </a:rPr>
              <a:t>base</a:t>
            </a:r>
            <a:r>
              <a:rPr lang="fr-FR" dirty="0" smtClean="0"/>
              <a:t> : base de conversion. Par défaut la base vaut 10 </a:t>
            </a:r>
          </a:p>
          <a:p>
            <a:r>
              <a:rPr lang="fr-FR" dirty="0" smtClean="0"/>
              <a:t>Retourne </a:t>
            </a:r>
            <a:r>
              <a:rPr lang="fr-FR" dirty="0"/>
              <a:t>le nombre si la conversion est possible et </a:t>
            </a:r>
            <a:r>
              <a:rPr lang="fr-FR" dirty="0" err="1"/>
              <a:t>NaN</a:t>
            </a:r>
            <a:r>
              <a:rPr lang="fr-FR" dirty="0"/>
              <a:t> si la conversion est impossible. </a:t>
            </a:r>
            <a:endParaRPr lang="fr-FR" dirty="0" smtClean="0"/>
          </a:p>
          <a:p>
            <a:endParaRPr lang="fr-FR" dirty="0" smtClean="0"/>
          </a:p>
          <a:p>
            <a:r>
              <a:rPr lang="fr-FR" dirty="0" smtClean="0"/>
              <a:t>exemples :</a:t>
            </a:r>
          </a:p>
          <a:p>
            <a:r>
              <a:rPr lang="fr-FR" dirty="0"/>
              <a:t>document.write(</a:t>
            </a:r>
            <a:r>
              <a:rPr lang="fr-FR" dirty="0" err="1"/>
              <a:t>parseInt</a:t>
            </a:r>
            <a:r>
              <a:rPr lang="fr-FR" dirty="0"/>
              <a:t>("100.5") + </a:t>
            </a:r>
            <a:r>
              <a:rPr lang="fr-FR" dirty="0" smtClean="0"/>
              <a:t>"&lt;</a:t>
            </a:r>
            <a:r>
              <a:rPr lang="fr-FR" dirty="0" err="1" smtClean="0"/>
              <a:t>br</a:t>
            </a:r>
            <a:r>
              <a:rPr lang="fr-FR" dirty="0" smtClean="0"/>
              <a:t>/&gt;"); 	// 100</a:t>
            </a:r>
            <a:r>
              <a:rPr lang="fr-FR" dirty="0"/>
              <a:t/>
            </a:r>
            <a:br>
              <a:rPr lang="fr-FR" dirty="0"/>
            </a:br>
            <a:r>
              <a:rPr lang="fr-FR" dirty="0" smtClean="0"/>
              <a:t>document.write(</a:t>
            </a:r>
            <a:r>
              <a:rPr lang="fr-FR" dirty="0" err="1" smtClean="0"/>
              <a:t>parseInt</a:t>
            </a:r>
            <a:r>
              <a:rPr lang="fr-FR" dirty="0" smtClean="0"/>
              <a:t>("</a:t>
            </a:r>
            <a:r>
              <a:rPr lang="fr-FR" dirty="0"/>
              <a:t>aa10") + </a:t>
            </a:r>
            <a:r>
              <a:rPr lang="fr-FR" dirty="0" smtClean="0"/>
              <a:t>"&lt;</a:t>
            </a:r>
            <a:r>
              <a:rPr lang="fr-FR" dirty="0" err="1" smtClean="0"/>
              <a:t>br</a:t>
            </a:r>
            <a:r>
              <a:rPr lang="fr-FR" dirty="0" smtClean="0"/>
              <a:t>/&gt;");	// </a:t>
            </a:r>
            <a:r>
              <a:rPr lang="fr-FR" dirty="0" err="1" smtClean="0"/>
              <a:t>NaN</a:t>
            </a:r>
            <a:r>
              <a:rPr lang="fr-FR" dirty="0" smtClean="0"/>
              <a:t> ("Not a </a:t>
            </a:r>
            <a:r>
              <a:rPr lang="fr-FR" dirty="0" err="1" smtClean="0"/>
              <a:t>Number</a:t>
            </a:r>
            <a:r>
              <a:rPr lang="fr-FR" dirty="0" smtClean="0"/>
              <a:t>")</a:t>
            </a:r>
            <a:r>
              <a:rPr lang="fr-FR" dirty="0"/>
              <a:t/>
            </a:r>
            <a:br>
              <a:rPr lang="fr-FR" dirty="0"/>
            </a:br>
            <a:r>
              <a:rPr lang="fr-FR" dirty="0" err="1" smtClean="0"/>
              <a:t>document.write</a:t>
            </a:r>
            <a:r>
              <a:rPr lang="fr-FR" dirty="0" smtClean="0"/>
              <a:t>(</a:t>
            </a:r>
            <a:r>
              <a:rPr lang="fr-FR" dirty="0" err="1" smtClean="0"/>
              <a:t>parseint</a:t>
            </a:r>
            <a:r>
              <a:rPr lang="fr-FR" dirty="0" smtClean="0"/>
              <a:t>("</a:t>
            </a:r>
            <a:r>
              <a:rPr lang="fr-FR" dirty="0"/>
              <a:t>100.2a") + </a:t>
            </a:r>
            <a:r>
              <a:rPr lang="fr-FR" dirty="0" smtClean="0"/>
              <a:t>"&lt;</a:t>
            </a:r>
            <a:r>
              <a:rPr lang="fr-FR" dirty="0" err="1" smtClean="0"/>
              <a:t>br</a:t>
            </a:r>
            <a:r>
              <a:rPr lang="fr-FR" dirty="0" smtClean="0"/>
              <a:t>/&gt;");	//100</a:t>
            </a:r>
          </a:p>
          <a:p>
            <a:r>
              <a:rPr lang="fr-FR" dirty="0">
                <a:solidFill>
                  <a:schemeClr val="tx2">
                    <a:lumMod val="75000"/>
                  </a:schemeClr>
                </a:solidFill>
              </a:rPr>
              <a:t>document.write(</a:t>
            </a:r>
            <a:r>
              <a:rPr lang="fr-FR" dirty="0" err="1">
                <a:solidFill>
                  <a:schemeClr val="tx2">
                    <a:lumMod val="75000"/>
                  </a:schemeClr>
                </a:solidFill>
              </a:rPr>
              <a:t>parseInt</a:t>
            </a:r>
            <a:r>
              <a:rPr lang="fr-FR" dirty="0">
                <a:solidFill>
                  <a:schemeClr val="tx2">
                    <a:lumMod val="75000"/>
                  </a:schemeClr>
                </a:solidFill>
              </a:rPr>
              <a:t>("FF", 16) + </a:t>
            </a:r>
            <a:r>
              <a:rPr lang="fr-FR" dirty="0" smtClean="0">
                <a:solidFill>
                  <a:schemeClr val="tx2">
                    <a:lumMod val="75000"/>
                  </a:schemeClr>
                </a:solidFill>
              </a:rPr>
              <a:t>"&lt;</a:t>
            </a:r>
            <a:r>
              <a:rPr lang="fr-FR" dirty="0" err="1" smtClean="0">
                <a:solidFill>
                  <a:schemeClr val="tx2">
                    <a:lumMod val="75000"/>
                  </a:schemeClr>
                </a:solidFill>
              </a:rPr>
              <a:t>br</a:t>
            </a:r>
            <a:r>
              <a:rPr lang="fr-FR" dirty="0" smtClean="0">
                <a:solidFill>
                  <a:schemeClr val="tx2">
                    <a:lumMod val="75000"/>
                  </a:schemeClr>
                </a:solidFill>
              </a:rPr>
              <a:t>/&gt;");	// 255	</a:t>
            </a:r>
            <a:r>
              <a:rPr lang="fr-FR" dirty="0">
                <a:solidFill>
                  <a:schemeClr val="tx2">
                    <a:lumMod val="75000"/>
                  </a:schemeClr>
                </a:solidFill>
              </a:rPr>
              <a:t/>
            </a:r>
            <a:br>
              <a:rPr lang="fr-FR" dirty="0">
                <a:solidFill>
                  <a:schemeClr val="tx2">
                    <a:lumMod val="75000"/>
                  </a:schemeClr>
                </a:solidFill>
              </a:rPr>
            </a:br>
            <a:r>
              <a:rPr lang="fr-FR" dirty="0">
                <a:solidFill>
                  <a:schemeClr val="tx2">
                    <a:lumMod val="75000"/>
                  </a:schemeClr>
                </a:solidFill>
              </a:rPr>
              <a:t>document.write(</a:t>
            </a:r>
            <a:r>
              <a:rPr lang="fr-FR" dirty="0" err="1">
                <a:solidFill>
                  <a:schemeClr val="tx2">
                    <a:lumMod val="75000"/>
                  </a:schemeClr>
                </a:solidFill>
              </a:rPr>
              <a:t>parseInt</a:t>
            </a:r>
            <a:r>
              <a:rPr lang="fr-FR" dirty="0">
                <a:solidFill>
                  <a:schemeClr val="tx2">
                    <a:lumMod val="75000"/>
                  </a:schemeClr>
                </a:solidFill>
              </a:rPr>
              <a:t>("100", 16) + </a:t>
            </a:r>
            <a:r>
              <a:rPr lang="fr-FR" dirty="0" smtClean="0">
                <a:solidFill>
                  <a:schemeClr val="tx2">
                    <a:lumMod val="75000"/>
                  </a:schemeClr>
                </a:solidFill>
              </a:rPr>
              <a:t>"&lt;</a:t>
            </a:r>
            <a:r>
              <a:rPr lang="fr-FR" dirty="0" err="1" smtClean="0">
                <a:solidFill>
                  <a:schemeClr val="tx2">
                    <a:lumMod val="75000"/>
                  </a:schemeClr>
                </a:solidFill>
              </a:rPr>
              <a:t>br</a:t>
            </a:r>
            <a:r>
              <a:rPr lang="fr-FR" dirty="0" smtClean="0">
                <a:solidFill>
                  <a:schemeClr val="tx2">
                    <a:lumMod val="75000"/>
                  </a:schemeClr>
                </a:solidFill>
              </a:rPr>
              <a:t>/&gt;");	//256</a:t>
            </a:r>
            <a:r>
              <a:rPr lang="fr-FR" dirty="0">
                <a:solidFill>
                  <a:schemeClr val="tx2">
                    <a:lumMod val="75000"/>
                  </a:schemeClr>
                </a:solidFill>
              </a:rPr>
              <a:t/>
            </a:r>
            <a:br>
              <a:rPr lang="fr-FR" dirty="0">
                <a:solidFill>
                  <a:schemeClr val="tx2">
                    <a:lumMod val="75000"/>
                  </a:schemeClr>
                </a:solidFill>
              </a:rPr>
            </a:br>
            <a:r>
              <a:rPr lang="fr-FR" dirty="0">
                <a:solidFill>
                  <a:schemeClr val="tx2">
                    <a:lumMod val="75000"/>
                  </a:schemeClr>
                </a:solidFill>
              </a:rPr>
              <a:t>document.write(</a:t>
            </a:r>
            <a:r>
              <a:rPr lang="fr-FR" dirty="0" err="1">
                <a:solidFill>
                  <a:schemeClr val="tx2">
                    <a:lumMod val="75000"/>
                  </a:schemeClr>
                </a:solidFill>
              </a:rPr>
              <a:t>parseInt</a:t>
            </a:r>
            <a:r>
              <a:rPr lang="fr-FR" dirty="0">
                <a:solidFill>
                  <a:schemeClr val="tx2">
                    <a:lumMod val="75000"/>
                  </a:schemeClr>
                </a:solidFill>
              </a:rPr>
              <a:t>("F", 16) + </a:t>
            </a:r>
            <a:r>
              <a:rPr lang="fr-FR" dirty="0" smtClean="0">
                <a:solidFill>
                  <a:schemeClr val="tx2">
                    <a:lumMod val="75000"/>
                  </a:schemeClr>
                </a:solidFill>
              </a:rPr>
              <a:t>"&lt;</a:t>
            </a:r>
            <a:r>
              <a:rPr lang="fr-FR" dirty="0" err="1" smtClean="0">
                <a:solidFill>
                  <a:schemeClr val="tx2">
                    <a:lumMod val="75000"/>
                  </a:schemeClr>
                </a:solidFill>
              </a:rPr>
              <a:t>br</a:t>
            </a:r>
            <a:r>
              <a:rPr lang="fr-FR" dirty="0" smtClean="0">
                <a:solidFill>
                  <a:schemeClr val="tx2">
                    <a:lumMod val="75000"/>
                  </a:schemeClr>
                </a:solidFill>
              </a:rPr>
              <a:t>/&gt;");	// 15</a:t>
            </a:r>
            <a:r>
              <a:rPr lang="fr-FR" dirty="0">
                <a:solidFill>
                  <a:schemeClr val="tx2">
                    <a:lumMod val="75000"/>
                  </a:schemeClr>
                </a:solidFill>
              </a:rPr>
              <a:t/>
            </a:r>
            <a:br>
              <a:rPr lang="fr-FR" dirty="0">
                <a:solidFill>
                  <a:schemeClr val="tx2">
                    <a:lumMod val="75000"/>
                  </a:schemeClr>
                </a:solidFill>
              </a:rPr>
            </a:br>
            <a:r>
              <a:rPr lang="fr-FR" dirty="0">
                <a:solidFill>
                  <a:schemeClr val="tx2">
                    <a:lumMod val="75000"/>
                  </a:schemeClr>
                </a:solidFill>
              </a:rPr>
              <a:t>document.write(</a:t>
            </a:r>
            <a:r>
              <a:rPr lang="fr-FR" dirty="0" err="1">
                <a:solidFill>
                  <a:schemeClr val="tx2">
                    <a:lumMod val="75000"/>
                  </a:schemeClr>
                </a:solidFill>
              </a:rPr>
              <a:t>parseInt</a:t>
            </a:r>
            <a:r>
              <a:rPr lang="fr-FR" dirty="0">
                <a:solidFill>
                  <a:schemeClr val="tx2">
                    <a:lumMod val="75000"/>
                  </a:schemeClr>
                </a:solidFill>
              </a:rPr>
              <a:t>("</a:t>
            </a:r>
            <a:r>
              <a:rPr lang="fr-FR" dirty="0"/>
              <a:t>A", 16) + </a:t>
            </a:r>
            <a:r>
              <a:rPr lang="fr-FR" dirty="0" smtClean="0"/>
              <a:t>"&lt;</a:t>
            </a:r>
            <a:r>
              <a:rPr lang="fr-FR" dirty="0" err="1" smtClean="0"/>
              <a:t>br</a:t>
            </a:r>
            <a:r>
              <a:rPr lang="fr-FR" dirty="0" smtClean="0"/>
              <a:t>/&gt;");	// 10</a:t>
            </a:r>
          </a:p>
        </p:txBody>
      </p:sp>
    </p:spTree>
    <p:extLst>
      <p:ext uri="{BB962C8B-B14F-4D97-AF65-F5344CB8AC3E}">
        <p14:creationId xmlns:p14="http://schemas.microsoft.com/office/powerpoint/2010/main" val="1916561933"/>
      </p:ext>
    </p:extLst>
  </p:cSld>
  <p:clrMapOvr>
    <a:masterClrMapping/>
  </p:clrMapOvr>
  <p:transition spd="slow">
    <p:wipe dir="d"/>
  </p:transition>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nextAll</a:t>
            </a:r>
            <a:r>
              <a:rPr lang="fr-FR" sz="3100" b="1" i="1" dirty="0" smtClean="0">
                <a:solidFill>
                  <a:schemeClr val="accent2">
                    <a:lumMod val="75000"/>
                  </a:schemeClr>
                </a:solidFill>
              </a:rPr>
              <a:t>(</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4801314"/>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i="1" dirty="0" err="1" smtClean="0">
                <a:solidFill>
                  <a:schemeClr val="accent2">
                    <a:lumMod val="75000"/>
                  </a:schemeClr>
                </a:solidFill>
              </a:rPr>
              <a:t>nextAll</a:t>
            </a:r>
            <a:r>
              <a:rPr lang="fr-FR" b="1" i="1" dirty="0" smtClean="0">
                <a:solidFill>
                  <a:schemeClr val="accent2">
                    <a:lumMod val="75000"/>
                  </a:schemeClr>
                </a:solidFill>
              </a:rPr>
              <a:t>(</a:t>
            </a:r>
            <a:r>
              <a:rPr lang="fr-FR" b="1" i="1" dirty="0" smtClean="0">
                <a:solidFill>
                  <a:schemeClr val="tx2">
                    <a:lumMod val="75000"/>
                  </a:schemeClr>
                </a:solidFill>
              </a:rPr>
              <a:t>[</a:t>
            </a:r>
            <a:r>
              <a:rPr lang="fr-FR" b="1" i="1" dirty="0" err="1" smtClean="0">
                <a:solidFill>
                  <a:schemeClr val="tx2">
                    <a:lumMod val="75000"/>
                  </a:schemeClr>
                </a:solidFill>
              </a:rPr>
              <a:t>selecteur</a:t>
            </a:r>
            <a:r>
              <a:rPr lang="fr-FR" b="1" i="1" dirty="0" smtClean="0">
                <a:solidFill>
                  <a:schemeClr val="tx2">
                    <a:lumMod val="75000"/>
                  </a:schemeClr>
                </a:solidFill>
              </a:rPr>
              <a:t>]</a:t>
            </a:r>
            <a:r>
              <a:rPr lang="fr-FR" b="1" i="1" dirty="0" smtClean="0">
                <a:solidFill>
                  <a:schemeClr val="accent2">
                    <a:lumMod val="75000"/>
                  </a:schemeClr>
                </a:solidFill>
              </a:rPr>
              <a:t>)</a:t>
            </a:r>
            <a:endParaRPr lang="fr-FR" b="1" dirty="0"/>
          </a:p>
          <a:p>
            <a:r>
              <a:rPr lang="fr-FR" dirty="0" smtClean="0"/>
              <a:t>recherche tous les frères suivants de chaque élément du jeu d'éléments sélectionnés par </a:t>
            </a:r>
            <a:r>
              <a:rPr lang="fr-FR" b="1" dirty="0">
                <a:solidFill>
                  <a:schemeClr val="tx2">
                    <a:lumMod val="75000"/>
                  </a:schemeClr>
                </a:solidFill>
              </a:rPr>
              <a:t>$(cible</a:t>
            </a:r>
            <a:r>
              <a:rPr lang="fr-FR" b="1" dirty="0" smtClean="0">
                <a:solidFill>
                  <a:schemeClr val="tx2">
                    <a:lumMod val="75000"/>
                  </a:schemeClr>
                </a:solidFill>
              </a:rPr>
              <a:t>) </a:t>
            </a:r>
            <a:r>
              <a:rPr lang="fr-FR" dirty="0" smtClean="0"/>
              <a:t>filtré éventuellement par</a:t>
            </a:r>
            <a:r>
              <a:rPr lang="fr-FR" b="1" dirty="0" smtClean="0">
                <a:solidFill>
                  <a:schemeClr val="tx2">
                    <a:lumMod val="75000"/>
                  </a:schemeClr>
                </a:solidFill>
              </a:rPr>
              <a:t> </a:t>
            </a:r>
            <a:r>
              <a:rPr lang="fr-FR" b="1" dirty="0" err="1" smtClean="0">
                <a:solidFill>
                  <a:schemeClr val="tx2">
                    <a:lumMod val="75000"/>
                  </a:schemeClr>
                </a:solidFill>
              </a:rPr>
              <a:t>selecteur</a:t>
            </a:r>
            <a:endParaRPr lang="fr-FR" b="1" dirty="0" smtClean="0">
              <a:solidFill>
                <a:schemeClr val="tx2">
                  <a:lumMod val="75000"/>
                </a:schemeClr>
              </a:solidFill>
            </a:endParaRPr>
          </a:p>
          <a:p>
            <a:endParaRPr lang="fr-FR" dirty="0" smtClean="0"/>
          </a:p>
          <a:p>
            <a:r>
              <a:rPr lang="fr-FR" b="1" i="1" dirty="0">
                <a:solidFill>
                  <a:schemeClr val="tx2">
                    <a:lumMod val="75000"/>
                  </a:schemeClr>
                </a:solidFill>
              </a:rPr>
              <a:t>[</a:t>
            </a:r>
            <a:r>
              <a:rPr lang="fr-FR" b="1" i="1" dirty="0" err="1">
                <a:solidFill>
                  <a:schemeClr val="tx2">
                    <a:lumMod val="75000"/>
                  </a:schemeClr>
                </a:solidFill>
              </a:rPr>
              <a:t>selecteur</a:t>
            </a:r>
            <a:r>
              <a:rPr lang="fr-FR" b="1" i="1" dirty="0">
                <a:solidFill>
                  <a:schemeClr val="tx2">
                    <a:lumMod val="75000"/>
                  </a:schemeClr>
                </a:solidFill>
              </a:rPr>
              <a:t>]</a:t>
            </a:r>
            <a:r>
              <a:rPr lang="fr-FR" b="1" dirty="0" smtClean="0">
                <a:solidFill>
                  <a:schemeClr val="tx2">
                    <a:lumMod val="75000"/>
                  </a:schemeClr>
                </a:solidFill>
              </a:rPr>
              <a:t> </a:t>
            </a:r>
            <a:r>
              <a:rPr lang="fr-FR" b="1" dirty="0">
                <a:solidFill>
                  <a:schemeClr val="tx2">
                    <a:lumMod val="75000"/>
                  </a:schemeClr>
                </a:solidFill>
              </a:rPr>
              <a:t>:</a:t>
            </a:r>
            <a:r>
              <a:rPr lang="fr-FR" dirty="0"/>
              <a:t> </a:t>
            </a:r>
            <a:r>
              <a:rPr lang="fr-FR" dirty="0" smtClean="0"/>
              <a:t>chaîne de caractères contenant le sélecteur</a:t>
            </a:r>
          </a:p>
          <a:p>
            <a:r>
              <a:rPr lang="fr-FR" dirty="0" smtClean="0"/>
              <a:t>Exemple  :</a:t>
            </a:r>
          </a:p>
          <a:p>
            <a:r>
              <a:rPr lang="fr-FR" dirty="0"/>
              <a:t>&lt;body&gt;</a:t>
            </a:r>
          </a:p>
          <a:p>
            <a:r>
              <a:rPr lang="fr-FR" dirty="0"/>
              <a:t>&lt;</a:t>
            </a:r>
            <a:r>
              <a:rPr lang="fr-FR" dirty="0" err="1"/>
              <a:t>ul</a:t>
            </a:r>
            <a:r>
              <a:rPr lang="fr-FR" dirty="0"/>
              <a:t>&gt;</a:t>
            </a:r>
          </a:p>
          <a:p>
            <a:r>
              <a:rPr lang="fr-FR" dirty="0"/>
              <a:t>&lt;li&gt;</a:t>
            </a:r>
            <a:r>
              <a:rPr lang="fr-FR" dirty="0" err="1"/>
              <a:t>list</a:t>
            </a:r>
            <a:r>
              <a:rPr lang="fr-FR" dirty="0"/>
              <a:t> item 1&lt;/li&gt;</a:t>
            </a:r>
          </a:p>
          <a:p>
            <a:r>
              <a:rPr lang="fr-FR" dirty="0"/>
              <a:t>&lt;li&gt;</a:t>
            </a:r>
            <a:r>
              <a:rPr lang="fr-FR" dirty="0" err="1"/>
              <a:t>list</a:t>
            </a:r>
            <a:r>
              <a:rPr lang="fr-FR" dirty="0"/>
              <a:t> item 2&lt;/li&gt;</a:t>
            </a:r>
          </a:p>
          <a:p>
            <a:r>
              <a:rPr lang="fr-FR" dirty="0"/>
              <a:t>&lt;</a:t>
            </a:r>
            <a:r>
              <a:rPr lang="fr-FR" dirty="0" smtClean="0"/>
              <a:t>li class="</a:t>
            </a:r>
            <a:r>
              <a:rPr lang="fr-FR" dirty="0" err="1" smtClean="0"/>
              <a:t>serie</a:t>
            </a:r>
            <a:r>
              <a:rPr lang="fr-FR" dirty="0" smtClean="0"/>
              <a:t>"&gt;</a:t>
            </a:r>
            <a:r>
              <a:rPr lang="fr-FR" dirty="0" err="1" smtClean="0"/>
              <a:t>list</a:t>
            </a:r>
            <a:r>
              <a:rPr lang="fr-FR" dirty="0" smtClean="0"/>
              <a:t> </a:t>
            </a:r>
            <a:r>
              <a:rPr lang="fr-FR" dirty="0"/>
              <a:t>item 3&lt;/li&gt;</a:t>
            </a:r>
          </a:p>
          <a:p>
            <a:r>
              <a:rPr lang="fr-FR" dirty="0"/>
              <a:t>&lt;li&gt;</a:t>
            </a:r>
            <a:r>
              <a:rPr lang="fr-FR" dirty="0" err="1"/>
              <a:t>list</a:t>
            </a:r>
            <a:r>
              <a:rPr lang="fr-FR" dirty="0"/>
              <a:t> item 4&lt;/li&gt;</a:t>
            </a:r>
          </a:p>
          <a:p>
            <a:r>
              <a:rPr lang="fr-FR" dirty="0"/>
              <a:t>&lt;li&gt;</a:t>
            </a:r>
            <a:r>
              <a:rPr lang="fr-FR" dirty="0" err="1"/>
              <a:t>list</a:t>
            </a:r>
            <a:r>
              <a:rPr lang="fr-FR" dirty="0"/>
              <a:t> item 5&lt;/li&gt;</a:t>
            </a:r>
          </a:p>
          <a:p>
            <a:r>
              <a:rPr lang="fr-FR" dirty="0"/>
              <a:t>&lt;/</a:t>
            </a:r>
            <a:r>
              <a:rPr lang="fr-FR" dirty="0" err="1"/>
              <a:t>ul</a:t>
            </a:r>
            <a:r>
              <a:rPr lang="fr-FR" dirty="0"/>
              <a:t>&gt;</a:t>
            </a:r>
          </a:p>
          <a:p>
            <a:r>
              <a:rPr lang="fr-FR" dirty="0"/>
              <a:t>&lt;script&gt;</a:t>
            </a:r>
          </a:p>
          <a:p>
            <a:r>
              <a:rPr lang="fr-FR" b="1" dirty="0">
                <a:solidFill>
                  <a:schemeClr val="accent2">
                    <a:lumMod val="75000"/>
                  </a:schemeClr>
                </a:solidFill>
              </a:rPr>
              <a:t>$(</a:t>
            </a:r>
            <a:r>
              <a:rPr lang="fr-FR" b="1" dirty="0" smtClean="0">
                <a:solidFill>
                  <a:schemeClr val="accent2">
                    <a:lumMod val="75000"/>
                  </a:schemeClr>
                </a:solidFill>
              </a:rPr>
              <a:t>'</a:t>
            </a:r>
            <a:r>
              <a:rPr lang="fr-FR" b="1" dirty="0" err="1" smtClean="0">
                <a:solidFill>
                  <a:schemeClr val="accent2">
                    <a:lumMod val="75000"/>
                  </a:schemeClr>
                </a:solidFill>
              </a:rPr>
              <a:t>li.serie</a:t>
            </a:r>
            <a:r>
              <a:rPr lang="fr-FR" b="1" dirty="0" smtClean="0">
                <a:solidFill>
                  <a:schemeClr val="accent2">
                    <a:lumMod val="75000"/>
                  </a:schemeClr>
                </a:solidFill>
              </a:rPr>
              <a:t>').</a:t>
            </a:r>
            <a:r>
              <a:rPr lang="fr-FR" b="1" dirty="0" err="1" smtClean="0">
                <a:solidFill>
                  <a:schemeClr val="accent2">
                    <a:lumMod val="75000"/>
                  </a:schemeClr>
                </a:solidFill>
              </a:rPr>
              <a:t>next</a:t>
            </a:r>
            <a:r>
              <a:rPr lang="fr-FR" b="1" dirty="0" smtClean="0">
                <a:solidFill>
                  <a:schemeClr val="accent2">
                    <a:lumMod val="75000"/>
                  </a:schemeClr>
                </a:solidFill>
              </a:rPr>
              <a:t>().</a:t>
            </a:r>
            <a:r>
              <a:rPr lang="fr-FR" b="1" dirty="0" err="1">
                <a:solidFill>
                  <a:schemeClr val="accent2">
                    <a:lumMod val="75000"/>
                  </a:schemeClr>
                </a:solidFill>
              </a:rPr>
              <a:t>css</a:t>
            </a:r>
            <a:r>
              <a:rPr lang="fr-FR" b="1" dirty="0">
                <a:solidFill>
                  <a:schemeClr val="accent2">
                    <a:lumMod val="75000"/>
                  </a:schemeClr>
                </a:solidFill>
              </a:rPr>
              <a:t>('background-</a:t>
            </a:r>
            <a:r>
              <a:rPr lang="fr-FR" b="1" dirty="0" err="1">
                <a:solidFill>
                  <a:schemeClr val="accent2">
                    <a:lumMod val="75000"/>
                  </a:schemeClr>
                </a:solidFill>
              </a:rPr>
              <a:t>color</a:t>
            </a:r>
            <a:r>
              <a:rPr lang="fr-FR" b="1" dirty="0">
                <a:solidFill>
                  <a:schemeClr val="accent2">
                    <a:lumMod val="75000"/>
                  </a:schemeClr>
                </a:solidFill>
              </a:rPr>
              <a:t>','</a:t>
            </a:r>
            <a:r>
              <a:rPr lang="fr-FR" b="1" dirty="0" err="1">
                <a:solidFill>
                  <a:schemeClr val="accent2">
                    <a:lumMod val="75000"/>
                  </a:schemeClr>
                </a:solidFill>
              </a:rPr>
              <a:t>yellow</a:t>
            </a:r>
            <a:r>
              <a:rPr lang="fr-FR" b="1" dirty="0">
                <a:solidFill>
                  <a:schemeClr val="accent2">
                    <a:lumMod val="75000"/>
                  </a:schemeClr>
                </a:solidFill>
              </a:rPr>
              <a:t>');</a:t>
            </a:r>
          </a:p>
          <a:p>
            <a:r>
              <a:rPr lang="fr-FR" dirty="0" smtClean="0"/>
              <a:t>&lt;/</a:t>
            </a:r>
            <a:r>
              <a:rPr lang="fr-FR" dirty="0"/>
              <a:t>script&gt;</a:t>
            </a:r>
            <a:endParaRPr lang="fr-FR" dirty="0" smtClean="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199" y="3429000"/>
            <a:ext cx="2044807" cy="144016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76341109"/>
      </p:ext>
    </p:extLst>
  </p:cSld>
  <p:clrMapOvr>
    <a:masterClrMapping/>
  </p:clrMapOvr>
  <p:transition spd="slow">
    <p:wipe dir="d"/>
  </p:transition>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prevAll</a:t>
            </a:r>
            <a:r>
              <a:rPr lang="fr-FR" sz="3100" b="1" i="1" dirty="0" smtClean="0">
                <a:solidFill>
                  <a:schemeClr val="accent2">
                    <a:lumMod val="75000"/>
                  </a:schemeClr>
                </a:solidFill>
              </a:rPr>
              <a:t>(</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4801314"/>
          </a:xfrm>
          <a:prstGeom prst="rect">
            <a:avLst/>
          </a:prstGeom>
          <a:noFill/>
          <a:ln>
            <a:noFill/>
          </a:ln>
        </p:spPr>
        <p:txBody>
          <a:bodyPr wrap="square" rtlCol="0">
            <a:spAutoFit/>
          </a:bodyPr>
          <a:lstStyle/>
          <a:p>
            <a:r>
              <a:rPr lang="fr-FR" b="1" dirty="0">
                <a:solidFill>
                  <a:schemeClr val="tx2">
                    <a:lumMod val="75000"/>
                  </a:schemeClr>
                </a:solidFill>
              </a:rPr>
              <a:t>$(cible).</a:t>
            </a:r>
            <a:r>
              <a:rPr lang="fr-FR" b="1" dirty="0"/>
              <a:t> </a:t>
            </a:r>
            <a:r>
              <a:rPr lang="fr-FR" b="1" i="1" dirty="0" err="1" smtClean="0">
                <a:solidFill>
                  <a:schemeClr val="accent2">
                    <a:lumMod val="75000"/>
                  </a:schemeClr>
                </a:solidFill>
              </a:rPr>
              <a:t>prevAll</a:t>
            </a:r>
            <a:r>
              <a:rPr lang="fr-FR" b="1" i="1" dirty="0" smtClean="0">
                <a:solidFill>
                  <a:schemeClr val="accent2">
                    <a:lumMod val="75000"/>
                  </a:schemeClr>
                </a:solidFill>
              </a:rPr>
              <a:t>(</a:t>
            </a:r>
            <a:r>
              <a:rPr lang="fr-FR" b="1" i="1" dirty="0" smtClean="0">
                <a:solidFill>
                  <a:schemeClr val="tx2">
                    <a:lumMod val="75000"/>
                  </a:schemeClr>
                </a:solidFill>
              </a:rPr>
              <a:t>[</a:t>
            </a:r>
            <a:r>
              <a:rPr lang="fr-FR" b="1" i="1" dirty="0" err="1" smtClean="0">
                <a:solidFill>
                  <a:schemeClr val="tx2">
                    <a:lumMod val="75000"/>
                  </a:schemeClr>
                </a:solidFill>
              </a:rPr>
              <a:t>selecteur</a:t>
            </a:r>
            <a:r>
              <a:rPr lang="fr-FR" b="1" i="1" dirty="0" smtClean="0">
                <a:solidFill>
                  <a:schemeClr val="tx2">
                    <a:lumMod val="75000"/>
                  </a:schemeClr>
                </a:solidFill>
              </a:rPr>
              <a:t>]</a:t>
            </a:r>
            <a:r>
              <a:rPr lang="fr-FR" b="1" i="1" dirty="0" smtClean="0">
                <a:solidFill>
                  <a:schemeClr val="accent2">
                    <a:lumMod val="75000"/>
                  </a:schemeClr>
                </a:solidFill>
              </a:rPr>
              <a:t>)</a:t>
            </a:r>
            <a:endParaRPr lang="fr-FR" b="1" dirty="0"/>
          </a:p>
          <a:p>
            <a:r>
              <a:rPr lang="fr-FR" dirty="0" smtClean="0"/>
              <a:t>recherche le frère précédant de chaque élément du jeu d'éléments sélectionnés par </a:t>
            </a:r>
            <a:r>
              <a:rPr lang="fr-FR" b="1" dirty="0">
                <a:solidFill>
                  <a:schemeClr val="tx2">
                    <a:lumMod val="75000"/>
                  </a:schemeClr>
                </a:solidFill>
              </a:rPr>
              <a:t>$(cible</a:t>
            </a:r>
            <a:r>
              <a:rPr lang="fr-FR" b="1" dirty="0" smtClean="0">
                <a:solidFill>
                  <a:schemeClr val="tx2">
                    <a:lumMod val="75000"/>
                  </a:schemeClr>
                </a:solidFill>
              </a:rPr>
              <a:t>) </a:t>
            </a:r>
            <a:r>
              <a:rPr lang="fr-FR" dirty="0" smtClean="0"/>
              <a:t>filtré éventuellement par</a:t>
            </a:r>
            <a:r>
              <a:rPr lang="fr-FR" b="1" dirty="0" smtClean="0">
                <a:solidFill>
                  <a:schemeClr val="tx2">
                    <a:lumMod val="75000"/>
                  </a:schemeClr>
                </a:solidFill>
              </a:rPr>
              <a:t> </a:t>
            </a:r>
            <a:r>
              <a:rPr lang="fr-FR" b="1" dirty="0" err="1" smtClean="0">
                <a:solidFill>
                  <a:schemeClr val="tx2">
                    <a:lumMod val="75000"/>
                  </a:schemeClr>
                </a:solidFill>
              </a:rPr>
              <a:t>selecteur</a:t>
            </a:r>
            <a:r>
              <a:rPr lang="fr-FR" b="1" dirty="0" smtClean="0">
                <a:solidFill>
                  <a:schemeClr val="tx2">
                    <a:lumMod val="75000"/>
                  </a:schemeClr>
                </a:solidFill>
              </a:rPr>
              <a:t>.</a:t>
            </a:r>
          </a:p>
          <a:p>
            <a:endParaRPr lang="fr-FR" dirty="0" smtClean="0"/>
          </a:p>
          <a:p>
            <a:r>
              <a:rPr lang="fr-FR" b="1" i="1" dirty="0">
                <a:solidFill>
                  <a:schemeClr val="tx2">
                    <a:lumMod val="75000"/>
                  </a:schemeClr>
                </a:solidFill>
              </a:rPr>
              <a:t>[</a:t>
            </a:r>
            <a:r>
              <a:rPr lang="fr-FR" b="1" i="1" dirty="0" err="1">
                <a:solidFill>
                  <a:schemeClr val="tx2">
                    <a:lumMod val="75000"/>
                  </a:schemeClr>
                </a:solidFill>
              </a:rPr>
              <a:t>selecteur</a:t>
            </a:r>
            <a:r>
              <a:rPr lang="fr-FR" b="1" i="1" dirty="0">
                <a:solidFill>
                  <a:schemeClr val="tx2">
                    <a:lumMod val="75000"/>
                  </a:schemeClr>
                </a:solidFill>
              </a:rPr>
              <a:t>]</a:t>
            </a:r>
            <a:r>
              <a:rPr lang="fr-FR" b="1" dirty="0" smtClean="0">
                <a:solidFill>
                  <a:schemeClr val="tx2">
                    <a:lumMod val="75000"/>
                  </a:schemeClr>
                </a:solidFill>
              </a:rPr>
              <a:t> </a:t>
            </a:r>
            <a:r>
              <a:rPr lang="fr-FR" b="1" dirty="0">
                <a:solidFill>
                  <a:schemeClr val="tx2">
                    <a:lumMod val="75000"/>
                  </a:schemeClr>
                </a:solidFill>
              </a:rPr>
              <a:t>:</a:t>
            </a:r>
            <a:r>
              <a:rPr lang="fr-FR" dirty="0"/>
              <a:t> </a:t>
            </a:r>
            <a:r>
              <a:rPr lang="fr-FR" dirty="0" smtClean="0"/>
              <a:t>chaîne de caractères contenant le sélecteur</a:t>
            </a:r>
          </a:p>
          <a:p>
            <a:r>
              <a:rPr lang="fr-FR" dirty="0" smtClean="0"/>
              <a:t>Exemple :</a:t>
            </a:r>
          </a:p>
          <a:p>
            <a:r>
              <a:rPr lang="fr-FR" dirty="0"/>
              <a:t>&lt;body&gt;</a:t>
            </a:r>
          </a:p>
          <a:p>
            <a:r>
              <a:rPr lang="fr-FR" dirty="0"/>
              <a:t>&lt;</a:t>
            </a:r>
            <a:r>
              <a:rPr lang="fr-FR" dirty="0" err="1"/>
              <a:t>ul</a:t>
            </a:r>
            <a:r>
              <a:rPr lang="fr-FR" dirty="0"/>
              <a:t>&gt;</a:t>
            </a:r>
          </a:p>
          <a:p>
            <a:r>
              <a:rPr lang="fr-FR" dirty="0"/>
              <a:t>&lt;li&gt;</a:t>
            </a:r>
            <a:r>
              <a:rPr lang="fr-FR" dirty="0" err="1"/>
              <a:t>list</a:t>
            </a:r>
            <a:r>
              <a:rPr lang="fr-FR" dirty="0"/>
              <a:t> item 1&lt;/li&gt;</a:t>
            </a:r>
          </a:p>
          <a:p>
            <a:r>
              <a:rPr lang="fr-FR" dirty="0"/>
              <a:t>&lt;li&gt;</a:t>
            </a:r>
            <a:r>
              <a:rPr lang="fr-FR" dirty="0" err="1"/>
              <a:t>list</a:t>
            </a:r>
            <a:r>
              <a:rPr lang="fr-FR" dirty="0"/>
              <a:t> item 2&lt;/li&gt;</a:t>
            </a:r>
          </a:p>
          <a:p>
            <a:r>
              <a:rPr lang="fr-FR" dirty="0"/>
              <a:t>&lt;</a:t>
            </a:r>
            <a:r>
              <a:rPr lang="fr-FR" dirty="0" smtClean="0"/>
              <a:t>li class="</a:t>
            </a:r>
            <a:r>
              <a:rPr lang="fr-FR" dirty="0" err="1" smtClean="0"/>
              <a:t>serie</a:t>
            </a:r>
            <a:r>
              <a:rPr lang="fr-FR" dirty="0" smtClean="0"/>
              <a:t>"&gt;</a:t>
            </a:r>
            <a:r>
              <a:rPr lang="fr-FR" dirty="0" err="1" smtClean="0"/>
              <a:t>list</a:t>
            </a:r>
            <a:r>
              <a:rPr lang="fr-FR" dirty="0" smtClean="0"/>
              <a:t> </a:t>
            </a:r>
            <a:r>
              <a:rPr lang="fr-FR" dirty="0"/>
              <a:t>item 3&lt;/li&gt;</a:t>
            </a:r>
          </a:p>
          <a:p>
            <a:r>
              <a:rPr lang="fr-FR" dirty="0"/>
              <a:t>&lt;li&gt;</a:t>
            </a:r>
            <a:r>
              <a:rPr lang="fr-FR" dirty="0" err="1"/>
              <a:t>list</a:t>
            </a:r>
            <a:r>
              <a:rPr lang="fr-FR" dirty="0"/>
              <a:t> item 4&lt;/li&gt;</a:t>
            </a:r>
          </a:p>
          <a:p>
            <a:r>
              <a:rPr lang="fr-FR" dirty="0"/>
              <a:t>&lt;li&gt;</a:t>
            </a:r>
            <a:r>
              <a:rPr lang="fr-FR" dirty="0" err="1"/>
              <a:t>list</a:t>
            </a:r>
            <a:r>
              <a:rPr lang="fr-FR" dirty="0"/>
              <a:t> item 5&lt;/li&gt;</a:t>
            </a:r>
          </a:p>
          <a:p>
            <a:r>
              <a:rPr lang="fr-FR" dirty="0"/>
              <a:t>&lt;/</a:t>
            </a:r>
            <a:r>
              <a:rPr lang="fr-FR" dirty="0" err="1"/>
              <a:t>ul</a:t>
            </a:r>
            <a:r>
              <a:rPr lang="fr-FR" dirty="0"/>
              <a:t>&gt;</a:t>
            </a:r>
          </a:p>
          <a:p>
            <a:r>
              <a:rPr lang="fr-FR" dirty="0"/>
              <a:t>&lt;script&gt;</a:t>
            </a:r>
          </a:p>
          <a:p>
            <a:r>
              <a:rPr lang="fr-FR" b="1" dirty="0">
                <a:solidFill>
                  <a:schemeClr val="accent2">
                    <a:lumMod val="75000"/>
                  </a:schemeClr>
                </a:solidFill>
              </a:rPr>
              <a:t>$(</a:t>
            </a:r>
            <a:r>
              <a:rPr lang="fr-FR" b="1" dirty="0" smtClean="0">
                <a:solidFill>
                  <a:schemeClr val="accent2">
                    <a:lumMod val="75000"/>
                  </a:schemeClr>
                </a:solidFill>
              </a:rPr>
              <a:t>'</a:t>
            </a:r>
            <a:r>
              <a:rPr lang="fr-FR" b="1" dirty="0" err="1" smtClean="0">
                <a:solidFill>
                  <a:schemeClr val="accent2">
                    <a:lumMod val="75000"/>
                  </a:schemeClr>
                </a:solidFill>
              </a:rPr>
              <a:t>li.serie</a:t>
            </a:r>
            <a:r>
              <a:rPr lang="fr-FR" b="1" dirty="0" smtClean="0">
                <a:solidFill>
                  <a:schemeClr val="accent2">
                    <a:lumMod val="75000"/>
                  </a:schemeClr>
                </a:solidFill>
              </a:rPr>
              <a:t>').</a:t>
            </a:r>
            <a:r>
              <a:rPr lang="fr-FR" b="1" dirty="0" err="1" smtClean="0">
                <a:solidFill>
                  <a:schemeClr val="accent2">
                    <a:lumMod val="75000"/>
                  </a:schemeClr>
                </a:solidFill>
              </a:rPr>
              <a:t>prevAll</a:t>
            </a:r>
            <a:r>
              <a:rPr lang="fr-FR" b="1" dirty="0" smtClean="0">
                <a:solidFill>
                  <a:schemeClr val="accent2">
                    <a:lumMod val="75000"/>
                  </a:schemeClr>
                </a:solidFill>
              </a:rPr>
              <a:t>().</a:t>
            </a:r>
            <a:r>
              <a:rPr lang="fr-FR" b="1" dirty="0" err="1">
                <a:solidFill>
                  <a:schemeClr val="accent2">
                    <a:lumMod val="75000"/>
                  </a:schemeClr>
                </a:solidFill>
              </a:rPr>
              <a:t>css</a:t>
            </a:r>
            <a:r>
              <a:rPr lang="fr-FR" b="1" dirty="0">
                <a:solidFill>
                  <a:schemeClr val="accent2">
                    <a:lumMod val="75000"/>
                  </a:schemeClr>
                </a:solidFill>
              </a:rPr>
              <a:t>('background-</a:t>
            </a:r>
            <a:r>
              <a:rPr lang="fr-FR" b="1" dirty="0" err="1">
                <a:solidFill>
                  <a:schemeClr val="accent2">
                    <a:lumMod val="75000"/>
                  </a:schemeClr>
                </a:solidFill>
              </a:rPr>
              <a:t>color</a:t>
            </a:r>
            <a:r>
              <a:rPr lang="fr-FR" b="1" dirty="0">
                <a:solidFill>
                  <a:schemeClr val="accent2">
                    <a:lumMod val="75000"/>
                  </a:schemeClr>
                </a:solidFill>
              </a:rPr>
              <a:t>','</a:t>
            </a:r>
            <a:r>
              <a:rPr lang="fr-FR" b="1" dirty="0" err="1">
                <a:solidFill>
                  <a:schemeClr val="accent2">
                    <a:lumMod val="75000"/>
                  </a:schemeClr>
                </a:solidFill>
              </a:rPr>
              <a:t>yellow</a:t>
            </a:r>
            <a:r>
              <a:rPr lang="fr-FR" b="1" dirty="0">
                <a:solidFill>
                  <a:schemeClr val="accent2">
                    <a:lumMod val="75000"/>
                  </a:schemeClr>
                </a:solidFill>
              </a:rPr>
              <a:t>');</a:t>
            </a:r>
          </a:p>
          <a:p>
            <a:r>
              <a:rPr lang="fr-FR" dirty="0" smtClean="0"/>
              <a:t>&lt;/</a:t>
            </a:r>
            <a:r>
              <a:rPr lang="fr-FR" dirty="0"/>
              <a:t>script&gt;</a:t>
            </a:r>
            <a:endParaRPr lang="fr-FR" dirty="0" smtClean="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3717032"/>
            <a:ext cx="2747162" cy="13681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04790257"/>
      </p:ext>
    </p:extLst>
  </p:cSld>
  <p:clrMapOvr>
    <a:masterClrMapping/>
  </p:clrMapOvr>
  <p:transition spd="slow">
    <p:wipe dir="d"/>
  </p:transition>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nextUntil</a:t>
            </a:r>
            <a:r>
              <a:rPr lang="fr-FR" sz="3100" b="1" i="1" dirty="0" smtClean="0">
                <a:solidFill>
                  <a:schemeClr val="accent2">
                    <a:lumMod val="75000"/>
                  </a:schemeClr>
                </a:solidFill>
              </a:rPr>
              <a:t>(</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][,filtre]</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5355312"/>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i="1" dirty="0" err="1" smtClean="0">
                <a:solidFill>
                  <a:schemeClr val="accent2">
                    <a:lumMod val="75000"/>
                  </a:schemeClr>
                </a:solidFill>
              </a:rPr>
              <a:t>nextUntil</a:t>
            </a:r>
            <a:r>
              <a:rPr lang="fr-FR" b="1" i="1" dirty="0" smtClean="0">
                <a:solidFill>
                  <a:schemeClr val="accent2">
                    <a:lumMod val="75000"/>
                  </a:schemeClr>
                </a:solidFill>
              </a:rPr>
              <a:t>(</a:t>
            </a:r>
            <a:r>
              <a:rPr lang="fr-FR" b="1" i="1" dirty="0" smtClean="0">
                <a:solidFill>
                  <a:schemeClr val="tx2">
                    <a:lumMod val="75000"/>
                  </a:schemeClr>
                </a:solidFill>
              </a:rPr>
              <a:t>[</a:t>
            </a:r>
            <a:r>
              <a:rPr lang="fr-FR" b="1" i="1" dirty="0" err="1" smtClean="0">
                <a:solidFill>
                  <a:schemeClr val="tx2">
                    <a:lumMod val="75000"/>
                  </a:schemeClr>
                </a:solidFill>
              </a:rPr>
              <a:t>selecteur</a:t>
            </a:r>
            <a:r>
              <a:rPr lang="fr-FR" b="1" i="1" dirty="0" smtClean="0">
                <a:solidFill>
                  <a:schemeClr val="tx2">
                    <a:lumMod val="75000"/>
                  </a:schemeClr>
                </a:solidFill>
              </a:rPr>
              <a:t>]</a:t>
            </a:r>
            <a:r>
              <a:rPr lang="fr-FR" b="1" i="1" dirty="0">
                <a:solidFill>
                  <a:schemeClr val="tx2">
                    <a:lumMod val="75000"/>
                  </a:schemeClr>
                </a:solidFill>
              </a:rPr>
              <a:t> [,filtre]</a:t>
            </a:r>
            <a:r>
              <a:rPr lang="fr-FR" b="1" i="1" dirty="0" smtClean="0">
                <a:solidFill>
                  <a:schemeClr val="accent2">
                    <a:lumMod val="75000"/>
                  </a:schemeClr>
                </a:solidFill>
              </a:rPr>
              <a:t>)</a:t>
            </a:r>
            <a:endParaRPr lang="fr-FR" b="1" dirty="0"/>
          </a:p>
          <a:p>
            <a:r>
              <a:rPr lang="fr-FR" dirty="0" smtClean="0"/>
              <a:t>recherche les frères suivants de chaque élément du jeu d'éléments sélectionnés par </a:t>
            </a:r>
            <a:r>
              <a:rPr lang="fr-FR" b="1" dirty="0">
                <a:solidFill>
                  <a:schemeClr val="tx2">
                    <a:lumMod val="75000"/>
                  </a:schemeClr>
                </a:solidFill>
              </a:rPr>
              <a:t>$(cible</a:t>
            </a:r>
            <a:r>
              <a:rPr lang="fr-FR" b="1" dirty="0" smtClean="0">
                <a:solidFill>
                  <a:schemeClr val="tx2">
                    <a:lumMod val="75000"/>
                  </a:schemeClr>
                </a:solidFill>
              </a:rPr>
              <a:t>) </a:t>
            </a:r>
            <a:r>
              <a:rPr lang="fr-FR" dirty="0" smtClean="0"/>
              <a:t>filtré éventuellement </a:t>
            </a:r>
            <a:r>
              <a:rPr lang="fr-FR" b="1" dirty="0" smtClean="0">
                <a:solidFill>
                  <a:schemeClr val="tx2">
                    <a:lumMod val="75000"/>
                  </a:schemeClr>
                </a:solidFill>
              </a:rPr>
              <a:t> filtre </a:t>
            </a:r>
            <a:r>
              <a:rPr lang="fr-FR" dirty="0" smtClean="0"/>
              <a:t>jusqu'à ce que </a:t>
            </a:r>
            <a:r>
              <a:rPr lang="fr-FR" dirty="0" err="1" smtClean="0"/>
              <a:t>selecteur</a:t>
            </a:r>
            <a:r>
              <a:rPr lang="fr-FR" dirty="0" smtClean="0"/>
              <a:t> soit trouvé.</a:t>
            </a:r>
          </a:p>
          <a:p>
            <a:r>
              <a:rPr lang="fr-FR" b="1" i="1" dirty="0">
                <a:solidFill>
                  <a:schemeClr val="tx2">
                    <a:lumMod val="75000"/>
                  </a:schemeClr>
                </a:solidFill>
              </a:rPr>
              <a:t>[</a:t>
            </a:r>
            <a:r>
              <a:rPr lang="fr-FR" b="1" i="1" dirty="0" err="1">
                <a:solidFill>
                  <a:schemeClr val="tx2">
                    <a:lumMod val="75000"/>
                  </a:schemeClr>
                </a:solidFill>
              </a:rPr>
              <a:t>selecteur</a:t>
            </a:r>
            <a:r>
              <a:rPr lang="fr-FR" b="1" i="1" dirty="0">
                <a:solidFill>
                  <a:schemeClr val="tx2">
                    <a:lumMod val="75000"/>
                  </a:schemeClr>
                </a:solidFill>
              </a:rPr>
              <a:t>]</a:t>
            </a:r>
            <a:r>
              <a:rPr lang="fr-FR" b="1" dirty="0">
                <a:solidFill>
                  <a:schemeClr val="tx2">
                    <a:lumMod val="75000"/>
                  </a:schemeClr>
                </a:solidFill>
              </a:rPr>
              <a:t> :</a:t>
            </a:r>
            <a:r>
              <a:rPr lang="fr-FR" dirty="0"/>
              <a:t> chaîne de caractères contenant le </a:t>
            </a:r>
            <a:r>
              <a:rPr lang="fr-FR" dirty="0" smtClean="0"/>
              <a:t>sélecteur indiquant  où la recherche doit s'arrêter</a:t>
            </a:r>
          </a:p>
          <a:p>
            <a:r>
              <a:rPr lang="fr-FR" b="1" i="1" dirty="0" smtClean="0">
                <a:solidFill>
                  <a:schemeClr val="tx2">
                    <a:lumMod val="75000"/>
                  </a:schemeClr>
                </a:solidFill>
              </a:rPr>
              <a:t>[filtre]</a:t>
            </a:r>
            <a:r>
              <a:rPr lang="fr-FR" b="1" dirty="0" smtClean="0">
                <a:solidFill>
                  <a:schemeClr val="tx2">
                    <a:lumMod val="75000"/>
                  </a:schemeClr>
                </a:solidFill>
              </a:rPr>
              <a:t> </a:t>
            </a:r>
            <a:r>
              <a:rPr lang="fr-FR" b="1" dirty="0">
                <a:solidFill>
                  <a:schemeClr val="tx2">
                    <a:lumMod val="75000"/>
                  </a:schemeClr>
                </a:solidFill>
              </a:rPr>
              <a:t>:</a:t>
            </a:r>
            <a:r>
              <a:rPr lang="fr-FR" dirty="0"/>
              <a:t> </a:t>
            </a:r>
            <a:r>
              <a:rPr lang="fr-FR" dirty="0" smtClean="0"/>
              <a:t>chaîne de caractères contenant le sélecteur filtrant le jeu.</a:t>
            </a:r>
          </a:p>
          <a:p>
            <a:r>
              <a:rPr lang="fr-FR" dirty="0" smtClean="0"/>
              <a:t>Exemple  :</a:t>
            </a:r>
          </a:p>
          <a:p>
            <a:r>
              <a:rPr lang="fr-FR" dirty="0"/>
              <a:t>&lt;body&gt;</a:t>
            </a:r>
          </a:p>
          <a:p>
            <a:r>
              <a:rPr lang="fr-FR" dirty="0"/>
              <a:t>&lt;</a:t>
            </a:r>
            <a:r>
              <a:rPr lang="fr-FR" dirty="0" err="1"/>
              <a:t>ul</a:t>
            </a:r>
            <a:r>
              <a:rPr lang="fr-FR" dirty="0"/>
              <a:t>&gt;</a:t>
            </a:r>
          </a:p>
          <a:p>
            <a:r>
              <a:rPr lang="fr-FR" dirty="0"/>
              <a:t>&lt;li&gt;</a:t>
            </a:r>
            <a:r>
              <a:rPr lang="fr-FR" dirty="0" err="1"/>
              <a:t>list</a:t>
            </a:r>
            <a:r>
              <a:rPr lang="fr-FR" dirty="0"/>
              <a:t> item 1&lt;/li&gt;</a:t>
            </a:r>
          </a:p>
          <a:p>
            <a:r>
              <a:rPr lang="fr-FR" dirty="0"/>
              <a:t>&lt;li&gt;</a:t>
            </a:r>
            <a:r>
              <a:rPr lang="fr-FR" dirty="0" err="1"/>
              <a:t>list</a:t>
            </a:r>
            <a:r>
              <a:rPr lang="fr-FR" dirty="0"/>
              <a:t> item 2&lt;/li&gt;</a:t>
            </a:r>
          </a:p>
          <a:p>
            <a:r>
              <a:rPr lang="fr-FR" dirty="0"/>
              <a:t>&lt;</a:t>
            </a:r>
            <a:r>
              <a:rPr lang="fr-FR" dirty="0" smtClean="0"/>
              <a:t>li class="</a:t>
            </a:r>
            <a:r>
              <a:rPr lang="fr-FR" dirty="0" err="1" smtClean="0"/>
              <a:t>serie</a:t>
            </a:r>
            <a:r>
              <a:rPr lang="fr-FR" dirty="0" smtClean="0"/>
              <a:t>"&gt;</a:t>
            </a:r>
            <a:r>
              <a:rPr lang="fr-FR" dirty="0" err="1" smtClean="0"/>
              <a:t>list</a:t>
            </a:r>
            <a:r>
              <a:rPr lang="fr-FR" dirty="0" smtClean="0"/>
              <a:t> </a:t>
            </a:r>
            <a:r>
              <a:rPr lang="fr-FR" dirty="0"/>
              <a:t>item 3&lt;/li&gt;</a:t>
            </a:r>
          </a:p>
          <a:p>
            <a:r>
              <a:rPr lang="it-IT" dirty="0"/>
              <a:t>&lt;li&gt;list item 4&lt;/li&gt;</a:t>
            </a:r>
          </a:p>
          <a:p>
            <a:r>
              <a:rPr lang="it-IT" dirty="0"/>
              <a:t>&lt;li&gt;list item 5&lt;/li&gt;</a:t>
            </a:r>
          </a:p>
          <a:p>
            <a:r>
              <a:rPr lang="it-IT" dirty="0"/>
              <a:t>&lt;li class="fin"&gt;list item 6&lt;/li&gt;</a:t>
            </a:r>
          </a:p>
          <a:p>
            <a:r>
              <a:rPr lang="it-IT" dirty="0"/>
              <a:t>&lt;li&gt;list item 7&lt;/li&gt;</a:t>
            </a:r>
            <a:r>
              <a:rPr lang="fr-FR" dirty="0" smtClean="0"/>
              <a:t>&lt;/</a:t>
            </a:r>
            <a:r>
              <a:rPr lang="fr-FR" dirty="0" err="1"/>
              <a:t>ul</a:t>
            </a:r>
            <a:r>
              <a:rPr lang="fr-FR" dirty="0"/>
              <a:t>&gt;</a:t>
            </a:r>
          </a:p>
          <a:p>
            <a:r>
              <a:rPr lang="fr-FR" dirty="0"/>
              <a:t>&lt;script&gt;</a:t>
            </a:r>
          </a:p>
          <a:p>
            <a:r>
              <a:rPr lang="fr-FR" b="1" dirty="0">
                <a:solidFill>
                  <a:schemeClr val="accent2">
                    <a:lumMod val="75000"/>
                  </a:schemeClr>
                </a:solidFill>
              </a:rPr>
              <a:t>$(</a:t>
            </a:r>
            <a:r>
              <a:rPr lang="fr-FR" b="1" dirty="0" smtClean="0">
                <a:solidFill>
                  <a:schemeClr val="accent2">
                    <a:lumMod val="75000"/>
                  </a:schemeClr>
                </a:solidFill>
              </a:rPr>
              <a:t>'</a:t>
            </a:r>
            <a:r>
              <a:rPr lang="fr-FR" b="1" dirty="0" err="1" smtClean="0">
                <a:solidFill>
                  <a:schemeClr val="accent2">
                    <a:lumMod val="75000"/>
                  </a:schemeClr>
                </a:solidFill>
              </a:rPr>
              <a:t>li.serie</a:t>
            </a:r>
            <a:r>
              <a:rPr lang="fr-FR" b="1" dirty="0" smtClean="0">
                <a:solidFill>
                  <a:schemeClr val="accent2">
                    <a:lumMod val="75000"/>
                  </a:schemeClr>
                </a:solidFill>
              </a:rPr>
              <a:t>').</a:t>
            </a:r>
            <a:r>
              <a:rPr lang="fr-FR" b="1" dirty="0" err="1" smtClean="0">
                <a:solidFill>
                  <a:schemeClr val="accent2">
                    <a:lumMod val="75000"/>
                  </a:schemeClr>
                </a:solidFill>
              </a:rPr>
              <a:t>nextUntil</a:t>
            </a:r>
            <a:r>
              <a:rPr lang="fr-FR" b="1" dirty="0" smtClean="0">
                <a:solidFill>
                  <a:schemeClr val="accent2">
                    <a:lumMod val="75000"/>
                  </a:schemeClr>
                </a:solidFill>
              </a:rPr>
              <a:t>('</a:t>
            </a:r>
            <a:r>
              <a:rPr lang="fr-FR" b="1" dirty="0" err="1" smtClean="0">
                <a:solidFill>
                  <a:schemeClr val="accent2">
                    <a:lumMod val="75000"/>
                  </a:schemeClr>
                </a:solidFill>
              </a:rPr>
              <a:t>li.fin</a:t>
            </a:r>
            <a:r>
              <a:rPr lang="fr-FR" b="1" dirty="0" smtClean="0">
                <a:solidFill>
                  <a:schemeClr val="accent2">
                    <a:lumMod val="75000"/>
                  </a:schemeClr>
                </a:solidFill>
              </a:rPr>
              <a:t>').</a:t>
            </a:r>
            <a:r>
              <a:rPr lang="fr-FR" b="1" dirty="0" err="1">
                <a:solidFill>
                  <a:schemeClr val="accent2">
                    <a:lumMod val="75000"/>
                  </a:schemeClr>
                </a:solidFill>
              </a:rPr>
              <a:t>css</a:t>
            </a:r>
            <a:r>
              <a:rPr lang="fr-FR" b="1" dirty="0">
                <a:solidFill>
                  <a:schemeClr val="accent2">
                    <a:lumMod val="75000"/>
                  </a:schemeClr>
                </a:solidFill>
              </a:rPr>
              <a:t>('background-</a:t>
            </a:r>
            <a:r>
              <a:rPr lang="fr-FR" b="1" dirty="0" err="1">
                <a:solidFill>
                  <a:schemeClr val="accent2">
                    <a:lumMod val="75000"/>
                  </a:schemeClr>
                </a:solidFill>
              </a:rPr>
              <a:t>color</a:t>
            </a:r>
            <a:r>
              <a:rPr lang="fr-FR" b="1" dirty="0">
                <a:solidFill>
                  <a:schemeClr val="accent2">
                    <a:lumMod val="75000"/>
                  </a:schemeClr>
                </a:solidFill>
              </a:rPr>
              <a:t>','</a:t>
            </a:r>
            <a:r>
              <a:rPr lang="fr-FR" b="1" dirty="0" err="1">
                <a:solidFill>
                  <a:schemeClr val="accent2">
                    <a:lumMod val="75000"/>
                  </a:schemeClr>
                </a:solidFill>
              </a:rPr>
              <a:t>yellow</a:t>
            </a:r>
            <a:r>
              <a:rPr lang="fr-FR" b="1" dirty="0">
                <a:solidFill>
                  <a:schemeClr val="accent2">
                    <a:lumMod val="75000"/>
                  </a:schemeClr>
                </a:solidFill>
              </a:rPr>
              <a:t>');</a:t>
            </a:r>
          </a:p>
          <a:p>
            <a:r>
              <a:rPr lang="fr-FR" dirty="0" smtClean="0"/>
              <a:t>&lt;/</a:t>
            </a:r>
            <a:r>
              <a:rPr lang="fr-FR" dirty="0"/>
              <a:t>script&gt;</a:t>
            </a:r>
            <a:endParaRPr lang="fr-FR"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3844564"/>
            <a:ext cx="2376264" cy="292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8364422"/>
      </p:ext>
    </p:extLst>
  </p:cSld>
  <p:clrMapOvr>
    <a:masterClrMapping/>
  </p:clrMapOvr>
  <p:transition spd="slow">
    <p:wipe dir="d"/>
  </p:transition>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a:solidFill>
                  <a:schemeClr val="accent2">
                    <a:lumMod val="75000"/>
                  </a:schemeClr>
                </a:solidFill>
              </a:rPr>
              <a:t>.</a:t>
            </a:r>
            <a:r>
              <a:rPr lang="fr-FR" sz="3100" b="1" i="1" dirty="0" err="1">
                <a:solidFill>
                  <a:schemeClr val="accent2">
                    <a:lumMod val="75000"/>
                  </a:schemeClr>
                </a:solidFill>
              </a:rPr>
              <a:t>nextUntil</a:t>
            </a:r>
            <a:r>
              <a:rPr lang="fr-FR" sz="3100" b="1" i="1" dirty="0">
                <a:solidFill>
                  <a:schemeClr val="accent2">
                    <a:lumMod val="75000"/>
                  </a:schemeClr>
                </a:solidFill>
              </a:rPr>
              <a:t>(</a:t>
            </a:r>
            <a:r>
              <a:rPr lang="fr-FR" sz="3100" b="1" i="1" dirty="0">
                <a:solidFill>
                  <a:schemeClr val="tx2">
                    <a:lumMod val="75000"/>
                  </a:schemeClr>
                </a:solidFill>
              </a:rPr>
              <a:t>[</a:t>
            </a:r>
            <a:r>
              <a:rPr lang="fr-FR" sz="3100" b="1" i="1" dirty="0" err="1">
                <a:solidFill>
                  <a:schemeClr val="tx2">
                    <a:lumMod val="75000"/>
                  </a:schemeClr>
                </a:solidFill>
              </a:rPr>
              <a:t>selecteur</a:t>
            </a:r>
            <a:r>
              <a:rPr lang="fr-FR" sz="3100" b="1" i="1" dirty="0">
                <a:solidFill>
                  <a:schemeClr val="tx2">
                    <a:lumMod val="75000"/>
                  </a:schemeClr>
                </a:solidFill>
              </a:rPr>
              <a:t>][,filtre]</a:t>
            </a:r>
            <a:r>
              <a:rPr lang="fr-FR" sz="3100" b="1" i="1" dirty="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5539978"/>
          </a:xfrm>
          <a:prstGeom prst="rect">
            <a:avLst/>
          </a:prstGeom>
          <a:noFill/>
        </p:spPr>
        <p:txBody>
          <a:bodyPr wrap="square" rtlCol="0">
            <a:spAutoFit/>
          </a:bodyPr>
          <a:lstStyle/>
          <a:p>
            <a:r>
              <a:rPr lang="fr-FR" dirty="0" smtClean="0"/>
              <a:t>Exemple :</a:t>
            </a:r>
          </a:p>
          <a:p>
            <a:r>
              <a:rPr lang="fr-FR" sz="1600" dirty="0"/>
              <a:t>&lt;body&gt;</a:t>
            </a:r>
          </a:p>
          <a:p>
            <a:r>
              <a:rPr lang="fr-FR" sz="1600" dirty="0"/>
              <a:t>&lt;dl&gt;</a:t>
            </a:r>
          </a:p>
          <a:p>
            <a:r>
              <a:rPr lang="fr-FR" sz="1600" dirty="0"/>
              <a:t>&lt;</a:t>
            </a:r>
            <a:r>
              <a:rPr lang="fr-FR" sz="1600" dirty="0" err="1"/>
              <a:t>dt</a:t>
            </a:r>
            <a:r>
              <a:rPr lang="fr-FR" sz="1600" dirty="0"/>
              <a:t> id="term-1"&gt;</a:t>
            </a:r>
            <a:r>
              <a:rPr lang="fr-FR" sz="1600" dirty="0" err="1"/>
              <a:t>term</a:t>
            </a:r>
            <a:r>
              <a:rPr lang="fr-FR" sz="1600" dirty="0"/>
              <a:t> 1&lt;/</a:t>
            </a:r>
            <a:r>
              <a:rPr lang="fr-FR" sz="1600" dirty="0" err="1"/>
              <a:t>dt</a:t>
            </a:r>
            <a:r>
              <a:rPr lang="fr-FR" sz="1600" dirty="0"/>
              <a:t>&gt;</a:t>
            </a:r>
          </a:p>
          <a:p>
            <a:r>
              <a:rPr lang="fr-FR" sz="1600" dirty="0" smtClean="0"/>
              <a:t>   &lt;</a:t>
            </a:r>
            <a:r>
              <a:rPr lang="fr-FR" sz="1600" dirty="0"/>
              <a:t>dd&gt;</a:t>
            </a:r>
            <a:r>
              <a:rPr lang="fr-FR" sz="1600" dirty="0" err="1"/>
              <a:t>definition</a:t>
            </a:r>
            <a:r>
              <a:rPr lang="fr-FR" sz="1600" dirty="0"/>
              <a:t> 1-a&lt;/dd&gt;</a:t>
            </a:r>
          </a:p>
          <a:p>
            <a:r>
              <a:rPr lang="fr-FR" sz="1600" dirty="0" smtClean="0"/>
              <a:t>   &lt;</a:t>
            </a:r>
            <a:r>
              <a:rPr lang="fr-FR" sz="1600" dirty="0"/>
              <a:t>dd&gt;</a:t>
            </a:r>
            <a:r>
              <a:rPr lang="fr-FR" sz="1600" dirty="0" err="1"/>
              <a:t>definition</a:t>
            </a:r>
            <a:r>
              <a:rPr lang="fr-FR" sz="1600" dirty="0"/>
              <a:t> 1-b&lt;/dd&gt;</a:t>
            </a:r>
          </a:p>
          <a:p>
            <a:r>
              <a:rPr lang="fr-FR" sz="1600" dirty="0" smtClean="0"/>
              <a:t>   &lt;</a:t>
            </a:r>
            <a:r>
              <a:rPr lang="fr-FR" sz="1600" dirty="0"/>
              <a:t>dd&gt;</a:t>
            </a:r>
            <a:r>
              <a:rPr lang="fr-FR" sz="1600" dirty="0" err="1"/>
              <a:t>definition</a:t>
            </a:r>
            <a:r>
              <a:rPr lang="fr-FR" sz="1600" dirty="0"/>
              <a:t> 1-c&lt;/dd&gt;</a:t>
            </a:r>
          </a:p>
          <a:p>
            <a:r>
              <a:rPr lang="fr-FR" sz="1600" dirty="0" smtClean="0"/>
              <a:t>   &lt;</a:t>
            </a:r>
            <a:r>
              <a:rPr lang="fr-FR" sz="1600" dirty="0"/>
              <a:t>dd&gt;</a:t>
            </a:r>
            <a:r>
              <a:rPr lang="fr-FR" sz="1600" dirty="0" err="1"/>
              <a:t>definition</a:t>
            </a:r>
            <a:r>
              <a:rPr lang="fr-FR" sz="1600" dirty="0"/>
              <a:t> 1-d&lt;/dd&gt;</a:t>
            </a:r>
          </a:p>
          <a:p>
            <a:r>
              <a:rPr lang="fr-FR" sz="1600" dirty="0"/>
              <a:t>&lt;</a:t>
            </a:r>
            <a:r>
              <a:rPr lang="fr-FR" sz="1600" dirty="0" err="1"/>
              <a:t>dt</a:t>
            </a:r>
            <a:r>
              <a:rPr lang="fr-FR" sz="1600" dirty="0"/>
              <a:t> id="term-2"&gt;</a:t>
            </a:r>
            <a:r>
              <a:rPr lang="fr-FR" sz="1600" dirty="0" err="1"/>
              <a:t>term</a:t>
            </a:r>
            <a:r>
              <a:rPr lang="fr-FR" sz="1600" dirty="0"/>
              <a:t> 2&lt;/</a:t>
            </a:r>
            <a:r>
              <a:rPr lang="fr-FR" sz="1600" dirty="0" err="1"/>
              <a:t>dt</a:t>
            </a:r>
            <a:r>
              <a:rPr lang="fr-FR" sz="1600" dirty="0"/>
              <a:t>&gt;</a:t>
            </a:r>
          </a:p>
          <a:p>
            <a:r>
              <a:rPr lang="fr-FR" sz="1600" dirty="0" smtClean="0"/>
              <a:t>   &lt;</a:t>
            </a:r>
            <a:r>
              <a:rPr lang="fr-FR" sz="1600" dirty="0"/>
              <a:t>dd&gt;</a:t>
            </a:r>
            <a:r>
              <a:rPr lang="fr-FR" sz="1600" dirty="0" err="1"/>
              <a:t>definition</a:t>
            </a:r>
            <a:r>
              <a:rPr lang="fr-FR" sz="1600" dirty="0"/>
              <a:t> 2-a&lt;/dd&gt;</a:t>
            </a:r>
          </a:p>
          <a:p>
            <a:r>
              <a:rPr lang="fr-FR" sz="1600" dirty="0" smtClean="0"/>
              <a:t>   &lt;</a:t>
            </a:r>
            <a:r>
              <a:rPr lang="fr-FR" sz="1600" dirty="0"/>
              <a:t>dd&gt;</a:t>
            </a:r>
            <a:r>
              <a:rPr lang="fr-FR" sz="1600" dirty="0" err="1"/>
              <a:t>definition</a:t>
            </a:r>
            <a:r>
              <a:rPr lang="fr-FR" sz="1600" dirty="0"/>
              <a:t> 2-b&lt;/dd&gt;</a:t>
            </a:r>
          </a:p>
          <a:p>
            <a:r>
              <a:rPr lang="fr-FR" sz="1600" dirty="0" smtClean="0"/>
              <a:t>   &lt;</a:t>
            </a:r>
            <a:r>
              <a:rPr lang="fr-FR" sz="1600" dirty="0"/>
              <a:t>dd&gt;</a:t>
            </a:r>
            <a:r>
              <a:rPr lang="fr-FR" sz="1600" dirty="0" err="1"/>
              <a:t>definition</a:t>
            </a:r>
            <a:r>
              <a:rPr lang="fr-FR" sz="1600" dirty="0"/>
              <a:t> 2-c&lt;/dd&gt;</a:t>
            </a:r>
          </a:p>
          <a:p>
            <a:r>
              <a:rPr lang="fr-FR" sz="1600" dirty="0" smtClean="0"/>
              <a:t>&lt;</a:t>
            </a:r>
            <a:r>
              <a:rPr lang="fr-FR" sz="1600" dirty="0" err="1"/>
              <a:t>dt</a:t>
            </a:r>
            <a:r>
              <a:rPr lang="fr-FR" sz="1600" dirty="0"/>
              <a:t> id="term-3"&gt;</a:t>
            </a:r>
            <a:r>
              <a:rPr lang="fr-FR" sz="1600" dirty="0" err="1"/>
              <a:t>term</a:t>
            </a:r>
            <a:r>
              <a:rPr lang="fr-FR" sz="1600" dirty="0"/>
              <a:t> 3&lt;/</a:t>
            </a:r>
            <a:r>
              <a:rPr lang="fr-FR" sz="1600" dirty="0" err="1"/>
              <a:t>dt</a:t>
            </a:r>
            <a:r>
              <a:rPr lang="fr-FR" sz="1600" dirty="0"/>
              <a:t>&gt;</a:t>
            </a:r>
          </a:p>
          <a:p>
            <a:r>
              <a:rPr lang="fr-FR" sz="1600" dirty="0" smtClean="0"/>
              <a:t>   &lt;</a:t>
            </a:r>
            <a:r>
              <a:rPr lang="fr-FR" sz="1600" dirty="0"/>
              <a:t>dd&gt;</a:t>
            </a:r>
            <a:r>
              <a:rPr lang="fr-FR" sz="1600" dirty="0" err="1"/>
              <a:t>definition</a:t>
            </a:r>
            <a:r>
              <a:rPr lang="fr-FR" sz="1600" dirty="0"/>
              <a:t> 3-a&lt;/dd&gt;</a:t>
            </a:r>
          </a:p>
          <a:p>
            <a:r>
              <a:rPr lang="fr-FR" sz="1600" dirty="0" smtClean="0"/>
              <a:t>   &lt;</a:t>
            </a:r>
            <a:r>
              <a:rPr lang="fr-FR" sz="1600" dirty="0"/>
              <a:t>dd&gt;</a:t>
            </a:r>
            <a:r>
              <a:rPr lang="fr-FR" sz="1600" dirty="0" err="1"/>
              <a:t>definition</a:t>
            </a:r>
            <a:r>
              <a:rPr lang="fr-FR" sz="1600" dirty="0"/>
              <a:t> 3-b&lt;/dd&gt;</a:t>
            </a:r>
          </a:p>
          <a:p>
            <a:r>
              <a:rPr lang="fr-FR" sz="1600" dirty="0"/>
              <a:t>&lt;/dl&gt;</a:t>
            </a:r>
          </a:p>
          <a:p>
            <a:r>
              <a:rPr lang="fr-FR" sz="1600" dirty="0" smtClean="0"/>
              <a:t>&lt;</a:t>
            </a:r>
            <a:r>
              <a:rPr lang="fr-FR" sz="1600" dirty="0"/>
              <a:t>script&gt;</a:t>
            </a:r>
          </a:p>
          <a:p>
            <a:r>
              <a:rPr lang="en-US" sz="1600" b="1" dirty="0">
                <a:solidFill>
                  <a:schemeClr val="accent2">
                    <a:lumMod val="75000"/>
                  </a:schemeClr>
                </a:solidFill>
              </a:rPr>
              <a:t>$("#term-2").</a:t>
            </a:r>
            <a:r>
              <a:rPr lang="en-US" sz="1600" b="1" dirty="0" err="1">
                <a:solidFill>
                  <a:schemeClr val="accent2">
                    <a:lumMod val="75000"/>
                  </a:schemeClr>
                </a:solidFill>
              </a:rPr>
              <a:t>nextUntil</a:t>
            </a:r>
            <a:r>
              <a:rPr lang="en-US" sz="1600" b="1" dirty="0">
                <a:solidFill>
                  <a:schemeClr val="accent2">
                    <a:lumMod val="75000"/>
                  </a:schemeClr>
                </a:solidFill>
              </a:rPr>
              <a:t>("</a:t>
            </a:r>
            <a:r>
              <a:rPr lang="en-US" sz="1600" b="1" dirty="0" err="1">
                <a:solidFill>
                  <a:schemeClr val="accent2">
                    <a:lumMod val="75000"/>
                  </a:schemeClr>
                </a:solidFill>
              </a:rPr>
              <a:t>dt</a:t>
            </a:r>
            <a:r>
              <a:rPr lang="en-US" sz="1600" b="1" dirty="0" smtClean="0">
                <a:solidFill>
                  <a:schemeClr val="accent2">
                    <a:lumMod val="75000"/>
                  </a:schemeClr>
                </a:solidFill>
              </a:rPr>
              <a:t>").</a:t>
            </a:r>
            <a:r>
              <a:rPr lang="en-US" sz="1600" b="1" dirty="0" err="1">
                <a:solidFill>
                  <a:schemeClr val="accent2">
                    <a:lumMod val="75000"/>
                  </a:schemeClr>
                </a:solidFill>
              </a:rPr>
              <a:t>css</a:t>
            </a:r>
            <a:r>
              <a:rPr lang="en-US" sz="1600" b="1" dirty="0">
                <a:solidFill>
                  <a:schemeClr val="accent2">
                    <a:lumMod val="75000"/>
                  </a:schemeClr>
                </a:solidFill>
              </a:rPr>
              <a:t>("background-color", </a:t>
            </a:r>
            <a:r>
              <a:rPr lang="en-US" sz="1600" b="1" dirty="0" smtClean="0">
                <a:solidFill>
                  <a:schemeClr val="accent2">
                    <a:lumMod val="75000"/>
                  </a:schemeClr>
                </a:solidFill>
              </a:rPr>
              <a:t>"yellow")</a:t>
            </a:r>
            <a:r>
              <a:rPr lang="en-US" sz="1600" dirty="0" smtClean="0"/>
              <a:t>;</a:t>
            </a:r>
            <a:endParaRPr lang="en-US" sz="1600" dirty="0"/>
          </a:p>
          <a:p>
            <a:r>
              <a:rPr lang="en-US" sz="1600" dirty="0" err="1"/>
              <a:t>var</a:t>
            </a:r>
            <a:r>
              <a:rPr lang="en-US" sz="1600" dirty="0"/>
              <a:t> term3 = </a:t>
            </a:r>
            <a:r>
              <a:rPr lang="en-US" sz="1600" dirty="0" err="1"/>
              <a:t>document.getElementById</a:t>
            </a:r>
            <a:r>
              <a:rPr lang="en-US" sz="1600" dirty="0"/>
              <a:t>("term-3");</a:t>
            </a:r>
          </a:p>
          <a:p>
            <a:r>
              <a:rPr lang="en-US" sz="1600" b="1" dirty="0">
                <a:solidFill>
                  <a:schemeClr val="accent2">
                    <a:lumMod val="75000"/>
                  </a:schemeClr>
                </a:solidFill>
              </a:rPr>
              <a:t>$("#term-1").</a:t>
            </a:r>
            <a:r>
              <a:rPr lang="en-US" sz="1600" b="1" dirty="0" err="1">
                <a:solidFill>
                  <a:schemeClr val="accent2">
                    <a:lumMod val="75000"/>
                  </a:schemeClr>
                </a:solidFill>
              </a:rPr>
              <a:t>nextUntil</a:t>
            </a:r>
            <a:r>
              <a:rPr lang="en-US" sz="1600" b="1" dirty="0">
                <a:solidFill>
                  <a:schemeClr val="accent2">
                    <a:lumMod val="75000"/>
                  </a:schemeClr>
                </a:solidFill>
              </a:rPr>
              <a:t>(term3, "</a:t>
            </a:r>
            <a:r>
              <a:rPr lang="en-US" sz="1600" b="1" dirty="0" err="1">
                <a:solidFill>
                  <a:schemeClr val="accent2">
                    <a:lumMod val="75000"/>
                  </a:schemeClr>
                </a:solidFill>
              </a:rPr>
              <a:t>dd</a:t>
            </a:r>
            <a:r>
              <a:rPr lang="en-US" sz="1600" b="1" dirty="0">
                <a:solidFill>
                  <a:schemeClr val="accent2">
                    <a:lumMod val="75000"/>
                  </a:schemeClr>
                </a:solidFill>
              </a:rPr>
              <a:t>").</a:t>
            </a:r>
            <a:r>
              <a:rPr lang="en-US" sz="1600" b="1" dirty="0" err="1">
                <a:solidFill>
                  <a:schemeClr val="accent2">
                    <a:lumMod val="75000"/>
                  </a:schemeClr>
                </a:solidFill>
              </a:rPr>
              <a:t>css</a:t>
            </a:r>
            <a:r>
              <a:rPr lang="en-US" sz="1600" b="1" dirty="0">
                <a:solidFill>
                  <a:schemeClr val="accent2">
                    <a:lumMod val="75000"/>
                  </a:schemeClr>
                </a:solidFill>
              </a:rPr>
              <a:t>("color", "green");</a:t>
            </a:r>
          </a:p>
          <a:p>
            <a:r>
              <a:rPr lang="fr-FR" sz="1600" dirty="0" smtClean="0"/>
              <a:t>&lt;/</a:t>
            </a:r>
            <a:r>
              <a:rPr lang="fr-FR" sz="1600" dirty="0"/>
              <a:t>script</a:t>
            </a:r>
            <a:r>
              <a:rPr lang="fr-FR" sz="1600" dirty="0" smtClean="0"/>
              <a:t>&gt;</a:t>
            </a:r>
          </a:p>
          <a:p>
            <a:r>
              <a:rPr lang="fr-FR" sz="1600" dirty="0" smtClean="0"/>
              <a:t>&lt;/body&gt;</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3037" y="1556792"/>
            <a:ext cx="2709837" cy="380228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78934153"/>
      </p:ext>
    </p:extLst>
  </p:cSld>
  <p:clrMapOvr>
    <a:masterClrMapping/>
  </p:clrMapOvr>
  <p:transition spd="slow">
    <p:wipe dir="d"/>
  </p:transition>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prevUntil</a:t>
            </a:r>
            <a:r>
              <a:rPr lang="fr-FR" sz="3100" b="1" i="1" dirty="0" smtClean="0">
                <a:solidFill>
                  <a:schemeClr val="accent2">
                    <a:lumMod val="75000"/>
                  </a:schemeClr>
                </a:solidFill>
              </a:rPr>
              <a:t>(</a:t>
            </a:r>
            <a:r>
              <a:rPr lang="fr-FR" sz="3100" b="1" i="1" dirty="0" smtClean="0">
                <a:solidFill>
                  <a:schemeClr val="tx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][,filtre]</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2862322"/>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i="1" dirty="0" err="1" smtClean="0">
                <a:solidFill>
                  <a:schemeClr val="accent2">
                    <a:lumMod val="75000"/>
                  </a:schemeClr>
                </a:solidFill>
              </a:rPr>
              <a:t>prevUntil</a:t>
            </a:r>
            <a:r>
              <a:rPr lang="fr-FR" b="1" i="1" dirty="0" smtClean="0">
                <a:solidFill>
                  <a:schemeClr val="accent2">
                    <a:lumMod val="75000"/>
                  </a:schemeClr>
                </a:solidFill>
              </a:rPr>
              <a:t>(</a:t>
            </a:r>
            <a:r>
              <a:rPr lang="fr-FR" b="1" i="1" dirty="0" smtClean="0">
                <a:solidFill>
                  <a:schemeClr val="tx2">
                    <a:lumMod val="75000"/>
                  </a:schemeClr>
                </a:solidFill>
              </a:rPr>
              <a:t>[</a:t>
            </a:r>
            <a:r>
              <a:rPr lang="fr-FR" b="1" i="1" dirty="0" err="1" smtClean="0">
                <a:solidFill>
                  <a:schemeClr val="tx2">
                    <a:lumMod val="75000"/>
                  </a:schemeClr>
                </a:solidFill>
              </a:rPr>
              <a:t>selecteur</a:t>
            </a:r>
            <a:r>
              <a:rPr lang="fr-FR" b="1" i="1" dirty="0" smtClean="0">
                <a:solidFill>
                  <a:schemeClr val="tx2">
                    <a:lumMod val="75000"/>
                  </a:schemeClr>
                </a:solidFill>
              </a:rPr>
              <a:t>]</a:t>
            </a:r>
            <a:r>
              <a:rPr lang="fr-FR" b="1" i="1" dirty="0">
                <a:solidFill>
                  <a:schemeClr val="tx2">
                    <a:lumMod val="75000"/>
                  </a:schemeClr>
                </a:solidFill>
              </a:rPr>
              <a:t> [,filtre</a:t>
            </a:r>
            <a:r>
              <a:rPr lang="fr-FR" b="1" i="1" dirty="0" smtClean="0">
                <a:solidFill>
                  <a:schemeClr val="tx2">
                    <a:lumMod val="75000"/>
                  </a:schemeClr>
                </a:solidFill>
              </a:rPr>
              <a:t>]</a:t>
            </a:r>
            <a:r>
              <a:rPr lang="fr-FR" b="1" i="1" dirty="0" smtClean="0">
                <a:solidFill>
                  <a:schemeClr val="accent2">
                    <a:lumMod val="75000"/>
                  </a:schemeClr>
                </a:solidFill>
              </a:rPr>
              <a:t>)</a:t>
            </a:r>
          </a:p>
          <a:p>
            <a:endParaRPr lang="fr-FR" b="1" dirty="0"/>
          </a:p>
          <a:p>
            <a:r>
              <a:rPr lang="fr-FR" dirty="0" smtClean="0"/>
              <a:t>recherche les frères précédents de chaque élément du jeu d'éléments sélectionnés par </a:t>
            </a:r>
            <a:r>
              <a:rPr lang="fr-FR" b="1" dirty="0">
                <a:solidFill>
                  <a:schemeClr val="tx2">
                    <a:lumMod val="75000"/>
                  </a:schemeClr>
                </a:solidFill>
              </a:rPr>
              <a:t>$(cible</a:t>
            </a:r>
            <a:r>
              <a:rPr lang="fr-FR" b="1" dirty="0" smtClean="0">
                <a:solidFill>
                  <a:schemeClr val="tx2">
                    <a:lumMod val="75000"/>
                  </a:schemeClr>
                </a:solidFill>
              </a:rPr>
              <a:t>) </a:t>
            </a:r>
            <a:r>
              <a:rPr lang="fr-FR" dirty="0" smtClean="0"/>
              <a:t>filtré éventuellement </a:t>
            </a:r>
            <a:r>
              <a:rPr lang="fr-FR" b="1" dirty="0" smtClean="0">
                <a:solidFill>
                  <a:schemeClr val="tx2">
                    <a:lumMod val="75000"/>
                  </a:schemeClr>
                </a:solidFill>
              </a:rPr>
              <a:t> filtre </a:t>
            </a:r>
            <a:r>
              <a:rPr lang="fr-FR" dirty="0" smtClean="0"/>
              <a:t>jusqu'à ce que</a:t>
            </a:r>
            <a:r>
              <a:rPr lang="fr-FR" b="1" dirty="0" smtClean="0">
                <a:solidFill>
                  <a:schemeClr val="accent1">
                    <a:lumMod val="75000"/>
                  </a:schemeClr>
                </a:solidFill>
              </a:rPr>
              <a:t> </a:t>
            </a:r>
            <a:r>
              <a:rPr lang="fr-FR" b="1" dirty="0" err="1" smtClean="0">
                <a:solidFill>
                  <a:schemeClr val="accent1">
                    <a:lumMod val="75000"/>
                  </a:schemeClr>
                </a:solidFill>
              </a:rPr>
              <a:t>selecteur</a:t>
            </a:r>
            <a:r>
              <a:rPr lang="fr-FR" b="1" dirty="0" smtClean="0">
                <a:solidFill>
                  <a:schemeClr val="accent1">
                    <a:lumMod val="75000"/>
                  </a:schemeClr>
                </a:solidFill>
              </a:rPr>
              <a:t> </a:t>
            </a:r>
            <a:r>
              <a:rPr lang="fr-FR" dirty="0" smtClean="0"/>
              <a:t>soit trouvé.</a:t>
            </a:r>
          </a:p>
          <a:p>
            <a:endParaRPr lang="fr-FR" dirty="0" smtClean="0"/>
          </a:p>
          <a:p>
            <a:r>
              <a:rPr lang="fr-FR" b="1" i="1" dirty="0">
                <a:solidFill>
                  <a:schemeClr val="tx2">
                    <a:lumMod val="75000"/>
                  </a:schemeClr>
                </a:solidFill>
              </a:rPr>
              <a:t>[</a:t>
            </a:r>
            <a:r>
              <a:rPr lang="fr-FR" b="1" i="1" dirty="0" err="1">
                <a:solidFill>
                  <a:schemeClr val="tx2">
                    <a:lumMod val="75000"/>
                  </a:schemeClr>
                </a:solidFill>
              </a:rPr>
              <a:t>selecteur</a:t>
            </a:r>
            <a:r>
              <a:rPr lang="fr-FR" b="1" i="1" dirty="0">
                <a:solidFill>
                  <a:schemeClr val="tx2">
                    <a:lumMod val="75000"/>
                  </a:schemeClr>
                </a:solidFill>
              </a:rPr>
              <a:t>]</a:t>
            </a:r>
            <a:r>
              <a:rPr lang="fr-FR" b="1" dirty="0">
                <a:solidFill>
                  <a:schemeClr val="tx2">
                    <a:lumMod val="75000"/>
                  </a:schemeClr>
                </a:solidFill>
              </a:rPr>
              <a:t> :</a:t>
            </a:r>
            <a:r>
              <a:rPr lang="fr-FR" dirty="0"/>
              <a:t> chaîne de caractères contenant le </a:t>
            </a:r>
            <a:r>
              <a:rPr lang="fr-FR" dirty="0" smtClean="0"/>
              <a:t>sélecteur indiquant  où la recherche doit s'arrêter</a:t>
            </a:r>
          </a:p>
          <a:p>
            <a:r>
              <a:rPr lang="fr-FR" b="1" i="1" dirty="0" smtClean="0">
                <a:solidFill>
                  <a:schemeClr val="tx2">
                    <a:lumMod val="75000"/>
                  </a:schemeClr>
                </a:solidFill>
              </a:rPr>
              <a:t>[filtre]</a:t>
            </a:r>
            <a:r>
              <a:rPr lang="fr-FR" b="1" dirty="0" smtClean="0">
                <a:solidFill>
                  <a:schemeClr val="tx2">
                    <a:lumMod val="75000"/>
                  </a:schemeClr>
                </a:solidFill>
              </a:rPr>
              <a:t> </a:t>
            </a:r>
            <a:r>
              <a:rPr lang="fr-FR" b="1" dirty="0">
                <a:solidFill>
                  <a:schemeClr val="tx2">
                    <a:lumMod val="75000"/>
                  </a:schemeClr>
                </a:solidFill>
              </a:rPr>
              <a:t>:</a:t>
            </a:r>
            <a:r>
              <a:rPr lang="fr-FR" dirty="0"/>
              <a:t> </a:t>
            </a:r>
            <a:r>
              <a:rPr lang="fr-FR" dirty="0" smtClean="0"/>
              <a:t>chaîne de caractères contenant le sélecteur filtrant le jeu.</a:t>
            </a:r>
          </a:p>
          <a:p>
            <a:endParaRPr lang="fr-FR" dirty="0" smtClean="0"/>
          </a:p>
          <a:p>
            <a:endParaRPr lang="fr-FR" dirty="0" smtClean="0"/>
          </a:p>
        </p:txBody>
      </p:sp>
    </p:spTree>
    <p:extLst>
      <p:ext uri="{BB962C8B-B14F-4D97-AF65-F5344CB8AC3E}">
        <p14:creationId xmlns:p14="http://schemas.microsoft.com/office/powerpoint/2010/main" val="4047266323"/>
      </p:ext>
    </p:extLst>
  </p:cSld>
  <p:clrMapOvr>
    <a:masterClrMapping/>
  </p:clrMapOvr>
  <p:transition spd="slow">
    <p:wipe dir="d"/>
  </p:transition>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a:solidFill>
                  <a:schemeClr val="accent2">
                    <a:lumMod val="75000"/>
                  </a:schemeClr>
                </a:solidFill>
              </a:rPr>
              <a:t>.</a:t>
            </a:r>
            <a:r>
              <a:rPr lang="fr-FR" sz="3100" b="1" i="1" dirty="0" err="1">
                <a:solidFill>
                  <a:schemeClr val="accent2">
                    <a:lumMod val="75000"/>
                  </a:schemeClr>
                </a:solidFill>
              </a:rPr>
              <a:t>nextUntil</a:t>
            </a:r>
            <a:r>
              <a:rPr lang="fr-FR" sz="3100" b="1" i="1" dirty="0">
                <a:solidFill>
                  <a:schemeClr val="accent2">
                    <a:lumMod val="75000"/>
                  </a:schemeClr>
                </a:solidFill>
              </a:rPr>
              <a:t>(</a:t>
            </a:r>
            <a:r>
              <a:rPr lang="fr-FR" sz="3100" b="1" i="1" dirty="0">
                <a:solidFill>
                  <a:schemeClr val="tx2">
                    <a:lumMod val="75000"/>
                  </a:schemeClr>
                </a:solidFill>
              </a:rPr>
              <a:t>[</a:t>
            </a:r>
            <a:r>
              <a:rPr lang="fr-FR" sz="3100" b="1" i="1" dirty="0" err="1">
                <a:solidFill>
                  <a:schemeClr val="tx2">
                    <a:lumMod val="75000"/>
                  </a:schemeClr>
                </a:solidFill>
              </a:rPr>
              <a:t>selecteur</a:t>
            </a:r>
            <a:r>
              <a:rPr lang="fr-FR" sz="3100" b="1" i="1" dirty="0">
                <a:solidFill>
                  <a:schemeClr val="tx2">
                    <a:lumMod val="75000"/>
                  </a:schemeClr>
                </a:solidFill>
              </a:rPr>
              <a:t>][,filtre]</a:t>
            </a:r>
            <a:r>
              <a:rPr lang="fr-FR" sz="3100" b="1" i="1" dirty="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5539978"/>
          </a:xfrm>
          <a:prstGeom prst="rect">
            <a:avLst/>
          </a:prstGeom>
          <a:noFill/>
        </p:spPr>
        <p:txBody>
          <a:bodyPr wrap="square" rtlCol="0">
            <a:spAutoFit/>
          </a:bodyPr>
          <a:lstStyle/>
          <a:p>
            <a:r>
              <a:rPr lang="fr-FR" dirty="0" smtClean="0"/>
              <a:t>Exemple :</a:t>
            </a:r>
          </a:p>
          <a:p>
            <a:r>
              <a:rPr lang="fr-FR" sz="1600" dirty="0"/>
              <a:t>&lt;body&gt;</a:t>
            </a:r>
          </a:p>
          <a:p>
            <a:r>
              <a:rPr lang="fr-FR" sz="1600" dirty="0"/>
              <a:t>&lt;dl&gt;</a:t>
            </a:r>
          </a:p>
          <a:p>
            <a:r>
              <a:rPr lang="fr-FR" sz="1600" dirty="0"/>
              <a:t>&lt;</a:t>
            </a:r>
            <a:r>
              <a:rPr lang="fr-FR" sz="1600" dirty="0" err="1"/>
              <a:t>dt</a:t>
            </a:r>
            <a:r>
              <a:rPr lang="fr-FR" sz="1600" dirty="0"/>
              <a:t> id="term-1"&gt;</a:t>
            </a:r>
            <a:r>
              <a:rPr lang="fr-FR" sz="1600" dirty="0" err="1"/>
              <a:t>term</a:t>
            </a:r>
            <a:r>
              <a:rPr lang="fr-FR" sz="1600" dirty="0"/>
              <a:t> 1&lt;/</a:t>
            </a:r>
            <a:r>
              <a:rPr lang="fr-FR" sz="1600" dirty="0" err="1"/>
              <a:t>dt</a:t>
            </a:r>
            <a:r>
              <a:rPr lang="fr-FR" sz="1600" dirty="0"/>
              <a:t>&gt;</a:t>
            </a:r>
          </a:p>
          <a:p>
            <a:r>
              <a:rPr lang="fr-FR" sz="1600" dirty="0" smtClean="0"/>
              <a:t>   &lt;</a:t>
            </a:r>
            <a:r>
              <a:rPr lang="fr-FR" sz="1600" dirty="0"/>
              <a:t>dd&gt;</a:t>
            </a:r>
            <a:r>
              <a:rPr lang="fr-FR" sz="1600" dirty="0" err="1"/>
              <a:t>definition</a:t>
            </a:r>
            <a:r>
              <a:rPr lang="fr-FR" sz="1600" dirty="0"/>
              <a:t> 1-a&lt;/dd&gt;</a:t>
            </a:r>
          </a:p>
          <a:p>
            <a:r>
              <a:rPr lang="fr-FR" sz="1600" dirty="0" smtClean="0"/>
              <a:t>   &lt;</a:t>
            </a:r>
            <a:r>
              <a:rPr lang="fr-FR" sz="1600" dirty="0"/>
              <a:t>dd&gt;</a:t>
            </a:r>
            <a:r>
              <a:rPr lang="fr-FR" sz="1600" dirty="0" err="1"/>
              <a:t>definition</a:t>
            </a:r>
            <a:r>
              <a:rPr lang="fr-FR" sz="1600" dirty="0"/>
              <a:t> 1-b&lt;/dd&gt;</a:t>
            </a:r>
          </a:p>
          <a:p>
            <a:r>
              <a:rPr lang="fr-FR" sz="1600" dirty="0" smtClean="0"/>
              <a:t>   &lt;</a:t>
            </a:r>
            <a:r>
              <a:rPr lang="fr-FR" sz="1600" dirty="0"/>
              <a:t>dd&gt;</a:t>
            </a:r>
            <a:r>
              <a:rPr lang="fr-FR" sz="1600" dirty="0" err="1"/>
              <a:t>definition</a:t>
            </a:r>
            <a:r>
              <a:rPr lang="fr-FR" sz="1600" dirty="0"/>
              <a:t> 1-c&lt;/dd&gt;</a:t>
            </a:r>
          </a:p>
          <a:p>
            <a:r>
              <a:rPr lang="fr-FR" sz="1600" dirty="0" smtClean="0"/>
              <a:t>   &lt;</a:t>
            </a:r>
            <a:r>
              <a:rPr lang="fr-FR" sz="1600" dirty="0"/>
              <a:t>dd&gt;</a:t>
            </a:r>
            <a:r>
              <a:rPr lang="fr-FR" sz="1600" dirty="0" err="1"/>
              <a:t>definition</a:t>
            </a:r>
            <a:r>
              <a:rPr lang="fr-FR" sz="1600" dirty="0"/>
              <a:t> 1-d&lt;/dd&gt;</a:t>
            </a:r>
          </a:p>
          <a:p>
            <a:r>
              <a:rPr lang="fr-FR" sz="1600" dirty="0"/>
              <a:t>&lt;</a:t>
            </a:r>
            <a:r>
              <a:rPr lang="fr-FR" sz="1600" dirty="0" err="1"/>
              <a:t>dt</a:t>
            </a:r>
            <a:r>
              <a:rPr lang="fr-FR" sz="1600" dirty="0"/>
              <a:t> id="term-2"&gt;</a:t>
            </a:r>
            <a:r>
              <a:rPr lang="fr-FR" sz="1600" dirty="0" err="1"/>
              <a:t>term</a:t>
            </a:r>
            <a:r>
              <a:rPr lang="fr-FR" sz="1600" dirty="0"/>
              <a:t> 2&lt;/</a:t>
            </a:r>
            <a:r>
              <a:rPr lang="fr-FR" sz="1600" dirty="0" err="1"/>
              <a:t>dt</a:t>
            </a:r>
            <a:r>
              <a:rPr lang="fr-FR" sz="1600" dirty="0"/>
              <a:t>&gt;</a:t>
            </a:r>
          </a:p>
          <a:p>
            <a:r>
              <a:rPr lang="fr-FR" sz="1600" dirty="0" smtClean="0"/>
              <a:t>   &lt;</a:t>
            </a:r>
            <a:r>
              <a:rPr lang="fr-FR" sz="1600" dirty="0"/>
              <a:t>dd&gt;</a:t>
            </a:r>
            <a:r>
              <a:rPr lang="fr-FR" sz="1600" dirty="0" err="1"/>
              <a:t>definition</a:t>
            </a:r>
            <a:r>
              <a:rPr lang="fr-FR" sz="1600" dirty="0"/>
              <a:t> 2-a&lt;/dd&gt;</a:t>
            </a:r>
          </a:p>
          <a:p>
            <a:r>
              <a:rPr lang="fr-FR" sz="1600" dirty="0" smtClean="0"/>
              <a:t>   &lt;</a:t>
            </a:r>
            <a:r>
              <a:rPr lang="fr-FR" sz="1600" dirty="0"/>
              <a:t>dd&gt;</a:t>
            </a:r>
            <a:r>
              <a:rPr lang="fr-FR" sz="1600" dirty="0" err="1"/>
              <a:t>definition</a:t>
            </a:r>
            <a:r>
              <a:rPr lang="fr-FR" sz="1600" dirty="0"/>
              <a:t> 2-b&lt;/dd&gt;</a:t>
            </a:r>
          </a:p>
          <a:p>
            <a:r>
              <a:rPr lang="fr-FR" sz="1600" dirty="0" smtClean="0"/>
              <a:t>   &lt;</a:t>
            </a:r>
            <a:r>
              <a:rPr lang="fr-FR" sz="1600" dirty="0"/>
              <a:t>dd&gt;</a:t>
            </a:r>
            <a:r>
              <a:rPr lang="fr-FR" sz="1600" dirty="0" err="1"/>
              <a:t>definition</a:t>
            </a:r>
            <a:r>
              <a:rPr lang="fr-FR" sz="1600" dirty="0"/>
              <a:t> 2-c&lt;/dd&gt;</a:t>
            </a:r>
          </a:p>
          <a:p>
            <a:r>
              <a:rPr lang="fr-FR" sz="1600" dirty="0" smtClean="0"/>
              <a:t>&lt;</a:t>
            </a:r>
            <a:r>
              <a:rPr lang="fr-FR" sz="1600" dirty="0" err="1"/>
              <a:t>dt</a:t>
            </a:r>
            <a:r>
              <a:rPr lang="fr-FR" sz="1600" dirty="0"/>
              <a:t> id="term-3"&gt;</a:t>
            </a:r>
            <a:r>
              <a:rPr lang="fr-FR" sz="1600" dirty="0" err="1"/>
              <a:t>term</a:t>
            </a:r>
            <a:r>
              <a:rPr lang="fr-FR" sz="1600" dirty="0"/>
              <a:t> 3&lt;/</a:t>
            </a:r>
            <a:r>
              <a:rPr lang="fr-FR" sz="1600" dirty="0" err="1"/>
              <a:t>dt</a:t>
            </a:r>
            <a:r>
              <a:rPr lang="fr-FR" sz="1600" dirty="0"/>
              <a:t>&gt;</a:t>
            </a:r>
          </a:p>
          <a:p>
            <a:r>
              <a:rPr lang="fr-FR" sz="1600" dirty="0" smtClean="0"/>
              <a:t>   &lt;</a:t>
            </a:r>
            <a:r>
              <a:rPr lang="fr-FR" sz="1600" dirty="0"/>
              <a:t>dd&gt;</a:t>
            </a:r>
            <a:r>
              <a:rPr lang="fr-FR" sz="1600" dirty="0" err="1"/>
              <a:t>definition</a:t>
            </a:r>
            <a:r>
              <a:rPr lang="fr-FR" sz="1600" dirty="0"/>
              <a:t> 3-a&lt;/dd&gt;</a:t>
            </a:r>
          </a:p>
          <a:p>
            <a:r>
              <a:rPr lang="fr-FR" sz="1600" dirty="0" smtClean="0"/>
              <a:t>   &lt;</a:t>
            </a:r>
            <a:r>
              <a:rPr lang="fr-FR" sz="1600" dirty="0"/>
              <a:t>dd&gt;</a:t>
            </a:r>
            <a:r>
              <a:rPr lang="fr-FR" sz="1600" dirty="0" err="1"/>
              <a:t>definition</a:t>
            </a:r>
            <a:r>
              <a:rPr lang="fr-FR" sz="1600" dirty="0"/>
              <a:t> 3-b&lt;/dd&gt;</a:t>
            </a:r>
          </a:p>
          <a:p>
            <a:r>
              <a:rPr lang="fr-FR" sz="1600" dirty="0"/>
              <a:t>&lt;/dl&gt;</a:t>
            </a:r>
          </a:p>
          <a:p>
            <a:r>
              <a:rPr lang="fr-FR" sz="1600" dirty="0" smtClean="0"/>
              <a:t>&lt;</a:t>
            </a:r>
            <a:r>
              <a:rPr lang="fr-FR" sz="1600" dirty="0"/>
              <a:t>script&gt;</a:t>
            </a:r>
          </a:p>
          <a:p>
            <a:r>
              <a:rPr lang="en-US" sz="1600" b="1" dirty="0">
                <a:solidFill>
                  <a:schemeClr val="accent2">
                    <a:lumMod val="75000"/>
                  </a:schemeClr>
                </a:solidFill>
              </a:rPr>
              <a:t>$("#term-2").</a:t>
            </a:r>
            <a:r>
              <a:rPr lang="en-US" sz="1600" b="1" dirty="0" err="1">
                <a:solidFill>
                  <a:schemeClr val="accent2">
                    <a:lumMod val="75000"/>
                  </a:schemeClr>
                </a:solidFill>
              </a:rPr>
              <a:t>prevUntil</a:t>
            </a:r>
            <a:r>
              <a:rPr lang="en-US" sz="1600" b="1" dirty="0">
                <a:solidFill>
                  <a:schemeClr val="accent2">
                    <a:lumMod val="75000"/>
                  </a:schemeClr>
                </a:solidFill>
              </a:rPr>
              <a:t>("</a:t>
            </a:r>
            <a:r>
              <a:rPr lang="en-US" sz="1600" b="1" dirty="0" err="1">
                <a:solidFill>
                  <a:schemeClr val="accent2">
                    <a:lumMod val="75000"/>
                  </a:schemeClr>
                </a:solidFill>
              </a:rPr>
              <a:t>dt</a:t>
            </a:r>
            <a:r>
              <a:rPr lang="en-US" sz="1600" b="1" dirty="0">
                <a:solidFill>
                  <a:schemeClr val="accent2">
                    <a:lumMod val="75000"/>
                  </a:schemeClr>
                </a:solidFill>
              </a:rPr>
              <a:t>").</a:t>
            </a:r>
            <a:r>
              <a:rPr lang="en-US" sz="1600" b="1" dirty="0" err="1">
                <a:solidFill>
                  <a:schemeClr val="accent2">
                    <a:lumMod val="75000"/>
                  </a:schemeClr>
                </a:solidFill>
              </a:rPr>
              <a:t>css</a:t>
            </a:r>
            <a:r>
              <a:rPr lang="en-US" sz="1600" b="1" dirty="0">
                <a:solidFill>
                  <a:schemeClr val="accent2">
                    <a:lumMod val="75000"/>
                  </a:schemeClr>
                </a:solidFill>
              </a:rPr>
              <a:t>("background-color", "yellow");</a:t>
            </a:r>
          </a:p>
          <a:p>
            <a:r>
              <a:rPr lang="en-US" sz="1600" dirty="0" err="1"/>
              <a:t>var</a:t>
            </a:r>
            <a:r>
              <a:rPr lang="en-US" sz="1600" dirty="0"/>
              <a:t> term1 = </a:t>
            </a:r>
            <a:r>
              <a:rPr lang="en-US" sz="1600" dirty="0" err="1"/>
              <a:t>document.getElementById</a:t>
            </a:r>
            <a:r>
              <a:rPr lang="en-US" sz="1600" dirty="0"/>
              <a:t>("term-1");</a:t>
            </a:r>
          </a:p>
          <a:p>
            <a:r>
              <a:rPr lang="en-US" sz="1600" b="1" dirty="0">
                <a:solidFill>
                  <a:schemeClr val="accent2">
                    <a:lumMod val="75000"/>
                  </a:schemeClr>
                </a:solidFill>
              </a:rPr>
              <a:t>$("#term-3").</a:t>
            </a:r>
            <a:r>
              <a:rPr lang="en-US" sz="1600" b="1" dirty="0" err="1">
                <a:solidFill>
                  <a:schemeClr val="accent2">
                    <a:lumMod val="75000"/>
                  </a:schemeClr>
                </a:solidFill>
              </a:rPr>
              <a:t>prevUntil</a:t>
            </a:r>
            <a:r>
              <a:rPr lang="en-US" sz="1600" b="1" dirty="0">
                <a:solidFill>
                  <a:schemeClr val="accent2">
                    <a:lumMod val="75000"/>
                  </a:schemeClr>
                </a:solidFill>
              </a:rPr>
              <a:t>(term1, "</a:t>
            </a:r>
            <a:r>
              <a:rPr lang="en-US" sz="1600" b="1" dirty="0" err="1">
                <a:solidFill>
                  <a:schemeClr val="accent2">
                    <a:lumMod val="75000"/>
                  </a:schemeClr>
                </a:solidFill>
              </a:rPr>
              <a:t>dd</a:t>
            </a:r>
            <a:r>
              <a:rPr lang="en-US" sz="1600" b="1" dirty="0">
                <a:solidFill>
                  <a:schemeClr val="accent2">
                    <a:lumMod val="75000"/>
                  </a:schemeClr>
                </a:solidFill>
              </a:rPr>
              <a:t>").</a:t>
            </a:r>
            <a:r>
              <a:rPr lang="en-US" sz="1600" b="1" dirty="0" err="1">
                <a:solidFill>
                  <a:schemeClr val="accent2">
                    <a:lumMod val="75000"/>
                  </a:schemeClr>
                </a:solidFill>
              </a:rPr>
              <a:t>css</a:t>
            </a:r>
            <a:r>
              <a:rPr lang="en-US" sz="1600" b="1" dirty="0">
                <a:solidFill>
                  <a:schemeClr val="accent2">
                    <a:lumMod val="75000"/>
                  </a:schemeClr>
                </a:solidFill>
              </a:rPr>
              <a:t>("color", "green");</a:t>
            </a:r>
          </a:p>
          <a:p>
            <a:r>
              <a:rPr lang="fr-FR" sz="1600" dirty="0" smtClean="0"/>
              <a:t>&lt;/</a:t>
            </a:r>
            <a:r>
              <a:rPr lang="fr-FR" sz="1600" dirty="0"/>
              <a:t>script</a:t>
            </a:r>
            <a:r>
              <a:rPr lang="fr-FR" sz="1600" dirty="0" smtClean="0"/>
              <a:t>&gt;</a:t>
            </a:r>
          </a:p>
          <a:p>
            <a:r>
              <a:rPr lang="fr-FR" sz="1600" dirty="0" smtClean="0"/>
              <a:t>&lt;/body&gt;</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1715790"/>
            <a:ext cx="2670741" cy="344140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34933763"/>
      </p:ext>
    </p:extLst>
  </p:cSld>
  <p:clrMapOvr>
    <a:masterClrMapping/>
  </p:clrMapOvr>
  <p:transition spd="slow">
    <p:wipe dir="d"/>
  </p:transition>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closest</a:t>
            </a:r>
            <a:r>
              <a:rPr lang="fr-FR" sz="3100" b="1" i="1" dirty="0" smtClean="0">
                <a:solidFill>
                  <a:schemeClr val="accent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 [,contexte] |objet </a:t>
            </a:r>
            <a:r>
              <a:rPr lang="fr-FR" sz="3100" b="1" i="1" dirty="0" err="1" smtClean="0">
                <a:solidFill>
                  <a:schemeClr val="tx2">
                    <a:lumMod val="75000"/>
                  </a:schemeClr>
                </a:solidFill>
              </a:rPr>
              <a:t>jQuery</a:t>
            </a:r>
            <a:r>
              <a:rPr lang="fr-FR" sz="3100" b="1" i="1" dirty="0" smtClean="0">
                <a:solidFill>
                  <a:schemeClr val="tx2">
                    <a:lumMod val="75000"/>
                  </a:schemeClr>
                </a:solidFill>
              </a:rPr>
              <a:t> | </a:t>
            </a:r>
            <a:r>
              <a:rPr lang="fr-FR" sz="3100" b="1" i="1" dirty="0" err="1" smtClean="0">
                <a:solidFill>
                  <a:schemeClr val="tx2">
                    <a:lumMod val="75000"/>
                  </a:schemeClr>
                </a:solidFill>
              </a:rPr>
              <a:t>element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4247317"/>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i="1" dirty="0" err="1">
                <a:solidFill>
                  <a:schemeClr val="accent2">
                    <a:lumMod val="75000"/>
                  </a:schemeClr>
                </a:solidFill>
              </a:rPr>
              <a:t>closest</a:t>
            </a:r>
            <a:r>
              <a:rPr lang="fr-FR" b="1" i="1" dirty="0">
                <a:solidFill>
                  <a:schemeClr val="accent2">
                    <a:lumMod val="75000"/>
                  </a:schemeClr>
                </a:solidFill>
              </a:rPr>
              <a:t>(</a:t>
            </a:r>
            <a:r>
              <a:rPr lang="fr-FR" b="1" i="1" dirty="0" err="1">
                <a:solidFill>
                  <a:schemeClr val="tx2">
                    <a:lumMod val="75000"/>
                  </a:schemeClr>
                </a:solidFill>
              </a:rPr>
              <a:t>selecteur</a:t>
            </a:r>
            <a:r>
              <a:rPr lang="fr-FR" b="1" i="1" dirty="0">
                <a:solidFill>
                  <a:schemeClr val="tx2">
                    <a:lumMod val="75000"/>
                  </a:schemeClr>
                </a:solidFill>
              </a:rPr>
              <a:t> [,contexte] |objet </a:t>
            </a:r>
            <a:r>
              <a:rPr lang="fr-FR" b="1" i="1" dirty="0" err="1">
                <a:solidFill>
                  <a:schemeClr val="tx2">
                    <a:lumMod val="75000"/>
                  </a:schemeClr>
                </a:solidFill>
              </a:rPr>
              <a:t>jQuery</a:t>
            </a:r>
            <a:r>
              <a:rPr lang="fr-FR" b="1" i="1" dirty="0">
                <a:solidFill>
                  <a:schemeClr val="tx2">
                    <a:lumMod val="75000"/>
                  </a:schemeClr>
                </a:solidFill>
              </a:rPr>
              <a:t> | </a:t>
            </a:r>
            <a:r>
              <a:rPr lang="fr-FR" b="1" i="1" dirty="0" err="1">
                <a:solidFill>
                  <a:schemeClr val="tx2">
                    <a:lumMod val="75000"/>
                  </a:schemeClr>
                </a:solidFill>
              </a:rPr>
              <a:t>element</a:t>
            </a:r>
            <a:r>
              <a:rPr lang="fr-FR" b="1" i="1" dirty="0">
                <a:solidFill>
                  <a:schemeClr val="accent2">
                    <a:lumMod val="75000"/>
                  </a:schemeClr>
                </a:solidFill>
              </a:rPr>
              <a:t>)</a:t>
            </a:r>
            <a:endParaRPr lang="fr-FR" b="1" i="1" dirty="0" smtClean="0">
              <a:solidFill>
                <a:schemeClr val="accent2">
                  <a:lumMod val="75000"/>
                </a:schemeClr>
              </a:solidFill>
            </a:endParaRPr>
          </a:p>
          <a:p>
            <a:endParaRPr lang="fr-FR" b="1" dirty="0"/>
          </a:p>
          <a:p>
            <a:r>
              <a:rPr lang="fr-FR" dirty="0" smtClean="0"/>
              <a:t>recherche le premier élément du jeu d'éléments sélectionnés par </a:t>
            </a:r>
            <a:r>
              <a:rPr lang="fr-FR" b="1" dirty="0">
                <a:solidFill>
                  <a:schemeClr val="tx2">
                    <a:lumMod val="75000"/>
                  </a:schemeClr>
                </a:solidFill>
              </a:rPr>
              <a:t>$(cible</a:t>
            </a:r>
            <a:r>
              <a:rPr lang="fr-FR" b="1" dirty="0" smtClean="0">
                <a:solidFill>
                  <a:schemeClr val="tx2">
                    <a:lumMod val="75000"/>
                  </a:schemeClr>
                </a:solidFill>
              </a:rPr>
              <a:t>) </a:t>
            </a:r>
            <a:r>
              <a:rPr lang="fr-FR" dirty="0" smtClean="0"/>
              <a:t>le plus proche avant ou après l'élément sélectionné.</a:t>
            </a:r>
          </a:p>
          <a:p>
            <a:endParaRPr lang="fr-FR" dirty="0" smtClean="0"/>
          </a:p>
          <a:p>
            <a:r>
              <a:rPr lang="fr-FR" b="1" dirty="0" err="1" smtClean="0">
                <a:solidFill>
                  <a:schemeClr val="tx2">
                    <a:lumMod val="75000"/>
                  </a:schemeClr>
                </a:solidFill>
              </a:rPr>
              <a:t>selecteur</a:t>
            </a:r>
            <a:r>
              <a:rPr lang="fr-FR" b="1" dirty="0" smtClean="0">
                <a:solidFill>
                  <a:schemeClr val="tx2">
                    <a:lumMod val="75000"/>
                  </a:schemeClr>
                </a:solidFill>
              </a:rPr>
              <a:t> </a:t>
            </a:r>
            <a:r>
              <a:rPr lang="fr-FR" b="1" dirty="0">
                <a:solidFill>
                  <a:schemeClr val="tx2">
                    <a:lumMod val="75000"/>
                  </a:schemeClr>
                </a:solidFill>
              </a:rPr>
              <a:t>:</a:t>
            </a:r>
            <a:r>
              <a:rPr lang="fr-FR" dirty="0"/>
              <a:t> </a:t>
            </a:r>
            <a:endParaRPr lang="fr-FR" dirty="0" smtClean="0"/>
          </a:p>
          <a:p>
            <a:r>
              <a:rPr lang="fr-FR" dirty="0" smtClean="0"/>
              <a:t>chaîne </a:t>
            </a:r>
            <a:r>
              <a:rPr lang="fr-FR" dirty="0"/>
              <a:t>de caractères contenant le </a:t>
            </a:r>
            <a:r>
              <a:rPr lang="fr-FR" dirty="0" smtClean="0"/>
              <a:t>sélecteur .</a:t>
            </a:r>
          </a:p>
          <a:p>
            <a:r>
              <a:rPr lang="fr-FR" b="1" dirty="0" smtClean="0">
                <a:solidFill>
                  <a:schemeClr val="tx2">
                    <a:lumMod val="75000"/>
                  </a:schemeClr>
                </a:solidFill>
              </a:rPr>
              <a:t>contexte </a:t>
            </a:r>
            <a:r>
              <a:rPr lang="fr-FR" b="1" dirty="0">
                <a:solidFill>
                  <a:schemeClr val="tx2">
                    <a:lumMod val="75000"/>
                  </a:schemeClr>
                </a:solidFill>
              </a:rPr>
              <a:t>:</a:t>
            </a:r>
            <a:r>
              <a:rPr lang="fr-FR" dirty="0"/>
              <a:t> </a:t>
            </a:r>
            <a:endParaRPr lang="fr-FR" dirty="0" smtClean="0"/>
          </a:p>
          <a:p>
            <a:r>
              <a:rPr lang="fr-FR" dirty="0" smtClean="0"/>
              <a:t>élément DOM à l'intérieur duquel la recherche s'effectue,</a:t>
            </a:r>
            <a:endParaRPr lang="fr-FR" dirty="0"/>
          </a:p>
          <a:p>
            <a:r>
              <a:rPr lang="fr-FR" b="1" dirty="0" smtClean="0">
                <a:solidFill>
                  <a:schemeClr val="tx2">
                    <a:lumMod val="75000"/>
                  </a:schemeClr>
                </a:solidFill>
              </a:rPr>
              <a:t>objet </a:t>
            </a:r>
            <a:r>
              <a:rPr lang="fr-FR" b="1" dirty="0" err="1">
                <a:solidFill>
                  <a:schemeClr val="tx2">
                    <a:lumMod val="75000"/>
                  </a:schemeClr>
                </a:solidFill>
              </a:rPr>
              <a:t>jQuery</a:t>
            </a:r>
            <a:endParaRPr lang="fr-FR" dirty="0"/>
          </a:p>
          <a:p>
            <a:r>
              <a:rPr lang="fr-FR" dirty="0"/>
              <a:t>un objet </a:t>
            </a:r>
            <a:r>
              <a:rPr lang="fr-FR" dirty="0" err="1"/>
              <a:t>jQuery</a:t>
            </a:r>
            <a:r>
              <a:rPr lang="fr-FR" dirty="0"/>
              <a:t>, par exemple </a:t>
            </a:r>
            <a:r>
              <a:rPr lang="fr-FR" b="1" dirty="0">
                <a:solidFill>
                  <a:schemeClr val="tx2">
                    <a:lumMod val="75000"/>
                  </a:schemeClr>
                </a:solidFill>
              </a:rPr>
              <a:t>$('#</a:t>
            </a:r>
            <a:r>
              <a:rPr lang="fr-FR" b="1" dirty="0" err="1">
                <a:solidFill>
                  <a:schemeClr val="tx2">
                    <a:lumMod val="75000"/>
                  </a:schemeClr>
                </a:solidFill>
              </a:rPr>
              <a:t>entete</a:t>
            </a:r>
            <a:r>
              <a:rPr lang="fr-FR" b="1" dirty="0">
                <a:solidFill>
                  <a:schemeClr val="tx2">
                    <a:lumMod val="75000"/>
                  </a:schemeClr>
                </a:solidFill>
              </a:rPr>
              <a:t>')</a:t>
            </a:r>
          </a:p>
          <a:p>
            <a:r>
              <a:rPr lang="fr-FR" b="1" dirty="0" err="1">
                <a:solidFill>
                  <a:schemeClr val="tx2">
                    <a:lumMod val="75000"/>
                  </a:schemeClr>
                </a:solidFill>
              </a:rPr>
              <a:t>element</a:t>
            </a:r>
            <a:endParaRPr lang="fr-FR" b="1" dirty="0">
              <a:solidFill>
                <a:schemeClr val="tx2">
                  <a:lumMod val="75000"/>
                </a:schemeClr>
              </a:solidFill>
            </a:endParaRPr>
          </a:p>
          <a:p>
            <a:r>
              <a:rPr lang="fr-FR" dirty="0"/>
              <a:t>un élément d'un jeu sélectionné, par exemple : </a:t>
            </a:r>
            <a:r>
              <a:rPr lang="fr-FR" b="1" dirty="0" err="1">
                <a:solidFill>
                  <a:schemeClr val="tx2">
                    <a:lumMod val="75000"/>
                  </a:schemeClr>
                </a:solidFill>
              </a:rPr>
              <a:t>this</a:t>
            </a:r>
            <a:endParaRPr lang="fr-FR" b="1" dirty="0">
              <a:solidFill>
                <a:schemeClr val="tx2">
                  <a:lumMod val="75000"/>
                </a:schemeClr>
              </a:solidFill>
            </a:endParaRPr>
          </a:p>
          <a:p>
            <a:endParaRPr lang="fr-FR" dirty="0" smtClean="0"/>
          </a:p>
          <a:p>
            <a:endParaRPr lang="fr-FR" dirty="0" smtClean="0"/>
          </a:p>
        </p:txBody>
      </p:sp>
    </p:spTree>
    <p:extLst>
      <p:ext uri="{BB962C8B-B14F-4D97-AF65-F5344CB8AC3E}">
        <p14:creationId xmlns:p14="http://schemas.microsoft.com/office/powerpoint/2010/main" val="1337470922"/>
      </p:ext>
    </p:extLst>
  </p:cSld>
  <p:clrMapOvr>
    <a:masterClrMapping/>
  </p:clrMapOvr>
  <p:transition spd="slow">
    <p:wipe dir="d"/>
  </p:transition>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1143000"/>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a:solidFill>
                  <a:schemeClr val="accent2">
                    <a:lumMod val="75000"/>
                  </a:schemeClr>
                </a:solidFill>
              </a:rPr>
              <a:t>.</a:t>
            </a:r>
            <a:r>
              <a:rPr lang="fr-FR" sz="3100" b="1" i="1" dirty="0" err="1">
                <a:solidFill>
                  <a:schemeClr val="accent2">
                    <a:lumMod val="75000"/>
                  </a:schemeClr>
                </a:solidFill>
              </a:rPr>
              <a:t>closest</a:t>
            </a:r>
            <a:r>
              <a:rPr lang="fr-FR" sz="3100" b="1" i="1" dirty="0">
                <a:solidFill>
                  <a:schemeClr val="accent2">
                    <a:lumMod val="75000"/>
                  </a:schemeClr>
                </a:solidFill>
              </a:rPr>
              <a:t>(</a:t>
            </a:r>
            <a:r>
              <a:rPr lang="fr-FR" sz="3100" b="1" i="1" dirty="0" err="1">
                <a:solidFill>
                  <a:schemeClr val="tx2">
                    <a:lumMod val="75000"/>
                  </a:schemeClr>
                </a:solidFill>
              </a:rPr>
              <a:t>selecteur</a:t>
            </a:r>
            <a:r>
              <a:rPr lang="fr-FR" sz="3100" b="1" i="1" dirty="0">
                <a:solidFill>
                  <a:schemeClr val="tx2">
                    <a:lumMod val="75000"/>
                  </a:schemeClr>
                </a:solidFill>
              </a:rPr>
              <a:t> [,contexte] |objet </a:t>
            </a:r>
            <a:r>
              <a:rPr lang="fr-FR" sz="3100" b="1" i="1" dirty="0" err="1">
                <a:solidFill>
                  <a:schemeClr val="tx2">
                    <a:lumMod val="75000"/>
                  </a:schemeClr>
                </a:solidFill>
              </a:rPr>
              <a:t>jQuery</a:t>
            </a:r>
            <a:r>
              <a:rPr lang="fr-FR" sz="3100" b="1" i="1" dirty="0">
                <a:solidFill>
                  <a:schemeClr val="tx2">
                    <a:lumMod val="75000"/>
                  </a:schemeClr>
                </a:solidFill>
              </a:rPr>
              <a:t> | </a:t>
            </a:r>
            <a:r>
              <a:rPr lang="fr-FR" sz="3100" b="1" i="1" dirty="0" err="1">
                <a:solidFill>
                  <a:schemeClr val="tx2">
                    <a:lumMod val="75000"/>
                  </a:schemeClr>
                </a:solidFill>
              </a:rPr>
              <a:t>element</a:t>
            </a:r>
            <a:r>
              <a:rPr lang="fr-FR" sz="3100" b="1" i="1" dirty="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5386090"/>
          </a:xfrm>
          <a:prstGeom prst="rect">
            <a:avLst/>
          </a:prstGeom>
          <a:noFill/>
        </p:spPr>
        <p:txBody>
          <a:bodyPr wrap="square" rtlCol="0">
            <a:spAutoFit/>
          </a:bodyPr>
          <a:lstStyle/>
          <a:p>
            <a:r>
              <a:rPr lang="fr-FR" dirty="0" smtClean="0"/>
              <a:t>Exemple :</a:t>
            </a:r>
          </a:p>
          <a:p>
            <a:r>
              <a:rPr lang="fr-FR" sz="1400" dirty="0"/>
              <a:t>&lt;body&gt;</a:t>
            </a:r>
          </a:p>
          <a:p>
            <a:r>
              <a:rPr lang="fr-FR" sz="1400" dirty="0"/>
              <a:t>&lt;</a:t>
            </a:r>
            <a:r>
              <a:rPr lang="fr-FR" sz="1400" dirty="0" err="1"/>
              <a:t>ul</a:t>
            </a:r>
            <a:r>
              <a:rPr lang="fr-FR" sz="1400" dirty="0"/>
              <a:t> id="one" class="level-1"&gt;</a:t>
            </a:r>
          </a:p>
          <a:p>
            <a:r>
              <a:rPr lang="fr-FR" sz="1400" dirty="0" smtClean="0"/>
              <a:t>   &lt;</a:t>
            </a:r>
            <a:r>
              <a:rPr lang="fr-FR" sz="1400" dirty="0"/>
              <a:t>li class="item-i"&gt;I&lt;/li&gt;</a:t>
            </a:r>
          </a:p>
          <a:p>
            <a:r>
              <a:rPr lang="fr-FR" sz="1400" dirty="0" smtClean="0"/>
              <a:t>   &lt;</a:t>
            </a:r>
            <a:r>
              <a:rPr lang="fr-FR" sz="1400" dirty="0"/>
              <a:t>li id="ii" class="item-ii"&gt;II</a:t>
            </a:r>
          </a:p>
          <a:p>
            <a:r>
              <a:rPr lang="fr-FR" sz="1400" dirty="0" smtClean="0"/>
              <a:t>      &lt;</a:t>
            </a:r>
            <a:r>
              <a:rPr lang="fr-FR" sz="1400" dirty="0" err="1"/>
              <a:t>ul</a:t>
            </a:r>
            <a:r>
              <a:rPr lang="fr-FR" sz="1400" dirty="0"/>
              <a:t> class="level-2"&gt;</a:t>
            </a:r>
          </a:p>
          <a:p>
            <a:r>
              <a:rPr lang="fr-FR" sz="1400" dirty="0" smtClean="0"/>
              <a:t>         &lt;</a:t>
            </a:r>
            <a:r>
              <a:rPr lang="fr-FR" sz="1400" dirty="0"/>
              <a:t>li class="item-a"&gt;A&lt;/li&gt;</a:t>
            </a:r>
          </a:p>
          <a:p>
            <a:r>
              <a:rPr lang="fr-FR" sz="1400" dirty="0" smtClean="0"/>
              <a:t>         &lt;</a:t>
            </a:r>
            <a:r>
              <a:rPr lang="fr-FR" sz="1400" dirty="0"/>
              <a:t>li class="item-b"&gt;B</a:t>
            </a:r>
          </a:p>
          <a:p>
            <a:r>
              <a:rPr lang="fr-FR" sz="1400" dirty="0" smtClean="0"/>
              <a:t>            &lt;</a:t>
            </a:r>
            <a:r>
              <a:rPr lang="fr-FR" sz="1400" dirty="0" err="1"/>
              <a:t>ul</a:t>
            </a:r>
            <a:r>
              <a:rPr lang="fr-FR" sz="1400" dirty="0"/>
              <a:t> class="level-3"&gt;</a:t>
            </a:r>
          </a:p>
          <a:p>
            <a:r>
              <a:rPr lang="fr-FR" sz="1400" dirty="0" smtClean="0"/>
              <a:t>	&lt;</a:t>
            </a:r>
            <a:r>
              <a:rPr lang="fr-FR" sz="1400" dirty="0"/>
              <a:t>li class="item-1"&gt;1&lt;/li&gt;</a:t>
            </a:r>
          </a:p>
          <a:p>
            <a:r>
              <a:rPr lang="fr-FR" sz="1400" dirty="0" smtClean="0"/>
              <a:t>	&lt;</a:t>
            </a:r>
            <a:r>
              <a:rPr lang="fr-FR" sz="1400" dirty="0"/>
              <a:t>li class="item-2"&gt;2&lt;/li&gt;</a:t>
            </a:r>
          </a:p>
          <a:p>
            <a:r>
              <a:rPr lang="fr-FR" sz="1400" dirty="0" smtClean="0"/>
              <a:t>	&lt;</a:t>
            </a:r>
            <a:r>
              <a:rPr lang="fr-FR" sz="1400" dirty="0"/>
              <a:t>li class="item-3"&gt;3&lt;/li&gt;</a:t>
            </a:r>
          </a:p>
          <a:p>
            <a:r>
              <a:rPr lang="fr-FR" sz="1400" dirty="0" smtClean="0"/>
              <a:t>           &lt;/</a:t>
            </a:r>
            <a:r>
              <a:rPr lang="fr-FR" sz="1400" dirty="0" err="1"/>
              <a:t>ul</a:t>
            </a:r>
            <a:r>
              <a:rPr lang="fr-FR" sz="1400" dirty="0"/>
              <a:t>&gt;</a:t>
            </a:r>
          </a:p>
          <a:p>
            <a:r>
              <a:rPr lang="fr-FR" sz="1400" dirty="0" smtClean="0"/>
              <a:t>        &lt;/</a:t>
            </a:r>
            <a:r>
              <a:rPr lang="fr-FR" sz="1400" dirty="0"/>
              <a:t>li&gt;</a:t>
            </a:r>
          </a:p>
          <a:p>
            <a:r>
              <a:rPr lang="fr-FR" sz="1400" dirty="0" smtClean="0"/>
              <a:t>         &lt;</a:t>
            </a:r>
            <a:r>
              <a:rPr lang="fr-FR" sz="1400" dirty="0"/>
              <a:t>li class="item-c"&gt;C&lt;/li&gt;</a:t>
            </a:r>
          </a:p>
          <a:p>
            <a:r>
              <a:rPr lang="fr-FR" sz="1400" dirty="0" smtClean="0"/>
              <a:t>   &lt;/</a:t>
            </a:r>
            <a:r>
              <a:rPr lang="fr-FR" sz="1400" dirty="0" err="1"/>
              <a:t>ul</a:t>
            </a:r>
            <a:r>
              <a:rPr lang="fr-FR" sz="1400" dirty="0"/>
              <a:t>&gt;</a:t>
            </a:r>
          </a:p>
          <a:p>
            <a:r>
              <a:rPr lang="fr-FR" sz="1400" dirty="0" smtClean="0"/>
              <a:t>   &lt;/</a:t>
            </a:r>
            <a:r>
              <a:rPr lang="fr-FR" sz="1400" dirty="0"/>
              <a:t>li&gt;</a:t>
            </a:r>
          </a:p>
          <a:p>
            <a:r>
              <a:rPr lang="fr-FR" sz="1400" dirty="0" smtClean="0"/>
              <a:t>   &lt;</a:t>
            </a:r>
            <a:r>
              <a:rPr lang="fr-FR" sz="1400" dirty="0"/>
              <a:t>li class="item-iii"&gt;III&lt;/li&gt;</a:t>
            </a:r>
          </a:p>
          <a:p>
            <a:r>
              <a:rPr lang="fr-FR" sz="1400" dirty="0"/>
              <a:t>&lt;/</a:t>
            </a:r>
            <a:r>
              <a:rPr lang="fr-FR" sz="1400" dirty="0" err="1"/>
              <a:t>ul</a:t>
            </a:r>
            <a:r>
              <a:rPr lang="fr-FR" sz="1400" dirty="0"/>
              <a:t>&gt;</a:t>
            </a:r>
          </a:p>
          <a:p>
            <a:r>
              <a:rPr lang="fr-FR" sz="1400" dirty="0" smtClean="0"/>
              <a:t>&lt;</a:t>
            </a:r>
            <a:r>
              <a:rPr lang="fr-FR" sz="1400" dirty="0"/>
              <a:t>script&gt;</a:t>
            </a:r>
          </a:p>
          <a:p>
            <a:r>
              <a:rPr lang="en-US" sz="1600" b="1" dirty="0">
                <a:solidFill>
                  <a:schemeClr val="accent2">
                    <a:lumMod val="75000"/>
                  </a:schemeClr>
                </a:solidFill>
              </a:rPr>
              <a:t>$('</a:t>
            </a:r>
            <a:r>
              <a:rPr lang="en-US" sz="1600" b="1" dirty="0" err="1">
                <a:solidFill>
                  <a:schemeClr val="accent2">
                    <a:lumMod val="75000"/>
                  </a:schemeClr>
                </a:solidFill>
              </a:rPr>
              <a:t>li.item</a:t>
            </a:r>
            <a:r>
              <a:rPr lang="en-US" sz="1600" b="1" dirty="0">
                <a:solidFill>
                  <a:schemeClr val="accent2">
                    <a:lumMod val="75000"/>
                  </a:schemeClr>
                </a:solidFill>
              </a:rPr>
              <a:t>-a').closest('</a:t>
            </a:r>
            <a:r>
              <a:rPr lang="en-US" sz="1600" b="1" dirty="0" err="1">
                <a:solidFill>
                  <a:schemeClr val="accent2">
                    <a:lumMod val="75000"/>
                  </a:schemeClr>
                </a:solidFill>
              </a:rPr>
              <a:t>ul</a:t>
            </a:r>
            <a:r>
              <a:rPr lang="en-US" sz="1600" b="1" dirty="0" smtClean="0">
                <a:solidFill>
                  <a:schemeClr val="accent2">
                    <a:lumMod val="75000"/>
                  </a:schemeClr>
                </a:solidFill>
              </a:rPr>
              <a:t>').</a:t>
            </a:r>
            <a:r>
              <a:rPr lang="en-US" sz="1600" b="1" dirty="0" err="1">
                <a:solidFill>
                  <a:schemeClr val="accent2">
                    <a:lumMod val="75000"/>
                  </a:schemeClr>
                </a:solidFill>
              </a:rPr>
              <a:t>css</a:t>
            </a:r>
            <a:r>
              <a:rPr lang="en-US" sz="1600" b="1" dirty="0">
                <a:solidFill>
                  <a:schemeClr val="accent2">
                    <a:lumMod val="75000"/>
                  </a:schemeClr>
                </a:solidFill>
              </a:rPr>
              <a:t>('background-color', </a:t>
            </a:r>
            <a:r>
              <a:rPr lang="en-US" sz="1600" b="1" dirty="0" smtClean="0">
                <a:solidFill>
                  <a:schemeClr val="accent2">
                    <a:lumMod val="75000"/>
                  </a:schemeClr>
                </a:solidFill>
              </a:rPr>
              <a:t>'yellow');</a:t>
            </a:r>
            <a:endParaRPr lang="en-US" sz="1600" b="1" dirty="0">
              <a:solidFill>
                <a:schemeClr val="accent2">
                  <a:lumMod val="75000"/>
                </a:schemeClr>
              </a:solidFill>
            </a:endParaRPr>
          </a:p>
          <a:p>
            <a:r>
              <a:rPr lang="en-US" sz="1600" b="1" dirty="0">
                <a:solidFill>
                  <a:schemeClr val="accent2">
                    <a:lumMod val="75000"/>
                  </a:schemeClr>
                </a:solidFill>
              </a:rPr>
              <a:t>$('</a:t>
            </a:r>
            <a:r>
              <a:rPr lang="en-US" sz="1600" b="1" dirty="0" err="1">
                <a:solidFill>
                  <a:schemeClr val="accent2">
                    <a:lumMod val="75000"/>
                  </a:schemeClr>
                </a:solidFill>
              </a:rPr>
              <a:t>li.item</a:t>
            </a:r>
            <a:r>
              <a:rPr lang="en-US" sz="1600" b="1" dirty="0">
                <a:solidFill>
                  <a:schemeClr val="accent2">
                    <a:lumMod val="75000"/>
                  </a:schemeClr>
                </a:solidFill>
              </a:rPr>
              <a:t>-a').closest('li</a:t>
            </a:r>
            <a:r>
              <a:rPr lang="en-US" sz="1600" b="1" dirty="0" smtClean="0">
                <a:solidFill>
                  <a:schemeClr val="accent2">
                    <a:lumMod val="75000"/>
                  </a:schemeClr>
                </a:solidFill>
              </a:rPr>
              <a:t>').</a:t>
            </a:r>
            <a:r>
              <a:rPr lang="en-US" sz="1600" b="1" dirty="0" err="1">
                <a:solidFill>
                  <a:schemeClr val="accent2">
                    <a:lumMod val="75000"/>
                  </a:schemeClr>
                </a:solidFill>
              </a:rPr>
              <a:t>css</a:t>
            </a:r>
            <a:r>
              <a:rPr lang="en-US" sz="1600" b="1" dirty="0" smtClean="0">
                <a:solidFill>
                  <a:schemeClr val="accent2">
                    <a:lumMod val="75000"/>
                  </a:schemeClr>
                </a:solidFill>
              </a:rPr>
              <a:t>('color</a:t>
            </a:r>
            <a:r>
              <a:rPr lang="en-US" sz="1600" b="1" dirty="0">
                <a:solidFill>
                  <a:schemeClr val="accent2">
                    <a:lumMod val="75000"/>
                  </a:schemeClr>
                </a:solidFill>
              </a:rPr>
              <a:t>', 'red');</a:t>
            </a:r>
          </a:p>
          <a:p>
            <a:r>
              <a:rPr lang="fr-FR" sz="1400" dirty="0" smtClean="0"/>
              <a:t>&lt;/</a:t>
            </a:r>
            <a:r>
              <a:rPr lang="fr-FR" sz="1400" dirty="0"/>
              <a:t>script</a:t>
            </a:r>
            <a:r>
              <a:rPr lang="fr-FR" sz="1400" dirty="0" smtClean="0"/>
              <a:t>&gt;</a:t>
            </a:r>
          </a:p>
          <a:p>
            <a:r>
              <a:rPr lang="fr-FR" sz="1400" dirty="0" smtClean="0"/>
              <a:t>&lt;/body&gt;</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3" y="1981746"/>
            <a:ext cx="3198581" cy="274339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84717177"/>
      </p:ext>
    </p:extLst>
  </p:cSld>
  <p:clrMapOvr>
    <a:masterClrMapping/>
  </p:clrMapOvr>
  <p:transition spd="slow">
    <p:wipe dir="d"/>
  </p:transition>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find</a:t>
            </a:r>
            <a:r>
              <a:rPr lang="fr-FR" sz="3100" b="1" i="1" dirty="0" smtClean="0">
                <a:solidFill>
                  <a:schemeClr val="accent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 |objet </a:t>
            </a:r>
            <a:r>
              <a:rPr lang="fr-FR" sz="3100" b="1" i="1" dirty="0" err="1" smtClean="0">
                <a:solidFill>
                  <a:schemeClr val="tx2">
                    <a:lumMod val="75000"/>
                  </a:schemeClr>
                </a:solidFill>
              </a:rPr>
              <a:t>jQuery</a:t>
            </a:r>
            <a:r>
              <a:rPr lang="fr-FR" sz="3100" b="1" i="1" dirty="0" smtClean="0">
                <a:solidFill>
                  <a:schemeClr val="tx2">
                    <a:lumMod val="75000"/>
                  </a:schemeClr>
                </a:solidFill>
              </a:rPr>
              <a:t> | </a:t>
            </a:r>
            <a:r>
              <a:rPr lang="fr-FR" sz="3100" b="1" i="1" dirty="0" err="1" smtClean="0">
                <a:solidFill>
                  <a:schemeClr val="tx2">
                    <a:lumMod val="75000"/>
                  </a:schemeClr>
                </a:solidFill>
              </a:rPr>
              <a:t>element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3693319"/>
          </a:xfrm>
          <a:prstGeom prst="rect">
            <a:avLst/>
          </a:prstGeom>
          <a:noFill/>
        </p:spPr>
        <p:txBody>
          <a:bodyPr wrap="square" rtlCol="0">
            <a:spAutoFit/>
          </a:bodyPr>
          <a:lstStyle/>
          <a:p>
            <a:r>
              <a:rPr lang="fr-FR" b="1" dirty="0">
                <a:solidFill>
                  <a:schemeClr val="tx2">
                    <a:lumMod val="75000"/>
                  </a:schemeClr>
                </a:solidFill>
              </a:rPr>
              <a:t>$(cible</a:t>
            </a:r>
            <a:r>
              <a:rPr lang="fr-FR" b="1" dirty="0" smtClean="0">
                <a:solidFill>
                  <a:schemeClr val="tx2">
                    <a:lumMod val="75000"/>
                  </a:schemeClr>
                </a:solidFill>
              </a:rPr>
              <a:t>).</a:t>
            </a:r>
            <a:r>
              <a:rPr lang="fr-FR" b="1" i="1" dirty="0">
                <a:solidFill>
                  <a:schemeClr val="accent2">
                    <a:lumMod val="75000"/>
                  </a:schemeClr>
                </a:solidFill>
              </a:rPr>
              <a:t> </a:t>
            </a:r>
            <a:r>
              <a:rPr lang="fr-FR" b="1" i="1" dirty="0" err="1" smtClean="0">
                <a:solidFill>
                  <a:schemeClr val="accent2">
                    <a:lumMod val="75000"/>
                  </a:schemeClr>
                </a:solidFill>
              </a:rPr>
              <a:t>find</a:t>
            </a:r>
            <a:r>
              <a:rPr lang="fr-FR" b="1" i="1" dirty="0" smtClean="0">
                <a:solidFill>
                  <a:schemeClr val="accent2">
                    <a:lumMod val="75000"/>
                  </a:schemeClr>
                </a:solidFill>
              </a:rPr>
              <a:t>(</a:t>
            </a:r>
            <a:r>
              <a:rPr lang="fr-FR" b="1" i="1" dirty="0" err="1" smtClean="0">
                <a:solidFill>
                  <a:schemeClr val="tx2">
                    <a:lumMod val="75000"/>
                  </a:schemeClr>
                </a:solidFill>
              </a:rPr>
              <a:t>selecteur</a:t>
            </a:r>
            <a:r>
              <a:rPr lang="fr-FR" b="1" i="1" dirty="0" smtClean="0">
                <a:solidFill>
                  <a:schemeClr val="tx2">
                    <a:lumMod val="75000"/>
                  </a:schemeClr>
                </a:solidFill>
              </a:rPr>
              <a:t> </a:t>
            </a:r>
            <a:r>
              <a:rPr lang="fr-FR" b="1" i="1" dirty="0">
                <a:solidFill>
                  <a:schemeClr val="tx2">
                    <a:lumMod val="75000"/>
                  </a:schemeClr>
                </a:solidFill>
              </a:rPr>
              <a:t>|objet </a:t>
            </a:r>
            <a:r>
              <a:rPr lang="fr-FR" b="1" i="1" dirty="0" err="1">
                <a:solidFill>
                  <a:schemeClr val="tx2">
                    <a:lumMod val="75000"/>
                  </a:schemeClr>
                </a:solidFill>
              </a:rPr>
              <a:t>jQuery</a:t>
            </a:r>
            <a:r>
              <a:rPr lang="fr-FR" b="1" i="1" dirty="0">
                <a:solidFill>
                  <a:schemeClr val="tx2">
                    <a:lumMod val="75000"/>
                  </a:schemeClr>
                </a:solidFill>
              </a:rPr>
              <a:t> | </a:t>
            </a:r>
            <a:r>
              <a:rPr lang="fr-FR" b="1" i="1" dirty="0" err="1">
                <a:solidFill>
                  <a:schemeClr val="tx2">
                    <a:lumMod val="75000"/>
                  </a:schemeClr>
                </a:solidFill>
              </a:rPr>
              <a:t>element</a:t>
            </a:r>
            <a:r>
              <a:rPr lang="fr-FR" b="1" i="1" dirty="0">
                <a:solidFill>
                  <a:schemeClr val="accent2">
                    <a:lumMod val="75000"/>
                  </a:schemeClr>
                </a:solidFill>
              </a:rPr>
              <a:t>)</a:t>
            </a:r>
            <a:endParaRPr lang="fr-FR" b="1" i="1" dirty="0" smtClean="0">
              <a:solidFill>
                <a:schemeClr val="accent2">
                  <a:lumMod val="75000"/>
                </a:schemeClr>
              </a:solidFill>
            </a:endParaRPr>
          </a:p>
          <a:p>
            <a:endParaRPr lang="fr-FR" b="1" dirty="0"/>
          </a:p>
          <a:p>
            <a:r>
              <a:rPr lang="fr-FR" dirty="0" smtClean="0"/>
              <a:t>recherche les descendants de chaque </a:t>
            </a:r>
            <a:r>
              <a:rPr lang="fr-FR" dirty="0" err="1" smtClean="0"/>
              <a:t>élement</a:t>
            </a:r>
            <a:r>
              <a:rPr lang="fr-FR" dirty="0" smtClean="0"/>
              <a:t> du jeu d'éléments sélectionnés par </a:t>
            </a:r>
            <a:r>
              <a:rPr lang="fr-FR" b="1" dirty="0">
                <a:solidFill>
                  <a:schemeClr val="tx2">
                    <a:lumMod val="75000"/>
                  </a:schemeClr>
                </a:solidFill>
              </a:rPr>
              <a:t>$(cible</a:t>
            </a:r>
            <a:r>
              <a:rPr lang="fr-FR" b="1" dirty="0" smtClean="0">
                <a:solidFill>
                  <a:schemeClr val="tx2">
                    <a:lumMod val="75000"/>
                  </a:schemeClr>
                </a:solidFill>
              </a:rPr>
              <a:t>) </a:t>
            </a:r>
            <a:r>
              <a:rPr lang="fr-FR" dirty="0" smtClean="0"/>
              <a:t>filtrés par un sélecteur, un objet </a:t>
            </a:r>
            <a:r>
              <a:rPr lang="fr-FR" dirty="0" err="1" smtClean="0"/>
              <a:t>jQuery</a:t>
            </a:r>
            <a:r>
              <a:rPr lang="fr-FR" dirty="0" smtClean="0"/>
              <a:t> ou un élément.</a:t>
            </a:r>
          </a:p>
          <a:p>
            <a:endParaRPr lang="fr-FR" dirty="0" smtClean="0"/>
          </a:p>
          <a:p>
            <a:r>
              <a:rPr lang="fr-FR" b="1" dirty="0" err="1" smtClean="0">
                <a:solidFill>
                  <a:schemeClr val="tx2">
                    <a:lumMod val="75000"/>
                  </a:schemeClr>
                </a:solidFill>
              </a:rPr>
              <a:t>selecteur</a:t>
            </a:r>
            <a:r>
              <a:rPr lang="fr-FR" b="1" dirty="0" smtClean="0">
                <a:solidFill>
                  <a:schemeClr val="tx2">
                    <a:lumMod val="75000"/>
                  </a:schemeClr>
                </a:solidFill>
              </a:rPr>
              <a:t> </a:t>
            </a:r>
            <a:r>
              <a:rPr lang="fr-FR" b="1" dirty="0">
                <a:solidFill>
                  <a:schemeClr val="tx2">
                    <a:lumMod val="75000"/>
                  </a:schemeClr>
                </a:solidFill>
              </a:rPr>
              <a:t>:</a:t>
            </a:r>
            <a:r>
              <a:rPr lang="fr-FR" dirty="0"/>
              <a:t> </a:t>
            </a:r>
            <a:endParaRPr lang="fr-FR" dirty="0" smtClean="0"/>
          </a:p>
          <a:p>
            <a:r>
              <a:rPr lang="fr-FR" dirty="0" smtClean="0"/>
              <a:t>chaîne </a:t>
            </a:r>
            <a:r>
              <a:rPr lang="fr-FR" dirty="0"/>
              <a:t>de caractères contenant le </a:t>
            </a:r>
            <a:r>
              <a:rPr lang="fr-FR" dirty="0" smtClean="0"/>
              <a:t>sélecteur .</a:t>
            </a:r>
          </a:p>
          <a:p>
            <a:r>
              <a:rPr lang="fr-FR" b="1" dirty="0" smtClean="0">
                <a:solidFill>
                  <a:schemeClr val="tx2">
                    <a:lumMod val="75000"/>
                  </a:schemeClr>
                </a:solidFill>
              </a:rPr>
              <a:t>objet </a:t>
            </a:r>
            <a:r>
              <a:rPr lang="fr-FR" b="1" dirty="0" err="1">
                <a:solidFill>
                  <a:schemeClr val="tx2">
                    <a:lumMod val="75000"/>
                  </a:schemeClr>
                </a:solidFill>
              </a:rPr>
              <a:t>jQuery</a:t>
            </a:r>
            <a:endParaRPr lang="fr-FR" dirty="0"/>
          </a:p>
          <a:p>
            <a:r>
              <a:rPr lang="fr-FR" dirty="0"/>
              <a:t>un objet </a:t>
            </a:r>
            <a:r>
              <a:rPr lang="fr-FR" dirty="0" err="1"/>
              <a:t>jQuery</a:t>
            </a:r>
            <a:r>
              <a:rPr lang="fr-FR" dirty="0"/>
              <a:t>, par exemple </a:t>
            </a:r>
            <a:r>
              <a:rPr lang="fr-FR" b="1" dirty="0">
                <a:solidFill>
                  <a:schemeClr val="tx2">
                    <a:lumMod val="75000"/>
                  </a:schemeClr>
                </a:solidFill>
              </a:rPr>
              <a:t>$('#</a:t>
            </a:r>
            <a:r>
              <a:rPr lang="fr-FR" b="1" dirty="0" err="1">
                <a:solidFill>
                  <a:schemeClr val="tx2">
                    <a:lumMod val="75000"/>
                  </a:schemeClr>
                </a:solidFill>
              </a:rPr>
              <a:t>entete</a:t>
            </a:r>
            <a:r>
              <a:rPr lang="fr-FR" b="1" dirty="0">
                <a:solidFill>
                  <a:schemeClr val="tx2">
                    <a:lumMod val="75000"/>
                  </a:schemeClr>
                </a:solidFill>
              </a:rPr>
              <a:t>')</a:t>
            </a:r>
          </a:p>
          <a:p>
            <a:r>
              <a:rPr lang="fr-FR" b="1" dirty="0" err="1">
                <a:solidFill>
                  <a:schemeClr val="tx2">
                    <a:lumMod val="75000"/>
                  </a:schemeClr>
                </a:solidFill>
              </a:rPr>
              <a:t>element</a:t>
            </a:r>
            <a:endParaRPr lang="fr-FR" b="1" dirty="0">
              <a:solidFill>
                <a:schemeClr val="tx2">
                  <a:lumMod val="75000"/>
                </a:schemeClr>
              </a:solidFill>
            </a:endParaRPr>
          </a:p>
          <a:p>
            <a:r>
              <a:rPr lang="fr-FR" dirty="0"/>
              <a:t>un élément d'un jeu sélectionné, par exemple : </a:t>
            </a:r>
            <a:r>
              <a:rPr lang="fr-FR" b="1" dirty="0" err="1">
                <a:solidFill>
                  <a:schemeClr val="tx2">
                    <a:lumMod val="75000"/>
                  </a:schemeClr>
                </a:solidFill>
              </a:rPr>
              <a:t>this</a:t>
            </a:r>
            <a:endParaRPr lang="fr-FR" b="1" dirty="0">
              <a:solidFill>
                <a:schemeClr val="tx2">
                  <a:lumMod val="75000"/>
                </a:schemeClr>
              </a:solidFill>
            </a:endParaRPr>
          </a:p>
          <a:p>
            <a:endParaRPr lang="fr-FR" dirty="0" smtClean="0"/>
          </a:p>
          <a:p>
            <a:endParaRPr lang="fr-FR" dirty="0" smtClean="0"/>
          </a:p>
        </p:txBody>
      </p:sp>
    </p:spTree>
    <p:extLst>
      <p:ext uri="{BB962C8B-B14F-4D97-AF65-F5344CB8AC3E}">
        <p14:creationId xmlns:p14="http://schemas.microsoft.com/office/powerpoint/2010/main" val="3238808274"/>
      </p:ext>
    </p:extLst>
  </p:cSld>
  <p:clrMapOvr>
    <a:masterClrMapping/>
  </p:clrMapOvr>
  <p:transition spd="slow">
    <p:wipe dir="d"/>
  </p:transition>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1143000"/>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a:solidFill>
                  <a:schemeClr val="accent2">
                    <a:lumMod val="75000"/>
                  </a:schemeClr>
                </a:solidFill>
              </a:rPr>
              <a:t>.</a:t>
            </a:r>
            <a:r>
              <a:rPr lang="fr-FR" sz="3100" b="1" i="1" dirty="0" err="1">
                <a:solidFill>
                  <a:schemeClr val="accent2">
                    <a:lumMod val="75000"/>
                  </a:schemeClr>
                </a:solidFill>
              </a:rPr>
              <a:t>find</a:t>
            </a:r>
            <a:r>
              <a:rPr lang="fr-FR" sz="3100" b="1" i="1" dirty="0">
                <a:solidFill>
                  <a:schemeClr val="accent2">
                    <a:lumMod val="75000"/>
                  </a:schemeClr>
                </a:solidFill>
              </a:rPr>
              <a:t>(</a:t>
            </a:r>
            <a:r>
              <a:rPr lang="fr-FR" sz="3100" b="1" i="1" dirty="0" err="1">
                <a:solidFill>
                  <a:schemeClr val="tx2">
                    <a:lumMod val="75000"/>
                  </a:schemeClr>
                </a:solidFill>
              </a:rPr>
              <a:t>selecteur</a:t>
            </a:r>
            <a:r>
              <a:rPr lang="fr-FR" sz="3100" b="1" i="1" dirty="0">
                <a:solidFill>
                  <a:schemeClr val="tx2">
                    <a:lumMod val="75000"/>
                  </a:schemeClr>
                </a:solidFill>
              </a:rPr>
              <a:t> |objet </a:t>
            </a:r>
            <a:r>
              <a:rPr lang="fr-FR" sz="3100" b="1" i="1" dirty="0" err="1">
                <a:solidFill>
                  <a:schemeClr val="tx2">
                    <a:lumMod val="75000"/>
                  </a:schemeClr>
                </a:solidFill>
              </a:rPr>
              <a:t>jQuery</a:t>
            </a:r>
            <a:r>
              <a:rPr lang="fr-FR" sz="3100" b="1" i="1" dirty="0">
                <a:solidFill>
                  <a:schemeClr val="tx2">
                    <a:lumMod val="75000"/>
                  </a:schemeClr>
                </a:solidFill>
              </a:rPr>
              <a:t> | </a:t>
            </a:r>
            <a:r>
              <a:rPr lang="fr-FR" sz="3100" b="1" i="1" dirty="0" err="1">
                <a:solidFill>
                  <a:schemeClr val="tx2">
                    <a:lumMod val="75000"/>
                  </a:schemeClr>
                </a:solidFill>
              </a:rPr>
              <a:t>element</a:t>
            </a:r>
            <a:r>
              <a:rPr lang="fr-FR" sz="3100" b="1" i="1" dirty="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5139869"/>
          </a:xfrm>
          <a:prstGeom prst="rect">
            <a:avLst/>
          </a:prstGeom>
          <a:noFill/>
        </p:spPr>
        <p:txBody>
          <a:bodyPr wrap="square" rtlCol="0">
            <a:spAutoFit/>
          </a:bodyPr>
          <a:lstStyle/>
          <a:p>
            <a:r>
              <a:rPr lang="fr-FR" dirty="0" smtClean="0"/>
              <a:t>Exemple :</a:t>
            </a:r>
          </a:p>
          <a:p>
            <a:r>
              <a:rPr lang="fr-FR" sz="1400" dirty="0"/>
              <a:t>&lt;body&gt;</a:t>
            </a:r>
          </a:p>
          <a:p>
            <a:r>
              <a:rPr lang="fr-FR" sz="1400" dirty="0"/>
              <a:t>&lt;</a:t>
            </a:r>
            <a:r>
              <a:rPr lang="fr-FR" sz="1400" dirty="0" err="1"/>
              <a:t>ul</a:t>
            </a:r>
            <a:r>
              <a:rPr lang="fr-FR" sz="1400" dirty="0"/>
              <a:t> id="one" class="level-1"&gt;</a:t>
            </a:r>
          </a:p>
          <a:p>
            <a:r>
              <a:rPr lang="fr-FR" sz="1400" dirty="0" smtClean="0"/>
              <a:t>   &lt;</a:t>
            </a:r>
            <a:r>
              <a:rPr lang="fr-FR" sz="1400" dirty="0"/>
              <a:t>li class="item-i"&gt;I&lt;/li&gt;</a:t>
            </a:r>
          </a:p>
          <a:p>
            <a:r>
              <a:rPr lang="fr-FR" sz="1400" dirty="0" smtClean="0"/>
              <a:t>   &lt;</a:t>
            </a:r>
            <a:r>
              <a:rPr lang="fr-FR" sz="1400" dirty="0"/>
              <a:t>li id="ii" class="item-ii"&gt;II</a:t>
            </a:r>
          </a:p>
          <a:p>
            <a:r>
              <a:rPr lang="fr-FR" sz="1400" dirty="0" smtClean="0"/>
              <a:t>      &lt;</a:t>
            </a:r>
            <a:r>
              <a:rPr lang="fr-FR" sz="1400" dirty="0" err="1"/>
              <a:t>ul</a:t>
            </a:r>
            <a:r>
              <a:rPr lang="fr-FR" sz="1400" dirty="0"/>
              <a:t> class="level-2"&gt;</a:t>
            </a:r>
          </a:p>
          <a:p>
            <a:r>
              <a:rPr lang="fr-FR" sz="1400" dirty="0" smtClean="0"/>
              <a:t>         &lt;</a:t>
            </a:r>
            <a:r>
              <a:rPr lang="fr-FR" sz="1400" dirty="0"/>
              <a:t>li class="item-a"&gt;A&lt;/li&gt;</a:t>
            </a:r>
          </a:p>
          <a:p>
            <a:r>
              <a:rPr lang="fr-FR" sz="1400" dirty="0" smtClean="0"/>
              <a:t>         &lt;</a:t>
            </a:r>
            <a:r>
              <a:rPr lang="fr-FR" sz="1400" dirty="0"/>
              <a:t>li class="item-b"&gt;B</a:t>
            </a:r>
          </a:p>
          <a:p>
            <a:r>
              <a:rPr lang="fr-FR" sz="1400" dirty="0" smtClean="0"/>
              <a:t>            &lt;</a:t>
            </a:r>
            <a:r>
              <a:rPr lang="fr-FR" sz="1400" dirty="0" err="1"/>
              <a:t>ul</a:t>
            </a:r>
            <a:r>
              <a:rPr lang="fr-FR" sz="1400" dirty="0"/>
              <a:t> class="level-3"&gt;</a:t>
            </a:r>
          </a:p>
          <a:p>
            <a:r>
              <a:rPr lang="fr-FR" sz="1400" dirty="0" smtClean="0"/>
              <a:t>	&lt;</a:t>
            </a:r>
            <a:r>
              <a:rPr lang="fr-FR" sz="1400" dirty="0"/>
              <a:t>li class="item-1"&gt;1&lt;/li&gt;</a:t>
            </a:r>
          </a:p>
          <a:p>
            <a:r>
              <a:rPr lang="fr-FR" sz="1400" dirty="0" smtClean="0"/>
              <a:t>	&lt;</a:t>
            </a:r>
            <a:r>
              <a:rPr lang="fr-FR" sz="1400" dirty="0"/>
              <a:t>li class="item-2"&gt;2&lt;/li&gt;</a:t>
            </a:r>
          </a:p>
          <a:p>
            <a:r>
              <a:rPr lang="fr-FR" sz="1400" dirty="0" smtClean="0"/>
              <a:t>	&lt;</a:t>
            </a:r>
            <a:r>
              <a:rPr lang="fr-FR" sz="1400" dirty="0"/>
              <a:t>li class="item-3"&gt;3&lt;/li&gt;</a:t>
            </a:r>
          </a:p>
          <a:p>
            <a:r>
              <a:rPr lang="fr-FR" sz="1400" dirty="0" smtClean="0"/>
              <a:t>           &lt;/</a:t>
            </a:r>
            <a:r>
              <a:rPr lang="fr-FR" sz="1400" dirty="0" err="1"/>
              <a:t>ul</a:t>
            </a:r>
            <a:r>
              <a:rPr lang="fr-FR" sz="1400" dirty="0"/>
              <a:t>&gt;</a:t>
            </a:r>
          </a:p>
          <a:p>
            <a:r>
              <a:rPr lang="fr-FR" sz="1400" dirty="0" smtClean="0"/>
              <a:t>        &lt;/</a:t>
            </a:r>
            <a:r>
              <a:rPr lang="fr-FR" sz="1400" dirty="0"/>
              <a:t>li&gt;</a:t>
            </a:r>
          </a:p>
          <a:p>
            <a:r>
              <a:rPr lang="fr-FR" sz="1400" dirty="0" smtClean="0"/>
              <a:t>         &lt;</a:t>
            </a:r>
            <a:r>
              <a:rPr lang="fr-FR" sz="1400" dirty="0"/>
              <a:t>li class="item-c"&gt;C&lt;/li&gt;</a:t>
            </a:r>
          </a:p>
          <a:p>
            <a:r>
              <a:rPr lang="fr-FR" sz="1400" dirty="0" smtClean="0"/>
              <a:t>   &lt;/</a:t>
            </a:r>
            <a:r>
              <a:rPr lang="fr-FR" sz="1400" dirty="0" err="1"/>
              <a:t>ul</a:t>
            </a:r>
            <a:r>
              <a:rPr lang="fr-FR" sz="1400" dirty="0"/>
              <a:t>&gt;</a:t>
            </a:r>
          </a:p>
          <a:p>
            <a:r>
              <a:rPr lang="fr-FR" sz="1400" dirty="0" smtClean="0"/>
              <a:t>   &lt;/</a:t>
            </a:r>
            <a:r>
              <a:rPr lang="fr-FR" sz="1400" dirty="0"/>
              <a:t>li&gt;</a:t>
            </a:r>
          </a:p>
          <a:p>
            <a:r>
              <a:rPr lang="fr-FR" sz="1400" dirty="0" smtClean="0"/>
              <a:t>   &lt;</a:t>
            </a:r>
            <a:r>
              <a:rPr lang="fr-FR" sz="1400" dirty="0"/>
              <a:t>li class="item-iii"&gt;III&lt;/li&gt;</a:t>
            </a:r>
          </a:p>
          <a:p>
            <a:r>
              <a:rPr lang="fr-FR" sz="1400" dirty="0"/>
              <a:t>&lt;/</a:t>
            </a:r>
            <a:r>
              <a:rPr lang="fr-FR" sz="1400" dirty="0" err="1"/>
              <a:t>ul</a:t>
            </a:r>
            <a:r>
              <a:rPr lang="fr-FR" sz="1400" dirty="0"/>
              <a:t>&gt;</a:t>
            </a:r>
          </a:p>
          <a:p>
            <a:r>
              <a:rPr lang="fr-FR" sz="1400" dirty="0" smtClean="0"/>
              <a:t>&lt;</a:t>
            </a:r>
            <a:r>
              <a:rPr lang="fr-FR" sz="1400" dirty="0"/>
              <a:t>script&gt;</a:t>
            </a:r>
          </a:p>
          <a:p>
            <a:r>
              <a:rPr lang="en-US" sz="1600" b="1" dirty="0">
                <a:solidFill>
                  <a:schemeClr val="accent2">
                    <a:lumMod val="75000"/>
                  </a:schemeClr>
                </a:solidFill>
              </a:rPr>
              <a:t>$('</a:t>
            </a:r>
            <a:r>
              <a:rPr lang="en-US" sz="1600" b="1" dirty="0" err="1">
                <a:solidFill>
                  <a:schemeClr val="accent2">
                    <a:lumMod val="75000"/>
                  </a:schemeClr>
                </a:solidFill>
              </a:rPr>
              <a:t>li.item</a:t>
            </a:r>
            <a:r>
              <a:rPr lang="en-US" sz="1600" b="1" dirty="0">
                <a:solidFill>
                  <a:schemeClr val="accent2">
                    <a:lumMod val="75000"/>
                  </a:schemeClr>
                </a:solidFill>
              </a:rPr>
              <a:t>-ii').find('li').</a:t>
            </a:r>
            <a:r>
              <a:rPr lang="en-US" sz="1600" b="1" dirty="0" err="1">
                <a:solidFill>
                  <a:schemeClr val="accent2">
                    <a:lumMod val="75000"/>
                  </a:schemeClr>
                </a:solidFill>
              </a:rPr>
              <a:t>css</a:t>
            </a:r>
            <a:r>
              <a:rPr lang="en-US" sz="1600" b="1" dirty="0">
                <a:solidFill>
                  <a:schemeClr val="accent2">
                    <a:lumMod val="75000"/>
                  </a:schemeClr>
                </a:solidFill>
              </a:rPr>
              <a:t>('background-color', 'yellow');</a:t>
            </a:r>
          </a:p>
          <a:p>
            <a:r>
              <a:rPr lang="fr-FR" sz="1400" dirty="0" smtClean="0"/>
              <a:t>&lt;/</a:t>
            </a:r>
            <a:r>
              <a:rPr lang="fr-FR" sz="1400" dirty="0"/>
              <a:t>script</a:t>
            </a:r>
            <a:r>
              <a:rPr lang="fr-FR" sz="1400" dirty="0" smtClean="0"/>
              <a:t>&gt;</a:t>
            </a:r>
          </a:p>
          <a:p>
            <a:r>
              <a:rPr lang="fr-FR" sz="1400" dirty="0" smtClean="0"/>
              <a:t>&lt;/body&gt;</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844824"/>
            <a:ext cx="2915840"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3098881"/>
      </p:ext>
    </p:extLst>
  </p:cSld>
  <p:clrMapOvr>
    <a:masterClrMapping/>
  </p:clrMapOvr>
  <p:transition spd="slow">
    <p:wipe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2031325"/>
          </a:xfrm>
          <a:prstGeom prst="rect">
            <a:avLst/>
          </a:prstGeom>
          <a:noFill/>
        </p:spPr>
        <p:txBody>
          <a:bodyPr wrap="square" rtlCol="0">
            <a:spAutoFit/>
          </a:bodyPr>
          <a:lstStyle/>
          <a:p>
            <a:r>
              <a:rPr lang="fr-FR" dirty="0"/>
              <a:t>Les événements sont des actions de l'utilisateur, qui vont pouvoir donner lieu à une interactivité. </a:t>
            </a:r>
            <a:endParaRPr lang="fr-FR" dirty="0" smtClean="0"/>
          </a:p>
          <a:p>
            <a:r>
              <a:rPr lang="fr-FR" dirty="0" smtClean="0"/>
              <a:t>L'événement </a:t>
            </a:r>
            <a:r>
              <a:rPr lang="fr-FR" dirty="0"/>
              <a:t>par excellence est le clic de </a:t>
            </a:r>
            <a:r>
              <a:rPr lang="fr-FR" dirty="0" smtClean="0"/>
              <a:t>souris.</a:t>
            </a:r>
          </a:p>
          <a:p>
            <a:r>
              <a:rPr lang="fr-FR" dirty="0" smtClean="0"/>
              <a:t>Grâce </a:t>
            </a:r>
            <a:r>
              <a:rPr lang="fr-FR" dirty="0"/>
              <a:t>au Javascript il est possible d'associer des fonctions, des méthodes à des événements tels que le passage de la souris au-dessus d'une zone, le changement d'une valeur, ... </a:t>
            </a:r>
            <a:endParaRPr lang="fr-FR" dirty="0" smtClean="0"/>
          </a:p>
          <a:p>
            <a:endParaRPr lang="fr-FR" dirty="0" smtClean="0"/>
          </a:p>
        </p:txBody>
      </p:sp>
    </p:spTree>
    <p:extLst>
      <p:ext uri="{BB962C8B-B14F-4D97-AF65-F5344CB8AC3E}">
        <p14:creationId xmlns:p14="http://schemas.microsoft.com/office/powerpoint/2010/main" val="731071324"/>
      </p:ext>
    </p:extLst>
  </p:cSld>
  <p:clrMapOvr>
    <a:masterClrMapping/>
  </p:clrMapOvr>
  <p:transition spd="slow">
    <p:wipe dir="d"/>
  </p:transition>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filter</a:t>
            </a:r>
            <a:r>
              <a:rPr lang="fr-FR" sz="3100" b="1" i="1" dirty="0" smtClean="0">
                <a:solidFill>
                  <a:schemeClr val="accent2">
                    <a:lumMod val="75000"/>
                  </a:schemeClr>
                </a:solidFill>
              </a:rPr>
              <a:t>(</a:t>
            </a:r>
            <a:r>
              <a:rPr lang="fr-FR" sz="3100" b="1" i="1" dirty="0" err="1" smtClean="0">
                <a:solidFill>
                  <a:schemeClr val="tx2">
                    <a:lumMod val="75000"/>
                  </a:schemeClr>
                </a:solidFill>
              </a:rPr>
              <a:t>selecteur</a:t>
            </a:r>
            <a:r>
              <a:rPr lang="fr-FR" sz="3100" b="1" i="1" dirty="0" smtClean="0">
                <a:solidFill>
                  <a:schemeClr val="tx2">
                    <a:lumMod val="75000"/>
                  </a:schemeClr>
                </a:solidFill>
              </a:rPr>
              <a:t> |fonction |objet </a:t>
            </a:r>
            <a:r>
              <a:rPr lang="fr-FR" sz="3100" b="1" i="1" dirty="0" err="1" smtClean="0">
                <a:solidFill>
                  <a:schemeClr val="tx2">
                    <a:lumMod val="75000"/>
                  </a:schemeClr>
                </a:solidFill>
              </a:rPr>
              <a:t>jQuery</a:t>
            </a:r>
            <a:r>
              <a:rPr lang="fr-FR" sz="3100" b="1" i="1" dirty="0" smtClean="0">
                <a:solidFill>
                  <a:schemeClr val="tx2">
                    <a:lumMod val="75000"/>
                  </a:schemeClr>
                </a:solidFill>
              </a:rPr>
              <a:t> | </a:t>
            </a:r>
            <a:r>
              <a:rPr lang="fr-FR" sz="3100" b="1" i="1" dirty="0" err="1" smtClean="0">
                <a:solidFill>
                  <a:schemeClr val="tx2">
                    <a:lumMod val="75000"/>
                  </a:schemeClr>
                </a:solidFill>
              </a:rPr>
              <a:t>element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4801314"/>
          </a:xfrm>
          <a:prstGeom prst="rect">
            <a:avLst/>
          </a:prstGeom>
          <a:noFill/>
        </p:spPr>
        <p:txBody>
          <a:bodyPr wrap="square" rtlCol="0">
            <a:spAutoFit/>
          </a:bodyPr>
          <a:lstStyle/>
          <a:p>
            <a:r>
              <a:rPr lang="fr-FR" b="1" dirty="0">
                <a:solidFill>
                  <a:schemeClr val="tx2">
                    <a:lumMod val="75000"/>
                  </a:schemeClr>
                </a:solidFill>
              </a:rPr>
              <a:t>$(cible</a:t>
            </a:r>
            <a:r>
              <a:rPr lang="fr-FR" b="1" dirty="0" smtClean="0">
                <a:solidFill>
                  <a:schemeClr val="tx2">
                    <a:lumMod val="75000"/>
                  </a:schemeClr>
                </a:solidFill>
              </a:rPr>
              <a:t>).</a:t>
            </a:r>
            <a:r>
              <a:rPr lang="fr-FR" b="1" i="1" dirty="0">
                <a:solidFill>
                  <a:schemeClr val="accent2">
                    <a:lumMod val="75000"/>
                  </a:schemeClr>
                </a:solidFill>
              </a:rPr>
              <a:t> </a:t>
            </a:r>
            <a:r>
              <a:rPr lang="fr-FR" b="1" i="1" dirty="0" err="1">
                <a:solidFill>
                  <a:schemeClr val="accent2">
                    <a:lumMod val="75000"/>
                  </a:schemeClr>
                </a:solidFill>
              </a:rPr>
              <a:t>filter</a:t>
            </a:r>
            <a:r>
              <a:rPr lang="fr-FR" b="1" i="1" dirty="0">
                <a:solidFill>
                  <a:schemeClr val="accent2">
                    <a:lumMod val="75000"/>
                  </a:schemeClr>
                </a:solidFill>
              </a:rPr>
              <a:t>(</a:t>
            </a:r>
            <a:r>
              <a:rPr lang="fr-FR" b="1" i="1" dirty="0" err="1">
                <a:solidFill>
                  <a:schemeClr val="tx2">
                    <a:lumMod val="75000"/>
                  </a:schemeClr>
                </a:solidFill>
              </a:rPr>
              <a:t>selecteur</a:t>
            </a:r>
            <a:r>
              <a:rPr lang="fr-FR" b="1" i="1" dirty="0">
                <a:solidFill>
                  <a:schemeClr val="tx2">
                    <a:lumMod val="75000"/>
                  </a:schemeClr>
                </a:solidFill>
              </a:rPr>
              <a:t> |fonction |objet </a:t>
            </a:r>
            <a:r>
              <a:rPr lang="fr-FR" b="1" i="1" dirty="0" err="1">
                <a:solidFill>
                  <a:schemeClr val="tx2">
                    <a:lumMod val="75000"/>
                  </a:schemeClr>
                </a:solidFill>
              </a:rPr>
              <a:t>jQuery</a:t>
            </a:r>
            <a:r>
              <a:rPr lang="fr-FR" b="1" i="1" dirty="0">
                <a:solidFill>
                  <a:schemeClr val="tx2">
                    <a:lumMod val="75000"/>
                  </a:schemeClr>
                </a:solidFill>
              </a:rPr>
              <a:t> | </a:t>
            </a:r>
            <a:r>
              <a:rPr lang="fr-FR" b="1" i="1" dirty="0" err="1">
                <a:solidFill>
                  <a:schemeClr val="tx2">
                    <a:lumMod val="75000"/>
                  </a:schemeClr>
                </a:solidFill>
              </a:rPr>
              <a:t>element</a:t>
            </a:r>
            <a:r>
              <a:rPr lang="fr-FR" b="1" i="1" dirty="0">
                <a:solidFill>
                  <a:schemeClr val="accent2">
                    <a:lumMod val="75000"/>
                  </a:schemeClr>
                </a:solidFill>
              </a:rPr>
              <a:t>)</a:t>
            </a:r>
            <a:endParaRPr lang="fr-FR" b="1" i="1" dirty="0" smtClean="0">
              <a:solidFill>
                <a:schemeClr val="accent2">
                  <a:lumMod val="75000"/>
                </a:schemeClr>
              </a:solidFill>
            </a:endParaRPr>
          </a:p>
          <a:p>
            <a:endParaRPr lang="fr-FR" b="1" dirty="0"/>
          </a:p>
          <a:p>
            <a:r>
              <a:rPr lang="fr-FR" dirty="0"/>
              <a:t>réduit le jeu d'éléments sélectionnés par </a:t>
            </a:r>
            <a:r>
              <a:rPr lang="fr-FR" b="1" dirty="0">
                <a:solidFill>
                  <a:schemeClr val="tx2">
                    <a:lumMod val="75000"/>
                  </a:schemeClr>
                </a:solidFill>
              </a:rPr>
              <a:t>$(cible) </a:t>
            </a:r>
            <a:r>
              <a:rPr lang="fr-FR" dirty="0"/>
              <a:t>à </a:t>
            </a:r>
            <a:r>
              <a:rPr lang="fr-FR" dirty="0" smtClean="0"/>
              <a:t>ceux filtrés par un sélecteur, une fonction, un objet </a:t>
            </a:r>
            <a:r>
              <a:rPr lang="fr-FR" dirty="0" err="1" smtClean="0"/>
              <a:t>jQuery</a:t>
            </a:r>
            <a:r>
              <a:rPr lang="fr-FR" dirty="0" smtClean="0"/>
              <a:t> ou un élément.</a:t>
            </a:r>
          </a:p>
          <a:p>
            <a:endParaRPr lang="fr-FR" dirty="0" smtClean="0"/>
          </a:p>
          <a:p>
            <a:r>
              <a:rPr lang="fr-FR" b="1" dirty="0" err="1" smtClean="0">
                <a:solidFill>
                  <a:schemeClr val="tx2">
                    <a:lumMod val="75000"/>
                  </a:schemeClr>
                </a:solidFill>
              </a:rPr>
              <a:t>selecteur</a:t>
            </a:r>
            <a:r>
              <a:rPr lang="fr-FR" b="1" dirty="0" smtClean="0">
                <a:solidFill>
                  <a:schemeClr val="tx2">
                    <a:lumMod val="75000"/>
                  </a:schemeClr>
                </a:solidFill>
              </a:rPr>
              <a:t> </a:t>
            </a:r>
            <a:r>
              <a:rPr lang="fr-FR" b="1" dirty="0">
                <a:solidFill>
                  <a:schemeClr val="tx2">
                    <a:lumMod val="75000"/>
                  </a:schemeClr>
                </a:solidFill>
              </a:rPr>
              <a:t>:</a:t>
            </a:r>
            <a:r>
              <a:rPr lang="fr-FR" dirty="0"/>
              <a:t> </a:t>
            </a:r>
            <a:endParaRPr lang="fr-FR" dirty="0" smtClean="0"/>
          </a:p>
          <a:p>
            <a:r>
              <a:rPr lang="fr-FR" dirty="0" smtClean="0"/>
              <a:t>chaîne </a:t>
            </a:r>
            <a:r>
              <a:rPr lang="fr-FR" dirty="0"/>
              <a:t>de caractères contenant le </a:t>
            </a:r>
            <a:r>
              <a:rPr lang="fr-FR" dirty="0" smtClean="0"/>
              <a:t>sélecteur .</a:t>
            </a:r>
          </a:p>
          <a:p>
            <a:r>
              <a:rPr lang="fr-FR" b="1" dirty="0" smtClean="0">
                <a:solidFill>
                  <a:schemeClr val="tx2">
                    <a:lumMod val="75000"/>
                  </a:schemeClr>
                </a:solidFill>
              </a:rPr>
              <a:t>fonction </a:t>
            </a:r>
            <a:r>
              <a:rPr lang="fr-FR" b="1" dirty="0">
                <a:solidFill>
                  <a:schemeClr val="tx2">
                    <a:lumMod val="75000"/>
                  </a:schemeClr>
                </a:solidFill>
              </a:rPr>
              <a:t>:</a:t>
            </a:r>
            <a:r>
              <a:rPr lang="fr-FR" dirty="0"/>
              <a:t> </a:t>
            </a:r>
          </a:p>
          <a:p>
            <a:r>
              <a:rPr lang="fr-FR" dirty="0"/>
              <a:t>Dans ce cas la syntaxe sera la suivante :</a:t>
            </a:r>
          </a:p>
          <a:p>
            <a:r>
              <a:rPr lang="fr-FR" b="1" dirty="0" smtClean="0">
                <a:solidFill>
                  <a:schemeClr val="tx2">
                    <a:lumMod val="75000"/>
                  </a:schemeClr>
                </a:solidFill>
              </a:rPr>
              <a:t>	</a:t>
            </a:r>
            <a:r>
              <a:rPr lang="fr-FR" b="1" dirty="0" err="1" smtClean="0">
                <a:solidFill>
                  <a:schemeClr val="tx2">
                    <a:lumMod val="75000"/>
                  </a:schemeClr>
                </a:solidFill>
              </a:rPr>
              <a:t>function</a:t>
            </a:r>
            <a:r>
              <a:rPr lang="fr-FR" b="1" dirty="0" smtClean="0">
                <a:solidFill>
                  <a:schemeClr val="tx2">
                    <a:lumMod val="75000"/>
                  </a:schemeClr>
                </a:solidFill>
              </a:rPr>
              <a:t>(index)</a:t>
            </a:r>
            <a:endParaRPr lang="fr-FR" b="1" dirty="0">
              <a:solidFill>
                <a:schemeClr val="tx2">
                  <a:lumMod val="75000"/>
                </a:schemeClr>
              </a:solidFill>
            </a:endParaRPr>
          </a:p>
          <a:p>
            <a:r>
              <a:rPr lang="fr-FR" dirty="0" smtClean="0"/>
              <a:t>	index </a:t>
            </a:r>
            <a:r>
              <a:rPr lang="fr-FR" dirty="0"/>
              <a:t>: représente le n° de l'élément dans le jeu spécifié par</a:t>
            </a:r>
            <a:r>
              <a:rPr lang="fr-FR" b="1" dirty="0">
                <a:solidFill>
                  <a:schemeClr val="tx2">
                    <a:lumMod val="75000"/>
                  </a:schemeClr>
                </a:solidFill>
              </a:rPr>
              <a:t> $(cible)</a:t>
            </a:r>
          </a:p>
          <a:p>
            <a:r>
              <a:rPr lang="fr-FR" b="1" dirty="0" smtClean="0">
                <a:solidFill>
                  <a:schemeClr val="tx2">
                    <a:lumMod val="75000"/>
                  </a:schemeClr>
                </a:solidFill>
              </a:rPr>
              <a:t>objet </a:t>
            </a:r>
            <a:r>
              <a:rPr lang="fr-FR" b="1" dirty="0" err="1">
                <a:solidFill>
                  <a:schemeClr val="tx2">
                    <a:lumMod val="75000"/>
                  </a:schemeClr>
                </a:solidFill>
              </a:rPr>
              <a:t>jQuery</a:t>
            </a:r>
            <a:endParaRPr lang="fr-FR" dirty="0"/>
          </a:p>
          <a:p>
            <a:r>
              <a:rPr lang="fr-FR" dirty="0"/>
              <a:t>un objet </a:t>
            </a:r>
            <a:r>
              <a:rPr lang="fr-FR" dirty="0" err="1"/>
              <a:t>jQuery</a:t>
            </a:r>
            <a:r>
              <a:rPr lang="fr-FR" dirty="0"/>
              <a:t>, par exemple </a:t>
            </a:r>
            <a:r>
              <a:rPr lang="fr-FR" b="1" dirty="0">
                <a:solidFill>
                  <a:schemeClr val="tx2">
                    <a:lumMod val="75000"/>
                  </a:schemeClr>
                </a:solidFill>
              </a:rPr>
              <a:t>$('#</a:t>
            </a:r>
            <a:r>
              <a:rPr lang="fr-FR" b="1" dirty="0" err="1">
                <a:solidFill>
                  <a:schemeClr val="tx2">
                    <a:lumMod val="75000"/>
                  </a:schemeClr>
                </a:solidFill>
              </a:rPr>
              <a:t>entete</a:t>
            </a:r>
            <a:r>
              <a:rPr lang="fr-FR" b="1" dirty="0">
                <a:solidFill>
                  <a:schemeClr val="tx2">
                    <a:lumMod val="75000"/>
                  </a:schemeClr>
                </a:solidFill>
              </a:rPr>
              <a:t>')</a:t>
            </a:r>
          </a:p>
          <a:p>
            <a:r>
              <a:rPr lang="fr-FR" b="1" dirty="0" err="1">
                <a:solidFill>
                  <a:schemeClr val="tx2">
                    <a:lumMod val="75000"/>
                  </a:schemeClr>
                </a:solidFill>
              </a:rPr>
              <a:t>element</a:t>
            </a:r>
            <a:endParaRPr lang="fr-FR" b="1" dirty="0">
              <a:solidFill>
                <a:schemeClr val="tx2">
                  <a:lumMod val="75000"/>
                </a:schemeClr>
              </a:solidFill>
            </a:endParaRPr>
          </a:p>
          <a:p>
            <a:r>
              <a:rPr lang="fr-FR" dirty="0"/>
              <a:t>un élément d'un jeu sélectionné, par exemple : </a:t>
            </a:r>
            <a:r>
              <a:rPr lang="fr-FR" b="1" dirty="0" err="1">
                <a:solidFill>
                  <a:schemeClr val="tx2">
                    <a:lumMod val="75000"/>
                  </a:schemeClr>
                </a:solidFill>
              </a:rPr>
              <a:t>this</a:t>
            </a:r>
            <a:endParaRPr lang="fr-FR" b="1" dirty="0">
              <a:solidFill>
                <a:schemeClr val="tx2">
                  <a:lumMod val="75000"/>
                </a:schemeClr>
              </a:solidFill>
            </a:endParaRPr>
          </a:p>
          <a:p>
            <a:endParaRPr lang="fr-FR" dirty="0" smtClean="0"/>
          </a:p>
          <a:p>
            <a:endParaRPr lang="fr-FR" dirty="0" smtClean="0"/>
          </a:p>
        </p:txBody>
      </p:sp>
    </p:spTree>
    <p:extLst>
      <p:ext uri="{BB962C8B-B14F-4D97-AF65-F5344CB8AC3E}">
        <p14:creationId xmlns:p14="http://schemas.microsoft.com/office/powerpoint/2010/main" val="2803698422"/>
      </p:ext>
    </p:extLst>
  </p:cSld>
  <p:clrMapOvr>
    <a:masterClrMapping/>
  </p:clrMapOvr>
  <p:transition spd="slow">
    <p:wipe dir="d"/>
  </p:transition>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1143000"/>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a:solidFill>
                  <a:schemeClr val="accent2">
                    <a:lumMod val="75000"/>
                  </a:schemeClr>
                </a:solidFill>
              </a:rPr>
              <a:t>.</a:t>
            </a:r>
            <a:r>
              <a:rPr lang="fr-FR" sz="3100" b="1" i="1" dirty="0" err="1">
                <a:solidFill>
                  <a:schemeClr val="accent2">
                    <a:lumMod val="75000"/>
                  </a:schemeClr>
                </a:solidFill>
              </a:rPr>
              <a:t>filter</a:t>
            </a:r>
            <a:r>
              <a:rPr lang="fr-FR" sz="3100" b="1" i="1" dirty="0">
                <a:solidFill>
                  <a:schemeClr val="accent2">
                    <a:lumMod val="75000"/>
                  </a:schemeClr>
                </a:solidFill>
              </a:rPr>
              <a:t>(</a:t>
            </a:r>
            <a:r>
              <a:rPr lang="fr-FR" sz="3100" b="1" i="1" dirty="0" err="1">
                <a:solidFill>
                  <a:schemeClr val="tx2">
                    <a:lumMod val="75000"/>
                  </a:schemeClr>
                </a:solidFill>
              </a:rPr>
              <a:t>selecteur</a:t>
            </a:r>
            <a:r>
              <a:rPr lang="fr-FR" sz="3100" b="1" i="1" dirty="0">
                <a:solidFill>
                  <a:schemeClr val="tx2">
                    <a:lumMod val="75000"/>
                  </a:schemeClr>
                </a:solidFill>
              </a:rPr>
              <a:t> |fonction |objet </a:t>
            </a:r>
            <a:r>
              <a:rPr lang="fr-FR" sz="3100" b="1" i="1" dirty="0" err="1">
                <a:solidFill>
                  <a:schemeClr val="tx2">
                    <a:lumMod val="75000"/>
                  </a:schemeClr>
                </a:solidFill>
              </a:rPr>
              <a:t>jQuery</a:t>
            </a:r>
            <a:r>
              <a:rPr lang="fr-FR" sz="3100" b="1" i="1" dirty="0">
                <a:solidFill>
                  <a:schemeClr val="tx2">
                    <a:lumMod val="75000"/>
                  </a:schemeClr>
                </a:solidFill>
              </a:rPr>
              <a:t> | </a:t>
            </a:r>
            <a:r>
              <a:rPr lang="fr-FR" sz="3100" b="1" i="1" dirty="0" err="1">
                <a:solidFill>
                  <a:schemeClr val="tx2">
                    <a:lumMod val="75000"/>
                  </a:schemeClr>
                </a:solidFill>
              </a:rPr>
              <a:t>element</a:t>
            </a:r>
            <a:r>
              <a:rPr lang="fr-FR" sz="3100" b="1" i="1" dirty="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5139869"/>
          </a:xfrm>
          <a:prstGeom prst="rect">
            <a:avLst/>
          </a:prstGeom>
          <a:noFill/>
        </p:spPr>
        <p:txBody>
          <a:bodyPr wrap="square" rtlCol="0">
            <a:spAutoFit/>
          </a:bodyPr>
          <a:lstStyle/>
          <a:p>
            <a:r>
              <a:rPr lang="fr-FR" dirty="0" smtClean="0"/>
              <a:t>Exemple 1 :</a:t>
            </a:r>
          </a:p>
          <a:p>
            <a:r>
              <a:rPr lang="fr-FR" sz="1400" dirty="0"/>
              <a:t>&lt;body&gt;</a:t>
            </a:r>
          </a:p>
          <a:p>
            <a:r>
              <a:rPr lang="fr-FR" sz="1400" dirty="0"/>
              <a:t>&lt;</a:t>
            </a:r>
            <a:r>
              <a:rPr lang="fr-FR" sz="1400" dirty="0" err="1"/>
              <a:t>ul</a:t>
            </a:r>
            <a:r>
              <a:rPr lang="fr-FR" sz="1400" dirty="0"/>
              <a:t> id="one" class="level-1"&gt;</a:t>
            </a:r>
          </a:p>
          <a:p>
            <a:r>
              <a:rPr lang="fr-FR" sz="1400" dirty="0" smtClean="0"/>
              <a:t>   &lt;</a:t>
            </a:r>
            <a:r>
              <a:rPr lang="fr-FR" sz="1400" dirty="0"/>
              <a:t>li class="item-i"&gt;I&lt;/li&gt;</a:t>
            </a:r>
          </a:p>
          <a:p>
            <a:r>
              <a:rPr lang="fr-FR" sz="1400" dirty="0" smtClean="0"/>
              <a:t>   &lt;</a:t>
            </a:r>
            <a:r>
              <a:rPr lang="fr-FR" sz="1400" dirty="0"/>
              <a:t>li id="ii" class="item-ii"&gt;II</a:t>
            </a:r>
          </a:p>
          <a:p>
            <a:r>
              <a:rPr lang="fr-FR" sz="1400" dirty="0" smtClean="0"/>
              <a:t>      &lt;</a:t>
            </a:r>
            <a:r>
              <a:rPr lang="fr-FR" sz="1400" dirty="0" err="1"/>
              <a:t>ul</a:t>
            </a:r>
            <a:r>
              <a:rPr lang="fr-FR" sz="1400" dirty="0"/>
              <a:t> class="level-2"&gt;</a:t>
            </a:r>
          </a:p>
          <a:p>
            <a:r>
              <a:rPr lang="fr-FR" sz="1400" dirty="0" smtClean="0"/>
              <a:t>         &lt;</a:t>
            </a:r>
            <a:r>
              <a:rPr lang="fr-FR" sz="1400" dirty="0"/>
              <a:t>li class="item-a"&gt;A&lt;/li&gt;</a:t>
            </a:r>
          </a:p>
          <a:p>
            <a:r>
              <a:rPr lang="fr-FR" sz="1400" dirty="0" smtClean="0"/>
              <a:t>         &lt;</a:t>
            </a:r>
            <a:r>
              <a:rPr lang="fr-FR" sz="1400" dirty="0"/>
              <a:t>li class="item-b"&gt;B</a:t>
            </a:r>
          </a:p>
          <a:p>
            <a:r>
              <a:rPr lang="fr-FR" sz="1400" dirty="0" smtClean="0"/>
              <a:t>            &lt;</a:t>
            </a:r>
            <a:r>
              <a:rPr lang="fr-FR" sz="1400" dirty="0" err="1"/>
              <a:t>ul</a:t>
            </a:r>
            <a:r>
              <a:rPr lang="fr-FR" sz="1400" dirty="0"/>
              <a:t> class="level-3"&gt;</a:t>
            </a:r>
          </a:p>
          <a:p>
            <a:r>
              <a:rPr lang="fr-FR" sz="1400" dirty="0" smtClean="0"/>
              <a:t>	&lt;</a:t>
            </a:r>
            <a:r>
              <a:rPr lang="fr-FR" sz="1400" dirty="0"/>
              <a:t>li class="item-1"&gt;1&lt;/li&gt;</a:t>
            </a:r>
          </a:p>
          <a:p>
            <a:r>
              <a:rPr lang="fr-FR" sz="1400" dirty="0" smtClean="0"/>
              <a:t>	&lt;</a:t>
            </a:r>
            <a:r>
              <a:rPr lang="fr-FR" sz="1400" dirty="0"/>
              <a:t>li class="item-2"&gt;2&lt;/li&gt;</a:t>
            </a:r>
          </a:p>
          <a:p>
            <a:r>
              <a:rPr lang="fr-FR" sz="1400" dirty="0" smtClean="0"/>
              <a:t>	&lt;</a:t>
            </a:r>
            <a:r>
              <a:rPr lang="fr-FR" sz="1400" dirty="0"/>
              <a:t>li class="item-3"&gt;3&lt;/li&gt;</a:t>
            </a:r>
          </a:p>
          <a:p>
            <a:r>
              <a:rPr lang="fr-FR" sz="1400" dirty="0" smtClean="0"/>
              <a:t>           &lt;/</a:t>
            </a:r>
            <a:r>
              <a:rPr lang="fr-FR" sz="1400" dirty="0" err="1"/>
              <a:t>ul</a:t>
            </a:r>
            <a:r>
              <a:rPr lang="fr-FR" sz="1400" dirty="0"/>
              <a:t>&gt;</a:t>
            </a:r>
          </a:p>
          <a:p>
            <a:r>
              <a:rPr lang="fr-FR" sz="1400" dirty="0" smtClean="0"/>
              <a:t>        &lt;/</a:t>
            </a:r>
            <a:r>
              <a:rPr lang="fr-FR" sz="1400" dirty="0"/>
              <a:t>li&gt;</a:t>
            </a:r>
          </a:p>
          <a:p>
            <a:r>
              <a:rPr lang="fr-FR" sz="1400" dirty="0" smtClean="0"/>
              <a:t>         &lt;</a:t>
            </a:r>
            <a:r>
              <a:rPr lang="fr-FR" sz="1400" dirty="0"/>
              <a:t>li class="item-c"&gt;C&lt;/li&gt;</a:t>
            </a:r>
          </a:p>
          <a:p>
            <a:r>
              <a:rPr lang="fr-FR" sz="1400" dirty="0" smtClean="0"/>
              <a:t>   &lt;/</a:t>
            </a:r>
            <a:r>
              <a:rPr lang="fr-FR" sz="1400" dirty="0" err="1"/>
              <a:t>ul</a:t>
            </a:r>
            <a:r>
              <a:rPr lang="fr-FR" sz="1400" dirty="0"/>
              <a:t>&gt;</a:t>
            </a:r>
          </a:p>
          <a:p>
            <a:r>
              <a:rPr lang="fr-FR" sz="1400" dirty="0" smtClean="0"/>
              <a:t>   &lt;/</a:t>
            </a:r>
            <a:r>
              <a:rPr lang="fr-FR" sz="1400" dirty="0"/>
              <a:t>li&gt;</a:t>
            </a:r>
          </a:p>
          <a:p>
            <a:r>
              <a:rPr lang="fr-FR" sz="1400" dirty="0" smtClean="0"/>
              <a:t>   &lt;</a:t>
            </a:r>
            <a:r>
              <a:rPr lang="fr-FR" sz="1400" dirty="0"/>
              <a:t>li class="item-iii"&gt;III&lt;/li&gt;</a:t>
            </a:r>
          </a:p>
          <a:p>
            <a:r>
              <a:rPr lang="fr-FR" sz="1400" dirty="0"/>
              <a:t>&lt;/</a:t>
            </a:r>
            <a:r>
              <a:rPr lang="fr-FR" sz="1400" dirty="0" err="1"/>
              <a:t>ul</a:t>
            </a:r>
            <a:r>
              <a:rPr lang="fr-FR" sz="1400" dirty="0"/>
              <a:t>&gt;</a:t>
            </a:r>
          </a:p>
          <a:p>
            <a:r>
              <a:rPr lang="fr-FR" sz="1400" dirty="0" smtClean="0"/>
              <a:t>&lt;</a:t>
            </a:r>
            <a:r>
              <a:rPr lang="fr-FR" sz="1400" dirty="0"/>
              <a:t>script&gt;</a:t>
            </a:r>
          </a:p>
          <a:p>
            <a:r>
              <a:rPr lang="en-US" sz="1600" b="1" dirty="0">
                <a:solidFill>
                  <a:schemeClr val="accent2">
                    <a:lumMod val="75000"/>
                  </a:schemeClr>
                </a:solidFill>
              </a:rPr>
              <a:t>$(</a:t>
            </a:r>
            <a:r>
              <a:rPr lang="en-US" sz="1600" b="1" dirty="0" smtClean="0">
                <a:solidFill>
                  <a:schemeClr val="accent2">
                    <a:lumMod val="75000"/>
                  </a:schemeClr>
                </a:solidFill>
              </a:rPr>
              <a:t>'li').filter(':odd').</a:t>
            </a:r>
            <a:r>
              <a:rPr lang="en-US" sz="1600" b="1" dirty="0" err="1">
                <a:solidFill>
                  <a:schemeClr val="accent2">
                    <a:lumMod val="75000"/>
                  </a:schemeClr>
                </a:solidFill>
              </a:rPr>
              <a:t>css</a:t>
            </a:r>
            <a:r>
              <a:rPr lang="en-US" sz="1600" b="1" dirty="0">
                <a:solidFill>
                  <a:schemeClr val="accent2">
                    <a:lumMod val="75000"/>
                  </a:schemeClr>
                </a:solidFill>
              </a:rPr>
              <a:t>('background-color', 'yellow');</a:t>
            </a:r>
          </a:p>
          <a:p>
            <a:r>
              <a:rPr lang="fr-FR" sz="1400" dirty="0" smtClean="0"/>
              <a:t>&lt;/</a:t>
            </a:r>
            <a:r>
              <a:rPr lang="fr-FR" sz="1400" dirty="0"/>
              <a:t>script</a:t>
            </a:r>
            <a:r>
              <a:rPr lang="fr-FR" sz="1400" dirty="0" smtClean="0"/>
              <a:t>&gt;</a:t>
            </a:r>
          </a:p>
          <a:p>
            <a:r>
              <a:rPr lang="fr-FR" sz="1400" dirty="0" smtClean="0"/>
              <a:t>&lt;/body&gt;</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0" y="1916832"/>
            <a:ext cx="2989240" cy="273630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82163842"/>
      </p:ext>
    </p:extLst>
  </p:cSld>
  <p:clrMapOvr>
    <a:masterClrMapping/>
  </p:clrMapOvr>
  <p:transition spd="slow">
    <p:wipe dir="d"/>
  </p:transition>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1143000"/>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a:solidFill>
                  <a:schemeClr val="accent2">
                    <a:lumMod val="75000"/>
                  </a:schemeClr>
                </a:solidFill>
              </a:rPr>
              <a:t>.</a:t>
            </a:r>
            <a:r>
              <a:rPr lang="fr-FR" sz="3100" b="1" i="1" dirty="0" err="1">
                <a:solidFill>
                  <a:schemeClr val="accent2">
                    <a:lumMod val="75000"/>
                  </a:schemeClr>
                </a:solidFill>
              </a:rPr>
              <a:t>filter</a:t>
            </a:r>
            <a:r>
              <a:rPr lang="fr-FR" sz="3100" b="1" i="1" dirty="0">
                <a:solidFill>
                  <a:schemeClr val="accent2">
                    <a:lumMod val="75000"/>
                  </a:schemeClr>
                </a:solidFill>
              </a:rPr>
              <a:t>(</a:t>
            </a:r>
            <a:r>
              <a:rPr lang="fr-FR" sz="3100" b="1" i="1" dirty="0" err="1">
                <a:solidFill>
                  <a:schemeClr val="tx2">
                    <a:lumMod val="75000"/>
                  </a:schemeClr>
                </a:solidFill>
              </a:rPr>
              <a:t>selecteur</a:t>
            </a:r>
            <a:r>
              <a:rPr lang="fr-FR" sz="3100" b="1" i="1" dirty="0">
                <a:solidFill>
                  <a:schemeClr val="tx2">
                    <a:lumMod val="75000"/>
                  </a:schemeClr>
                </a:solidFill>
              </a:rPr>
              <a:t> |fonction |objet </a:t>
            </a:r>
            <a:r>
              <a:rPr lang="fr-FR" sz="3100" b="1" i="1" dirty="0" err="1">
                <a:solidFill>
                  <a:schemeClr val="tx2">
                    <a:lumMod val="75000"/>
                  </a:schemeClr>
                </a:solidFill>
              </a:rPr>
              <a:t>jQuery</a:t>
            </a:r>
            <a:r>
              <a:rPr lang="fr-FR" sz="3100" b="1" i="1" dirty="0">
                <a:solidFill>
                  <a:schemeClr val="tx2">
                    <a:lumMod val="75000"/>
                  </a:schemeClr>
                </a:solidFill>
              </a:rPr>
              <a:t> | </a:t>
            </a:r>
            <a:r>
              <a:rPr lang="fr-FR" sz="3100" b="1" i="1" dirty="0" err="1">
                <a:solidFill>
                  <a:schemeClr val="tx2">
                    <a:lumMod val="75000"/>
                  </a:schemeClr>
                </a:solidFill>
              </a:rPr>
              <a:t>element</a:t>
            </a:r>
            <a:r>
              <a:rPr lang="fr-FR" sz="3100" b="1" i="1" dirty="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37690" y="1412776"/>
            <a:ext cx="8082782" cy="4062651"/>
          </a:xfrm>
          <a:prstGeom prst="rect">
            <a:avLst/>
          </a:prstGeom>
          <a:noFill/>
          <a:ln>
            <a:solidFill>
              <a:schemeClr val="tx1"/>
            </a:solidFill>
          </a:ln>
        </p:spPr>
        <p:txBody>
          <a:bodyPr wrap="square" rtlCol="0">
            <a:spAutoFit/>
          </a:bodyPr>
          <a:lstStyle/>
          <a:p>
            <a:r>
              <a:rPr lang="fr-FR" dirty="0" smtClean="0"/>
              <a:t>Exemple :</a:t>
            </a:r>
          </a:p>
          <a:p>
            <a:r>
              <a:rPr lang="fr-FR" sz="1600" dirty="0"/>
              <a:t>&lt;style type="</a:t>
            </a:r>
            <a:r>
              <a:rPr lang="fr-FR" sz="1600" dirty="0" err="1"/>
              <a:t>text</a:t>
            </a:r>
            <a:r>
              <a:rPr lang="fr-FR" sz="1600" dirty="0"/>
              <a:t>/</a:t>
            </a:r>
            <a:r>
              <a:rPr lang="fr-FR" sz="1600" dirty="0" err="1"/>
              <a:t>css</a:t>
            </a:r>
            <a:r>
              <a:rPr lang="fr-FR" sz="1600" dirty="0"/>
              <a:t>"&gt;</a:t>
            </a:r>
          </a:p>
          <a:p>
            <a:r>
              <a:rPr lang="fr-FR" sz="1600" dirty="0" smtClean="0"/>
              <a:t>div </a:t>
            </a:r>
            <a:r>
              <a:rPr lang="fr-FR" sz="1600" dirty="0"/>
              <a:t>{ width:60px; height:60px; margin:5px; </a:t>
            </a:r>
            <a:r>
              <a:rPr lang="fr-FR" sz="1600" dirty="0" smtClean="0"/>
              <a:t>float:left;border:2px </a:t>
            </a:r>
            <a:r>
              <a:rPr lang="fr-FR" sz="1600" dirty="0"/>
              <a:t>white </a:t>
            </a:r>
            <a:r>
              <a:rPr lang="fr-FR" sz="1600" dirty="0" err="1"/>
              <a:t>solid</a:t>
            </a:r>
            <a:r>
              <a:rPr lang="fr-FR" sz="1600" dirty="0"/>
              <a:t>;}</a:t>
            </a:r>
            <a:endParaRPr lang="fr-FR" sz="1600" dirty="0" smtClean="0"/>
          </a:p>
          <a:p>
            <a:r>
              <a:rPr lang="fr-FR" sz="1600" dirty="0"/>
              <a:t>&lt;body&gt;</a:t>
            </a:r>
          </a:p>
          <a:p>
            <a:r>
              <a:rPr lang="en-US" sz="1600" dirty="0"/>
              <a:t>&lt;div&gt;&lt;/div&gt;</a:t>
            </a:r>
          </a:p>
          <a:p>
            <a:r>
              <a:rPr lang="en-US" sz="1600" dirty="0"/>
              <a:t>&lt;div class="middle"&gt;&lt;/div&gt;</a:t>
            </a:r>
          </a:p>
          <a:p>
            <a:r>
              <a:rPr lang="en-US" sz="1600" dirty="0"/>
              <a:t>&lt;div class="middle"&gt;&lt;/div&gt;</a:t>
            </a:r>
          </a:p>
          <a:p>
            <a:r>
              <a:rPr lang="en-US" sz="1600" dirty="0"/>
              <a:t>&lt;div class="middle"&gt;&lt;/div&gt;</a:t>
            </a:r>
          </a:p>
          <a:p>
            <a:r>
              <a:rPr lang="en-US" sz="1600" dirty="0"/>
              <a:t>&lt;div class="middle"&gt;&lt;/div&gt;</a:t>
            </a:r>
          </a:p>
          <a:p>
            <a:r>
              <a:rPr lang="en-US" sz="1600" dirty="0"/>
              <a:t>&lt;div&gt;&lt;/div&gt;</a:t>
            </a:r>
          </a:p>
          <a:p>
            <a:r>
              <a:rPr lang="fr-FR" sz="1600" dirty="0" smtClean="0"/>
              <a:t>&lt;</a:t>
            </a:r>
            <a:r>
              <a:rPr lang="fr-FR" sz="1600" dirty="0"/>
              <a:t>script&gt;</a:t>
            </a:r>
          </a:p>
          <a:p>
            <a:r>
              <a:rPr lang="en-US" sz="1600" dirty="0"/>
              <a:t>$("div").</a:t>
            </a:r>
            <a:r>
              <a:rPr lang="en-US" sz="1600" dirty="0" err="1"/>
              <a:t>css</a:t>
            </a:r>
            <a:r>
              <a:rPr lang="en-US" sz="1600" dirty="0"/>
              <a:t>("background", </a:t>
            </a:r>
            <a:r>
              <a:rPr lang="en-US" sz="1600" dirty="0" smtClean="0"/>
              <a:t>"yellow")</a:t>
            </a:r>
            <a:endParaRPr lang="en-US" sz="1600" dirty="0"/>
          </a:p>
          <a:p>
            <a:r>
              <a:rPr lang="en-US" sz="1600" dirty="0"/>
              <a:t> </a:t>
            </a:r>
            <a:r>
              <a:rPr lang="en-US" sz="1600" dirty="0" smtClean="0"/>
              <a:t>            .</a:t>
            </a:r>
            <a:r>
              <a:rPr lang="en-US" sz="1600" dirty="0"/>
              <a:t>filter(".middle")</a:t>
            </a:r>
          </a:p>
          <a:p>
            <a:r>
              <a:rPr lang="en-US" sz="1600" dirty="0" smtClean="0"/>
              <a:t>             .</a:t>
            </a:r>
            <a:r>
              <a:rPr lang="en-US" sz="1600" dirty="0" err="1"/>
              <a:t>css</a:t>
            </a:r>
            <a:r>
              <a:rPr lang="en-US" sz="1600" dirty="0"/>
              <a:t>("border-color", </a:t>
            </a:r>
            <a:r>
              <a:rPr lang="en-US" sz="1600" dirty="0" smtClean="0"/>
              <a:t>"red");</a:t>
            </a:r>
            <a:endParaRPr lang="en-US" sz="1600" dirty="0"/>
          </a:p>
          <a:p>
            <a:r>
              <a:rPr lang="fr-FR" sz="1600" dirty="0" smtClean="0"/>
              <a:t>&lt;/</a:t>
            </a:r>
            <a:r>
              <a:rPr lang="fr-FR" sz="1600" dirty="0"/>
              <a:t>script</a:t>
            </a:r>
            <a:r>
              <a:rPr lang="fr-FR" sz="1600" dirty="0" smtClean="0"/>
              <a:t>&gt;</a:t>
            </a:r>
          </a:p>
          <a:p>
            <a:r>
              <a:rPr lang="fr-FR" sz="1600" dirty="0" smtClean="0"/>
              <a:t>&lt;/body&gt;</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2863800"/>
            <a:ext cx="4419600" cy="8858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87832312"/>
      </p:ext>
    </p:extLst>
  </p:cSld>
  <p:clrMapOvr>
    <a:masterClrMapping/>
  </p:clrMapOvr>
  <p:transition spd="slow">
    <p:wipe dir="d"/>
  </p:transition>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700" b="1" i="1" dirty="0" smtClean="0">
                <a:solidFill>
                  <a:schemeClr val="accent2">
                    <a:lumMod val="75000"/>
                  </a:schemeClr>
                </a:solidFill>
              </a:rPr>
              <a:t>.</a:t>
            </a:r>
            <a:r>
              <a:rPr lang="fr-FR" sz="2700" b="1" i="1" dirty="0" err="1" smtClean="0">
                <a:solidFill>
                  <a:schemeClr val="accent2">
                    <a:lumMod val="75000"/>
                  </a:schemeClr>
                </a:solidFill>
              </a:rPr>
              <a:t>add</a:t>
            </a:r>
            <a:r>
              <a:rPr lang="fr-FR" sz="2700" b="1" i="1" dirty="0" smtClean="0">
                <a:solidFill>
                  <a:schemeClr val="accent2">
                    <a:lumMod val="75000"/>
                  </a:schemeClr>
                </a:solidFill>
              </a:rPr>
              <a:t>(</a:t>
            </a:r>
            <a:r>
              <a:rPr lang="fr-FR" sz="2700" b="1" i="1" dirty="0" err="1" smtClean="0">
                <a:solidFill>
                  <a:schemeClr val="tx2">
                    <a:lumMod val="75000"/>
                  </a:schemeClr>
                </a:solidFill>
              </a:rPr>
              <a:t>selecteur</a:t>
            </a:r>
            <a:r>
              <a:rPr lang="fr-FR" sz="2700" b="1" i="1" dirty="0" smtClean="0">
                <a:solidFill>
                  <a:schemeClr val="tx2">
                    <a:lumMod val="75000"/>
                  </a:schemeClr>
                </a:solidFill>
              </a:rPr>
              <a:t>[,contexte] |fonction |objet </a:t>
            </a:r>
            <a:r>
              <a:rPr lang="fr-FR" sz="2700" b="1" i="1" dirty="0" err="1" smtClean="0">
                <a:solidFill>
                  <a:schemeClr val="tx2">
                    <a:lumMod val="75000"/>
                  </a:schemeClr>
                </a:solidFill>
              </a:rPr>
              <a:t>jQuery</a:t>
            </a:r>
            <a:r>
              <a:rPr lang="fr-FR" sz="2700" b="1" i="1" dirty="0" smtClean="0">
                <a:solidFill>
                  <a:schemeClr val="tx2">
                    <a:lumMod val="75000"/>
                  </a:schemeClr>
                </a:solidFill>
              </a:rPr>
              <a:t> | </a:t>
            </a:r>
            <a:r>
              <a:rPr lang="fr-FR" sz="2700" b="1" i="1" dirty="0" err="1" smtClean="0">
                <a:solidFill>
                  <a:schemeClr val="tx2">
                    <a:lumMod val="75000"/>
                  </a:schemeClr>
                </a:solidFill>
              </a:rPr>
              <a:t>element</a:t>
            </a:r>
            <a:r>
              <a:rPr lang="fr-FR" sz="2700" b="1" i="1" dirty="0" smtClean="0">
                <a:solidFill>
                  <a:schemeClr val="accent2">
                    <a:lumMod val="75000"/>
                  </a:schemeClr>
                </a:solidFill>
              </a:rPr>
              <a:t>)</a:t>
            </a:r>
            <a:endParaRPr lang="fr-FR" sz="2700" b="1" dirty="0">
              <a:solidFill>
                <a:schemeClr val="accent2">
                  <a:lumMod val="75000"/>
                </a:schemeClr>
              </a:solidFill>
            </a:endParaRPr>
          </a:p>
        </p:txBody>
      </p:sp>
      <p:sp>
        <p:nvSpPr>
          <p:cNvPr id="4" name="ZoneTexte 3"/>
          <p:cNvSpPr txBox="1"/>
          <p:nvPr/>
        </p:nvSpPr>
        <p:spPr>
          <a:xfrm>
            <a:off x="737690" y="1412776"/>
            <a:ext cx="8082782" cy="4247317"/>
          </a:xfrm>
          <a:prstGeom prst="rect">
            <a:avLst/>
          </a:prstGeom>
          <a:noFill/>
        </p:spPr>
        <p:txBody>
          <a:bodyPr wrap="square" rtlCol="0">
            <a:spAutoFit/>
          </a:bodyPr>
          <a:lstStyle/>
          <a:p>
            <a:r>
              <a:rPr lang="fr-FR" b="1" dirty="0">
                <a:solidFill>
                  <a:schemeClr val="tx2">
                    <a:lumMod val="75000"/>
                  </a:schemeClr>
                </a:solidFill>
              </a:rPr>
              <a:t>$(cible</a:t>
            </a:r>
            <a:r>
              <a:rPr lang="fr-FR" b="1" dirty="0" smtClean="0">
                <a:solidFill>
                  <a:schemeClr val="tx2">
                    <a:lumMod val="75000"/>
                  </a:schemeClr>
                </a:solidFill>
              </a:rPr>
              <a:t>).</a:t>
            </a:r>
            <a:r>
              <a:rPr lang="fr-FR" b="1" i="1" dirty="0">
                <a:solidFill>
                  <a:schemeClr val="accent2">
                    <a:lumMod val="75000"/>
                  </a:schemeClr>
                </a:solidFill>
              </a:rPr>
              <a:t> </a:t>
            </a:r>
            <a:r>
              <a:rPr lang="fr-FR" b="1" i="1" dirty="0" err="1">
                <a:solidFill>
                  <a:schemeClr val="accent2">
                    <a:lumMod val="75000"/>
                  </a:schemeClr>
                </a:solidFill>
              </a:rPr>
              <a:t>add</a:t>
            </a:r>
            <a:r>
              <a:rPr lang="fr-FR" b="1" i="1" dirty="0">
                <a:solidFill>
                  <a:schemeClr val="accent2">
                    <a:lumMod val="75000"/>
                  </a:schemeClr>
                </a:solidFill>
              </a:rPr>
              <a:t>(</a:t>
            </a:r>
            <a:r>
              <a:rPr lang="fr-FR" b="1" i="1" dirty="0" err="1">
                <a:solidFill>
                  <a:schemeClr val="tx2">
                    <a:lumMod val="75000"/>
                  </a:schemeClr>
                </a:solidFill>
              </a:rPr>
              <a:t>selecteur</a:t>
            </a:r>
            <a:r>
              <a:rPr lang="fr-FR" b="1" i="1" dirty="0">
                <a:solidFill>
                  <a:schemeClr val="tx2">
                    <a:lumMod val="75000"/>
                  </a:schemeClr>
                </a:solidFill>
              </a:rPr>
              <a:t>[,contexte] |fonction |objet </a:t>
            </a:r>
            <a:r>
              <a:rPr lang="fr-FR" b="1" i="1" dirty="0" err="1">
                <a:solidFill>
                  <a:schemeClr val="tx2">
                    <a:lumMod val="75000"/>
                  </a:schemeClr>
                </a:solidFill>
              </a:rPr>
              <a:t>jQuery</a:t>
            </a:r>
            <a:r>
              <a:rPr lang="fr-FR" b="1" i="1" dirty="0">
                <a:solidFill>
                  <a:schemeClr val="tx2">
                    <a:lumMod val="75000"/>
                  </a:schemeClr>
                </a:solidFill>
              </a:rPr>
              <a:t> | </a:t>
            </a:r>
            <a:r>
              <a:rPr lang="fr-FR" b="1" i="1" dirty="0" err="1">
                <a:solidFill>
                  <a:schemeClr val="tx2">
                    <a:lumMod val="75000"/>
                  </a:schemeClr>
                </a:solidFill>
              </a:rPr>
              <a:t>element</a:t>
            </a:r>
            <a:r>
              <a:rPr lang="fr-FR" b="1" i="1" dirty="0">
                <a:solidFill>
                  <a:schemeClr val="accent2">
                    <a:lumMod val="75000"/>
                  </a:schemeClr>
                </a:solidFill>
              </a:rPr>
              <a:t>)</a:t>
            </a:r>
            <a:endParaRPr lang="fr-FR" b="1" i="1" dirty="0" smtClean="0">
              <a:solidFill>
                <a:schemeClr val="accent2">
                  <a:lumMod val="75000"/>
                </a:schemeClr>
              </a:solidFill>
            </a:endParaRPr>
          </a:p>
          <a:p>
            <a:r>
              <a:rPr lang="fr-FR" dirty="0" smtClean="0"/>
              <a:t>ajoute un ou plusieurs éléments au</a:t>
            </a:r>
            <a:r>
              <a:rPr lang="fr-FR" dirty="0"/>
              <a:t> </a:t>
            </a:r>
            <a:r>
              <a:rPr lang="fr-FR" dirty="0" smtClean="0"/>
              <a:t>jeu </a:t>
            </a:r>
            <a:r>
              <a:rPr lang="fr-FR" dirty="0"/>
              <a:t>d'éléments sélectionnés par </a:t>
            </a:r>
            <a:r>
              <a:rPr lang="fr-FR" b="1" dirty="0">
                <a:solidFill>
                  <a:schemeClr val="tx2">
                    <a:lumMod val="75000"/>
                  </a:schemeClr>
                </a:solidFill>
              </a:rPr>
              <a:t>$(cible</a:t>
            </a:r>
            <a:r>
              <a:rPr lang="fr-FR" b="1" dirty="0" smtClean="0">
                <a:solidFill>
                  <a:schemeClr val="tx2">
                    <a:lumMod val="75000"/>
                  </a:schemeClr>
                </a:solidFill>
              </a:rPr>
              <a:t>)</a:t>
            </a:r>
            <a:r>
              <a:rPr lang="fr-FR" dirty="0" smtClean="0"/>
              <a:t>.</a:t>
            </a:r>
          </a:p>
          <a:p>
            <a:endParaRPr lang="fr-FR" dirty="0" smtClean="0"/>
          </a:p>
          <a:p>
            <a:r>
              <a:rPr lang="fr-FR" b="1" dirty="0" err="1" smtClean="0">
                <a:solidFill>
                  <a:schemeClr val="tx2">
                    <a:lumMod val="75000"/>
                  </a:schemeClr>
                </a:solidFill>
              </a:rPr>
              <a:t>selecteur</a:t>
            </a:r>
            <a:r>
              <a:rPr lang="fr-FR" b="1" dirty="0" smtClean="0">
                <a:solidFill>
                  <a:schemeClr val="tx2">
                    <a:lumMod val="75000"/>
                  </a:schemeClr>
                </a:solidFill>
              </a:rPr>
              <a:t> </a:t>
            </a:r>
            <a:r>
              <a:rPr lang="fr-FR" b="1" dirty="0">
                <a:solidFill>
                  <a:schemeClr val="tx2">
                    <a:lumMod val="75000"/>
                  </a:schemeClr>
                </a:solidFill>
              </a:rPr>
              <a:t>:</a:t>
            </a:r>
            <a:r>
              <a:rPr lang="fr-FR" dirty="0"/>
              <a:t> </a:t>
            </a:r>
            <a:endParaRPr lang="fr-FR" dirty="0" smtClean="0"/>
          </a:p>
          <a:p>
            <a:r>
              <a:rPr lang="fr-FR" dirty="0" smtClean="0"/>
              <a:t>chaîne </a:t>
            </a:r>
            <a:r>
              <a:rPr lang="fr-FR" dirty="0"/>
              <a:t>de caractères contenant le </a:t>
            </a:r>
            <a:r>
              <a:rPr lang="fr-FR" dirty="0" smtClean="0"/>
              <a:t>sélecteur .</a:t>
            </a:r>
          </a:p>
          <a:p>
            <a:r>
              <a:rPr lang="fr-FR" b="1" dirty="0">
                <a:solidFill>
                  <a:schemeClr val="tx2">
                    <a:lumMod val="75000"/>
                  </a:schemeClr>
                </a:solidFill>
              </a:rPr>
              <a:t>contexte :</a:t>
            </a:r>
          </a:p>
          <a:p>
            <a:r>
              <a:rPr lang="fr-FR" dirty="0" smtClean="0"/>
              <a:t>Endroit du document à partir duquel la recherche doit être effectuée.</a:t>
            </a:r>
          </a:p>
          <a:p>
            <a:r>
              <a:rPr lang="fr-FR" b="1" dirty="0" smtClean="0">
                <a:solidFill>
                  <a:schemeClr val="tx2">
                    <a:lumMod val="75000"/>
                  </a:schemeClr>
                </a:solidFill>
              </a:rPr>
              <a:t>html </a:t>
            </a:r>
            <a:r>
              <a:rPr lang="fr-FR" b="1" dirty="0">
                <a:solidFill>
                  <a:schemeClr val="tx2">
                    <a:lumMod val="75000"/>
                  </a:schemeClr>
                </a:solidFill>
              </a:rPr>
              <a:t>:</a:t>
            </a:r>
            <a:r>
              <a:rPr lang="fr-FR" dirty="0"/>
              <a:t> </a:t>
            </a:r>
          </a:p>
          <a:p>
            <a:r>
              <a:rPr lang="fr-FR" dirty="0" smtClean="0"/>
              <a:t>chaîne de caractères HTML</a:t>
            </a:r>
            <a:endParaRPr lang="fr-FR" b="1" dirty="0">
              <a:solidFill>
                <a:schemeClr val="tx2">
                  <a:lumMod val="75000"/>
                </a:schemeClr>
              </a:solidFill>
            </a:endParaRPr>
          </a:p>
          <a:p>
            <a:r>
              <a:rPr lang="fr-FR" b="1" dirty="0" smtClean="0">
                <a:solidFill>
                  <a:schemeClr val="tx2">
                    <a:lumMod val="75000"/>
                  </a:schemeClr>
                </a:solidFill>
              </a:rPr>
              <a:t>objet </a:t>
            </a:r>
            <a:r>
              <a:rPr lang="fr-FR" b="1" dirty="0" err="1">
                <a:solidFill>
                  <a:schemeClr val="tx2">
                    <a:lumMod val="75000"/>
                  </a:schemeClr>
                </a:solidFill>
              </a:rPr>
              <a:t>jQuery</a:t>
            </a:r>
            <a:endParaRPr lang="fr-FR" dirty="0"/>
          </a:p>
          <a:p>
            <a:r>
              <a:rPr lang="fr-FR" dirty="0"/>
              <a:t>un objet </a:t>
            </a:r>
            <a:r>
              <a:rPr lang="fr-FR" dirty="0" err="1"/>
              <a:t>jQuery</a:t>
            </a:r>
            <a:r>
              <a:rPr lang="fr-FR" dirty="0"/>
              <a:t>, par exemple </a:t>
            </a:r>
            <a:r>
              <a:rPr lang="fr-FR" b="1" dirty="0">
                <a:solidFill>
                  <a:schemeClr val="tx2">
                    <a:lumMod val="75000"/>
                  </a:schemeClr>
                </a:solidFill>
              </a:rPr>
              <a:t>$('#</a:t>
            </a:r>
            <a:r>
              <a:rPr lang="fr-FR" b="1" dirty="0" err="1">
                <a:solidFill>
                  <a:schemeClr val="tx2">
                    <a:lumMod val="75000"/>
                  </a:schemeClr>
                </a:solidFill>
              </a:rPr>
              <a:t>entete</a:t>
            </a:r>
            <a:r>
              <a:rPr lang="fr-FR" b="1" dirty="0">
                <a:solidFill>
                  <a:schemeClr val="tx2">
                    <a:lumMod val="75000"/>
                  </a:schemeClr>
                </a:solidFill>
              </a:rPr>
              <a:t>')</a:t>
            </a:r>
          </a:p>
          <a:p>
            <a:r>
              <a:rPr lang="fr-FR" b="1" dirty="0" err="1">
                <a:solidFill>
                  <a:schemeClr val="tx2">
                    <a:lumMod val="75000"/>
                  </a:schemeClr>
                </a:solidFill>
              </a:rPr>
              <a:t>element</a:t>
            </a:r>
            <a:endParaRPr lang="fr-FR" b="1" dirty="0">
              <a:solidFill>
                <a:schemeClr val="tx2">
                  <a:lumMod val="75000"/>
                </a:schemeClr>
              </a:solidFill>
            </a:endParaRPr>
          </a:p>
          <a:p>
            <a:r>
              <a:rPr lang="fr-FR" dirty="0"/>
              <a:t>un élément d'un jeu sélectionné, par exemple :</a:t>
            </a:r>
            <a:r>
              <a:rPr lang="fr-FR" b="1" dirty="0">
                <a:solidFill>
                  <a:schemeClr val="tx2">
                    <a:lumMod val="75000"/>
                  </a:schemeClr>
                </a:solidFill>
              </a:rPr>
              <a:t> </a:t>
            </a:r>
            <a:r>
              <a:rPr lang="fr-FR" b="1" dirty="0" err="1">
                <a:solidFill>
                  <a:schemeClr val="tx2">
                    <a:lumMod val="75000"/>
                  </a:schemeClr>
                </a:solidFill>
              </a:rPr>
              <a:t>document.getElementById</a:t>
            </a:r>
            <a:r>
              <a:rPr lang="fr-FR" b="1" dirty="0">
                <a:solidFill>
                  <a:schemeClr val="tx2">
                    <a:lumMod val="75000"/>
                  </a:schemeClr>
                </a:solidFill>
              </a:rPr>
              <a:t>("a")</a:t>
            </a:r>
          </a:p>
          <a:p>
            <a:endParaRPr lang="fr-FR" dirty="0" smtClean="0"/>
          </a:p>
          <a:p>
            <a:endParaRPr lang="fr-FR" dirty="0" smtClean="0"/>
          </a:p>
        </p:txBody>
      </p:sp>
    </p:spTree>
    <p:extLst>
      <p:ext uri="{BB962C8B-B14F-4D97-AF65-F5344CB8AC3E}">
        <p14:creationId xmlns:p14="http://schemas.microsoft.com/office/powerpoint/2010/main" val="2641325012"/>
      </p:ext>
    </p:extLst>
  </p:cSld>
  <p:clrMapOvr>
    <a:masterClrMapping/>
  </p:clrMapOvr>
  <p:transition spd="slow">
    <p:wipe dir="d"/>
  </p:transition>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1143000"/>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700" b="1" i="1" dirty="0">
                <a:solidFill>
                  <a:schemeClr val="accent2">
                    <a:lumMod val="75000"/>
                  </a:schemeClr>
                </a:solidFill>
              </a:rPr>
              <a:t>.</a:t>
            </a:r>
            <a:r>
              <a:rPr lang="fr-FR" sz="2700" b="1" i="1" dirty="0" err="1">
                <a:solidFill>
                  <a:schemeClr val="accent2">
                    <a:lumMod val="75000"/>
                  </a:schemeClr>
                </a:solidFill>
              </a:rPr>
              <a:t>add</a:t>
            </a:r>
            <a:r>
              <a:rPr lang="fr-FR" sz="2700" b="1" i="1" dirty="0">
                <a:solidFill>
                  <a:schemeClr val="accent2">
                    <a:lumMod val="75000"/>
                  </a:schemeClr>
                </a:solidFill>
              </a:rPr>
              <a:t>(</a:t>
            </a:r>
            <a:r>
              <a:rPr lang="fr-FR" sz="2700" b="1" i="1" dirty="0" err="1">
                <a:solidFill>
                  <a:schemeClr val="tx2">
                    <a:lumMod val="75000"/>
                  </a:schemeClr>
                </a:solidFill>
              </a:rPr>
              <a:t>selecteur</a:t>
            </a:r>
            <a:r>
              <a:rPr lang="fr-FR" sz="2700" b="1" i="1" dirty="0">
                <a:solidFill>
                  <a:schemeClr val="tx2">
                    <a:lumMod val="75000"/>
                  </a:schemeClr>
                </a:solidFill>
              </a:rPr>
              <a:t>[,contexte] |fonction |objet </a:t>
            </a:r>
            <a:r>
              <a:rPr lang="fr-FR" sz="2700" b="1" i="1" dirty="0" err="1">
                <a:solidFill>
                  <a:schemeClr val="tx2">
                    <a:lumMod val="75000"/>
                  </a:schemeClr>
                </a:solidFill>
              </a:rPr>
              <a:t>jQuery</a:t>
            </a:r>
            <a:r>
              <a:rPr lang="fr-FR" sz="2700" b="1" i="1" dirty="0">
                <a:solidFill>
                  <a:schemeClr val="tx2">
                    <a:lumMod val="75000"/>
                  </a:schemeClr>
                </a:solidFill>
              </a:rPr>
              <a:t> | </a:t>
            </a:r>
            <a:r>
              <a:rPr lang="fr-FR" sz="2700" b="1" i="1" dirty="0" err="1">
                <a:solidFill>
                  <a:schemeClr val="tx2">
                    <a:lumMod val="75000"/>
                  </a:schemeClr>
                </a:solidFill>
              </a:rPr>
              <a:t>element</a:t>
            </a:r>
            <a:r>
              <a:rPr lang="fr-FR" sz="2700" b="1" i="1" dirty="0">
                <a:solidFill>
                  <a:schemeClr val="accent2">
                    <a:lumMod val="75000"/>
                  </a:schemeClr>
                </a:solidFill>
              </a:rPr>
              <a:t>)</a:t>
            </a:r>
            <a:endParaRPr lang="fr-FR" sz="2700" b="1" dirty="0">
              <a:solidFill>
                <a:schemeClr val="accent2">
                  <a:lumMod val="75000"/>
                </a:schemeClr>
              </a:solidFill>
            </a:endParaRPr>
          </a:p>
        </p:txBody>
      </p:sp>
      <p:sp>
        <p:nvSpPr>
          <p:cNvPr id="4" name="ZoneTexte 3"/>
          <p:cNvSpPr txBox="1"/>
          <p:nvPr/>
        </p:nvSpPr>
        <p:spPr>
          <a:xfrm>
            <a:off x="737690" y="1412776"/>
            <a:ext cx="8082782" cy="4462760"/>
          </a:xfrm>
          <a:prstGeom prst="rect">
            <a:avLst/>
          </a:prstGeom>
          <a:noFill/>
        </p:spPr>
        <p:txBody>
          <a:bodyPr wrap="square" rtlCol="0">
            <a:spAutoFit/>
          </a:bodyPr>
          <a:lstStyle/>
          <a:p>
            <a:r>
              <a:rPr lang="fr-FR" dirty="0" smtClean="0"/>
              <a:t>Exemple 1 :</a:t>
            </a:r>
          </a:p>
          <a:p>
            <a:r>
              <a:rPr lang="fr-FR" sz="1400" dirty="0" smtClean="0"/>
              <a:t>&lt;</a:t>
            </a:r>
            <a:r>
              <a:rPr lang="fr-FR" sz="1400" dirty="0"/>
              <a:t>style&gt;</a:t>
            </a:r>
          </a:p>
          <a:p>
            <a:r>
              <a:rPr lang="fr-FR" sz="1400" dirty="0"/>
              <a:t>div { width:60px; height:60px; margin:10px; </a:t>
            </a:r>
            <a:r>
              <a:rPr lang="fr-FR" sz="1400" dirty="0" err="1"/>
              <a:t>float:left</a:t>
            </a:r>
            <a:r>
              <a:rPr lang="fr-FR" sz="1400" dirty="0"/>
              <a:t>; }</a:t>
            </a:r>
          </a:p>
          <a:p>
            <a:r>
              <a:rPr lang="fr-FR" sz="1400" dirty="0"/>
              <a:t>p { </a:t>
            </a:r>
            <a:r>
              <a:rPr lang="fr-FR" sz="1400" dirty="0" err="1"/>
              <a:t>clear:left</a:t>
            </a:r>
            <a:r>
              <a:rPr lang="fr-FR" sz="1400" dirty="0"/>
              <a:t>; </a:t>
            </a:r>
            <a:r>
              <a:rPr lang="fr-FR" sz="1400" dirty="0" err="1"/>
              <a:t>font-weight:bold</a:t>
            </a:r>
            <a:r>
              <a:rPr lang="fr-FR" sz="1400" dirty="0"/>
              <a:t>; font-size:16px;</a:t>
            </a:r>
          </a:p>
          <a:p>
            <a:r>
              <a:rPr lang="fr-FR" sz="1400" dirty="0" err="1"/>
              <a:t>color:blue</a:t>
            </a:r>
            <a:r>
              <a:rPr lang="fr-FR" sz="1400" dirty="0"/>
              <a:t>; margin:0 10px; padding:2px; }</a:t>
            </a:r>
          </a:p>
          <a:p>
            <a:r>
              <a:rPr lang="fr-FR" sz="1400" dirty="0"/>
              <a:t>&lt;/style</a:t>
            </a:r>
            <a:r>
              <a:rPr lang="fr-FR" sz="1400" dirty="0" smtClean="0"/>
              <a:t>&gt;</a:t>
            </a:r>
          </a:p>
          <a:p>
            <a:r>
              <a:rPr lang="en-US" sz="1400" dirty="0" smtClean="0"/>
              <a:t>&lt;</a:t>
            </a:r>
            <a:r>
              <a:rPr lang="en-US" sz="1400" dirty="0"/>
              <a:t>body&gt;</a:t>
            </a:r>
          </a:p>
          <a:p>
            <a:r>
              <a:rPr lang="en-US" sz="1400" dirty="0" smtClean="0"/>
              <a:t>&lt;</a:t>
            </a:r>
            <a:r>
              <a:rPr lang="en-US" sz="1400" dirty="0"/>
              <a:t>div&gt;&lt;/div&gt;</a:t>
            </a:r>
          </a:p>
          <a:p>
            <a:r>
              <a:rPr lang="en-US" sz="1400" dirty="0"/>
              <a:t>&lt;div&gt;&lt;/div&gt;</a:t>
            </a:r>
          </a:p>
          <a:p>
            <a:r>
              <a:rPr lang="en-US" sz="1400" dirty="0"/>
              <a:t>&lt;div&gt;&lt;/div&gt;</a:t>
            </a:r>
          </a:p>
          <a:p>
            <a:r>
              <a:rPr lang="en-US" sz="1400" dirty="0"/>
              <a:t>&lt;div&gt;&lt;/div&gt;</a:t>
            </a:r>
          </a:p>
          <a:p>
            <a:r>
              <a:rPr lang="en-US" sz="1400" dirty="0"/>
              <a:t>&lt;div&gt;&lt;/div&gt;</a:t>
            </a:r>
          </a:p>
          <a:p>
            <a:r>
              <a:rPr lang="en-US" sz="1400" dirty="0"/>
              <a:t>&lt;div&gt;&lt;/div&gt;</a:t>
            </a:r>
          </a:p>
          <a:p>
            <a:r>
              <a:rPr lang="en-US" sz="1400" dirty="0"/>
              <a:t>&lt;</a:t>
            </a:r>
            <a:r>
              <a:rPr lang="en-US" sz="1400" dirty="0" smtClean="0"/>
              <a:t>p&gt;</a:t>
            </a:r>
            <a:r>
              <a:rPr lang="en-US" sz="1400" dirty="0" err="1" smtClean="0"/>
              <a:t>paragraphe</a:t>
            </a:r>
            <a:r>
              <a:rPr lang="en-US" sz="1400" dirty="0" smtClean="0"/>
              <a:t> </a:t>
            </a:r>
            <a:r>
              <a:rPr lang="en-US" sz="1400" dirty="0" err="1" smtClean="0"/>
              <a:t>ajouté</a:t>
            </a:r>
            <a:r>
              <a:rPr lang="en-US" sz="1400" dirty="0" smtClean="0"/>
              <a:t> au </a:t>
            </a:r>
            <a:r>
              <a:rPr lang="en-US" sz="1400" dirty="0" err="1" smtClean="0"/>
              <a:t>jeu</a:t>
            </a:r>
            <a:r>
              <a:rPr lang="en-US" sz="1400" dirty="0" smtClean="0"/>
              <a:t>. (</a:t>
            </a:r>
            <a:r>
              <a:rPr lang="en-US" sz="1400" dirty="0" err="1" smtClean="0"/>
              <a:t>il</a:t>
            </a:r>
            <a:r>
              <a:rPr lang="en-US" sz="1400" dirty="0" smtClean="0"/>
              <a:t> </a:t>
            </a:r>
            <a:r>
              <a:rPr lang="en-US" sz="1400" dirty="0" err="1" smtClean="0"/>
              <a:t>n'a</a:t>
            </a:r>
            <a:r>
              <a:rPr lang="en-US" sz="1400" dirty="0" smtClean="0"/>
              <a:t> pas de bordures !)&lt;/</a:t>
            </a:r>
            <a:r>
              <a:rPr lang="en-US" sz="1400" dirty="0"/>
              <a:t>p&gt;</a:t>
            </a:r>
          </a:p>
          <a:p>
            <a:r>
              <a:rPr lang="en-US" sz="1400" dirty="0"/>
              <a:t>&lt;script&gt;</a:t>
            </a:r>
          </a:p>
          <a:p>
            <a:r>
              <a:rPr lang="en-US" sz="1400" dirty="0"/>
              <a:t>$("div").</a:t>
            </a:r>
            <a:r>
              <a:rPr lang="en-US" sz="1400" dirty="0" err="1"/>
              <a:t>css</a:t>
            </a:r>
            <a:r>
              <a:rPr lang="en-US" sz="1400" dirty="0"/>
              <a:t>("border", "2px solid red")</a:t>
            </a:r>
          </a:p>
          <a:p>
            <a:r>
              <a:rPr lang="en-US" sz="1400" dirty="0" smtClean="0"/>
              <a:t>             .</a:t>
            </a:r>
            <a:r>
              <a:rPr lang="en-US" sz="1400" dirty="0"/>
              <a:t>add("p")</a:t>
            </a:r>
          </a:p>
          <a:p>
            <a:r>
              <a:rPr lang="en-US" sz="1400" dirty="0" smtClean="0"/>
              <a:t>             .</a:t>
            </a:r>
            <a:r>
              <a:rPr lang="en-US" sz="1400" dirty="0" err="1"/>
              <a:t>css</a:t>
            </a:r>
            <a:r>
              <a:rPr lang="en-US" sz="1400" dirty="0"/>
              <a:t>("background", "yellow");</a:t>
            </a:r>
          </a:p>
          <a:p>
            <a:r>
              <a:rPr lang="en-US" sz="1400" dirty="0"/>
              <a:t>&lt;/script&gt;</a:t>
            </a:r>
          </a:p>
          <a:p>
            <a:r>
              <a:rPr lang="en-US" sz="1400" dirty="0"/>
              <a:t>&lt;/body</a:t>
            </a:r>
            <a:r>
              <a:rPr lang="en-US" sz="1400" dirty="0" smtClean="0"/>
              <a:t>&gt;</a:t>
            </a:r>
            <a:endParaRPr lang="en-US" sz="1400"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1844824"/>
            <a:ext cx="3667125" cy="11239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3423" y="5323086"/>
            <a:ext cx="4857750" cy="11049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6949900"/>
      </p:ext>
    </p:extLst>
  </p:cSld>
  <p:clrMapOvr>
    <a:masterClrMapping/>
  </p:clrMapOvr>
  <p:transition spd="slow">
    <p:wipe dir="d"/>
  </p:transition>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74496" cy="1143000"/>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700" b="1" i="1" dirty="0">
                <a:solidFill>
                  <a:schemeClr val="accent2">
                    <a:lumMod val="75000"/>
                  </a:schemeClr>
                </a:solidFill>
              </a:rPr>
              <a:t>.</a:t>
            </a:r>
            <a:r>
              <a:rPr lang="fr-FR" sz="2700" b="1" i="1" dirty="0" err="1">
                <a:solidFill>
                  <a:schemeClr val="accent2">
                    <a:lumMod val="75000"/>
                  </a:schemeClr>
                </a:solidFill>
              </a:rPr>
              <a:t>add</a:t>
            </a:r>
            <a:r>
              <a:rPr lang="fr-FR" sz="2700" b="1" i="1" dirty="0">
                <a:solidFill>
                  <a:schemeClr val="accent2">
                    <a:lumMod val="75000"/>
                  </a:schemeClr>
                </a:solidFill>
              </a:rPr>
              <a:t>(</a:t>
            </a:r>
            <a:r>
              <a:rPr lang="fr-FR" sz="2700" b="1" i="1" dirty="0" err="1">
                <a:solidFill>
                  <a:schemeClr val="tx2">
                    <a:lumMod val="75000"/>
                  </a:schemeClr>
                </a:solidFill>
              </a:rPr>
              <a:t>selecteur</a:t>
            </a:r>
            <a:r>
              <a:rPr lang="fr-FR" sz="2700" b="1" i="1" dirty="0">
                <a:solidFill>
                  <a:schemeClr val="tx2">
                    <a:lumMod val="75000"/>
                  </a:schemeClr>
                </a:solidFill>
              </a:rPr>
              <a:t>[,contexte] |fonction |objet </a:t>
            </a:r>
            <a:r>
              <a:rPr lang="fr-FR" sz="2700" b="1" i="1" dirty="0" err="1">
                <a:solidFill>
                  <a:schemeClr val="tx2">
                    <a:lumMod val="75000"/>
                  </a:schemeClr>
                </a:solidFill>
              </a:rPr>
              <a:t>jQuery</a:t>
            </a:r>
            <a:r>
              <a:rPr lang="fr-FR" sz="2700" b="1" i="1" dirty="0">
                <a:solidFill>
                  <a:schemeClr val="tx2">
                    <a:lumMod val="75000"/>
                  </a:schemeClr>
                </a:solidFill>
              </a:rPr>
              <a:t> | </a:t>
            </a:r>
            <a:r>
              <a:rPr lang="fr-FR" sz="2700" b="1" i="1" dirty="0" err="1">
                <a:solidFill>
                  <a:schemeClr val="tx2">
                    <a:lumMod val="75000"/>
                  </a:schemeClr>
                </a:solidFill>
              </a:rPr>
              <a:t>element</a:t>
            </a:r>
            <a:r>
              <a:rPr lang="fr-FR" sz="2700" b="1" i="1" dirty="0">
                <a:solidFill>
                  <a:schemeClr val="accent2">
                    <a:lumMod val="75000"/>
                  </a:schemeClr>
                </a:solidFill>
              </a:rPr>
              <a:t>)</a:t>
            </a:r>
            <a:endParaRPr lang="fr-FR" sz="2700" b="1" dirty="0">
              <a:solidFill>
                <a:schemeClr val="accent2">
                  <a:lumMod val="75000"/>
                </a:schemeClr>
              </a:solidFill>
            </a:endParaRPr>
          </a:p>
        </p:txBody>
      </p:sp>
      <p:sp>
        <p:nvSpPr>
          <p:cNvPr id="4" name="ZoneTexte 3"/>
          <p:cNvSpPr txBox="1"/>
          <p:nvPr/>
        </p:nvSpPr>
        <p:spPr>
          <a:xfrm>
            <a:off x="737690" y="1412776"/>
            <a:ext cx="8082782" cy="2123658"/>
          </a:xfrm>
          <a:prstGeom prst="rect">
            <a:avLst/>
          </a:prstGeom>
          <a:noFill/>
          <a:ln>
            <a:solidFill>
              <a:schemeClr val="tx1"/>
            </a:solidFill>
          </a:ln>
        </p:spPr>
        <p:txBody>
          <a:bodyPr wrap="square" rtlCol="0">
            <a:spAutoFit/>
          </a:bodyPr>
          <a:lstStyle/>
          <a:p>
            <a:r>
              <a:rPr lang="fr-FR" dirty="0" smtClean="0"/>
              <a:t>Exemple :</a:t>
            </a:r>
          </a:p>
          <a:p>
            <a:r>
              <a:rPr lang="fr-FR" sz="1600" dirty="0"/>
              <a:t>&lt;style type="</a:t>
            </a:r>
            <a:r>
              <a:rPr lang="fr-FR" sz="1600" dirty="0" err="1"/>
              <a:t>text</a:t>
            </a:r>
            <a:r>
              <a:rPr lang="fr-FR" sz="1600" dirty="0"/>
              <a:t>/</a:t>
            </a:r>
            <a:r>
              <a:rPr lang="fr-FR" sz="1600" dirty="0" err="1"/>
              <a:t>css</a:t>
            </a:r>
            <a:r>
              <a:rPr lang="fr-FR" sz="1600" dirty="0"/>
              <a:t>"&gt;</a:t>
            </a:r>
          </a:p>
          <a:p>
            <a:r>
              <a:rPr lang="fr-FR" sz="1600" dirty="0" smtClean="0"/>
              <a:t>div </a:t>
            </a:r>
            <a:r>
              <a:rPr lang="fr-FR" sz="1600" dirty="0"/>
              <a:t>{ width:60px; height:60px; margin:5px; </a:t>
            </a:r>
            <a:r>
              <a:rPr lang="fr-FR" sz="1600" dirty="0" smtClean="0"/>
              <a:t>float:left;border:2px </a:t>
            </a:r>
            <a:r>
              <a:rPr lang="fr-FR" sz="1600" dirty="0"/>
              <a:t>white </a:t>
            </a:r>
            <a:r>
              <a:rPr lang="fr-FR" sz="1600" dirty="0" err="1"/>
              <a:t>solid</a:t>
            </a:r>
            <a:r>
              <a:rPr lang="fr-FR" sz="1600" dirty="0"/>
              <a:t>;}</a:t>
            </a:r>
            <a:endParaRPr lang="fr-FR" sz="1600" dirty="0" smtClean="0"/>
          </a:p>
          <a:p>
            <a:r>
              <a:rPr lang="fr-FR" sz="1600" dirty="0"/>
              <a:t>&lt;body&gt;</a:t>
            </a:r>
          </a:p>
          <a:p>
            <a:r>
              <a:rPr lang="en-US" sz="1600" dirty="0"/>
              <a:t>&lt;p&gt;Hello&lt;/p&gt;&lt;span id="a"&gt;Hello Again&lt;/span&gt; </a:t>
            </a:r>
            <a:endParaRPr lang="en-US" sz="1600" dirty="0" smtClean="0"/>
          </a:p>
          <a:p>
            <a:r>
              <a:rPr lang="fr-FR" sz="1600" dirty="0" smtClean="0"/>
              <a:t>&lt;</a:t>
            </a:r>
            <a:r>
              <a:rPr lang="fr-FR" sz="1600" dirty="0"/>
              <a:t>script&gt;</a:t>
            </a:r>
          </a:p>
          <a:p>
            <a:r>
              <a:rPr lang="en-US" sz="1600" dirty="0"/>
              <a:t>$("p").add(</a:t>
            </a:r>
            <a:r>
              <a:rPr lang="en-US" sz="1600" dirty="0" err="1"/>
              <a:t>document.getElementById</a:t>
            </a:r>
            <a:r>
              <a:rPr lang="en-US" sz="1600" dirty="0"/>
              <a:t>("a")).</a:t>
            </a:r>
            <a:r>
              <a:rPr lang="en-US" sz="1600" dirty="0" err="1"/>
              <a:t>css</a:t>
            </a:r>
            <a:r>
              <a:rPr lang="en-US" sz="1600" dirty="0"/>
              <a:t>("background", "yellow"); </a:t>
            </a:r>
            <a:r>
              <a:rPr lang="fr-FR" sz="1600" dirty="0" smtClean="0"/>
              <a:t>&lt;/</a:t>
            </a:r>
            <a:r>
              <a:rPr lang="fr-FR" sz="1600" dirty="0"/>
              <a:t>script</a:t>
            </a:r>
            <a:r>
              <a:rPr lang="fr-FR" sz="1600" dirty="0" smtClean="0"/>
              <a:t>&gt;</a:t>
            </a:r>
          </a:p>
          <a:p>
            <a:r>
              <a:rPr lang="fr-FR" sz="1600" dirty="0" smtClean="0"/>
              <a:t>&lt;/body&gt;</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88" y="3814763"/>
            <a:ext cx="2049672" cy="130727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56332765"/>
      </p:ext>
    </p:extLst>
  </p:cSld>
  <p:clrMapOvr>
    <a:masterClrMapping/>
  </p:clrMapOvr>
  <p:transition spd="slow">
    <p:wipe dir="d"/>
  </p:transition>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700" b="1" i="1" dirty="0" smtClean="0">
                <a:solidFill>
                  <a:schemeClr val="accent2">
                    <a:lumMod val="75000"/>
                  </a:schemeClr>
                </a:solidFill>
              </a:rPr>
              <a:t>.end()</a:t>
            </a:r>
            <a:endParaRPr lang="fr-FR" sz="2700" b="1" dirty="0">
              <a:solidFill>
                <a:schemeClr val="accent2">
                  <a:lumMod val="75000"/>
                </a:schemeClr>
              </a:solidFill>
            </a:endParaRPr>
          </a:p>
        </p:txBody>
      </p:sp>
      <p:sp>
        <p:nvSpPr>
          <p:cNvPr id="4" name="ZoneTexte 3"/>
          <p:cNvSpPr txBox="1"/>
          <p:nvPr/>
        </p:nvSpPr>
        <p:spPr>
          <a:xfrm>
            <a:off x="737690" y="1412776"/>
            <a:ext cx="8082782" cy="5478423"/>
          </a:xfrm>
          <a:prstGeom prst="rect">
            <a:avLst/>
          </a:prstGeom>
          <a:noFill/>
        </p:spPr>
        <p:txBody>
          <a:bodyPr wrap="square" rtlCol="0">
            <a:spAutoFit/>
          </a:bodyPr>
          <a:lstStyle/>
          <a:p>
            <a:r>
              <a:rPr lang="fr-FR" b="1" dirty="0">
                <a:solidFill>
                  <a:schemeClr val="tx2">
                    <a:lumMod val="75000"/>
                  </a:schemeClr>
                </a:solidFill>
              </a:rPr>
              <a:t>$(cible</a:t>
            </a:r>
            <a:r>
              <a:rPr lang="fr-FR" b="1" dirty="0" smtClean="0">
                <a:solidFill>
                  <a:schemeClr val="tx2">
                    <a:lumMod val="75000"/>
                  </a:schemeClr>
                </a:solidFill>
              </a:rPr>
              <a:t>).</a:t>
            </a:r>
            <a:r>
              <a:rPr lang="fr-FR" b="1" i="1" dirty="0">
                <a:solidFill>
                  <a:schemeClr val="accent2">
                    <a:lumMod val="75000"/>
                  </a:schemeClr>
                </a:solidFill>
              </a:rPr>
              <a:t> </a:t>
            </a:r>
            <a:r>
              <a:rPr lang="fr-FR" b="1" i="1" dirty="0" smtClean="0">
                <a:solidFill>
                  <a:schemeClr val="accent2">
                    <a:lumMod val="75000"/>
                  </a:schemeClr>
                </a:solidFill>
              </a:rPr>
              <a:t>end()</a:t>
            </a:r>
          </a:p>
          <a:p>
            <a:r>
              <a:rPr lang="fr-FR" dirty="0" smtClean="0"/>
              <a:t>termine le dernier filtrage en cours et ramène le jeu </a:t>
            </a:r>
            <a:r>
              <a:rPr lang="fr-FR" dirty="0"/>
              <a:t>d'éléments sélectionnés </a:t>
            </a:r>
            <a:r>
              <a:rPr lang="fr-FR" dirty="0" smtClean="0"/>
              <a:t>à ce qu'il était avant le dernier filtrage.</a:t>
            </a:r>
            <a:endParaRPr lang="fr-FR" dirty="0"/>
          </a:p>
          <a:p>
            <a:r>
              <a:rPr lang="fr-FR" dirty="0" smtClean="0"/>
              <a:t>Cette commande sert surtout dans les enchaînements  </a:t>
            </a:r>
            <a:r>
              <a:rPr lang="fr-FR" dirty="0" err="1" smtClean="0"/>
              <a:t>jQuery</a:t>
            </a:r>
            <a:r>
              <a:rPr lang="fr-FR" dirty="0" smtClean="0"/>
              <a:t>.</a:t>
            </a:r>
          </a:p>
          <a:p>
            <a:r>
              <a:rPr lang="fr-FR" dirty="0" smtClean="0"/>
              <a:t>Exemple :</a:t>
            </a:r>
          </a:p>
          <a:p>
            <a:r>
              <a:rPr lang="fr-FR" sz="1600" dirty="0"/>
              <a:t>&lt;</a:t>
            </a:r>
            <a:r>
              <a:rPr lang="fr-FR" sz="1600" dirty="0" err="1"/>
              <a:t>ul</a:t>
            </a:r>
            <a:r>
              <a:rPr lang="fr-FR" sz="1600" dirty="0"/>
              <a:t> class="premier"&gt;</a:t>
            </a:r>
          </a:p>
          <a:p>
            <a:r>
              <a:rPr lang="fr-FR" sz="1600" dirty="0" smtClean="0"/>
              <a:t>   &lt;</a:t>
            </a:r>
            <a:r>
              <a:rPr lang="fr-FR" sz="1600" dirty="0"/>
              <a:t>li class="un"&gt;liste item 1&lt;/li&gt;</a:t>
            </a:r>
          </a:p>
          <a:p>
            <a:r>
              <a:rPr lang="fr-FR" sz="1600" dirty="0" smtClean="0"/>
              <a:t>   &lt;</a:t>
            </a:r>
            <a:r>
              <a:rPr lang="fr-FR" sz="1600" dirty="0"/>
              <a:t>li&gt;liste item 2&lt;/li&gt;</a:t>
            </a:r>
          </a:p>
          <a:p>
            <a:r>
              <a:rPr lang="fr-FR" sz="1600" dirty="0" smtClean="0"/>
              <a:t>   &lt;</a:t>
            </a:r>
            <a:r>
              <a:rPr lang="fr-FR" sz="1600" dirty="0"/>
              <a:t>li class="deux"&gt;liste item 3&lt;/li&gt;</a:t>
            </a:r>
          </a:p>
          <a:p>
            <a:r>
              <a:rPr lang="fr-FR" sz="1600" dirty="0"/>
              <a:t>&lt;/</a:t>
            </a:r>
            <a:r>
              <a:rPr lang="fr-FR" sz="1600" dirty="0" err="1"/>
              <a:t>ul</a:t>
            </a:r>
            <a:r>
              <a:rPr lang="fr-FR" sz="1600" dirty="0"/>
              <a:t>&gt;</a:t>
            </a:r>
          </a:p>
          <a:p>
            <a:r>
              <a:rPr lang="fr-FR" sz="1600" dirty="0"/>
              <a:t>&lt;</a:t>
            </a:r>
            <a:r>
              <a:rPr lang="fr-FR" sz="1600" dirty="0" err="1"/>
              <a:t>ul</a:t>
            </a:r>
            <a:r>
              <a:rPr lang="fr-FR" sz="1600" dirty="0"/>
              <a:t> class="second"&gt;</a:t>
            </a:r>
          </a:p>
          <a:p>
            <a:r>
              <a:rPr lang="fr-FR" sz="1600" dirty="0" smtClean="0"/>
              <a:t>   &lt;</a:t>
            </a:r>
            <a:r>
              <a:rPr lang="fr-FR" sz="1600" dirty="0"/>
              <a:t>li class="un"&gt;liste item 1&lt;/li&gt;</a:t>
            </a:r>
          </a:p>
          <a:p>
            <a:r>
              <a:rPr lang="fr-FR" sz="1600" dirty="0" smtClean="0"/>
              <a:t>   &lt;</a:t>
            </a:r>
            <a:r>
              <a:rPr lang="fr-FR" sz="1600" dirty="0"/>
              <a:t>li&gt;liste item 2&lt;/li&gt;</a:t>
            </a:r>
          </a:p>
          <a:p>
            <a:r>
              <a:rPr lang="fr-FR" sz="1600" dirty="0" smtClean="0"/>
              <a:t>   &lt;</a:t>
            </a:r>
            <a:r>
              <a:rPr lang="fr-FR" sz="1600" dirty="0"/>
              <a:t>li class="deux"&gt;liste item 3&lt;/li&gt;</a:t>
            </a:r>
          </a:p>
          <a:p>
            <a:r>
              <a:rPr lang="fr-FR" sz="1600" dirty="0"/>
              <a:t>&lt;/</a:t>
            </a:r>
            <a:r>
              <a:rPr lang="fr-FR" sz="1600" dirty="0" err="1"/>
              <a:t>ul</a:t>
            </a:r>
            <a:r>
              <a:rPr lang="fr-FR" sz="1600" dirty="0"/>
              <a:t>&gt;</a:t>
            </a:r>
          </a:p>
          <a:p>
            <a:r>
              <a:rPr lang="fr-FR" sz="1600" dirty="0"/>
              <a:t>&lt;script&gt;</a:t>
            </a:r>
          </a:p>
          <a:p>
            <a:r>
              <a:rPr lang="fr-FR" sz="1600" b="1" dirty="0">
                <a:solidFill>
                  <a:schemeClr val="accent2">
                    <a:lumMod val="75000"/>
                  </a:schemeClr>
                </a:solidFill>
              </a:rPr>
              <a:t>$('</a:t>
            </a:r>
            <a:r>
              <a:rPr lang="fr-FR" sz="1600" b="1" dirty="0" err="1">
                <a:solidFill>
                  <a:schemeClr val="accent2">
                    <a:lumMod val="75000"/>
                  </a:schemeClr>
                </a:solidFill>
              </a:rPr>
              <a:t>ul.premier</a:t>
            </a:r>
            <a:r>
              <a:rPr lang="fr-FR" sz="1600" b="1" dirty="0">
                <a:solidFill>
                  <a:schemeClr val="accent2">
                    <a:lumMod val="75000"/>
                  </a:schemeClr>
                </a:solidFill>
              </a:rPr>
              <a:t>').</a:t>
            </a:r>
            <a:r>
              <a:rPr lang="fr-FR" sz="1600" b="1" dirty="0" err="1">
                <a:solidFill>
                  <a:schemeClr val="accent2">
                    <a:lumMod val="75000"/>
                  </a:schemeClr>
                </a:solidFill>
              </a:rPr>
              <a:t>find</a:t>
            </a:r>
            <a:r>
              <a:rPr lang="fr-FR" sz="1600" b="1" dirty="0">
                <a:solidFill>
                  <a:schemeClr val="accent2">
                    <a:lumMod val="75000"/>
                  </a:schemeClr>
                </a:solidFill>
              </a:rPr>
              <a:t>('.deux').</a:t>
            </a:r>
            <a:r>
              <a:rPr lang="fr-FR" sz="1600" b="1" dirty="0" err="1">
                <a:solidFill>
                  <a:schemeClr val="accent2">
                    <a:lumMod val="75000"/>
                  </a:schemeClr>
                </a:solidFill>
              </a:rPr>
              <a:t>css</a:t>
            </a:r>
            <a:r>
              <a:rPr lang="fr-FR" sz="1600" b="1" dirty="0">
                <a:solidFill>
                  <a:schemeClr val="accent2">
                    <a:lumMod val="75000"/>
                  </a:schemeClr>
                </a:solidFill>
              </a:rPr>
              <a:t>('background-</a:t>
            </a:r>
            <a:r>
              <a:rPr lang="fr-FR" sz="1600" b="1" dirty="0" err="1">
                <a:solidFill>
                  <a:schemeClr val="accent2">
                    <a:lumMod val="75000"/>
                  </a:schemeClr>
                </a:solidFill>
              </a:rPr>
              <a:t>color</a:t>
            </a:r>
            <a:r>
              <a:rPr lang="fr-FR" sz="1600" b="1" dirty="0">
                <a:solidFill>
                  <a:schemeClr val="accent2">
                    <a:lumMod val="75000"/>
                  </a:schemeClr>
                </a:solidFill>
              </a:rPr>
              <a:t>', '</a:t>
            </a:r>
            <a:r>
              <a:rPr lang="fr-FR" sz="1600" b="1" dirty="0" err="1">
                <a:solidFill>
                  <a:schemeClr val="accent2">
                    <a:lumMod val="75000"/>
                  </a:schemeClr>
                </a:solidFill>
              </a:rPr>
              <a:t>red</a:t>
            </a:r>
            <a:r>
              <a:rPr lang="fr-FR" sz="1600" b="1" dirty="0">
                <a:solidFill>
                  <a:schemeClr val="accent2">
                    <a:lumMod val="75000"/>
                  </a:schemeClr>
                </a:solidFill>
              </a:rPr>
              <a:t>')</a:t>
            </a:r>
          </a:p>
          <a:p>
            <a:r>
              <a:rPr lang="fr-FR" sz="1600" b="1" dirty="0">
                <a:solidFill>
                  <a:schemeClr val="accent2">
                    <a:lumMod val="75000"/>
                  </a:schemeClr>
                </a:solidFill>
              </a:rPr>
              <a:t> </a:t>
            </a:r>
            <a:r>
              <a:rPr lang="fr-FR" sz="1600" b="1" dirty="0" smtClean="0">
                <a:solidFill>
                  <a:schemeClr val="accent2">
                    <a:lumMod val="75000"/>
                  </a:schemeClr>
                </a:solidFill>
              </a:rPr>
              <a:t>              .</a:t>
            </a:r>
            <a:r>
              <a:rPr lang="fr-FR" sz="1600" b="1" dirty="0">
                <a:solidFill>
                  <a:schemeClr val="accent2">
                    <a:lumMod val="75000"/>
                  </a:schemeClr>
                </a:solidFill>
              </a:rPr>
              <a:t>end().</a:t>
            </a:r>
            <a:r>
              <a:rPr lang="fr-FR" sz="1600" b="1" dirty="0" err="1">
                <a:solidFill>
                  <a:schemeClr val="accent2">
                    <a:lumMod val="75000"/>
                  </a:schemeClr>
                </a:solidFill>
              </a:rPr>
              <a:t>find</a:t>
            </a:r>
            <a:r>
              <a:rPr lang="fr-FR" sz="1600" b="1" dirty="0">
                <a:solidFill>
                  <a:schemeClr val="accent2">
                    <a:lumMod val="75000"/>
                  </a:schemeClr>
                </a:solidFill>
              </a:rPr>
              <a:t>('.un').</a:t>
            </a:r>
            <a:r>
              <a:rPr lang="fr-FR" sz="1600" b="1" dirty="0" err="1">
                <a:solidFill>
                  <a:schemeClr val="accent2">
                    <a:lumMod val="75000"/>
                  </a:schemeClr>
                </a:solidFill>
              </a:rPr>
              <a:t>css</a:t>
            </a:r>
            <a:r>
              <a:rPr lang="fr-FR" sz="1600" b="1" dirty="0">
                <a:solidFill>
                  <a:schemeClr val="accent2">
                    <a:lumMod val="75000"/>
                  </a:schemeClr>
                </a:solidFill>
              </a:rPr>
              <a:t>('background-</a:t>
            </a:r>
            <a:r>
              <a:rPr lang="fr-FR" sz="1600" b="1" dirty="0" err="1">
                <a:solidFill>
                  <a:schemeClr val="accent2">
                    <a:lumMod val="75000"/>
                  </a:schemeClr>
                </a:solidFill>
              </a:rPr>
              <a:t>color</a:t>
            </a:r>
            <a:r>
              <a:rPr lang="fr-FR" sz="1600" b="1" dirty="0">
                <a:solidFill>
                  <a:schemeClr val="accent2">
                    <a:lumMod val="75000"/>
                  </a:schemeClr>
                </a:solidFill>
              </a:rPr>
              <a:t>', 'green');</a:t>
            </a:r>
          </a:p>
          <a:p>
            <a:r>
              <a:rPr lang="fr-FR" sz="1600" dirty="0"/>
              <a:t>&lt;/script&gt;</a:t>
            </a:r>
            <a:endParaRPr lang="fr-FR" sz="1600" dirty="0" smtClean="0"/>
          </a:p>
          <a:p>
            <a:r>
              <a:rPr lang="fr-FR" sz="1600" b="1" dirty="0">
                <a:solidFill>
                  <a:schemeClr val="tx2">
                    <a:lumMod val="75000"/>
                  </a:schemeClr>
                </a:solidFill>
              </a:rPr>
              <a:t>$('</a:t>
            </a:r>
            <a:r>
              <a:rPr lang="fr-FR" sz="1600" b="1" dirty="0" err="1">
                <a:solidFill>
                  <a:schemeClr val="tx2">
                    <a:lumMod val="75000"/>
                  </a:schemeClr>
                </a:solidFill>
              </a:rPr>
              <a:t>ul.premier</a:t>
            </a:r>
            <a:r>
              <a:rPr lang="fr-FR" sz="1600" b="1" dirty="0">
                <a:solidFill>
                  <a:schemeClr val="tx2">
                    <a:lumMod val="75000"/>
                  </a:schemeClr>
                </a:solidFill>
              </a:rPr>
              <a:t>').</a:t>
            </a:r>
            <a:r>
              <a:rPr lang="fr-FR" sz="1600" b="1" dirty="0" err="1">
                <a:solidFill>
                  <a:schemeClr val="tx2">
                    <a:lumMod val="75000"/>
                  </a:schemeClr>
                </a:solidFill>
              </a:rPr>
              <a:t>find</a:t>
            </a:r>
            <a:r>
              <a:rPr lang="fr-FR" sz="1600" b="1" dirty="0">
                <a:solidFill>
                  <a:schemeClr val="tx2">
                    <a:lumMod val="75000"/>
                  </a:schemeClr>
                </a:solidFill>
              </a:rPr>
              <a:t>('.deux').</a:t>
            </a:r>
            <a:r>
              <a:rPr lang="fr-FR" sz="1600" b="1" dirty="0" err="1">
                <a:solidFill>
                  <a:schemeClr val="tx2">
                    <a:lumMod val="75000"/>
                  </a:schemeClr>
                </a:solidFill>
              </a:rPr>
              <a:t>css</a:t>
            </a:r>
            <a:r>
              <a:rPr lang="fr-FR" sz="1600" b="1" dirty="0">
                <a:solidFill>
                  <a:schemeClr val="tx2">
                    <a:lumMod val="75000"/>
                  </a:schemeClr>
                </a:solidFill>
              </a:rPr>
              <a:t>('background-</a:t>
            </a:r>
            <a:r>
              <a:rPr lang="fr-FR" sz="1600" b="1" dirty="0" err="1">
                <a:solidFill>
                  <a:schemeClr val="tx2">
                    <a:lumMod val="75000"/>
                  </a:schemeClr>
                </a:solidFill>
              </a:rPr>
              <a:t>color</a:t>
            </a:r>
            <a:r>
              <a:rPr lang="fr-FR" sz="1600" b="1" dirty="0">
                <a:solidFill>
                  <a:schemeClr val="tx2">
                    <a:lumMod val="75000"/>
                  </a:schemeClr>
                </a:solidFill>
              </a:rPr>
              <a:t>', '</a:t>
            </a:r>
            <a:r>
              <a:rPr lang="fr-FR" sz="1600" b="1" dirty="0" err="1">
                <a:solidFill>
                  <a:schemeClr val="tx2">
                    <a:lumMod val="75000"/>
                  </a:schemeClr>
                </a:solidFill>
              </a:rPr>
              <a:t>red</a:t>
            </a:r>
            <a:r>
              <a:rPr lang="fr-FR" sz="1600" b="1" dirty="0" smtClean="0">
                <a:solidFill>
                  <a:schemeClr val="tx2">
                    <a:lumMod val="75000"/>
                  </a:schemeClr>
                </a:solidFill>
              </a:rPr>
              <a:t>');</a:t>
            </a:r>
            <a:endParaRPr lang="fr-FR" sz="1600" b="1" dirty="0">
              <a:solidFill>
                <a:schemeClr val="tx2">
                  <a:lumMod val="75000"/>
                </a:schemeClr>
              </a:solidFill>
            </a:endParaRPr>
          </a:p>
          <a:p>
            <a:r>
              <a:rPr lang="fr-FR" sz="1600" b="1" dirty="0" smtClean="0">
                <a:solidFill>
                  <a:schemeClr val="tx2">
                    <a:lumMod val="75000"/>
                  </a:schemeClr>
                </a:solidFill>
              </a:rPr>
              <a:t>$(</a:t>
            </a:r>
            <a:r>
              <a:rPr lang="fr-FR" sz="1600" b="1" dirty="0">
                <a:solidFill>
                  <a:schemeClr val="tx2">
                    <a:lumMod val="75000"/>
                  </a:schemeClr>
                </a:solidFill>
              </a:rPr>
              <a:t>'</a:t>
            </a:r>
            <a:r>
              <a:rPr lang="fr-FR" sz="1600" b="1" dirty="0" err="1">
                <a:solidFill>
                  <a:schemeClr val="tx2">
                    <a:lumMod val="75000"/>
                  </a:schemeClr>
                </a:solidFill>
              </a:rPr>
              <a:t>ul.premier</a:t>
            </a:r>
            <a:r>
              <a:rPr lang="fr-FR" sz="1600" b="1" dirty="0">
                <a:solidFill>
                  <a:schemeClr val="tx2">
                    <a:lumMod val="75000"/>
                  </a:schemeClr>
                </a:solidFill>
              </a:rPr>
              <a:t>')</a:t>
            </a:r>
            <a:r>
              <a:rPr lang="fr-FR" sz="1600" b="1" dirty="0" smtClean="0">
                <a:solidFill>
                  <a:schemeClr val="tx2">
                    <a:lumMod val="75000"/>
                  </a:schemeClr>
                </a:solidFill>
              </a:rPr>
              <a:t>.</a:t>
            </a:r>
            <a:r>
              <a:rPr lang="fr-FR" sz="1600" b="1" dirty="0" err="1">
                <a:solidFill>
                  <a:schemeClr val="tx2">
                    <a:lumMod val="75000"/>
                  </a:schemeClr>
                </a:solidFill>
              </a:rPr>
              <a:t>find</a:t>
            </a:r>
            <a:r>
              <a:rPr lang="fr-FR" sz="1600" b="1" dirty="0">
                <a:solidFill>
                  <a:schemeClr val="tx2">
                    <a:lumMod val="75000"/>
                  </a:schemeClr>
                </a:solidFill>
              </a:rPr>
              <a:t>('.un').</a:t>
            </a:r>
            <a:r>
              <a:rPr lang="fr-FR" sz="1600" b="1" dirty="0" err="1">
                <a:solidFill>
                  <a:schemeClr val="tx2">
                    <a:lumMod val="75000"/>
                  </a:schemeClr>
                </a:solidFill>
              </a:rPr>
              <a:t>css</a:t>
            </a:r>
            <a:r>
              <a:rPr lang="fr-FR" sz="1600" b="1" dirty="0">
                <a:solidFill>
                  <a:schemeClr val="tx2">
                    <a:lumMod val="75000"/>
                  </a:schemeClr>
                </a:solidFill>
              </a:rPr>
              <a:t>('background-</a:t>
            </a:r>
            <a:r>
              <a:rPr lang="fr-FR" sz="1600" b="1" dirty="0" err="1">
                <a:solidFill>
                  <a:schemeClr val="tx2">
                    <a:lumMod val="75000"/>
                  </a:schemeClr>
                </a:solidFill>
              </a:rPr>
              <a:t>color</a:t>
            </a:r>
            <a:r>
              <a:rPr lang="fr-FR" sz="1600" b="1" dirty="0">
                <a:solidFill>
                  <a:schemeClr val="tx2">
                    <a:lumMod val="75000"/>
                  </a:schemeClr>
                </a:solidFill>
              </a:rPr>
              <a:t>', 'green');</a:t>
            </a:r>
            <a:endParaRPr lang="fr-FR" sz="1600" dirty="0" smtClean="0">
              <a:solidFill>
                <a:schemeClr val="tx2">
                  <a:lumMod val="75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3068960"/>
            <a:ext cx="3248563" cy="172819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5403502"/>
      </p:ext>
    </p:extLst>
  </p:cSld>
  <p:clrMapOvr>
    <a:masterClrMapping/>
  </p:clrMapOvr>
  <p:transition spd="slow">
    <p:wipe dir="d"/>
  </p:transition>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700" b="1" i="1" dirty="0" smtClean="0">
                <a:solidFill>
                  <a:schemeClr val="accent2">
                    <a:lumMod val="75000"/>
                  </a:schemeClr>
                </a:solidFill>
              </a:rPr>
              <a:t>.</a:t>
            </a:r>
            <a:r>
              <a:rPr lang="fr-FR" sz="2700" b="1" i="1" dirty="0" err="1" smtClean="0">
                <a:solidFill>
                  <a:schemeClr val="accent2">
                    <a:lumMod val="75000"/>
                  </a:schemeClr>
                </a:solidFill>
              </a:rPr>
              <a:t>addBack</a:t>
            </a:r>
            <a:r>
              <a:rPr lang="fr-FR" sz="2700" b="1" i="1" dirty="0" smtClean="0">
                <a:solidFill>
                  <a:schemeClr val="accent2">
                    <a:lumMod val="75000"/>
                  </a:schemeClr>
                </a:solidFill>
              </a:rPr>
              <a:t>(</a:t>
            </a:r>
            <a:r>
              <a:rPr lang="fr-FR" sz="2700" b="1" i="1" dirty="0">
                <a:solidFill>
                  <a:schemeClr val="tx2">
                    <a:lumMod val="75000"/>
                  </a:schemeClr>
                </a:solidFill>
              </a:rPr>
              <a:t>[</a:t>
            </a:r>
            <a:r>
              <a:rPr lang="fr-FR" sz="2700" b="1" i="1" dirty="0" err="1" smtClean="0">
                <a:solidFill>
                  <a:schemeClr val="tx2">
                    <a:lumMod val="75000"/>
                  </a:schemeClr>
                </a:solidFill>
              </a:rPr>
              <a:t>selecteur</a:t>
            </a:r>
            <a:r>
              <a:rPr lang="fr-FR" sz="2700" b="1" i="1" dirty="0" smtClean="0">
                <a:solidFill>
                  <a:schemeClr val="tx2">
                    <a:lumMod val="75000"/>
                  </a:schemeClr>
                </a:solidFill>
              </a:rPr>
              <a:t>]</a:t>
            </a:r>
            <a:r>
              <a:rPr lang="fr-FR" sz="2700" b="1" i="1" dirty="0" smtClean="0">
                <a:solidFill>
                  <a:schemeClr val="accent2">
                    <a:lumMod val="75000"/>
                  </a:schemeClr>
                </a:solidFill>
              </a:rPr>
              <a:t>)</a:t>
            </a:r>
            <a:endParaRPr lang="fr-FR" sz="2700" b="1" dirty="0">
              <a:solidFill>
                <a:schemeClr val="accent2">
                  <a:lumMod val="75000"/>
                </a:schemeClr>
              </a:solidFill>
            </a:endParaRPr>
          </a:p>
        </p:txBody>
      </p:sp>
      <p:sp>
        <p:nvSpPr>
          <p:cNvPr id="4" name="ZoneTexte 3"/>
          <p:cNvSpPr txBox="1"/>
          <p:nvPr/>
        </p:nvSpPr>
        <p:spPr>
          <a:xfrm>
            <a:off x="737690" y="1412776"/>
            <a:ext cx="8082782" cy="5355312"/>
          </a:xfrm>
          <a:prstGeom prst="rect">
            <a:avLst/>
          </a:prstGeom>
          <a:noFill/>
        </p:spPr>
        <p:txBody>
          <a:bodyPr wrap="square" rtlCol="0">
            <a:spAutoFit/>
          </a:bodyPr>
          <a:lstStyle/>
          <a:p>
            <a:r>
              <a:rPr lang="fr-FR" b="1" dirty="0">
                <a:solidFill>
                  <a:schemeClr val="tx2">
                    <a:lumMod val="75000"/>
                  </a:schemeClr>
                </a:solidFill>
              </a:rPr>
              <a:t>$(cible</a:t>
            </a:r>
            <a:r>
              <a:rPr lang="fr-FR" b="1" dirty="0" smtClean="0">
                <a:solidFill>
                  <a:schemeClr val="tx2">
                    <a:lumMod val="75000"/>
                  </a:schemeClr>
                </a:solidFill>
              </a:rPr>
              <a:t>).</a:t>
            </a:r>
            <a:r>
              <a:rPr lang="fr-FR" b="1" i="1" dirty="0">
                <a:solidFill>
                  <a:schemeClr val="accent2">
                    <a:lumMod val="75000"/>
                  </a:schemeClr>
                </a:solidFill>
              </a:rPr>
              <a:t> </a:t>
            </a:r>
            <a:r>
              <a:rPr lang="fr-FR" b="1" i="1" dirty="0" err="1" smtClean="0">
                <a:solidFill>
                  <a:schemeClr val="accent2">
                    <a:lumMod val="75000"/>
                  </a:schemeClr>
                </a:solidFill>
              </a:rPr>
              <a:t>addBack</a:t>
            </a:r>
            <a:r>
              <a:rPr lang="fr-FR" b="1" i="1" dirty="0" smtClean="0">
                <a:solidFill>
                  <a:schemeClr val="accent2">
                    <a:lumMod val="75000"/>
                  </a:schemeClr>
                </a:solidFill>
              </a:rPr>
              <a:t>(</a:t>
            </a:r>
            <a:r>
              <a:rPr lang="fr-FR" b="1" i="1" dirty="0">
                <a:solidFill>
                  <a:schemeClr val="tx2">
                    <a:lumMod val="75000"/>
                  </a:schemeClr>
                </a:solidFill>
              </a:rPr>
              <a:t>[</a:t>
            </a:r>
            <a:r>
              <a:rPr lang="fr-FR" b="1" i="1" dirty="0" err="1" smtClean="0">
                <a:solidFill>
                  <a:schemeClr val="tx2">
                    <a:lumMod val="75000"/>
                  </a:schemeClr>
                </a:solidFill>
              </a:rPr>
              <a:t>selecteur</a:t>
            </a:r>
            <a:r>
              <a:rPr lang="fr-FR" b="1" i="1" dirty="0" smtClean="0">
                <a:solidFill>
                  <a:schemeClr val="tx2">
                    <a:lumMod val="75000"/>
                  </a:schemeClr>
                </a:solidFill>
              </a:rPr>
              <a:t>]</a:t>
            </a:r>
            <a:r>
              <a:rPr lang="fr-FR" b="1" i="1" dirty="0" smtClean="0">
                <a:solidFill>
                  <a:schemeClr val="accent2">
                    <a:lumMod val="75000"/>
                  </a:schemeClr>
                </a:solidFill>
              </a:rPr>
              <a:t>)</a:t>
            </a:r>
          </a:p>
          <a:p>
            <a:r>
              <a:rPr lang="fr-FR" dirty="0" smtClean="0"/>
              <a:t>ajoute le précédent  jeu </a:t>
            </a:r>
            <a:r>
              <a:rPr lang="fr-FR" dirty="0"/>
              <a:t>d'éléments sélectionnés par </a:t>
            </a:r>
            <a:r>
              <a:rPr lang="fr-FR" b="1" dirty="0">
                <a:solidFill>
                  <a:schemeClr val="tx2">
                    <a:lumMod val="75000"/>
                  </a:schemeClr>
                </a:solidFill>
              </a:rPr>
              <a:t>$(cible</a:t>
            </a:r>
            <a:r>
              <a:rPr lang="fr-FR" b="1" dirty="0" smtClean="0">
                <a:solidFill>
                  <a:schemeClr val="tx2">
                    <a:lumMod val="75000"/>
                  </a:schemeClr>
                </a:solidFill>
              </a:rPr>
              <a:t>)</a:t>
            </a:r>
            <a:r>
              <a:rPr lang="fr-FR" dirty="0"/>
              <a:t> </a:t>
            </a:r>
            <a:r>
              <a:rPr lang="fr-FR" dirty="0" smtClean="0"/>
              <a:t>au jeu actuel avec un filtrage optionnel de </a:t>
            </a:r>
            <a:r>
              <a:rPr lang="fr-FR" b="1" dirty="0" err="1" smtClean="0">
                <a:solidFill>
                  <a:schemeClr val="tx2">
                    <a:lumMod val="75000"/>
                  </a:schemeClr>
                </a:solidFill>
              </a:rPr>
              <a:t>selecteur</a:t>
            </a:r>
            <a:endParaRPr lang="fr-FR" b="1" dirty="0" smtClean="0">
              <a:solidFill>
                <a:schemeClr val="tx2">
                  <a:lumMod val="75000"/>
                </a:schemeClr>
              </a:solidFill>
            </a:endParaRPr>
          </a:p>
          <a:p>
            <a:r>
              <a:rPr lang="fr-FR" b="1" dirty="0" err="1" smtClean="0">
                <a:solidFill>
                  <a:schemeClr val="tx2">
                    <a:lumMod val="75000"/>
                  </a:schemeClr>
                </a:solidFill>
              </a:rPr>
              <a:t>selecteur</a:t>
            </a:r>
            <a:r>
              <a:rPr lang="fr-FR" b="1" dirty="0" smtClean="0">
                <a:solidFill>
                  <a:schemeClr val="tx2">
                    <a:lumMod val="75000"/>
                  </a:schemeClr>
                </a:solidFill>
              </a:rPr>
              <a:t> </a:t>
            </a:r>
            <a:r>
              <a:rPr lang="fr-FR" b="1" dirty="0">
                <a:solidFill>
                  <a:schemeClr val="tx2">
                    <a:lumMod val="75000"/>
                  </a:schemeClr>
                </a:solidFill>
              </a:rPr>
              <a:t>:</a:t>
            </a:r>
            <a:r>
              <a:rPr lang="fr-FR" dirty="0"/>
              <a:t> </a:t>
            </a:r>
            <a:endParaRPr lang="fr-FR" dirty="0" smtClean="0"/>
          </a:p>
          <a:p>
            <a:r>
              <a:rPr lang="fr-FR" dirty="0" smtClean="0"/>
              <a:t>chaîne </a:t>
            </a:r>
            <a:r>
              <a:rPr lang="fr-FR" dirty="0"/>
              <a:t>de caractères contenant le </a:t>
            </a:r>
            <a:r>
              <a:rPr lang="fr-FR" dirty="0" smtClean="0"/>
              <a:t>sélecteur .</a:t>
            </a:r>
          </a:p>
          <a:p>
            <a:r>
              <a:rPr lang="fr-FR" dirty="0" smtClean="0"/>
              <a:t>Exemple :</a:t>
            </a:r>
          </a:p>
          <a:p>
            <a:r>
              <a:rPr lang="it-IT" dirty="0"/>
              <a:t>&lt;ul&gt;</a:t>
            </a:r>
          </a:p>
          <a:p>
            <a:r>
              <a:rPr lang="it-IT" dirty="0"/>
              <a:t>&lt;</a:t>
            </a:r>
            <a:r>
              <a:rPr lang="it-IT" dirty="0" smtClean="0"/>
              <a:t>li&gt;liste </a:t>
            </a:r>
            <a:r>
              <a:rPr lang="it-IT" dirty="0"/>
              <a:t>item 1&lt;/li&gt;</a:t>
            </a:r>
          </a:p>
          <a:p>
            <a:r>
              <a:rPr lang="it-IT" dirty="0"/>
              <a:t>&lt;</a:t>
            </a:r>
            <a:r>
              <a:rPr lang="it-IT" dirty="0" smtClean="0"/>
              <a:t>li&gt;liste item </a:t>
            </a:r>
            <a:r>
              <a:rPr lang="it-IT" dirty="0"/>
              <a:t>2&lt;/li&gt;</a:t>
            </a:r>
          </a:p>
          <a:p>
            <a:r>
              <a:rPr lang="it-IT" dirty="0"/>
              <a:t>&lt;li class</a:t>
            </a:r>
            <a:r>
              <a:rPr lang="it-IT" dirty="0" smtClean="0"/>
              <a:t>="trois"&gt;liste </a:t>
            </a:r>
            <a:r>
              <a:rPr lang="it-IT" dirty="0"/>
              <a:t>item 3&lt;/li&gt;</a:t>
            </a:r>
          </a:p>
          <a:p>
            <a:r>
              <a:rPr lang="it-IT" dirty="0"/>
              <a:t>&lt;</a:t>
            </a:r>
            <a:r>
              <a:rPr lang="it-IT" dirty="0" smtClean="0"/>
              <a:t>li&gt;liste </a:t>
            </a:r>
            <a:r>
              <a:rPr lang="it-IT" dirty="0"/>
              <a:t>item 4&lt;/li&gt;</a:t>
            </a:r>
          </a:p>
          <a:p>
            <a:r>
              <a:rPr lang="it-IT" dirty="0"/>
              <a:t>&lt;</a:t>
            </a:r>
            <a:r>
              <a:rPr lang="it-IT" dirty="0" smtClean="0"/>
              <a:t>li&gt;liste </a:t>
            </a:r>
            <a:r>
              <a:rPr lang="it-IT" dirty="0"/>
              <a:t>item 5&lt;/li&gt;</a:t>
            </a:r>
          </a:p>
          <a:p>
            <a:r>
              <a:rPr lang="it-IT" dirty="0"/>
              <a:t>&lt;/ul</a:t>
            </a:r>
            <a:r>
              <a:rPr lang="it-IT" dirty="0" smtClean="0"/>
              <a:t>&gt;</a:t>
            </a:r>
          </a:p>
          <a:p>
            <a:r>
              <a:rPr lang="it-IT" dirty="0"/>
              <a:t>&lt;script&gt;</a:t>
            </a:r>
          </a:p>
          <a:p>
            <a:r>
              <a:rPr lang="en-US" b="1" dirty="0">
                <a:solidFill>
                  <a:schemeClr val="accent2">
                    <a:lumMod val="75000"/>
                  </a:schemeClr>
                </a:solidFill>
              </a:rPr>
              <a:t>$(</a:t>
            </a:r>
            <a:r>
              <a:rPr lang="en-US" b="1" dirty="0" smtClean="0">
                <a:solidFill>
                  <a:schemeClr val="accent2">
                    <a:lumMod val="75000"/>
                  </a:schemeClr>
                </a:solidFill>
              </a:rPr>
              <a:t>'</a:t>
            </a:r>
            <a:r>
              <a:rPr lang="en-US" b="1" dirty="0" err="1" smtClean="0">
                <a:solidFill>
                  <a:schemeClr val="accent2">
                    <a:lumMod val="75000"/>
                  </a:schemeClr>
                </a:solidFill>
              </a:rPr>
              <a:t>li.trois</a:t>
            </a:r>
            <a:r>
              <a:rPr lang="en-US" b="1" dirty="0" smtClean="0">
                <a:solidFill>
                  <a:schemeClr val="accent2">
                    <a:lumMod val="75000"/>
                  </a:schemeClr>
                </a:solidFill>
              </a:rPr>
              <a:t>').</a:t>
            </a:r>
            <a:r>
              <a:rPr lang="en-US" b="1" dirty="0" err="1">
                <a:solidFill>
                  <a:schemeClr val="accent2">
                    <a:lumMod val="75000"/>
                  </a:schemeClr>
                </a:solidFill>
              </a:rPr>
              <a:t>nextAll</a:t>
            </a:r>
            <a:r>
              <a:rPr lang="en-US" b="1" dirty="0">
                <a:solidFill>
                  <a:schemeClr val="accent2">
                    <a:lumMod val="75000"/>
                  </a:schemeClr>
                </a:solidFill>
              </a:rPr>
              <a:t>().</a:t>
            </a:r>
            <a:r>
              <a:rPr lang="en-US" b="1" dirty="0" err="1">
                <a:solidFill>
                  <a:schemeClr val="accent2">
                    <a:lumMod val="75000"/>
                  </a:schemeClr>
                </a:solidFill>
              </a:rPr>
              <a:t>addBack</a:t>
            </a:r>
            <a:r>
              <a:rPr lang="en-US" b="1" dirty="0" smtClean="0">
                <a:solidFill>
                  <a:schemeClr val="accent2">
                    <a:lumMod val="75000"/>
                  </a:schemeClr>
                </a:solidFill>
              </a:rPr>
              <a:t>()</a:t>
            </a:r>
          </a:p>
          <a:p>
            <a:r>
              <a:rPr lang="en-US" b="1" dirty="0">
                <a:solidFill>
                  <a:schemeClr val="accent2">
                    <a:lumMod val="75000"/>
                  </a:schemeClr>
                </a:solidFill>
              </a:rPr>
              <a:t>	</a:t>
            </a:r>
            <a:r>
              <a:rPr lang="en-US" b="1" dirty="0" smtClean="0">
                <a:solidFill>
                  <a:schemeClr val="accent2">
                    <a:lumMod val="75000"/>
                  </a:schemeClr>
                </a:solidFill>
              </a:rPr>
              <a:t> .</a:t>
            </a:r>
            <a:r>
              <a:rPr lang="en-US" b="1" dirty="0" err="1">
                <a:solidFill>
                  <a:schemeClr val="accent2">
                    <a:lumMod val="75000"/>
                  </a:schemeClr>
                </a:solidFill>
              </a:rPr>
              <a:t>css</a:t>
            </a:r>
            <a:r>
              <a:rPr lang="en-US" b="1" dirty="0">
                <a:solidFill>
                  <a:schemeClr val="accent2">
                    <a:lumMod val="75000"/>
                  </a:schemeClr>
                </a:solidFill>
              </a:rPr>
              <a:t>('background-color', </a:t>
            </a:r>
            <a:r>
              <a:rPr lang="en-US" b="1" dirty="0" smtClean="0">
                <a:solidFill>
                  <a:schemeClr val="accent2">
                    <a:lumMod val="75000"/>
                  </a:schemeClr>
                </a:solidFill>
              </a:rPr>
              <a:t>'yellow');</a:t>
            </a:r>
            <a:endParaRPr lang="en-US" b="1" dirty="0">
              <a:solidFill>
                <a:schemeClr val="accent2">
                  <a:lumMod val="75000"/>
                </a:schemeClr>
              </a:solidFill>
            </a:endParaRPr>
          </a:p>
          <a:p>
            <a:r>
              <a:rPr lang="fr-FR" dirty="0" smtClean="0"/>
              <a:t>&lt;/script</a:t>
            </a:r>
            <a:r>
              <a:rPr lang="fr-FR" dirty="0"/>
              <a:t>&gt;</a:t>
            </a:r>
            <a:endParaRPr lang="fr-FR" dirty="0" smtClean="0"/>
          </a:p>
          <a:p>
            <a:endParaRPr lang="fr-FR" dirty="0" smtClean="0"/>
          </a:p>
          <a:p>
            <a:endParaRPr lang="fr-FR"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4869160"/>
            <a:ext cx="3199660" cy="151216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296" y="2852936"/>
            <a:ext cx="3696533" cy="14298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ZoneTexte 2"/>
          <p:cNvSpPr txBox="1"/>
          <p:nvPr/>
        </p:nvSpPr>
        <p:spPr>
          <a:xfrm>
            <a:off x="6516216" y="2483604"/>
            <a:ext cx="2088232" cy="369332"/>
          </a:xfrm>
          <a:prstGeom prst="rect">
            <a:avLst/>
          </a:prstGeom>
          <a:noFill/>
        </p:spPr>
        <p:txBody>
          <a:bodyPr wrap="square" rtlCol="0">
            <a:spAutoFit/>
          </a:bodyPr>
          <a:lstStyle/>
          <a:p>
            <a:r>
              <a:rPr lang="fr-FR" dirty="0" smtClean="0"/>
              <a:t>sans </a:t>
            </a:r>
            <a:r>
              <a:rPr lang="fr-FR" dirty="0" err="1" smtClean="0"/>
              <a:t>addBack</a:t>
            </a:r>
            <a:r>
              <a:rPr lang="fr-FR" dirty="0" smtClean="0"/>
              <a:t>()</a:t>
            </a:r>
            <a:endParaRPr lang="fr-FR" dirty="0"/>
          </a:p>
        </p:txBody>
      </p:sp>
      <p:sp>
        <p:nvSpPr>
          <p:cNvPr id="7" name="ZoneTexte 6"/>
          <p:cNvSpPr txBox="1"/>
          <p:nvPr/>
        </p:nvSpPr>
        <p:spPr>
          <a:xfrm>
            <a:off x="6493249" y="4499828"/>
            <a:ext cx="2088232" cy="369332"/>
          </a:xfrm>
          <a:prstGeom prst="rect">
            <a:avLst/>
          </a:prstGeom>
          <a:noFill/>
        </p:spPr>
        <p:txBody>
          <a:bodyPr wrap="square" rtlCol="0">
            <a:spAutoFit/>
          </a:bodyPr>
          <a:lstStyle/>
          <a:p>
            <a:r>
              <a:rPr lang="fr-FR" dirty="0" smtClean="0"/>
              <a:t>avec </a:t>
            </a:r>
            <a:r>
              <a:rPr lang="fr-FR" dirty="0" err="1" smtClean="0"/>
              <a:t>addBack</a:t>
            </a:r>
            <a:r>
              <a:rPr lang="fr-FR" dirty="0" smtClean="0"/>
              <a:t>()</a:t>
            </a:r>
            <a:endParaRPr lang="fr-FR" dirty="0"/>
          </a:p>
        </p:txBody>
      </p:sp>
    </p:spTree>
    <p:extLst>
      <p:ext uri="{BB962C8B-B14F-4D97-AF65-F5344CB8AC3E}">
        <p14:creationId xmlns:p14="http://schemas.microsoft.com/office/powerpoint/2010/main" val="2108694742"/>
      </p:ext>
    </p:extLst>
  </p:cSld>
  <p:clrMapOvr>
    <a:masterClrMapping/>
  </p:clrMapOvr>
  <p:transition spd="slow">
    <p:wipe dir="d"/>
  </p:transition>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700" b="1" i="1" dirty="0" smtClean="0">
                <a:solidFill>
                  <a:schemeClr val="accent2">
                    <a:lumMod val="75000"/>
                  </a:schemeClr>
                </a:solidFill>
              </a:rPr>
              <a:t>.clone(</a:t>
            </a:r>
            <a:r>
              <a:rPr lang="fr-FR" sz="2700" b="1" i="1" dirty="0" smtClean="0">
                <a:solidFill>
                  <a:schemeClr val="tx2">
                    <a:lumMod val="75000"/>
                  </a:schemeClr>
                </a:solidFill>
              </a:rPr>
              <a:t>[</a:t>
            </a:r>
            <a:r>
              <a:rPr lang="fr-FR" sz="2700" b="1" i="1" dirty="0" err="1" smtClean="0">
                <a:solidFill>
                  <a:schemeClr val="tx2">
                    <a:lumMod val="75000"/>
                  </a:schemeClr>
                </a:solidFill>
              </a:rPr>
              <a:t>withDataEvents</a:t>
            </a:r>
            <a:r>
              <a:rPr lang="fr-FR" sz="2700" b="1" i="1" dirty="0">
                <a:solidFill>
                  <a:schemeClr val="tx2">
                    <a:lumMod val="75000"/>
                  </a:schemeClr>
                </a:solidFill>
              </a:rPr>
              <a:t>][,</a:t>
            </a:r>
            <a:r>
              <a:rPr lang="fr-FR" sz="2700" b="1" i="1" dirty="0" err="1" smtClean="0">
                <a:solidFill>
                  <a:schemeClr val="tx2">
                    <a:lumMod val="75000"/>
                  </a:schemeClr>
                </a:solidFill>
              </a:rPr>
              <a:t>deepWithDataEvents</a:t>
            </a:r>
            <a:r>
              <a:rPr lang="fr-FR" sz="2700" b="1" i="1" dirty="0">
                <a:solidFill>
                  <a:schemeClr val="tx2">
                    <a:lumMod val="75000"/>
                  </a:schemeClr>
                </a:solidFill>
              </a:rPr>
              <a:t>]</a:t>
            </a:r>
            <a:r>
              <a:rPr lang="fr-FR" sz="2700" b="1" i="1" dirty="0" smtClean="0">
                <a:solidFill>
                  <a:schemeClr val="accent2">
                    <a:lumMod val="75000"/>
                  </a:schemeClr>
                </a:solidFill>
              </a:rPr>
              <a:t>)</a:t>
            </a:r>
            <a:endParaRPr lang="fr-FR" sz="2700" b="1" dirty="0">
              <a:solidFill>
                <a:schemeClr val="accent2">
                  <a:lumMod val="75000"/>
                </a:schemeClr>
              </a:solidFill>
            </a:endParaRPr>
          </a:p>
        </p:txBody>
      </p:sp>
      <p:sp>
        <p:nvSpPr>
          <p:cNvPr id="4" name="ZoneTexte 3"/>
          <p:cNvSpPr txBox="1"/>
          <p:nvPr/>
        </p:nvSpPr>
        <p:spPr>
          <a:xfrm>
            <a:off x="737690" y="1412776"/>
            <a:ext cx="8082782" cy="3416320"/>
          </a:xfrm>
          <a:prstGeom prst="rect">
            <a:avLst/>
          </a:prstGeom>
          <a:noFill/>
        </p:spPr>
        <p:txBody>
          <a:bodyPr wrap="square" rtlCol="0">
            <a:spAutoFit/>
          </a:bodyPr>
          <a:lstStyle/>
          <a:p>
            <a:r>
              <a:rPr lang="fr-FR" b="1" dirty="0">
                <a:solidFill>
                  <a:schemeClr val="tx2">
                    <a:lumMod val="75000"/>
                  </a:schemeClr>
                </a:solidFill>
              </a:rPr>
              <a:t>$(cible</a:t>
            </a:r>
            <a:r>
              <a:rPr lang="fr-FR" b="1" dirty="0" smtClean="0">
                <a:solidFill>
                  <a:schemeClr val="tx2">
                    <a:lumMod val="75000"/>
                  </a:schemeClr>
                </a:solidFill>
              </a:rPr>
              <a:t>).</a:t>
            </a:r>
            <a:r>
              <a:rPr lang="fr-FR" b="1" i="1" dirty="0">
                <a:solidFill>
                  <a:schemeClr val="accent2">
                    <a:lumMod val="75000"/>
                  </a:schemeClr>
                </a:solidFill>
              </a:rPr>
              <a:t> clone(</a:t>
            </a:r>
            <a:r>
              <a:rPr lang="fr-FR" b="1" i="1" dirty="0">
                <a:solidFill>
                  <a:schemeClr val="tx2">
                    <a:lumMod val="75000"/>
                  </a:schemeClr>
                </a:solidFill>
              </a:rPr>
              <a:t>[</a:t>
            </a:r>
            <a:r>
              <a:rPr lang="fr-FR" b="1" i="1" dirty="0" err="1">
                <a:solidFill>
                  <a:schemeClr val="tx2">
                    <a:lumMod val="75000"/>
                  </a:schemeClr>
                </a:solidFill>
              </a:rPr>
              <a:t>withDataEvents</a:t>
            </a:r>
            <a:r>
              <a:rPr lang="fr-FR" b="1" i="1" dirty="0">
                <a:solidFill>
                  <a:schemeClr val="tx2">
                    <a:lumMod val="75000"/>
                  </a:schemeClr>
                </a:solidFill>
              </a:rPr>
              <a:t>][,</a:t>
            </a:r>
            <a:r>
              <a:rPr lang="fr-FR" b="1" i="1" dirty="0" err="1" smtClean="0">
                <a:solidFill>
                  <a:schemeClr val="tx2">
                    <a:lumMod val="75000"/>
                  </a:schemeClr>
                </a:solidFill>
              </a:rPr>
              <a:t>deepWithDataEvents</a:t>
            </a:r>
            <a:r>
              <a:rPr lang="fr-FR" b="1" i="1" dirty="0">
                <a:solidFill>
                  <a:schemeClr val="tx2">
                    <a:lumMod val="75000"/>
                  </a:schemeClr>
                </a:solidFill>
              </a:rPr>
              <a:t>]</a:t>
            </a:r>
            <a:r>
              <a:rPr lang="fr-FR" b="1" i="1" dirty="0">
                <a:solidFill>
                  <a:schemeClr val="accent2">
                    <a:lumMod val="75000"/>
                  </a:schemeClr>
                </a:solidFill>
              </a:rPr>
              <a:t>)</a:t>
            </a:r>
            <a:endParaRPr lang="fr-FR" b="1" i="1" dirty="0" smtClean="0">
              <a:solidFill>
                <a:schemeClr val="accent2">
                  <a:lumMod val="75000"/>
                </a:schemeClr>
              </a:solidFill>
            </a:endParaRPr>
          </a:p>
          <a:p>
            <a:r>
              <a:rPr lang="fr-FR" dirty="0" smtClean="0"/>
              <a:t>crée une copie du jeu </a:t>
            </a:r>
            <a:r>
              <a:rPr lang="fr-FR" dirty="0"/>
              <a:t>d'éléments sélectionnés par </a:t>
            </a:r>
            <a:r>
              <a:rPr lang="fr-FR" b="1" dirty="0">
                <a:solidFill>
                  <a:schemeClr val="tx2">
                    <a:lumMod val="75000"/>
                  </a:schemeClr>
                </a:solidFill>
              </a:rPr>
              <a:t>$(cible</a:t>
            </a:r>
            <a:r>
              <a:rPr lang="fr-FR" b="1" dirty="0" smtClean="0">
                <a:solidFill>
                  <a:schemeClr val="tx2">
                    <a:lumMod val="75000"/>
                  </a:schemeClr>
                </a:solidFill>
              </a:rPr>
              <a:t>)</a:t>
            </a:r>
          </a:p>
          <a:p>
            <a:endParaRPr lang="fr-FR" b="1" dirty="0" smtClean="0">
              <a:solidFill>
                <a:schemeClr val="tx2">
                  <a:lumMod val="75000"/>
                </a:schemeClr>
              </a:solidFill>
            </a:endParaRPr>
          </a:p>
          <a:p>
            <a:r>
              <a:rPr lang="fr-FR" b="1" i="1" dirty="0" err="1">
                <a:solidFill>
                  <a:schemeClr val="tx2">
                    <a:lumMod val="75000"/>
                  </a:schemeClr>
                </a:solidFill>
              </a:rPr>
              <a:t>withDataEvents</a:t>
            </a:r>
            <a:r>
              <a:rPr lang="fr-FR" b="1" dirty="0" smtClean="0">
                <a:solidFill>
                  <a:schemeClr val="tx2">
                    <a:lumMod val="75000"/>
                  </a:schemeClr>
                </a:solidFill>
              </a:rPr>
              <a:t> </a:t>
            </a:r>
            <a:r>
              <a:rPr lang="fr-FR" b="1" dirty="0">
                <a:solidFill>
                  <a:schemeClr val="tx2">
                    <a:lumMod val="75000"/>
                  </a:schemeClr>
                </a:solidFill>
              </a:rPr>
              <a:t>:</a:t>
            </a:r>
            <a:r>
              <a:rPr lang="fr-FR" dirty="0"/>
              <a:t> </a:t>
            </a:r>
            <a:endParaRPr lang="fr-FR" dirty="0" smtClean="0"/>
          </a:p>
          <a:p>
            <a:r>
              <a:rPr lang="fr-FR" dirty="0" smtClean="0"/>
              <a:t>valeur booléenne indiquant si les gestionnaires d'évènement (</a:t>
            </a:r>
            <a:r>
              <a:rPr lang="fr-FR" dirty="0" err="1" smtClean="0"/>
              <a:t>handlers</a:t>
            </a:r>
            <a:r>
              <a:rPr lang="fr-FR" dirty="0" smtClean="0"/>
              <a:t>) sont copiés pour les éléments sélectionnés.</a:t>
            </a:r>
          </a:p>
          <a:p>
            <a:r>
              <a:rPr lang="fr-FR" dirty="0" smtClean="0"/>
              <a:t>Valeur par défaut : </a:t>
            </a:r>
            <a:r>
              <a:rPr lang="fr-FR" b="1" dirty="0" smtClean="0">
                <a:solidFill>
                  <a:schemeClr val="tx2">
                    <a:lumMod val="75000"/>
                  </a:schemeClr>
                </a:solidFill>
              </a:rPr>
              <a:t>false</a:t>
            </a:r>
            <a:r>
              <a:rPr lang="fr-FR" dirty="0" smtClean="0"/>
              <a:t>.</a:t>
            </a:r>
          </a:p>
          <a:p>
            <a:endParaRPr lang="fr-FR" dirty="0"/>
          </a:p>
          <a:p>
            <a:r>
              <a:rPr lang="fr-FR" b="1" i="1" dirty="0" err="1" smtClean="0">
                <a:solidFill>
                  <a:schemeClr val="tx2">
                    <a:lumMod val="75000"/>
                  </a:schemeClr>
                </a:solidFill>
              </a:rPr>
              <a:t>deepWithDataEvents</a:t>
            </a:r>
            <a:r>
              <a:rPr lang="fr-FR" b="1" dirty="0" smtClean="0">
                <a:solidFill>
                  <a:schemeClr val="tx2">
                    <a:lumMod val="75000"/>
                  </a:schemeClr>
                </a:solidFill>
              </a:rPr>
              <a:t> </a:t>
            </a:r>
            <a:r>
              <a:rPr lang="fr-FR" b="1" dirty="0">
                <a:solidFill>
                  <a:schemeClr val="tx2">
                    <a:lumMod val="75000"/>
                  </a:schemeClr>
                </a:solidFill>
              </a:rPr>
              <a:t>:</a:t>
            </a:r>
            <a:r>
              <a:rPr lang="fr-FR" dirty="0"/>
              <a:t> </a:t>
            </a:r>
          </a:p>
          <a:p>
            <a:r>
              <a:rPr lang="fr-FR" dirty="0"/>
              <a:t>valeur booléenne indiquant si les gestionnaires d'évènement (</a:t>
            </a:r>
            <a:r>
              <a:rPr lang="fr-FR" dirty="0" err="1"/>
              <a:t>handlers</a:t>
            </a:r>
            <a:r>
              <a:rPr lang="fr-FR" dirty="0"/>
              <a:t>) sont </a:t>
            </a:r>
            <a:r>
              <a:rPr lang="fr-FR" dirty="0" smtClean="0"/>
              <a:t>copiés pour tous les éléments enfants.</a:t>
            </a:r>
            <a:endParaRPr lang="fr-FR" dirty="0"/>
          </a:p>
          <a:p>
            <a:r>
              <a:rPr lang="fr-FR" dirty="0"/>
              <a:t>Valeur par défaut : </a:t>
            </a:r>
            <a:r>
              <a:rPr lang="fr-FR" b="1" dirty="0">
                <a:solidFill>
                  <a:schemeClr val="tx2">
                    <a:lumMod val="75000"/>
                  </a:schemeClr>
                </a:solidFill>
              </a:rPr>
              <a:t>false</a:t>
            </a:r>
            <a:r>
              <a:rPr lang="fr-FR" dirty="0" smtClean="0"/>
              <a:t>.</a:t>
            </a:r>
            <a:endParaRPr lang="fr-FR" dirty="0"/>
          </a:p>
        </p:txBody>
      </p:sp>
    </p:spTree>
    <p:extLst>
      <p:ext uri="{BB962C8B-B14F-4D97-AF65-F5344CB8AC3E}">
        <p14:creationId xmlns:p14="http://schemas.microsoft.com/office/powerpoint/2010/main" val="735799984"/>
      </p:ext>
    </p:extLst>
  </p:cSld>
  <p:clrMapOvr>
    <a:masterClrMapping/>
  </p:clrMapOvr>
  <p:transition spd="slow">
    <p:wipe dir="d"/>
  </p:transition>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700" b="1" i="1" dirty="0" smtClean="0">
                <a:solidFill>
                  <a:schemeClr val="accent2">
                    <a:lumMod val="75000"/>
                  </a:schemeClr>
                </a:solidFill>
              </a:rPr>
              <a:t>.clone(</a:t>
            </a:r>
            <a:r>
              <a:rPr lang="fr-FR" sz="2700" b="1" i="1" dirty="0" smtClean="0">
                <a:solidFill>
                  <a:schemeClr val="tx2">
                    <a:lumMod val="75000"/>
                  </a:schemeClr>
                </a:solidFill>
              </a:rPr>
              <a:t>[</a:t>
            </a:r>
            <a:r>
              <a:rPr lang="fr-FR" sz="2700" b="1" i="1" dirty="0" err="1" smtClean="0">
                <a:solidFill>
                  <a:schemeClr val="tx2">
                    <a:lumMod val="75000"/>
                  </a:schemeClr>
                </a:solidFill>
              </a:rPr>
              <a:t>withDataEvents</a:t>
            </a:r>
            <a:r>
              <a:rPr lang="fr-FR" sz="2700" b="1" i="1" dirty="0">
                <a:solidFill>
                  <a:schemeClr val="tx2">
                    <a:lumMod val="75000"/>
                  </a:schemeClr>
                </a:solidFill>
              </a:rPr>
              <a:t>][,</a:t>
            </a:r>
            <a:r>
              <a:rPr lang="fr-FR" sz="2700" b="1" i="1" dirty="0" err="1" smtClean="0">
                <a:solidFill>
                  <a:schemeClr val="tx2">
                    <a:lumMod val="75000"/>
                  </a:schemeClr>
                </a:solidFill>
              </a:rPr>
              <a:t>deepWithDataEvents</a:t>
            </a:r>
            <a:r>
              <a:rPr lang="fr-FR" sz="2700" b="1" i="1" dirty="0">
                <a:solidFill>
                  <a:schemeClr val="tx2">
                    <a:lumMod val="75000"/>
                  </a:schemeClr>
                </a:solidFill>
              </a:rPr>
              <a:t>]</a:t>
            </a:r>
            <a:r>
              <a:rPr lang="fr-FR" sz="2700" b="1" i="1" dirty="0" smtClean="0">
                <a:solidFill>
                  <a:schemeClr val="accent2">
                    <a:lumMod val="75000"/>
                  </a:schemeClr>
                </a:solidFill>
              </a:rPr>
              <a:t>)</a:t>
            </a:r>
            <a:endParaRPr lang="fr-FR" sz="2700" b="1" dirty="0">
              <a:solidFill>
                <a:schemeClr val="accent2">
                  <a:lumMod val="75000"/>
                </a:schemeClr>
              </a:solidFill>
            </a:endParaRPr>
          </a:p>
        </p:txBody>
      </p:sp>
      <p:sp>
        <p:nvSpPr>
          <p:cNvPr id="4" name="ZoneTexte 3"/>
          <p:cNvSpPr txBox="1"/>
          <p:nvPr/>
        </p:nvSpPr>
        <p:spPr>
          <a:xfrm>
            <a:off x="737690" y="1412776"/>
            <a:ext cx="8082782" cy="5355312"/>
          </a:xfrm>
          <a:prstGeom prst="rect">
            <a:avLst/>
          </a:prstGeom>
          <a:noFill/>
        </p:spPr>
        <p:txBody>
          <a:bodyPr wrap="square" rtlCol="0">
            <a:spAutoFit/>
          </a:bodyPr>
          <a:lstStyle/>
          <a:p>
            <a:r>
              <a:rPr lang="fr-FR" dirty="0" smtClean="0"/>
              <a:t>Exemple :</a:t>
            </a:r>
          </a:p>
          <a:p>
            <a:r>
              <a:rPr lang="en-US" dirty="0"/>
              <a:t>&lt;div class</a:t>
            </a:r>
            <a:r>
              <a:rPr lang="en-US" dirty="0" smtClean="0"/>
              <a:t>="</a:t>
            </a:r>
            <a:r>
              <a:rPr lang="en-US" dirty="0" err="1" smtClean="0"/>
              <a:t>entete</a:t>
            </a:r>
            <a:r>
              <a:rPr lang="en-US" dirty="0" smtClean="0"/>
              <a:t>"&gt;</a:t>
            </a:r>
            <a:endParaRPr lang="en-US" dirty="0"/>
          </a:p>
          <a:p>
            <a:r>
              <a:rPr lang="en-US" dirty="0" smtClean="0"/>
              <a:t>   &lt;</a:t>
            </a:r>
            <a:r>
              <a:rPr lang="en-US" dirty="0"/>
              <a:t>div class</a:t>
            </a:r>
            <a:r>
              <a:rPr lang="en-US" dirty="0" smtClean="0"/>
              <a:t>="</a:t>
            </a:r>
            <a:r>
              <a:rPr lang="en-US" dirty="0" err="1" smtClean="0"/>
              <a:t>titre</a:t>
            </a:r>
            <a:r>
              <a:rPr lang="en-US" dirty="0" smtClean="0"/>
              <a:t>"&gt;</a:t>
            </a:r>
            <a:endParaRPr lang="en-US" dirty="0"/>
          </a:p>
          <a:p>
            <a:r>
              <a:rPr lang="en-US" dirty="0" smtClean="0"/>
              <a:t>        </a:t>
            </a:r>
            <a:r>
              <a:rPr lang="en-US" dirty="0" err="1" smtClean="0"/>
              <a:t>Titre</a:t>
            </a:r>
            <a:r>
              <a:rPr lang="en-US" dirty="0" smtClean="0"/>
              <a:t> de la page</a:t>
            </a:r>
            <a:endParaRPr lang="en-US" dirty="0"/>
          </a:p>
          <a:p>
            <a:r>
              <a:rPr lang="en-US" dirty="0" smtClean="0"/>
              <a:t>       &lt;</a:t>
            </a:r>
            <a:r>
              <a:rPr lang="en-US" dirty="0"/>
              <a:t>div class</a:t>
            </a:r>
            <a:r>
              <a:rPr lang="en-US" dirty="0" smtClean="0"/>
              <a:t>="article"&gt;</a:t>
            </a:r>
            <a:r>
              <a:rPr lang="en-US" dirty="0" err="1" smtClean="0"/>
              <a:t>Démonstration</a:t>
            </a:r>
            <a:r>
              <a:rPr lang="en-US" dirty="0" smtClean="0"/>
              <a:t>&lt;/</a:t>
            </a:r>
            <a:r>
              <a:rPr lang="en-US" dirty="0"/>
              <a:t>div&gt;</a:t>
            </a:r>
          </a:p>
          <a:p>
            <a:r>
              <a:rPr lang="en-US" dirty="0" smtClean="0"/>
              <a:t>   &lt;/</a:t>
            </a:r>
            <a:r>
              <a:rPr lang="en-US" dirty="0"/>
              <a:t>div&gt;</a:t>
            </a:r>
          </a:p>
          <a:p>
            <a:r>
              <a:rPr lang="en-US" dirty="0"/>
              <a:t>&lt;/div</a:t>
            </a:r>
            <a:r>
              <a:rPr lang="en-US" dirty="0" smtClean="0"/>
              <a:t>&gt;</a:t>
            </a:r>
          </a:p>
          <a:p>
            <a:r>
              <a:rPr lang="en-US" dirty="0" smtClean="0"/>
              <a:t>&lt;script&gt;</a:t>
            </a:r>
            <a:endParaRPr lang="en-US" dirty="0"/>
          </a:p>
          <a:p>
            <a:r>
              <a:rPr lang="fr-FR" b="1" dirty="0" smtClean="0">
                <a:solidFill>
                  <a:schemeClr val="accent2">
                    <a:lumMod val="75000"/>
                  </a:schemeClr>
                </a:solidFill>
              </a:rPr>
              <a:t>$('.article').</a:t>
            </a:r>
            <a:r>
              <a:rPr lang="fr-FR" b="1" dirty="0">
                <a:solidFill>
                  <a:schemeClr val="accent2">
                    <a:lumMod val="75000"/>
                  </a:schemeClr>
                </a:solidFill>
              </a:rPr>
              <a:t>clone</a:t>
            </a:r>
            <a:r>
              <a:rPr lang="fr-FR" b="1" dirty="0" smtClean="0">
                <a:solidFill>
                  <a:schemeClr val="accent2">
                    <a:lumMod val="75000"/>
                  </a:schemeClr>
                </a:solidFill>
              </a:rPr>
              <a:t>().</a:t>
            </a:r>
            <a:r>
              <a:rPr lang="fr-FR" b="1" dirty="0" err="1" smtClean="0">
                <a:solidFill>
                  <a:schemeClr val="accent2">
                    <a:lumMod val="75000"/>
                  </a:schemeClr>
                </a:solidFill>
              </a:rPr>
              <a:t>prependTo</a:t>
            </a:r>
            <a:r>
              <a:rPr lang="fr-FR" b="1" dirty="0" smtClean="0">
                <a:solidFill>
                  <a:schemeClr val="accent2">
                    <a:lumMod val="75000"/>
                  </a:schemeClr>
                </a:solidFill>
              </a:rPr>
              <a:t>('.titre');</a:t>
            </a:r>
          </a:p>
          <a:p>
            <a:r>
              <a:rPr lang="fr-FR" dirty="0" smtClean="0"/>
              <a:t>&lt;/script&gt;</a:t>
            </a:r>
          </a:p>
          <a:p>
            <a:r>
              <a:rPr lang="fr-FR" dirty="0" smtClean="0"/>
              <a:t>---------------------------------------------------------------------------------------------------------</a:t>
            </a:r>
            <a:endParaRPr lang="fr-FR" dirty="0"/>
          </a:p>
          <a:p>
            <a:r>
              <a:rPr lang="fr-FR" dirty="0" smtClean="0">
                <a:solidFill>
                  <a:schemeClr val="accent2">
                    <a:lumMod val="75000"/>
                  </a:schemeClr>
                </a:solidFill>
              </a:rPr>
              <a:t>Résultat : </a:t>
            </a:r>
          </a:p>
          <a:p>
            <a:r>
              <a:rPr lang="fr-FR" dirty="0" smtClean="0"/>
              <a:t>&lt;</a:t>
            </a:r>
            <a:r>
              <a:rPr lang="fr-FR" dirty="0"/>
              <a:t>div class="</a:t>
            </a:r>
            <a:r>
              <a:rPr lang="fr-FR" dirty="0" err="1"/>
              <a:t>entete</a:t>
            </a:r>
            <a:r>
              <a:rPr lang="fr-FR" dirty="0"/>
              <a:t>"&gt;</a:t>
            </a:r>
          </a:p>
          <a:p>
            <a:r>
              <a:rPr lang="fr-FR" dirty="0"/>
              <a:t>   &lt;div class="titre"&gt;</a:t>
            </a:r>
            <a:r>
              <a:rPr lang="fr-FR" b="1" dirty="0">
                <a:solidFill>
                  <a:schemeClr val="tx2">
                    <a:lumMod val="75000"/>
                  </a:schemeClr>
                </a:solidFill>
              </a:rPr>
              <a:t>&lt;div class="article"&gt;Démonstration&lt;/div&gt;</a:t>
            </a:r>
          </a:p>
          <a:p>
            <a:r>
              <a:rPr lang="fr-FR" dirty="0"/>
              <a:t>        Titre de la page</a:t>
            </a:r>
          </a:p>
          <a:p>
            <a:r>
              <a:rPr lang="fr-FR" dirty="0"/>
              <a:t>       &lt;div class="article"&gt;Démonstration&lt;/div&gt;</a:t>
            </a:r>
          </a:p>
          <a:p>
            <a:r>
              <a:rPr lang="fr-FR" dirty="0"/>
              <a:t>   &lt;/div&gt;</a:t>
            </a:r>
          </a:p>
          <a:p>
            <a:r>
              <a:rPr lang="fr-FR" dirty="0"/>
              <a:t>&lt;/div&gt;</a:t>
            </a:r>
          </a:p>
          <a:p>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1556792"/>
            <a:ext cx="2448272" cy="240961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0868987"/>
      </p:ext>
    </p:extLst>
  </p:cSld>
  <p:clrMapOvr>
    <a:masterClrMapping/>
  </p:clrMapOvr>
  <p:transition spd="slow">
    <p:wipe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683568" y="1340768"/>
            <a:ext cx="8208912" cy="369332"/>
          </a:xfrm>
          <a:prstGeom prst="rect">
            <a:avLst/>
          </a:prstGeom>
          <a:noFill/>
          <a:ln>
            <a:solidFill>
              <a:schemeClr val="accent1"/>
            </a:solidFill>
          </a:ln>
        </p:spPr>
        <p:txBody>
          <a:bodyPr wrap="square" rtlCol="0">
            <a:spAutoFit/>
          </a:bodyPr>
          <a:lstStyle/>
          <a:p>
            <a:r>
              <a:rPr lang="fr-FR" b="1" dirty="0" smtClean="0">
                <a:solidFill>
                  <a:schemeClr val="accent2">
                    <a:lumMod val="75000"/>
                  </a:schemeClr>
                </a:solidFill>
              </a:rPr>
              <a:t>Evénements du clavier</a:t>
            </a:r>
          </a:p>
        </p:txBody>
      </p:sp>
      <p:graphicFrame>
        <p:nvGraphicFramePr>
          <p:cNvPr id="3" name="Tableau 2"/>
          <p:cNvGraphicFramePr>
            <a:graphicFrameLocks noGrp="1"/>
          </p:cNvGraphicFramePr>
          <p:nvPr>
            <p:extLst>
              <p:ext uri="{D42A27DB-BD31-4B8C-83A1-F6EECF244321}">
                <p14:modId xmlns:p14="http://schemas.microsoft.com/office/powerpoint/2010/main" val="3116562804"/>
              </p:ext>
            </p:extLst>
          </p:nvPr>
        </p:nvGraphicFramePr>
        <p:xfrm>
          <a:off x="668455" y="1844824"/>
          <a:ext cx="8077200" cy="1097280"/>
        </p:xfrm>
        <a:graphic>
          <a:graphicData uri="http://schemas.openxmlformats.org/drawingml/2006/table">
            <a:tbl>
              <a:tblPr/>
              <a:tblGrid>
                <a:gridCol w="1433736"/>
                <a:gridCol w="6643464"/>
              </a:tblGrid>
              <a:tr h="0">
                <a:tc>
                  <a:txBody>
                    <a:bodyPr/>
                    <a:lstStyle/>
                    <a:p>
                      <a:r>
                        <a:rPr lang="fr-FR" b="1"/>
                        <a:t>onkeydown</a:t>
                      </a:r>
                      <a:endParaRPr lang="fr-FR"/>
                    </a:p>
                  </a:txBody>
                  <a:tcPr marL="0" marR="0" marT="0" marB="0" anchor="ctr">
                    <a:lnL>
                      <a:noFill/>
                    </a:lnL>
                    <a:lnR>
                      <a:noFill/>
                    </a:lnR>
                    <a:lnT>
                      <a:noFill/>
                    </a:lnT>
                    <a:lnB>
                      <a:noFill/>
                    </a:lnB>
                  </a:tcPr>
                </a:tc>
                <a:tc>
                  <a:txBody>
                    <a:bodyPr/>
                    <a:lstStyle/>
                    <a:p>
                      <a:r>
                        <a:rPr lang="fr-FR"/>
                        <a:t>Script à exécuter lorsque qu’une touche est pressée</a:t>
                      </a:r>
                    </a:p>
                  </a:txBody>
                  <a:tcPr marL="0" marR="0" marT="0" marB="0" anchor="ctr">
                    <a:lnL>
                      <a:noFill/>
                    </a:lnL>
                    <a:lnR>
                      <a:noFill/>
                    </a:lnR>
                    <a:lnT>
                      <a:noFill/>
                    </a:lnT>
                    <a:lnB>
                      <a:noFill/>
                    </a:lnB>
                  </a:tcPr>
                </a:tc>
              </a:tr>
              <a:tr h="0">
                <a:tc>
                  <a:txBody>
                    <a:bodyPr/>
                    <a:lstStyle/>
                    <a:p>
                      <a:r>
                        <a:rPr lang="fr-FR" b="1"/>
                        <a:t>onkeypress</a:t>
                      </a:r>
                      <a:endParaRPr lang="fr-FR"/>
                    </a:p>
                  </a:txBody>
                  <a:tcPr marL="0" marR="0" marT="0" marB="0" anchor="ctr">
                    <a:lnL>
                      <a:noFill/>
                    </a:lnL>
                    <a:lnR>
                      <a:noFill/>
                    </a:lnR>
                    <a:lnT>
                      <a:noFill/>
                    </a:lnT>
                    <a:lnB>
                      <a:noFill/>
                    </a:lnB>
                  </a:tcPr>
                </a:tc>
                <a:tc>
                  <a:txBody>
                    <a:bodyPr/>
                    <a:lstStyle/>
                    <a:p>
                      <a:r>
                        <a:rPr lang="fr-FR"/>
                        <a:t>Script à exécuter lorsqu’une touche du clavier est enfoncée puis relâchée</a:t>
                      </a:r>
                    </a:p>
                  </a:txBody>
                  <a:tcPr marL="0" marR="0" marT="0" marB="0" anchor="ctr">
                    <a:lnL>
                      <a:noFill/>
                    </a:lnL>
                    <a:lnR>
                      <a:noFill/>
                    </a:lnR>
                    <a:lnT>
                      <a:noFill/>
                    </a:lnT>
                    <a:lnB>
                      <a:noFill/>
                    </a:lnB>
                  </a:tcPr>
                </a:tc>
              </a:tr>
              <a:tr h="0">
                <a:tc>
                  <a:txBody>
                    <a:bodyPr/>
                    <a:lstStyle/>
                    <a:p>
                      <a:r>
                        <a:rPr lang="fr-FR" b="1"/>
                        <a:t>onkeyup</a:t>
                      </a:r>
                      <a:endParaRPr lang="fr-FR"/>
                    </a:p>
                  </a:txBody>
                  <a:tcPr marL="0" marR="0" marT="0" marB="0" anchor="ctr">
                    <a:lnL>
                      <a:noFill/>
                    </a:lnL>
                    <a:lnR>
                      <a:noFill/>
                    </a:lnR>
                    <a:lnT>
                      <a:noFill/>
                    </a:lnT>
                    <a:lnB>
                      <a:noFill/>
                    </a:lnB>
                  </a:tcPr>
                </a:tc>
                <a:tc>
                  <a:txBody>
                    <a:bodyPr/>
                    <a:lstStyle/>
                    <a:p>
                      <a:r>
                        <a:rPr lang="fr-FR" dirty="0"/>
                        <a:t>Script à exécuter lorsqu’une touche est relâchée</a:t>
                      </a:r>
                    </a:p>
                  </a:txBody>
                  <a:tcPr marL="0" marR="0" marT="0" marB="0" anchor="ctr">
                    <a:lnL>
                      <a:noFill/>
                    </a:lnL>
                    <a:lnR>
                      <a:noFill/>
                    </a:lnR>
                    <a:lnT>
                      <a:noFill/>
                    </a:lnT>
                    <a:lnB>
                      <a:noFill/>
                    </a:lnB>
                  </a:tcPr>
                </a:tc>
              </a:tr>
            </a:tbl>
          </a:graphicData>
        </a:graphic>
      </p:graphicFrame>
    </p:spTree>
    <p:extLst>
      <p:ext uri="{BB962C8B-B14F-4D97-AF65-F5344CB8AC3E}">
        <p14:creationId xmlns:p14="http://schemas.microsoft.com/office/powerpoint/2010/main" val="3056017486"/>
      </p:ext>
    </p:extLst>
  </p:cSld>
  <p:clrMapOvr>
    <a:masterClrMapping/>
  </p:clrMapOvr>
  <p:transition spd="slow">
    <p:wipe dir="d"/>
  </p:transition>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700" b="1" i="1" dirty="0">
                <a:solidFill>
                  <a:schemeClr val="accent2">
                    <a:lumMod val="75000"/>
                  </a:schemeClr>
                </a:solidFill>
              </a:rPr>
              <a:t>.</a:t>
            </a:r>
            <a:r>
              <a:rPr lang="fr-FR" sz="2700" b="1" i="1" dirty="0" err="1" smtClean="0">
                <a:solidFill>
                  <a:schemeClr val="accent2">
                    <a:lumMod val="75000"/>
                  </a:schemeClr>
                </a:solidFill>
              </a:rPr>
              <a:t>insertBefore</a:t>
            </a:r>
            <a:r>
              <a:rPr lang="fr-FR" sz="2700" b="1" i="1" dirty="0" smtClean="0">
                <a:solidFill>
                  <a:schemeClr val="accent2">
                    <a:lumMod val="75000"/>
                  </a:schemeClr>
                </a:solidFill>
              </a:rPr>
              <a:t>(</a:t>
            </a:r>
            <a:r>
              <a:rPr lang="fr-FR" sz="2700" b="1" i="1" dirty="0" smtClean="0">
                <a:solidFill>
                  <a:schemeClr val="tx2">
                    <a:lumMod val="75000"/>
                  </a:schemeClr>
                </a:solidFill>
              </a:rPr>
              <a:t>cible2</a:t>
            </a:r>
            <a:r>
              <a:rPr lang="fr-FR" sz="2700" b="1" i="1" dirty="0" smtClean="0">
                <a:solidFill>
                  <a:schemeClr val="accent2">
                    <a:lumMod val="75000"/>
                  </a:schemeClr>
                </a:solidFill>
              </a:rPr>
              <a:t>)</a:t>
            </a:r>
            <a:endParaRPr lang="fr-FR" sz="2700" b="1" dirty="0">
              <a:solidFill>
                <a:schemeClr val="accent2">
                  <a:lumMod val="75000"/>
                </a:schemeClr>
              </a:solidFill>
            </a:endParaRPr>
          </a:p>
        </p:txBody>
      </p:sp>
      <p:sp>
        <p:nvSpPr>
          <p:cNvPr id="4" name="ZoneTexte 3"/>
          <p:cNvSpPr txBox="1"/>
          <p:nvPr/>
        </p:nvSpPr>
        <p:spPr>
          <a:xfrm>
            <a:off x="737690" y="1340768"/>
            <a:ext cx="8082782" cy="5770811"/>
          </a:xfrm>
          <a:prstGeom prst="rect">
            <a:avLst/>
          </a:prstGeom>
          <a:noFill/>
        </p:spPr>
        <p:txBody>
          <a:bodyPr wrap="square" rtlCol="0">
            <a:spAutoFit/>
          </a:bodyPr>
          <a:lstStyle/>
          <a:p>
            <a:r>
              <a:rPr lang="fr-FR" b="1" dirty="0">
                <a:solidFill>
                  <a:schemeClr val="tx2">
                    <a:lumMod val="75000"/>
                  </a:schemeClr>
                </a:solidFill>
              </a:rPr>
              <a:t>$(cible</a:t>
            </a:r>
            <a:r>
              <a:rPr lang="fr-FR" b="1" dirty="0" smtClean="0">
                <a:solidFill>
                  <a:schemeClr val="tx2">
                    <a:lumMod val="75000"/>
                  </a:schemeClr>
                </a:solidFill>
              </a:rPr>
              <a:t>).</a:t>
            </a:r>
            <a:r>
              <a:rPr lang="fr-FR" b="1" i="1" dirty="0">
                <a:solidFill>
                  <a:schemeClr val="accent2">
                    <a:lumMod val="75000"/>
                  </a:schemeClr>
                </a:solidFill>
              </a:rPr>
              <a:t> </a:t>
            </a:r>
            <a:r>
              <a:rPr lang="fr-FR" b="1" i="1" dirty="0" err="1">
                <a:solidFill>
                  <a:schemeClr val="accent2">
                    <a:lumMod val="75000"/>
                  </a:schemeClr>
                </a:solidFill>
              </a:rPr>
              <a:t>insertBefore</a:t>
            </a:r>
            <a:r>
              <a:rPr lang="fr-FR" b="1" i="1" dirty="0">
                <a:solidFill>
                  <a:schemeClr val="accent2">
                    <a:lumMod val="75000"/>
                  </a:schemeClr>
                </a:solidFill>
              </a:rPr>
              <a:t>(</a:t>
            </a:r>
            <a:r>
              <a:rPr lang="fr-FR" b="1" i="1" dirty="0">
                <a:solidFill>
                  <a:schemeClr val="tx2">
                    <a:lumMod val="75000"/>
                  </a:schemeClr>
                </a:solidFill>
              </a:rPr>
              <a:t>cible2</a:t>
            </a:r>
            <a:r>
              <a:rPr lang="fr-FR" b="1" i="1" dirty="0">
                <a:solidFill>
                  <a:schemeClr val="accent2">
                    <a:lumMod val="75000"/>
                  </a:schemeClr>
                </a:solidFill>
              </a:rPr>
              <a:t>)</a:t>
            </a:r>
            <a:endParaRPr lang="fr-FR" b="1" i="1" dirty="0" smtClean="0">
              <a:solidFill>
                <a:schemeClr val="accent2">
                  <a:lumMod val="75000"/>
                </a:schemeClr>
              </a:solidFill>
            </a:endParaRPr>
          </a:p>
          <a:p>
            <a:r>
              <a:rPr lang="fr-FR" dirty="0" smtClean="0"/>
              <a:t>insère </a:t>
            </a:r>
            <a:r>
              <a:rPr lang="fr-FR" b="1" dirty="0">
                <a:solidFill>
                  <a:schemeClr val="tx2">
                    <a:lumMod val="75000"/>
                  </a:schemeClr>
                </a:solidFill>
              </a:rPr>
              <a:t>$(cible</a:t>
            </a:r>
            <a:r>
              <a:rPr lang="fr-FR" b="1" dirty="0" smtClean="0">
                <a:solidFill>
                  <a:schemeClr val="tx2">
                    <a:lumMod val="75000"/>
                  </a:schemeClr>
                </a:solidFill>
              </a:rPr>
              <a:t>) </a:t>
            </a:r>
            <a:r>
              <a:rPr lang="fr-FR" dirty="0" smtClean="0"/>
              <a:t>avant chaque élément du jeu</a:t>
            </a:r>
            <a:r>
              <a:rPr lang="fr-FR" b="1" dirty="0" smtClean="0">
                <a:solidFill>
                  <a:schemeClr val="tx2">
                    <a:lumMod val="75000"/>
                  </a:schemeClr>
                </a:solidFill>
              </a:rPr>
              <a:t> $cible2,</a:t>
            </a:r>
          </a:p>
          <a:p>
            <a:r>
              <a:rPr lang="fr-FR" b="1" i="1" dirty="0" smtClean="0">
                <a:solidFill>
                  <a:schemeClr val="tx2">
                    <a:lumMod val="75000"/>
                  </a:schemeClr>
                </a:solidFill>
              </a:rPr>
              <a:t>cible2</a:t>
            </a:r>
            <a:r>
              <a:rPr lang="fr-FR" b="1" dirty="0" smtClean="0">
                <a:solidFill>
                  <a:schemeClr val="tx2">
                    <a:lumMod val="75000"/>
                  </a:schemeClr>
                </a:solidFill>
              </a:rPr>
              <a:t> </a:t>
            </a:r>
            <a:r>
              <a:rPr lang="fr-FR" b="1" dirty="0">
                <a:solidFill>
                  <a:schemeClr val="tx2">
                    <a:lumMod val="75000"/>
                  </a:schemeClr>
                </a:solidFill>
              </a:rPr>
              <a:t>:</a:t>
            </a:r>
            <a:r>
              <a:rPr lang="fr-FR" dirty="0"/>
              <a:t> </a:t>
            </a:r>
            <a:endParaRPr lang="fr-FR" dirty="0" smtClean="0"/>
          </a:p>
          <a:p>
            <a:r>
              <a:rPr lang="fr-FR" dirty="0"/>
              <a:t>cette expression permet de spécifier les éléments </a:t>
            </a:r>
            <a:r>
              <a:rPr lang="fr-FR" dirty="0" smtClean="0"/>
              <a:t>avant lesquels  </a:t>
            </a:r>
            <a:r>
              <a:rPr lang="fr-FR" b="1" dirty="0">
                <a:solidFill>
                  <a:schemeClr val="tx2">
                    <a:lumMod val="75000"/>
                  </a:schemeClr>
                </a:solidFill>
              </a:rPr>
              <a:t>$(cible) </a:t>
            </a:r>
            <a:r>
              <a:rPr lang="fr-FR" dirty="0"/>
              <a:t>sera </a:t>
            </a:r>
            <a:r>
              <a:rPr lang="fr-FR" dirty="0" smtClean="0"/>
              <a:t>inséré.</a:t>
            </a:r>
          </a:p>
          <a:p>
            <a:r>
              <a:rPr lang="fr-FR" dirty="0" smtClean="0"/>
              <a:t>Exemple :</a:t>
            </a:r>
          </a:p>
          <a:p>
            <a:r>
              <a:rPr lang="en-US" dirty="0"/>
              <a:t>&lt;div class</a:t>
            </a:r>
            <a:r>
              <a:rPr lang="en-US" dirty="0" smtClean="0"/>
              <a:t>="</a:t>
            </a:r>
            <a:r>
              <a:rPr lang="en-US" dirty="0" err="1" smtClean="0"/>
              <a:t>entete</a:t>
            </a:r>
            <a:r>
              <a:rPr lang="en-US" dirty="0" smtClean="0"/>
              <a:t>"&gt;</a:t>
            </a:r>
            <a:endParaRPr lang="en-US" dirty="0"/>
          </a:p>
          <a:p>
            <a:r>
              <a:rPr lang="en-US" dirty="0" smtClean="0"/>
              <a:t>   &lt;h2&gt;</a:t>
            </a:r>
            <a:r>
              <a:rPr lang="en-US" dirty="0" err="1" smtClean="0"/>
              <a:t>Semaine</a:t>
            </a:r>
            <a:r>
              <a:rPr lang="en-US" dirty="0" smtClean="0"/>
              <a:t>&lt;/</a:t>
            </a:r>
            <a:r>
              <a:rPr lang="en-US" dirty="0"/>
              <a:t>h2&gt;</a:t>
            </a:r>
          </a:p>
          <a:p>
            <a:r>
              <a:rPr lang="en-US" dirty="0" smtClean="0"/>
              <a:t>      &lt;</a:t>
            </a:r>
            <a:r>
              <a:rPr lang="en-US" dirty="0"/>
              <a:t>div class</a:t>
            </a:r>
            <a:r>
              <a:rPr lang="en-US" dirty="0" smtClean="0"/>
              <a:t>="</a:t>
            </a:r>
            <a:r>
              <a:rPr lang="en-US" dirty="0" err="1" smtClean="0"/>
              <a:t>cinq</a:t>
            </a:r>
            <a:r>
              <a:rPr lang="en-US" dirty="0" smtClean="0"/>
              <a:t>"&gt;Mardi&lt;/</a:t>
            </a:r>
            <a:r>
              <a:rPr lang="en-US" dirty="0"/>
              <a:t>div&gt;</a:t>
            </a:r>
          </a:p>
          <a:p>
            <a:r>
              <a:rPr lang="en-US" dirty="0" smtClean="0"/>
              <a:t>      &lt;</a:t>
            </a:r>
            <a:r>
              <a:rPr lang="en-US" dirty="0"/>
              <a:t>div class</a:t>
            </a:r>
            <a:r>
              <a:rPr lang="en-US" dirty="0" smtClean="0"/>
              <a:t>="</a:t>
            </a:r>
            <a:r>
              <a:rPr lang="en-US" dirty="0" err="1" smtClean="0"/>
              <a:t>cinq</a:t>
            </a:r>
            <a:r>
              <a:rPr lang="en-US" dirty="0" smtClean="0"/>
              <a:t>"&gt;</a:t>
            </a:r>
            <a:r>
              <a:rPr lang="en-US" dirty="0" err="1" smtClean="0"/>
              <a:t>Mercredi</a:t>
            </a:r>
            <a:r>
              <a:rPr lang="en-US" dirty="0" smtClean="0"/>
              <a:t>&lt;/</a:t>
            </a:r>
            <a:r>
              <a:rPr lang="en-US" dirty="0"/>
              <a:t>div&gt;</a:t>
            </a:r>
          </a:p>
          <a:p>
            <a:r>
              <a:rPr lang="en-US" dirty="0"/>
              <a:t>&lt;/div&gt;</a:t>
            </a:r>
          </a:p>
          <a:p>
            <a:r>
              <a:rPr lang="fr-FR" dirty="0" smtClean="0"/>
              <a:t>&lt;script&gt;</a:t>
            </a:r>
          </a:p>
          <a:p>
            <a:r>
              <a:rPr lang="fr-FR" dirty="0"/>
              <a:t>$('&lt;</a:t>
            </a:r>
            <a:r>
              <a:rPr lang="fr-FR" dirty="0" smtClean="0"/>
              <a:t>p&gt;Janvier 2014&lt;/</a:t>
            </a:r>
            <a:r>
              <a:rPr lang="fr-FR" dirty="0"/>
              <a:t>p&gt;').</a:t>
            </a:r>
            <a:r>
              <a:rPr lang="fr-FR" dirty="0" err="1"/>
              <a:t>insertBefore</a:t>
            </a:r>
            <a:r>
              <a:rPr lang="fr-FR" dirty="0" smtClean="0"/>
              <a:t>('.cinq');</a:t>
            </a:r>
          </a:p>
          <a:p>
            <a:r>
              <a:rPr lang="fr-FR" dirty="0" smtClean="0"/>
              <a:t>&lt;/script&gt;</a:t>
            </a:r>
          </a:p>
          <a:p>
            <a:r>
              <a:rPr lang="fr-FR" dirty="0" smtClean="0"/>
              <a:t>---------------------------------------------------------------------------------</a:t>
            </a:r>
          </a:p>
          <a:p>
            <a:r>
              <a:rPr lang="fr-FR" dirty="0" smtClean="0">
                <a:solidFill>
                  <a:schemeClr val="tx2">
                    <a:lumMod val="75000"/>
                  </a:schemeClr>
                </a:solidFill>
              </a:rPr>
              <a:t>Résultat :</a:t>
            </a:r>
          </a:p>
          <a:p>
            <a:r>
              <a:rPr lang="fr-FR" dirty="0" smtClean="0">
                <a:solidFill>
                  <a:schemeClr val="tx2">
                    <a:lumMod val="75000"/>
                  </a:schemeClr>
                </a:solidFill>
              </a:rPr>
              <a:t>&lt;</a:t>
            </a:r>
            <a:r>
              <a:rPr lang="fr-FR" dirty="0">
                <a:solidFill>
                  <a:schemeClr val="tx2">
                    <a:lumMod val="75000"/>
                  </a:schemeClr>
                </a:solidFill>
              </a:rPr>
              <a:t>div class="</a:t>
            </a:r>
            <a:r>
              <a:rPr lang="fr-FR" dirty="0" err="1">
                <a:solidFill>
                  <a:schemeClr val="tx2">
                    <a:lumMod val="75000"/>
                  </a:schemeClr>
                </a:solidFill>
              </a:rPr>
              <a:t>entete</a:t>
            </a:r>
            <a:r>
              <a:rPr lang="fr-FR" dirty="0">
                <a:solidFill>
                  <a:schemeClr val="tx2">
                    <a:lumMod val="75000"/>
                  </a:schemeClr>
                </a:solidFill>
              </a:rPr>
              <a:t>"&gt;</a:t>
            </a:r>
          </a:p>
          <a:p>
            <a:r>
              <a:rPr lang="fr-FR" dirty="0">
                <a:solidFill>
                  <a:schemeClr val="tx2">
                    <a:lumMod val="75000"/>
                  </a:schemeClr>
                </a:solidFill>
              </a:rPr>
              <a:t>   &lt;h2&gt;Semaine&lt;/h2&gt;</a:t>
            </a:r>
          </a:p>
          <a:p>
            <a:r>
              <a:rPr lang="fr-FR" dirty="0">
                <a:solidFill>
                  <a:schemeClr val="tx2">
                    <a:lumMod val="75000"/>
                  </a:schemeClr>
                </a:solidFill>
              </a:rPr>
              <a:t>      &lt;p&gt;Janvier 2014&lt;/p&gt;&lt;div class="cinq"&gt;Mardi&lt;/div&gt;</a:t>
            </a:r>
          </a:p>
          <a:p>
            <a:r>
              <a:rPr lang="fr-FR" dirty="0">
                <a:solidFill>
                  <a:schemeClr val="tx2">
                    <a:lumMod val="75000"/>
                  </a:schemeClr>
                </a:solidFill>
              </a:rPr>
              <a:t>      &lt;p&gt;Janvier 2014&lt;/p&gt;&lt;div class="cinq"&gt;Mercredi&lt;/div&gt;</a:t>
            </a:r>
          </a:p>
          <a:p>
            <a:r>
              <a:rPr lang="fr-FR" dirty="0">
                <a:solidFill>
                  <a:schemeClr val="tx2">
                    <a:lumMod val="75000"/>
                  </a:schemeClr>
                </a:solidFill>
              </a:rPr>
              <a:t>&lt;/div</a:t>
            </a:r>
            <a:r>
              <a:rPr lang="fr-FR" dirty="0" smtClean="0">
                <a:solidFill>
                  <a:schemeClr val="tx2">
                    <a:lumMod val="75000"/>
                  </a:schemeClr>
                </a:solidFill>
              </a:rPr>
              <a:t>&gt;</a:t>
            </a:r>
            <a:endParaRPr lang="fr-FR"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3068960"/>
            <a:ext cx="1800200" cy="311087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63684030"/>
      </p:ext>
    </p:extLst>
  </p:cSld>
  <p:clrMapOvr>
    <a:masterClrMapping/>
  </p:clrMapOvr>
  <p:transition spd="slow">
    <p:wipe dir="d"/>
  </p:transition>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700" b="1" i="1" dirty="0">
                <a:solidFill>
                  <a:schemeClr val="accent2">
                    <a:lumMod val="75000"/>
                  </a:schemeClr>
                </a:solidFill>
              </a:rPr>
              <a:t>.</a:t>
            </a:r>
            <a:r>
              <a:rPr lang="fr-FR" sz="2700" b="1" i="1" dirty="0" err="1" smtClean="0">
                <a:solidFill>
                  <a:schemeClr val="accent2">
                    <a:lumMod val="75000"/>
                  </a:schemeClr>
                </a:solidFill>
              </a:rPr>
              <a:t>insertAfter</a:t>
            </a:r>
            <a:r>
              <a:rPr lang="fr-FR" sz="2700" b="1" i="1" dirty="0" smtClean="0">
                <a:solidFill>
                  <a:schemeClr val="accent2">
                    <a:lumMod val="75000"/>
                  </a:schemeClr>
                </a:solidFill>
              </a:rPr>
              <a:t>(</a:t>
            </a:r>
            <a:r>
              <a:rPr lang="fr-FR" sz="2700" b="1" i="1" dirty="0" smtClean="0">
                <a:solidFill>
                  <a:schemeClr val="tx2">
                    <a:lumMod val="75000"/>
                  </a:schemeClr>
                </a:solidFill>
              </a:rPr>
              <a:t>cible2</a:t>
            </a:r>
            <a:r>
              <a:rPr lang="fr-FR" sz="2700" b="1" i="1" dirty="0" smtClean="0">
                <a:solidFill>
                  <a:schemeClr val="accent2">
                    <a:lumMod val="75000"/>
                  </a:schemeClr>
                </a:solidFill>
              </a:rPr>
              <a:t>)</a:t>
            </a:r>
            <a:endParaRPr lang="fr-FR" sz="2700" b="1" dirty="0">
              <a:solidFill>
                <a:schemeClr val="accent2">
                  <a:lumMod val="75000"/>
                </a:schemeClr>
              </a:solidFill>
            </a:endParaRPr>
          </a:p>
        </p:txBody>
      </p:sp>
      <p:sp>
        <p:nvSpPr>
          <p:cNvPr id="4" name="ZoneTexte 3"/>
          <p:cNvSpPr txBox="1"/>
          <p:nvPr/>
        </p:nvSpPr>
        <p:spPr>
          <a:xfrm>
            <a:off x="737690" y="1340768"/>
            <a:ext cx="8082782" cy="5770811"/>
          </a:xfrm>
          <a:prstGeom prst="rect">
            <a:avLst/>
          </a:prstGeom>
          <a:noFill/>
        </p:spPr>
        <p:txBody>
          <a:bodyPr wrap="square" rtlCol="0">
            <a:spAutoFit/>
          </a:bodyPr>
          <a:lstStyle/>
          <a:p>
            <a:r>
              <a:rPr lang="fr-FR" b="1" dirty="0">
                <a:solidFill>
                  <a:schemeClr val="tx2">
                    <a:lumMod val="75000"/>
                  </a:schemeClr>
                </a:solidFill>
              </a:rPr>
              <a:t>$(cible</a:t>
            </a:r>
            <a:r>
              <a:rPr lang="fr-FR" b="1" dirty="0" smtClean="0">
                <a:solidFill>
                  <a:schemeClr val="tx2">
                    <a:lumMod val="75000"/>
                  </a:schemeClr>
                </a:solidFill>
              </a:rPr>
              <a:t>).</a:t>
            </a:r>
            <a:r>
              <a:rPr lang="fr-FR" b="1" i="1" dirty="0">
                <a:solidFill>
                  <a:schemeClr val="accent2">
                    <a:lumMod val="75000"/>
                  </a:schemeClr>
                </a:solidFill>
              </a:rPr>
              <a:t> </a:t>
            </a:r>
            <a:r>
              <a:rPr lang="fr-FR" b="1" i="1" dirty="0" err="1">
                <a:solidFill>
                  <a:schemeClr val="accent2">
                    <a:lumMod val="75000"/>
                  </a:schemeClr>
                </a:solidFill>
              </a:rPr>
              <a:t>insertAfter</a:t>
            </a:r>
            <a:r>
              <a:rPr lang="fr-FR" b="1" i="1" dirty="0">
                <a:solidFill>
                  <a:schemeClr val="accent2">
                    <a:lumMod val="75000"/>
                  </a:schemeClr>
                </a:solidFill>
              </a:rPr>
              <a:t>(</a:t>
            </a:r>
            <a:r>
              <a:rPr lang="fr-FR" b="1" i="1" dirty="0">
                <a:solidFill>
                  <a:schemeClr val="tx2">
                    <a:lumMod val="75000"/>
                  </a:schemeClr>
                </a:solidFill>
              </a:rPr>
              <a:t>cible2</a:t>
            </a:r>
            <a:r>
              <a:rPr lang="fr-FR" b="1" i="1" dirty="0">
                <a:solidFill>
                  <a:schemeClr val="accent2">
                    <a:lumMod val="75000"/>
                  </a:schemeClr>
                </a:solidFill>
              </a:rPr>
              <a:t>)</a:t>
            </a:r>
            <a:endParaRPr lang="fr-FR" b="1" i="1" dirty="0" smtClean="0">
              <a:solidFill>
                <a:schemeClr val="accent2">
                  <a:lumMod val="75000"/>
                </a:schemeClr>
              </a:solidFill>
            </a:endParaRPr>
          </a:p>
          <a:p>
            <a:r>
              <a:rPr lang="fr-FR" dirty="0" smtClean="0"/>
              <a:t>insère </a:t>
            </a:r>
            <a:r>
              <a:rPr lang="fr-FR" b="1" dirty="0">
                <a:solidFill>
                  <a:schemeClr val="tx2">
                    <a:lumMod val="75000"/>
                  </a:schemeClr>
                </a:solidFill>
              </a:rPr>
              <a:t>$(cible</a:t>
            </a:r>
            <a:r>
              <a:rPr lang="fr-FR" b="1" dirty="0" smtClean="0">
                <a:solidFill>
                  <a:schemeClr val="tx2">
                    <a:lumMod val="75000"/>
                  </a:schemeClr>
                </a:solidFill>
              </a:rPr>
              <a:t>) </a:t>
            </a:r>
            <a:r>
              <a:rPr lang="fr-FR" dirty="0" smtClean="0"/>
              <a:t>après chaque élément du jeu</a:t>
            </a:r>
            <a:r>
              <a:rPr lang="fr-FR" b="1" dirty="0" smtClean="0">
                <a:solidFill>
                  <a:schemeClr val="tx2">
                    <a:lumMod val="75000"/>
                  </a:schemeClr>
                </a:solidFill>
              </a:rPr>
              <a:t> $cible2,</a:t>
            </a:r>
          </a:p>
          <a:p>
            <a:r>
              <a:rPr lang="fr-FR" b="1" i="1" dirty="0" smtClean="0">
                <a:solidFill>
                  <a:schemeClr val="tx2">
                    <a:lumMod val="75000"/>
                  </a:schemeClr>
                </a:solidFill>
              </a:rPr>
              <a:t>cible2</a:t>
            </a:r>
            <a:r>
              <a:rPr lang="fr-FR" b="1" dirty="0" smtClean="0">
                <a:solidFill>
                  <a:schemeClr val="tx2">
                    <a:lumMod val="75000"/>
                  </a:schemeClr>
                </a:solidFill>
              </a:rPr>
              <a:t> </a:t>
            </a:r>
            <a:r>
              <a:rPr lang="fr-FR" b="1" dirty="0">
                <a:solidFill>
                  <a:schemeClr val="tx2">
                    <a:lumMod val="75000"/>
                  </a:schemeClr>
                </a:solidFill>
              </a:rPr>
              <a:t>:</a:t>
            </a:r>
            <a:r>
              <a:rPr lang="fr-FR" dirty="0"/>
              <a:t> </a:t>
            </a:r>
            <a:endParaRPr lang="fr-FR" dirty="0" smtClean="0"/>
          </a:p>
          <a:p>
            <a:r>
              <a:rPr lang="fr-FR" dirty="0"/>
              <a:t>cette expression permet de spécifier les éléments </a:t>
            </a:r>
            <a:r>
              <a:rPr lang="fr-FR" dirty="0" smtClean="0"/>
              <a:t>avant lesquels  </a:t>
            </a:r>
            <a:r>
              <a:rPr lang="fr-FR" b="1" dirty="0">
                <a:solidFill>
                  <a:schemeClr val="tx2">
                    <a:lumMod val="75000"/>
                  </a:schemeClr>
                </a:solidFill>
              </a:rPr>
              <a:t>$(cible) </a:t>
            </a:r>
            <a:r>
              <a:rPr lang="fr-FR" dirty="0"/>
              <a:t>sera </a:t>
            </a:r>
            <a:r>
              <a:rPr lang="fr-FR" dirty="0" smtClean="0"/>
              <a:t>inséré.</a:t>
            </a:r>
          </a:p>
          <a:p>
            <a:r>
              <a:rPr lang="fr-FR" dirty="0" smtClean="0"/>
              <a:t>Exemple :</a:t>
            </a:r>
          </a:p>
          <a:p>
            <a:r>
              <a:rPr lang="en-US" dirty="0"/>
              <a:t>&lt;div class</a:t>
            </a:r>
            <a:r>
              <a:rPr lang="en-US" dirty="0" smtClean="0"/>
              <a:t>="</a:t>
            </a:r>
            <a:r>
              <a:rPr lang="en-US" dirty="0" err="1" smtClean="0"/>
              <a:t>entete</a:t>
            </a:r>
            <a:r>
              <a:rPr lang="en-US" dirty="0" smtClean="0"/>
              <a:t>"&gt;</a:t>
            </a:r>
            <a:endParaRPr lang="en-US" dirty="0"/>
          </a:p>
          <a:p>
            <a:r>
              <a:rPr lang="en-US" dirty="0" smtClean="0"/>
              <a:t>   &lt;h2&gt;</a:t>
            </a:r>
            <a:r>
              <a:rPr lang="en-US" dirty="0" err="1" smtClean="0"/>
              <a:t>Semaine</a:t>
            </a:r>
            <a:r>
              <a:rPr lang="en-US" dirty="0" smtClean="0"/>
              <a:t>&lt;/</a:t>
            </a:r>
            <a:r>
              <a:rPr lang="en-US" dirty="0"/>
              <a:t>h2&gt;</a:t>
            </a:r>
          </a:p>
          <a:p>
            <a:r>
              <a:rPr lang="en-US" dirty="0" smtClean="0"/>
              <a:t>      &lt;</a:t>
            </a:r>
            <a:r>
              <a:rPr lang="en-US" dirty="0"/>
              <a:t>div class</a:t>
            </a:r>
            <a:r>
              <a:rPr lang="en-US" dirty="0" smtClean="0"/>
              <a:t>="</a:t>
            </a:r>
            <a:r>
              <a:rPr lang="en-US" dirty="0" err="1" smtClean="0"/>
              <a:t>cinq</a:t>
            </a:r>
            <a:r>
              <a:rPr lang="en-US" dirty="0" smtClean="0"/>
              <a:t>"&gt;Mardi&lt;/</a:t>
            </a:r>
            <a:r>
              <a:rPr lang="en-US" dirty="0"/>
              <a:t>div&gt;</a:t>
            </a:r>
          </a:p>
          <a:p>
            <a:r>
              <a:rPr lang="en-US" dirty="0" smtClean="0"/>
              <a:t>      &lt;</a:t>
            </a:r>
            <a:r>
              <a:rPr lang="en-US" dirty="0"/>
              <a:t>div class</a:t>
            </a:r>
            <a:r>
              <a:rPr lang="en-US" dirty="0" smtClean="0"/>
              <a:t>="</a:t>
            </a:r>
            <a:r>
              <a:rPr lang="en-US" dirty="0" err="1" smtClean="0"/>
              <a:t>cinq</a:t>
            </a:r>
            <a:r>
              <a:rPr lang="en-US" dirty="0" smtClean="0"/>
              <a:t>"&gt;</a:t>
            </a:r>
            <a:r>
              <a:rPr lang="en-US" dirty="0" err="1" smtClean="0"/>
              <a:t>Mercredi</a:t>
            </a:r>
            <a:r>
              <a:rPr lang="en-US" dirty="0" smtClean="0"/>
              <a:t>&lt;/</a:t>
            </a:r>
            <a:r>
              <a:rPr lang="en-US" dirty="0"/>
              <a:t>div&gt;</a:t>
            </a:r>
          </a:p>
          <a:p>
            <a:r>
              <a:rPr lang="en-US" dirty="0"/>
              <a:t>&lt;/div&gt;</a:t>
            </a:r>
          </a:p>
          <a:p>
            <a:r>
              <a:rPr lang="fr-FR" dirty="0" smtClean="0"/>
              <a:t>&lt;script&gt;</a:t>
            </a:r>
          </a:p>
          <a:p>
            <a:r>
              <a:rPr lang="fr-FR" dirty="0"/>
              <a:t>$('&lt;</a:t>
            </a:r>
            <a:r>
              <a:rPr lang="fr-FR" dirty="0" smtClean="0"/>
              <a:t>p&gt;Janvier 2014&lt;/</a:t>
            </a:r>
            <a:r>
              <a:rPr lang="fr-FR" dirty="0"/>
              <a:t>p&gt;').</a:t>
            </a:r>
            <a:r>
              <a:rPr lang="fr-FR" dirty="0" err="1" smtClean="0"/>
              <a:t>insertAfter</a:t>
            </a:r>
            <a:r>
              <a:rPr lang="fr-FR" dirty="0" smtClean="0"/>
              <a:t>('.cinq');</a:t>
            </a:r>
          </a:p>
          <a:p>
            <a:r>
              <a:rPr lang="fr-FR" dirty="0" smtClean="0"/>
              <a:t>&lt;/script&gt;</a:t>
            </a:r>
          </a:p>
          <a:p>
            <a:r>
              <a:rPr lang="fr-FR" dirty="0" smtClean="0"/>
              <a:t>---------------------------------------------------------------------------------</a:t>
            </a:r>
          </a:p>
          <a:p>
            <a:r>
              <a:rPr lang="fr-FR" dirty="0" smtClean="0">
                <a:solidFill>
                  <a:schemeClr val="tx2">
                    <a:lumMod val="75000"/>
                  </a:schemeClr>
                </a:solidFill>
              </a:rPr>
              <a:t>Résultat :</a:t>
            </a:r>
          </a:p>
          <a:p>
            <a:r>
              <a:rPr lang="fr-FR" dirty="0" smtClean="0">
                <a:solidFill>
                  <a:schemeClr val="tx2">
                    <a:lumMod val="75000"/>
                  </a:schemeClr>
                </a:solidFill>
              </a:rPr>
              <a:t>&lt;</a:t>
            </a:r>
            <a:r>
              <a:rPr lang="fr-FR" dirty="0">
                <a:solidFill>
                  <a:schemeClr val="tx2">
                    <a:lumMod val="75000"/>
                  </a:schemeClr>
                </a:solidFill>
              </a:rPr>
              <a:t>div class="</a:t>
            </a:r>
            <a:r>
              <a:rPr lang="fr-FR" dirty="0" err="1">
                <a:solidFill>
                  <a:schemeClr val="tx2">
                    <a:lumMod val="75000"/>
                  </a:schemeClr>
                </a:solidFill>
              </a:rPr>
              <a:t>entete</a:t>
            </a:r>
            <a:r>
              <a:rPr lang="fr-FR" dirty="0">
                <a:solidFill>
                  <a:schemeClr val="tx2">
                    <a:lumMod val="75000"/>
                  </a:schemeClr>
                </a:solidFill>
              </a:rPr>
              <a:t>"&gt;</a:t>
            </a:r>
          </a:p>
          <a:p>
            <a:r>
              <a:rPr lang="fr-FR" dirty="0">
                <a:solidFill>
                  <a:schemeClr val="tx2">
                    <a:lumMod val="75000"/>
                  </a:schemeClr>
                </a:solidFill>
              </a:rPr>
              <a:t>   &lt;h2&gt;Semaine&lt;/h2&gt;</a:t>
            </a:r>
          </a:p>
          <a:p>
            <a:r>
              <a:rPr lang="fr-FR" dirty="0">
                <a:solidFill>
                  <a:schemeClr val="tx2">
                    <a:lumMod val="75000"/>
                  </a:schemeClr>
                </a:solidFill>
              </a:rPr>
              <a:t> </a:t>
            </a:r>
            <a:r>
              <a:rPr lang="fr-FR" dirty="0" smtClean="0">
                <a:solidFill>
                  <a:schemeClr val="tx2">
                    <a:lumMod val="75000"/>
                  </a:schemeClr>
                </a:solidFill>
              </a:rPr>
              <a:t>     &lt;</a:t>
            </a:r>
            <a:r>
              <a:rPr lang="fr-FR" dirty="0">
                <a:solidFill>
                  <a:schemeClr val="tx2">
                    <a:lumMod val="75000"/>
                  </a:schemeClr>
                </a:solidFill>
              </a:rPr>
              <a:t>div class="cinq"&gt;Mardi&lt;/div&gt;&lt;p&gt;Janvier 2014&lt;/p&gt;</a:t>
            </a:r>
          </a:p>
          <a:p>
            <a:r>
              <a:rPr lang="fr-FR" dirty="0">
                <a:solidFill>
                  <a:schemeClr val="tx2">
                    <a:lumMod val="75000"/>
                  </a:schemeClr>
                </a:solidFill>
              </a:rPr>
              <a:t>      &lt;div class="cinq"&gt;Mercredi&lt;/div&gt;&lt;p&gt;Janvier 2014&lt;/p&gt;</a:t>
            </a:r>
          </a:p>
          <a:p>
            <a:r>
              <a:rPr lang="fr-FR" dirty="0">
                <a:solidFill>
                  <a:schemeClr val="tx2">
                    <a:lumMod val="75000"/>
                  </a:schemeClr>
                </a:solidFill>
              </a:rPr>
              <a:t>&lt;/div</a:t>
            </a:r>
            <a:r>
              <a:rPr lang="fr-FR" dirty="0" smtClean="0">
                <a:solidFill>
                  <a:schemeClr val="tx2">
                    <a:lumMod val="75000"/>
                  </a:schemeClr>
                </a:solidFill>
              </a:rPr>
              <a:t>&gt;</a:t>
            </a:r>
            <a:endParaRPr lang="fr-FR"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2852935"/>
            <a:ext cx="1656184" cy="275542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80664534"/>
      </p:ext>
    </p:extLst>
  </p:cSld>
  <p:clrMapOvr>
    <a:masterClrMapping/>
  </p:clrMapOvr>
  <p:transition spd="slow">
    <p:wipe dir="d"/>
  </p:transition>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700" b="1" i="1" dirty="0" smtClean="0">
                <a:solidFill>
                  <a:schemeClr val="accent2">
                    <a:lumMod val="75000"/>
                  </a:schemeClr>
                </a:solidFill>
              </a:rPr>
              <a:t>.</a:t>
            </a:r>
            <a:r>
              <a:rPr lang="fr-FR" sz="2700" b="1" i="1" dirty="0" err="1" smtClean="0">
                <a:solidFill>
                  <a:schemeClr val="accent2">
                    <a:lumMod val="75000"/>
                  </a:schemeClr>
                </a:solidFill>
              </a:rPr>
              <a:t>wrap</a:t>
            </a:r>
            <a:r>
              <a:rPr lang="fr-FR" sz="2700" b="1" i="1" dirty="0" smtClean="0">
                <a:solidFill>
                  <a:schemeClr val="accent2">
                    <a:lumMod val="75000"/>
                  </a:schemeClr>
                </a:solidFill>
              </a:rPr>
              <a:t>(</a:t>
            </a:r>
            <a:r>
              <a:rPr lang="fr-FR" sz="2700" b="1" i="1" dirty="0" err="1" smtClean="0">
                <a:solidFill>
                  <a:schemeClr val="tx2">
                    <a:lumMod val="75000"/>
                  </a:schemeClr>
                </a:solidFill>
              </a:rPr>
              <a:t>element</a:t>
            </a:r>
            <a:r>
              <a:rPr lang="fr-FR" sz="2700" b="1" i="1" dirty="0" smtClean="0">
                <a:solidFill>
                  <a:schemeClr val="tx2">
                    <a:lumMod val="75000"/>
                  </a:schemeClr>
                </a:solidFill>
              </a:rPr>
              <a:t> | fonction</a:t>
            </a:r>
            <a:r>
              <a:rPr lang="fr-FR" sz="2700" b="1" i="1" dirty="0" smtClean="0">
                <a:solidFill>
                  <a:schemeClr val="accent2">
                    <a:lumMod val="75000"/>
                  </a:schemeClr>
                </a:solidFill>
              </a:rPr>
              <a:t>)</a:t>
            </a:r>
            <a:endParaRPr lang="fr-FR" sz="2700" b="1" dirty="0">
              <a:solidFill>
                <a:schemeClr val="accent2">
                  <a:lumMod val="75000"/>
                </a:schemeClr>
              </a:solidFill>
            </a:endParaRPr>
          </a:p>
        </p:txBody>
      </p:sp>
      <p:sp>
        <p:nvSpPr>
          <p:cNvPr id="4" name="ZoneTexte 3"/>
          <p:cNvSpPr txBox="1"/>
          <p:nvPr/>
        </p:nvSpPr>
        <p:spPr>
          <a:xfrm>
            <a:off x="737690" y="1484784"/>
            <a:ext cx="8082782" cy="3693319"/>
          </a:xfrm>
          <a:prstGeom prst="rect">
            <a:avLst/>
          </a:prstGeom>
          <a:noFill/>
        </p:spPr>
        <p:txBody>
          <a:bodyPr wrap="square" rtlCol="0">
            <a:spAutoFit/>
          </a:bodyPr>
          <a:lstStyle/>
          <a:p>
            <a:r>
              <a:rPr lang="fr-FR" b="1" dirty="0">
                <a:solidFill>
                  <a:schemeClr val="tx2">
                    <a:lumMod val="75000"/>
                  </a:schemeClr>
                </a:solidFill>
              </a:rPr>
              <a:t>$(cible</a:t>
            </a:r>
            <a:r>
              <a:rPr lang="fr-FR" b="1" dirty="0" smtClean="0">
                <a:solidFill>
                  <a:schemeClr val="tx2">
                    <a:lumMod val="75000"/>
                  </a:schemeClr>
                </a:solidFill>
              </a:rPr>
              <a:t>).</a:t>
            </a:r>
            <a:r>
              <a:rPr lang="fr-FR" b="1" i="1" dirty="0">
                <a:solidFill>
                  <a:schemeClr val="accent2">
                    <a:lumMod val="75000"/>
                  </a:schemeClr>
                </a:solidFill>
              </a:rPr>
              <a:t> </a:t>
            </a:r>
            <a:r>
              <a:rPr lang="fr-FR" b="1" i="1" dirty="0" err="1">
                <a:solidFill>
                  <a:schemeClr val="accent2">
                    <a:lumMod val="75000"/>
                  </a:schemeClr>
                </a:solidFill>
              </a:rPr>
              <a:t>wrap</a:t>
            </a:r>
            <a:r>
              <a:rPr lang="fr-FR" b="1" i="1" dirty="0">
                <a:solidFill>
                  <a:schemeClr val="accent2">
                    <a:lumMod val="75000"/>
                  </a:schemeClr>
                </a:solidFill>
              </a:rPr>
              <a:t>(</a:t>
            </a:r>
            <a:r>
              <a:rPr lang="fr-FR" b="1" i="1" dirty="0" err="1">
                <a:solidFill>
                  <a:schemeClr val="tx2">
                    <a:lumMod val="75000"/>
                  </a:schemeClr>
                </a:solidFill>
              </a:rPr>
              <a:t>element</a:t>
            </a:r>
            <a:r>
              <a:rPr lang="fr-FR" b="1" i="1" dirty="0">
                <a:solidFill>
                  <a:schemeClr val="tx2">
                    <a:lumMod val="75000"/>
                  </a:schemeClr>
                </a:solidFill>
              </a:rPr>
              <a:t> | fonction</a:t>
            </a:r>
            <a:r>
              <a:rPr lang="fr-FR" b="1" i="1" dirty="0" smtClean="0">
                <a:solidFill>
                  <a:schemeClr val="accent2">
                    <a:lumMod val="75000"/>
                  </a:schemeClr>
                </a:solidFill>
              </a:rPr>
              <a:t>)</a:t>
            </a:r>
          </a:p>
          <a:p>
            <a:r>
              <a:rPr lang="fr-FR" dirty="0" smtClean="0"/>
              <a:t>encadre chaque élément du jeu défini </a:t>
            </a:r>
            <a:r>
              <a:rPr lang="fr-FR" b="1" dirty="0" smtClean="0">
                <a:solidFill>
                  <a:schemeClr val="tx2">
                    <a:lumMod val="75000"/>
                  </a:schemeClr>
                </a:solidFill>
              </a:rPr>
              <a:t>$cible2 </a:t>
            </a:r>
            <a:r>
              <a:rPr lang="fr-FR" dirty="0" smtClean="0"/>
              <a:t>avec une structure HTML.</a:t>
            </a:r>
          </a:p>
          <a:p>
            <a:r>
              <a:rPr lang="fr-FR" dirty="0" smtClean="0"/>
              <a:t> </a:t>
            </a:r>
          </a:p>
          <a:p>
            <a:r>
              <a:rPr lang="fr-FR" b="1" i="1" dirty="0" err="1" smtClean="0">
                <a:solidFill>
                  <a:schemeClr val="tx2">
                    <a:lumMod val="75000"/>
                  </a:schemeClr>
                </a:solidFill>
              </a:rPr>
              <a:t>element</a:t>
            </a:r>
            <a:r>
              <a:rPr lang="fr-FR" b="1" i="1" dirty="0" smtClean="0">
                <a:solidFill>
                  <a:schemeClr val="tx2">
                    <a:lumMod val="75000"/>
                  </a:schemeClr>
                </a:solidFill>
              </a:rPr>
              <a:t> :</a:t>
            </a:r>
            <a:endParaRPr lang="fr-FR" dirty="0" smtClean="0"/>
          </a:p>
          <a:p>
            <a:r>
              <a:rPr lang="fr-FR" dirty="0" smtClean="0"/>
              <a:t>peut être un</a:t>
            </a:r>
          </a:p>
          <a:p>
            <a:pPr marL="342900" indent="-342900">
              <a:buFont typeface="Arial" pitchFamily="34" charset="0"/>
              <a:buChar char="•"/>
            </a:pPr>
            <a:r>
              <a:rPr lang="fr-FR" dirty="0" smtClean="0"/>
              <a:t>sélecteur,</a:t>
            </a:r>
          </a:p>
          <a:p>
            <a:pPr marL="342900" indent="-342900">
              <a:buFont typeface="Arial" pitchFamily="34" charset="0"/>
              <a:buChar char="•"/>
            </a:pPr>
            <a:r>
              <a:rPr lang="fr-FR" dirty="0" smtClean="0"/>
              <a:t>une chaîne de caractères HTML,</a:t>
            </a:r>
          </a:p>
          <a:p>
            <a:pPr marL="342900" indent="-342900">
              <a:buFont typeface="Arial" pitchFamily="34" charset="0"/>
              <a:buChar char="•"/>
            </a:pPr>
            <a:r>
              <a:rPr lang="fr-FR" dirty="0" smtClean="0"/>
              <a:t>un élément DOM ou</a:t>
            </a:r>
          </a:p>
          <a:p>
            <a:pPr marL="342900" indent="-342900">
              <a:buFont typeface="Arial" pitchFamily="34" charset="0"/>
              <a:buChar char="•"/>
            </a:pPr>
            <a:r>
              <a:rPr lang="fr-FR" dirty="0" smtClean="0"/>
              <a:t>un objet </a:t>
            </a:r>
            <a:r>
              <a:rPr lang="fr-FR" dirty="0" err="1" smtClean="0"/>
              <a:t>jQuery</a:t>
            </a:r>
            <a:endParaRPr lang="fr-FR" dirty="0" smtClean="0"/>
          </a:p>
          <a:p>
            <a:endParaRPr lang="fr-FR" dirty="0"/>
          </a:p>
          <a:p>
            <a:r>
              <a:rPr lang="fr-FR" b="1" dirty="0" smtClean="0">
                <a:solidFill>
                  <a:schemeClr val="tx2">
                    <a:lumMod val="75000"/>
                  </a:schemeClr>
                </a:solidFill>
              </a:rPr>
              <a:t>fonction </a:t>
            </a:r>
            <a:r>
              <a:rPr lang="fr-FR" dirty="0" smtClean="0"/>
              <a:t>:</a:t>
            </a:r>
          </a:p>
          <a:p>
            <a:pPr marL="285750" indent="-285750">
              <a:buFont typeface="Arial" pitchFamily="34" charset="0"/>
              <a:buChar char="•"/>
            </a:pPr>
            <a:r>
              <a:rPr lang="fr-FR" dirty="0" err="1" smtClean="0"/>
              <a:t>function</a:t>
            </a:r>
            <a:r>
              <a:rPr lang="fr-FR" dirty="0" smtClean="0"/>
              <a:t> (index)</a:t>
            </a:r>
            <a:endParaRPr lang="fr-FR" dirty="0"/>
          </a:p>
          <a:p>
            <a:r>
              <a:rPr lang="fr-FR" dirty="0" smtClean="0"/>
              <a:t>index représentant le n° de l'élément du jeu $cible</a:t>
            </a:r>
            <a:endParaRPr lang="fr-FR" dirty="0"/>
          </a:p>
        </p:txBody>
      </p:sp>
    </p:spTree>
    <p:extLst>
      <p:ext uri="{BB962C8B-B14F-4D97-AF65-F5344CB8AC3E}">
        <p14:creationId xmlns:p14="http://schemas.microsoft.com/office/powerpoint/2010/main" val="2588206495"/>
      </p:ext>
    </p:extLst>
  </p:cSld>
  <p:clrMapOvr>
    <a:masterClrMapping/>
  </p:clrMapOvr>
  <p:transition spd="slow">
    <p:wipe dir="d"/>
  </p:transition>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700" b="1" i="1" dirty="0" smtClean="0">
                <a:solidFill>
                  <a:schemeClr val="accent2">
                    <a:lumMod val="75000"/>
                  </a:schemeClr>
                </a:solidFill>
              </a:rPr>
              <a:t>.</a:t>
            </a:r>
            <a:r>
              <a:rPr lang="fr-FR" sz="2700" b="1" i="1" dirty="0" err="1" smtClean="0">
                <a:solidFill>
                  <a:schemeClr val="accent2">
                    <a:lumMod val="75000"/>
                  </a:schemeClr>
                </a:solidFill>
              </a:rPr>
              <a:t>wrap</a:t>
            </a:r>
            <a:r>
              <a:rPr lang="fr-FR" sz="2700" b="1" i="1" dirty="0" smtClean="0">
                <a:solidFill>
                  <a:schemeClr val="accent2">
                    <a:lumMod val="75000"/>
                  </a:schemeClr>
                </a:solidFill>
              </a:rPr>
              <a:t>(</a:t>
            </a:r>
            <a:r>
              <a:rPr lang="fr-FR" sz="2700" b="1" i="1" dirty="0" err="1" smtClean="0">
                <a:solidFill>
                  <a:schemeClr val="tx2">
                    <a:lumMod val="75000"/>
                  </a:schemeClr>
                </a:solidFill>
              </a:rPr>
              <a:t>element</a:t>
            </a:r>
            <a:r>
              <a:rPr lang="fr-FR" sz="2700" b="1" i="1" dirty="0" smtClean="0">
                <a:solidFill>
                  <a:schemeClr val="tx2">
                    <a:lumMod val="75000"/>
                  </a:schemeClr>
                </a:solidFill>
              </a:rPr>
              <a:t> | fonction</a:t>
            </a:r>
            <a:r>
              <a:rPr lang="fr-FR" sz="2700" b="1" i="1" dirty="0" smtClean="0">
                <a:solidFill>
                  <a:schemeClr val="accent2">
                    <a:lumMod val="75000"/>
                  </a:schemeClr>
                </a:solidFill>
              </a:rPr>
              <a:t>)</a:t>
            </a:r>
            <a:endParaRPr lang="fr-FR" sz="2700" b="1" dirty="0">
              <a:solidFill>
                <a:schemeClr val="accent2">
                  <a:lumMod val="75000"/>
                </a:schemeClr>
              </a:solidFill>
            </a:endParaRPr>
          </a:p>
        </p:txBody>
      </p:sp>
      <p:sp>
        <p:nvSpPr>
          <p:cNvPr id="4" name="ZoneTexte 3"/>
          <p:cNvSpPr txBox="1"/>
          <p:nvPr/>
        </p:nvSpPr>
        <p:spPr>
          <a:xfrm>
            <a:off x="737690" y="1484784"/>
            <a:ext cx="8082782" cy="4801314"/>
          </a:xfrm>
          <a:prstGeom prst="rect">
            <a:avLst/>
          </a:prstGeom>
          <a:noFill/>
        </p:spPr>
        <p:txBody>
          <a:bodyPr wrap="square" rtlCol="0">
            <a:spAutoFit/>
          </a:bodyPr>
          <a:lstStyle/>
          <a:p>
            <a:r>
              <a:rPr lang="fr-FR" dirty="0" smtClean="0"/>
              <a:t>Exemple :</a:t>
            </a:r>
          </a:p>
          <a:p>
            <a:r>
              <a:rPr lang="en-US" dirty="0"/>
              <a:t>&lt;style type="text/</a:t>
            </a:r>
            <a:r>
              <a:rPr lang="en-US" dirty="0" err="1"/>
              <a:t>css</a:t>
            </a:r>
            <a:r>
              <a:rPr lang="en-US" dirty="0"/>
              <a:t>"&gt;</a:t>
            </a:r>
          </a:p>
          <a:p>
            <a:r>
              <a:rPr lang="en-US" dirty="0"/>
              <a:t>.bleu {color:blue;font-size:150%;}</a:t>
            </a:r>
          </a:p>
          <a:p>
            <a:r>
              <a:rPr lang="en-US" dirty="0"/>
              <a:t>&lt;/style</a:t>
            </a:r>
            <a:r>
              <a:rPr lang="en-US" dirty="0" smtClean="0"/>
              <a:t>&gt;</a:t>
            </a:r>
          </a:p>
          <a:p>
            <a:r>
              <a:rPr lang="en-US" dirty="0" smtClean="0"/>
              <a:t>&lt;body&gt;</a:t>
            </a:r>
            <a:endParaRPr lang="fr-FR" dirty="0" smtClean="0"/>
          </a:p>
          <a:p>
            <a:r>
              <a:rPr lang="en-US" dirty="0"/>
              <a:t>&lt;div class="</a:t>
            </a:r>
            <a:r>
              <a:rPr lang="en-US" dirty="0" err="1"/>
              <a:t>entete</a:t>
            </a:r>
            <a:r>
              <a:rPr lang="en-US" dirty="0"/>
              <a:t>"&gt;</a:t>
            </a:r>
          </a:p>
          <a:p>
            <a:r>
              <a:rPr lang="en-US" dirty="0"/>
              <a:t>   &lt;h2&gt;</a:t>
            </a:r>
            <a:r>
              <a:rPr lang="en-US" dirty="0" err="1"/>
              <a:t>Semaine</a:t>
            </a:r>
            <a:r>
              <a:rPr lang="en-US" dirty="0"/>
              <a:t>&lt;/h2&gt;</a:t>
            </a:r>
          </a:p>
          <a:p>
            <a:r>
              <a:rPr lang="en-US" dirty="0"/>
              <a:t>      &lt;div class="</a:t>
            </a:r>
            <a:r>
              <a:rPr lang="en-US" dirty="0" err="1"/>
              <a:t>cinq</a:t>
            </a:r>
            <a:r>
              <a:rPr lang="en-US" dirty="0"/>
              <a:t>"&gt;Mardi&lt;/div&gt;</a:t>
            </a:r>
          </a:p>
          <a:p>
            <a:r>
              <a:rPr lang="en-US" dirty="0"/>
              <a:t>      &lt;div class="</a:t>
            </a:r>
            <a:r>
              <a:rPr lang="en-US" dirty="0" err="1"/>
              <a:t>cinq</a:t>
            </a:r>
            <a:r>
              <a:rPr lang="en-US" dirty="0"/>
              <a:t>"&gt;</a:t>
            </a:r>
            <a:r>
              <a:rPr lang="en-US" dirty="0" err="1"/>
              <a:t>Mercredi</a:t>
            </a:r>
            <a:r>
              <a:rPr lang="en-US" dirty="0"/>
              <a:t>&lt;/div&gt;</a:t>
            </a:r>
          </a:p>
          <a:p>
            <a:r>
              <a:rPr lang="en-US" dirty="0"/>
              <a:t>&lt;/div&gt;</a:t>
            </a:r>
          </a:p>
          <a:p>
            <a:r>
              <a:rPr lang="fr-FR" dirty="0"/>
              <a:t>&lt;script&gt;</a:t>
            </a:r>
          </a:p>
          <a:p>
            <a:r>
              <a:rPr lang="en-US" b="1" dirty="0">
                <a:solidFill>
                  <a:schemeClr val="accent2">
                    <a:lumMod val="75000"/>
                  </a:schemeClr>
                </a:solidFill>
              </a:rPr>
              <a:t>$('.</a:t>
            </a:r>
            <a:r>
              <a:rPr lang="en-US" b="1" dirty="0" err="1">
                <a:solidFill>
                  <a:schemeClr val="accent2">
                    <a:lumMod val="75000"/>
                  </a:schemeClr>
                </a:solidFill>
              </a:rPr>
              <a:t>cinq</a:t>
            </a:r>
            <a:r>
              <a:rPr lang="en-US" b="1" dirty="0">
                <a:solidFill>
                  <a:schemeClr val="accent2">
                    <a:lumMod val="75000"/>
                  </a:schemeClr>
                </a:solidFill>
              </a:rPr>
              <a:t>').wrap('&lt;div class="bleu"&gt;&lt;/div&gt;');</a:t>
            </a:r>
            <a:endParaRPr lang="fr-FR" b="1" dirty="0">
              <a:solidFill>
                <a:schemeClr val="accent2">
                  <a:lumMod val="75000"/>
                </a:schemeClr>
              </a:solidFill>
            </a:endParaRPr>
          </a:p>
          <a:p>
            <a:r>
              <a:rPr lang="fr-FR" dirty="0"/>
              <a:t>&lt;/script</a:t>
            </a:r>
            <a:r>
              <a:rPr lang="fr-FR" dirty="0" smtClean="0"/>
              <a:t>&gt;</a:t>
            </a:r>
          </a:p>
          <a:p>
            <a:r>
              <a:rPr lang="fr-FR" dirty="0" smtClean="0"/>
              <a:t>&lt;/body&gt;</a:t>
            </a:r>
          </a:p>
          <a:p>
            <a:r>
              <a:rPr lang="fr-FR" dirty="0" smtClean="0"/>
              <a:t>// autre syntaxe :</a:t>
            </a:r>
          </a:p>
          <a:p>
            <a:r>
              <a:rPr lang="en-US" b="1" dirty="0">
                <a:solidFill>
                  <a:schemeClr val="accent2">
                    <a:lumMod val="75000"/>
                  </a:schemeClr>
                </a:solidFill>
              </a:rPr>
              <a:t>$('.</a:t>
            </a:r>
            <a:r>
              <a:rPr lang="en-US" b="1" dirty="0" err="1">
                <a:solidFill>
                  <a:schemeClr val="accent2">
                    <a:lumMod val="75000"/>
                  </a:schemeClr>
                </a:solidFill>
              </a:rPr>
              <a:t>cinq</a:t>
            </a:r>
            <a:r>
              <a:rPr lang="en-US" b="1" dirty="0">
                <a:solidFill>
                  <a:schemeClr val="accent2">
                    <a:lumMod val="75000"/>
                  </a:schemeClr>
                </a:solidFill>
              </a:rPr>
              <a:t>').wrap('&lt;div class="bleu</a:t>
            </a:r>
            <a:r>
              <a:rPr lang="en-US" b="1" dirty="0" smtClean="0">
                <a:solidFill>
                  <a:schemeClr val="accent2">
                    <a:lumMod val="75000"/>
                  </a:schemeClr>
                </a:solidFill>
              </a:rPr>
              <a:t>" /&gt;');</a:t>
            </a:r>
            <a:endParaRPr lang="fr-FR" b="1" dirty="0">
              <a:solidFill>
                <a:schemeClr val="accent2">
                  <a:lumMod val="75000"/>
                </a:schemeClr>
              </a:solidFill>
            </a:endParaRPr>
          </a:p>
          <a:p>
            <a:endParaRPr lang="fr-FR"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1973046"/>
            <a:ext cx="1657350" cy="12001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4437112"/>
            <a:ext cx="1520169" cy="13681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5982070"/>
      </p:ext>
    </p:extLst>
  </p:cSld>
  <p:clrMapOvr>
    <a:masterClrMapping/>
  </p:clrMapOvr>
  <p:transition spd="slow">
    <p:wipe dir="d"/>
  </p:transition>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700" b="1" i="1" dirty="0" smtClean="0">
                <a:solidFill>
                  <a:schemeClr val="accent2">
                    <a:lumMod val="75000"/>
                  </a:schemeClr>
                </a:solidFill>
              </a:rPr>
              <a:t>.</a:t>
            </a:r>
            <a:r>
              <a:rPr lang="fr-FR" sz="2700" b="1" i="1" dirty="0" err="1" smtClean="0">
                <a:solidFill>
                  <a:schemeClr val="accent2">
                    <a:lumMod val="75000"/>
                  </a:schemeClr>
                </a:solidFill>
              </a:rPr>
              <a:t>unwrap</a:t>
            </a:r>
            <a:r>
              <a:rPr lang="fr-FR" sz="2700" b="1" i="1" dirty="0" smtClean="0">
                <a:solidFill>
                  <a:schemeClr val="accent2">
                    <a:lumMod val="75000"/>
                  </a:schemeClr>
                </a:solidFill>
              </a:rPr>
              <a:t>()</a:t>
            </a:r>
            <a:endParaRPr lang="fr-FR" sz="2700" b="1" dirty="0">
              <a:solidFill>
                <a:schemeClr val="accent2">
                  <a:lumMod val="75000"/>
                </a:schemeClr>
              </a:solidFill>
            </a:endParaRPr>
          </a:p>
        </p:txBody>
      </p:sp>
      <p:sp>
        <p:nvSpPr>
          <p:cNvPr id="4" name="ZoneTexte 3"/>
          <p:cNvSpPr txBox="1"/>
          <p:nvPr/>
        </p:nvSpPr>
        <p:spPr>
          <a:xfrm>
            <a:off x="737690" y="1484784"/>
            <a:ext cx="8082782" cy="5109091"/>
          </a:xfrm>
          <a:prstGeom prst="rect">
            <a:avLst/>
          </a:prstGeom>
          <a:noFill/>
        </p:spPr>
        <p:txBody>
          <a:bodyPr wrap="square" rtlCol="0">
            <a:spAutoFit/>
          </a:bodyPr>
          <a:lstStyle/>
          <a:p>
            <a:r>
              <a:rPr lang="fr-FR" b="1" dirty="0">
                <a:solidFill>
                  <a:schemeClr val="tx2">
                    <a:lumMod val="75000"/>
                  </a:schemeClr>
                </a:solidFill>
              </a:rPr>
              <a:t>$(cible</a:t>
            </a:r>
            <a:r>
              <a:rPr lang="fr-FR" b="1" dirty="0" smtClean="0">
                <a:solidFill>
                  <a:schemeClr val="tx2">
                    <a:lumMod val="75000"/>
                  </a:schemeClr>
                </a:solidFill>
              </a:rPr>
              <a:t>).</a:t>
            </a:r>
            <a:r>
              <a:rPr lang="fr-FR" b="1" i="1" dirty="0">
                <a:solidFill>
                  <a:schemeClr val="accent2">
                    <a:lumMod val="75000"/>
                  </a:schemeClr>
                </a:solidFill>
              </a:rPr>
              <a:t> </a:t>
            </a:r>
            <a:r>
              <a:rPr lang="fr-FR" b="1" i="1" dirty="0" err="1" smtClean="0">
                <a:solidFill>
                  <a:schemeClr val="accent2">
                    <a:lumMod val="75000"/>
                  </a:schemeClr>
                </a:solidFill>
              </a:rPr>
              <a:t>unwrap</a:t>
            </a:r>
            <a:r>
              <a:rPr lang="fr-FR" b="1" i="1" dirty="0" smtClean="0">
                <a:solidFill>
                  <a:schemeClr val="accent2">
                    <a:lumMod val="75000"/>
                  </a:schemeClr>
                </a:solidFill>
              </a:rPr>
              <a:t>()</a:t>
            </a:r>
          </a:p>
          <a:p>
            <a:r>
              <a:rPr lang="fr-FR" dirty="0" smtClean="0"/>
              <a:t>supprime l'élément parent de chaque élément du jeu défini </a:t>
            </a:r>
            <a:r>
              <a:rPr lang="fr-FR" b="1" dirty="0" smtClean="0">
                <a:solidFill>
                  <a:schemeClr val="tx2">
                    <a:lumMod val="75000"/>
                  </a:schemeClr>
                </a:solidFill>
              </a:rPr>
              <a:t>$cible2.</a:t>
            </a:r>
            <a:endParaRPr lang="fr-FR" dirty="0" smtClean="0"/>
          </a:p>
          <a:p>
            <a:r>
              <a:rPr lang="fr-FR" dirty="0" smtClean="0"/>
              <a:t>Exemple :</a:t>
            </a:r>
          </a:p>
          <a:p>
            <a:r>
              <a:rPr lang="fr-FR" sz="1600" dirty="0"/>
              <a:t>&lt;style type="</a:t>
            </a:r>
            <a:r>
              <a:rPr lang="fr-FR" sz="1600" dirty="0" err="1"/>
              <a:t>text</a:t>
            </a:r>
            <a:r>
              <a:rPr lang="fr-FR" sz="1600" dirty="0"/>
              <a:t>/</a:t>
            </a:r>
            <a:r>
              <a:rPr lang="fr-FR" sz="1600" dirty="0" err="1"/>
              <a:t>css</a:t>
            </a:r>
            <a:r>
              <a:rPr lang="fr-FR" sz="1600" dirty="0"/>
              <a:t>"&gt;</a:t>
            </a:r>
          </a:p>
          <a:p>
            <a:r>
              <a:rPr lang="fr-FR" sz="1600" dirty="0"/>
              <a:t>div { border: 2px </a:t>
            </a:r>
            <a:r>
              <a:rPr lang="fr-FR" sz="1600" dirty="0" err="1"/>
              <a:t>solid</a:t>
            </a:r>
            <a:r>
              <a:rPr lang="fr-FR" sz="1600" dirty="0"/>
              <a:t> </a:t>
            </a:r>
            <a:r>
              <a:rPr lang="fr-FR" sz="1600" dirty="0" err="1"/>
              <a:t>blue</a:t>
            </a:r>
            <a:r>
              <a:rPr lang="fr-FR" sz="1600" dirty="0"/>
              <a:t>; }</a:t>
            </a:r>
          </a:p>
          <a:p>
            <a:r>
              <a:rPr lang="fr-FR" sz="1600" dirty="0"/>
              <a:t>p { </a:t>
            </a:r>
            <a:r>
              <a:rPr lang="fr-FR" sz="1600" dirty="0" err="1"/>
              <a:t>background:yellow</a:t>
            </a:r>
            <a:r>
              <a:rPr lang="fr-FR" sz="1600" dirty="0"/>
              <a:t>; margin:4px; }</a:t>
            </a:r>
          </a:p>
          <a:p>
            <a:r>
              <a:rPr lang="fr-FR" sz="1600" dirty="0"/>
              <a:t>&lt;/style</a:t>
            </a:r>
            <a:r>
              <a:rPr lang="fr-FR" sz="1600" dirty="0" smtClean="0"/>
              <a:t>&gt;</a:t>
            </a:r>
          </a:p>
          <a:p>
            <a:r>
              <a:rPr lang="fr-FR" sz="1600" dirty="0"/>
              <a:t>&lt;body&gt;</a:t>
            </a:r>
          </a:p>
          <a:p>
            <a:r>
              <a:rPr lang="fr-FR" sz="1600" dirty="0"/>
              <a:t> &lt;</a:t>
            </a:r>
            <a:r>
              <a:rPr lang="fr-FR" sz="1600" dirty="0" err="1"/>
              <a:t>button</a:t>
            </a:r>
            <a:r>
              <a:rPr lang="fr-FR" sz="1600" dirty="0"/>
              <a:t>&gt;</a:t>
            </a:r>
            <a:r>
              <a:rPr lang="fr-FR" sz="1600" dirty="0" err="1"/>
              <a:t>wrap</a:t>
            </a:r>
            <a:r>
              <a:rPr lang="fr-FR" sz="1600" dirty="0"/>
              <a:t>/</a:t>
            </a:r>
            <a:r>
              <a:rPr lang="fr-FR" sz="1600" dirty="0" err="1"/>
              <a:t>unwrap</a:t>
            </a:r>
            <a:r>
              <a:rPr lang="fr-FR" sz="1600" dirty="0"/>
              <a:t>&lt;/</a:t>
            </a:r>
            <a:r>
              <a:rPr lang="fr-FR" sz="1600" dirty="0" err="1"/>
              <a:t>button</a:t>
            </a:r>
            <a:r>
              <a:rPr lang="fr-FR" sz="1600" dirty="0"/>
              <a:t>&gt;</a:t>
            </a:r>
          </a:p>
          <a:p>
            <a:r>
              <a:rPr lang="fr-FR" sz="1600" dirty="0"/>
              <a:t>&lt;p&gt;Bonjour&lt;/p&gt;</a:t>
            </a:r>
          </a:p>
          <a:p>
            <a:r>
              <a:rPr lang="fr-FR" sz="1600" dirty="0"/>
              <a:t>&lt;p&gt;Monde&lt;/p&gt;</a:t>
            </a:r>
          </a:p>
          <a:p>
            <a:r>
              <a:rPr lang="fr-FR" sz="1600" dirty="0"/>
              <a:t>&lt;p&gt;Cruel&lt;/p&gt;</a:t>
            </a:r>
          </a:p>
          <a:p>
            <a:r>
              <a:rPr lang="fr-FR" sz="1600" dirty="0"/>
              <a:t>&lt;script&gt;</a:t>
            </a:r>
          </a:p>
          <a:p>
            <a:r>
              <a:rPr lang="fr-FR" sz="1600" dirty="0"/>
              <a:t>var </a:t>
            </a:r>
            <a:r>
              <a:rPr lang="fr-FR" sz="1600" dirty="0" err="1"/>
              <a:t>pTags</a:t>
            </a:r>
            <a:r>
              <a:rPr lang="fr-FR" sz="1600" dirty="0"/>
              <a:t> = $("p");</a:t>
            </a:r>
          </a:p>
          <a:p>
            <a:r>
              <a:rPr lang="fr-FR" sz="1600" dirty="0"/>
              <a:t>$("</a:t>
            </a:r>
            <a:r>
              <a:rPr lang="fr-FR" sz="1600" dirty="0" err="1"/>
              <a:t>button</a:t>
            </a:r>
            <a:r>
              <a:rPr lang="fr-FR" sz="1600" dirty="0"/>
              <a:t>").click( </a:t>
            </a:r>
            <a:r>
              <a:rPr lang="fr-FR" sz="1600" dirty="0" err="1"/>
              <a:t>function</a:t>
            </a:r>
            <a:r>
              <a:rPr lang="fr-FR" sz="1600" dirty="0"/>
              <a:t>(){</a:t>
            </a:r>
          </a:p>
          <a:p>
            <a:r>
              <a:rPr lang="fr-FR" sz="1600" dirty="0"/>
              <a:t>if ( </a:t>
            </a:r>
            <a:r>
              <a:rPr lang="fr-FR" sz="1600" dirty="0" err="1"/>
              <a:t>pTags.parent</a:t>
            </a:r>
            <a:r>
              <a:rPr lang="fr-FR" sz="1600" dirty="0"/>
              <a:t>().</a:t>
            </a:r>
            <a:r>
              <a:rPr lang="fr-FR" sz="1600" dirty="0" err="1"/>
              <a:t>is</a:t>
            </a:r>
            <a:r>
              <a:rPr lang="fr-FR" sz="1600" dirty="0"/>
              <a:t>("div") ) </a:t>
            </a:r>
            <a:r>
              <a:rPr lang="fr-FR" sz="1600" dirty="0" smtClean="0"/>
              <a:t>{ </a:t>
            </a:r>
            <a:r>
              <a:rPr lang="fr-FR" sz="1600" dirty="0" err="1" smtClean="0"/>
              <a:t>pTags.unwrap</a:t>
            </a:r>
            <a:r>
              <a:rPr lang="fr-FR" sz="1600" dirty="0" smtClean="0"/>
              <a:t>();}</a:t>
            </a:r>
          </a:p>
          <a:p>
            <a:r>
              <a:rPr lang="fr-FR" sz="1600" dirty="0"/>
              <a:t>	</a:t>
            </a:r>
            <a:r>
              <a:rPr lang="fr-FR" sz="1600" dirty="0" smtClean="0"/>
              <a:t>	  </a:t>
            </a:r>
            <a:r>
              <a:rPr lang="fr-FR" sz="1600" dirty="0" err="1"/>
              <a:t>else</a:t>
            </a:r>
            <a:r>
              <a:rPr lang="fr-FR" sz="1600" dirty="0"/>
              <a:t> </a:t>
            </a:r>
            <a:r>
              <a:rPr lang="fr-FR" sz="1600" dirty="0" smtClean="0"/>
              <a:t>{ </a:t>
            </a:r>
            <a:r>
              <a:rPr lang="fr-FR" sz="1600" dirty="0" err="1" smtClean="0"/>
              <a:t>pTags.wrap</a:t>
            </a:r>
            <a:r>
              <a:rPr lang="fr-FR" sz="1600" dirty="0"/>
              <a:t>("&lt;div&gt;&lt;/div</a:t>
            </a:r>
            <a:r>
              <a:rPr lang="fr-FR" sz="1600" dirty="0" smtClean="0"/>
              <a:t>&gt;");}</a:t>
            </a:r>
          </a:p>
          <a:p>
            <a:r>
              <a:rPr lang="fr-FR" sz="1600" dirty="0" smtClean="0"/>
              <a:t>});</a:t>
            </a:r>
            <a:endParaRPr lang="fr-FR" sz="1600" dirty="0"/>
          </a:p>
          <a:p>
            <a:r>
              <a:rPr lang="fr-FR" sz="1600" dirty="0"/>
              <a:t>&lt;/script</a:t>
            </a:r>
            <a:r>
              <a:rPr lang="fr-FR" sz="1600" dirty="0" smtClean="0"/>
              <a:t>&gt;</a:t>
            </a:r>
          </a:p>
          <a:p>
            <a:r>
              <a:rPr lang="fr-FR" sz="1600" dirty="0" smtClean="0"/>
              <a:t>&lt;/body&gt;</a:t>
            </a:r>
            <a:endParaRPr lang="fr-FR" sz="1600"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2866123"/>
            <a:ext cx="2133600" cy="11620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4653136"/>
            <a:ext cx="2124075" cy="13906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23633873"/>
      </p:ext>
    </p:extLst>
  </p:cSld>
  <p:clrMapOvr>
    <a:masterClrMapping/>
  </p:clrMapOvr>
  <p:transition spd="slow">
    <p:wipe dir="d"/>
  </p:transition>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700" b="1" i="1" dirty="0" smtClean="0">
                <a:solidFill>
                  <a:schemeClr val="accent2">
                    <a:lumMod val="75000"/>
                  </a:schemeClr>
                </a:solidFill>
              </a:rPr>
              <a:t>.</a:t>
            </a:r>
            <a:r>
              <a:rPr lang="fr-FR" sz="2700" b="1" i="1" dirty="0" err="1" smtClean="0">
                <a:solidFill>
                  <a:schemeClr val="accent2">
                    <a:lumMod val="75000"/>
                  </a:schemeClr>
                </a:solidFill>
              </a:rPr>
              <a:t>wrapAll</a:t>
            </a:r>
            <a:r>
              <a:rPr lang="fr-FR" sz="2700" b="1" i="1" dirty="0" smtClean="0">
                <a:solidFill>
                  <a:schemeClr val="accent2">
                    <a:lumMod val="75000"/>
                  </a:schemeClr>
                </a:solidFill>
              </a:rPr>
              <a:t>(</a:t>
            </a:r>
            <a:r>
              <a:rPr lang="fr-FR" sz="2700" b="1" i="1" dirty="0" err="1" smtClean="0">
                <a:solidFill>
                  <a:schemeClr val="tx2">
                    <a:lumMod val="75000"/>
                  </a:schemeClr>
                </a:solidFill>
              </a:rPr>
              <a:t>element</a:t>
            </a:r>
            <a:r>
              <a:rPr lang="fr-FR" sz="2700" b="1" i="1" dirty="0" smtClean="0">
                <a:solidFill>
                  <a:schemeClr val="accent2">
                    <a:lumMod val="75000"/>
                  </a:schemeClr>
                </a:solidFill>
              </a:rPr>
              <a:t>)</a:t>
            </a:r>
            <a:endParaRPr lang="fr-FR" sz="2700" b="1" dirty="0">
              <a:solidFill>
                <a:schemeClr val="accent2">
                  <a:lumMod val="75000"/>
                </a:schemeClr>
              </a:solidFill>
            </a:endParaRPr>
          </a:p>
        </p:txBody>
      </p:sp>
      <p:sp>
        <p:nvSpPr>
          <p:cNvPr id="4" name="ZoneTexte 3"/>
          <p:cNvSpPr txBox="1"/>
          <p:nvPr/>
        </p:nvSpPr>
        <p:spPr>
          <a:xfrm>
            <a:off x="737690" y="1484784"/>
            <a:ext cx="8082782" cy="2862322"/>
          </a:xfrm>
          <a:prstGeom prst="rect">
            <a:avLst/>
          </a:prstGeom>
          <a:noFill/>
        </p:spPr>
        <p:txBody>
          <a:bodyPr wrap="square" rtlCol="0">
            <a:spAutoFit/>
          </a:bodyPr>
          <a:lstStyle/>
          <a:p>
            <a:r>
              <a:rPr lang="fr-FR" b="1" dirty="0">
                <a:solidFill>
                  <a:schemeClr val="tx2">
                    <a:lumMod val="75000"/>
                  </a:schemeClr>
                </a:solidFill>
              </a:rPr>
              <a:t>$(cible</a:t>
            </a:r>
            <a:r>
              <a:rPr lang="fr-FR" b="1" dirty="0" smtClean="0">
                <a:solidFill>
                  <a:schemeClr val="tx2">
                    <a:lumMod val="75000"/>
                  </a:schemeClr>
                </a:solidFill>
              </a:rPr>
              <a:t>).</a:t>
            </a:r>
            <a:r>
              <a:rPr lang="fr-FR" b="1" i="1" dirty="0">
                <a:solidFill>
                  <a:schemeClr val="accent2">
                    <a:lumMod val="75000"/>
                  </a:schemeClr>
                </a:solidFill>
              </a:rPr>
              <a:t> </a:t>
            </a:r>
            <a:r>
              <a:rPr lang="fr-FR" b="1" i="1" dirty="0" err="1" smtClean="0">
                <a:solidFill>
                  <a:schemeClr val="accent2">
                    <a:lumMod val="75000"/>
                  </a:schemeClr>
                </a:solidFill>
              </a:rPr>
              <a:t>wrapAll</a:t>
            </a:r>
            <a:r>
              <a:rPr lang="fr-FR" b="1" i="1" dirty="0" smtClean="0">
                <a:solidFill>
                  <a:schemeClr val="accent2">
                    <a:lumMod val="75000"/>
                  </a:schemeClr>
                </a:solidFill>
              </a:rPr>
              <a:t>(</a:t>
            </a:r>
            <a:r>
              <a:rPr lang="fr-FR" b="1" i="1" dirty="0" err="1" smtClean="0">
                <a:solidFill>
                  <a:schemeClr val="tx2">
                    <a:lumMod val="75000"/>
                  </a:schemeClr>
                </a:solidFill>
              </a:rPr>
              <a:t>element</a:t>
            </a:r>
            <a:r>
              <a:rPr lang="fr-FR" b="1" i="1" dirty="0" smtClean="0">
                <a:solidFill>
                  <a:schemeClr val="tx2">
                    <a:lumMod val="75000"/>
                  </a:schemeClr>
                </a:solidFill>
              </a:rPr>
              <a:t> </a:t>
            </a:r>
            <a:r>
              <a:rPr lang="fr-FR" b="1" i="1" dirty="0" smtClean="0">
                <a:solidFill>
                  <a:schemeClr val="accent2">
                    <a:lumMod val="75000"/>
                  </a:schemeClr>
                </a:solidFill>
              </a:rPr>
              <a:t>)</a:t>
            </a:r>
          </a:p>
          <a:p>
            <a:r>
              <a:rPr lang="fr-FR" dirty="0" smtClean="0"/>
              <a:t>encadre tous les éléments du jeu défini </a:t>
            </a:r>
            <a:r>
              <a:rPr lang="fr-FR" b="1" dirty="0" smtClean="0">
                <a:solidFill>
                  <a:schemeClr val="tx2">
                    <a:lumMod val="75000"/>
                  </a:schemeClr>
                </a:solidFill>
              </a:rPr>
              <a:t>$cible2 </a:t>
            </a:r>
            <a:r>
              <a:rPr lang="fr-FR" dirty="0" smtClean="0"/>
              <a:t>avec une structure HTML.</a:t>
            </a:r>
          </a:p>
          <a:p>
            <a:r>
              <a:rPr lang="fr-FR" dirty="0" smtClean="0"/>
              <a:t> </a:t>
            </a:r>
          </a:p>
          <a:p>
            <a:r>
              <a:rPr lang="fr-FR" b="1" i="1" dirty="0" err="1" smtClean="0">
                <a:solidFill>
                  <a:schemeClr val="tx2">
                    <a:lumMod val="75000"/>
                  </a:schemeClr>
                </a:solidFill>
              </a:rPr>
              <a:t>element</a:t>
            </a:r>
            <a:r>
              <a:rPr lang="fr-FR" b="1" i="1" dirty="0" smtClean="0">
                <a:solidFill>
                  <a:schemeClr val="tx2">
                    <a:lumMod val="75000"/>
                  </a:schemeClr>
                </a:solidFill>
              </a:rPr>
              <a:t> :</a:t>
            </a:r>
            <a:endParaRPr lang="fr-FR" dirty="0" smtClean="0"/>
          </a:p>
          <a:p>
            <a:r>
              <a:rPr lang="fr-FR" dirty="0" smtClean="0"/>
              <a:t>peut être un</a:t>
            </a:r>
          </a:p>
          <a:p>
            <a:pPr marL="342900" indent="-342900">
              <a:buFont typeface="Arial" pitchFamily="34" charset="0"/>
              <a:buChar char="•"/>
            </a:pPr>
            <a:r>
              <a:rPr lang="fr-FR" dirty="0" smtClean="0"/>
              <a:t>sélecteur,</a:t>
            </a:r>
          </a:p>
          <a:p>
            <a:pPr marL="342900" indent="-342900">
              <a:buFont typeface="Arial" pitchFamily="34" charset="0"/>
              <a:buChar char="•"/>
            </a:pPr>
            <a:r>
              <a:rPr lang="fr-FR" dirty="0" smtClean="0"/>
              <a:t>une chaîne de caractères HTML,</a:t>
            </a:r>
          </a:p>
          <a:p>
            <a:pPr marL="342900" indent="-342900">
              <a:buFont typeface="Arial" pitchFamily="34" charset="0"/>
              <a:buChar char="•"/>
            </a:pPr>
            <a:r>
              <a:rPr lang="fr-FR" dirty="0" smtClean="0"/>
              <a:t>un élément DOM ou</a:t>
            </a:r>
          </a:p>
          <a:p>
            <a:pPr marL="342900" indent="-342900">
              <a:buFont typeface="Arial" pitchFamily="34" charset="0"/>
              <a:buChar char="•"/>
            </a:pPr>
            <a:r>
              <a:rPr lang="fr-FR" dirty="0" smtClean="0"/>
              <a:t>un objet </a:t>
            </a:r>
            <a:r>
              <a:rPr lang="fr-FR" dirty="0" err="1" smtClean="0"/>
              <a:t>jQuery</a:t>
            </a:r>
            <a:endParaRPr lang="fr-FR" dirty="0" smtClean="0"/>
          </a:p>
          <a:p>
            <a:endParaRPr lang="fr-FR" dirty="0"/>
          </a:p>
        </p:txBody>
      </p:sp>
    </p:spTree>
    <p:extLst>
      <p:ext uri="{BB962C8B-B14F-4D97-AF65-F5344CB8AC3E}">
        <p14:creationId xmlns:p14="http://schemas.microsoft.com/office/powerpoint/2010/main" val="643082713"/>
      </p:ext>
    </p:extLst>
  </p:cSld>
  <p:clrMapOvr>
    <a:masterClrMapping/>
  </p:clrMapOvr>
  <p:transition spd="slow">
    <p:wipe dir="d"/>
  </p:transition>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700" b="1" i="1" dirty="0" smtClean="0">
                <a:solidFill>
                  <a:schemeClr val="accent2">
                    <a:lumMod val="75000"/>
                  </a:schemeClr>
                </a:solidFill>
              </a:rPr>
              <a:t>.</a:t>
            </a:r>
            <a:r>
              <a:rPr lang="fr-FR" sz="2700" b="1" i="1" dirty="0" err="1" smtClean="0">
                <a:solidFill>
                  <a:schemeClr val="accent2">
                    <a:lumMod val="75000"/>
                  </a:schemeClr>
                </a:solidFill>
              </a:rPr>
              <a:t>wrapAll</a:t>
            </a:r>
            <a:r>
              <a:rPr lang="fr-FR" sz="2700" b="1" i="1" dirty="0" smtClean="0">
                <a:solidFill>
                  <a:schemeClr val="accent2">
                    <a:lumMod val="75000"/>
                  </a:schemeClr>
                </a:solidFill>
              </a:rPr>
              <a:t>(</a:t>
            </a:r>
            <a:r>
              <a:rPr lang="fr-FR" sz="2700" b="1" i="1" dirty="0" err="1" smtClean="0">
                <a:solidFill>
                  <a:schemeClr val="tx2">
                    <a:lumMod val="75000"/>
                  </a:schemeClr>
                </a:solidFill>
              </a:rPr>
              <a:t>element</a:t>
            </a:r>
            <a:r>
              <a:rPr lang="fr-FR" sz="2700" b="1" i="1" dirty="0" smtClean="0">
                <a:solidFill>
                  <a:schemeClr val="tx2">
                    <a:lumMod val="75000"/>
                  </a:schemeClr>
                </a:solidFill>
              </a:rPr>
              <a:t> | fonction</a:t>
            </a:r>
            <a:r>
              <a:rPr lang="fr-FR" sz="2700" b="1" i="1" dirty="0" smtClean="0">
                <a:solidFill>
                  <a:schemeClr val="accent2">
                    <a:lumMod val="75000"/>
                  </a:schemeClr>
                </a:solidFill>
              </a:rPr>
              <a:t>)</a:t>
            </a:r>
            <a:endParaRPr lang="fr-FR" sz="2700" b="1" dirty="0">
              <a:solidFill>
                <a:schemeClr val="accent2">
                  <a:lumMod val="75000"/>
                </a:schemeClr>
              </a:solidFill>
            </a:endParaRPr>
          </a:p>
        </p:txBody>
      </p:sp>
      <p:sp>
        <p:nvSpPr>
          <p:cNvPr id="4" name="ZoneTexte 3"/>
          <p:cNvSpPr txBox="1"/>
          <p:nvPr/>
        </p:nvSpPr>
        <p:spPr>
          <a:xfrm>
            <a:off x="737690" y="1484784"/>
            <a:ext cx="8082782" cy="5816977"/>
          </a:xfrm>
          <a:prstGeom prst="rect">
            <a:avLst/>
          </a:prstGeom>
          <a:noFill/>
        </p:spPr>
        <p:txBody>
          <a:bodyPr wrap="square" rtlCol="0">
            <a:spAutoFit/>
          </a:bodyPr>
          <a:lstStyle/>
          <a:p>
            <a:r>
              <a:rPr lang="fr-FR" dirty="0" smtClean="0"/>
              <a:t>Exemple :</a:t>
            </a:r>
          </a:p>
          <a:p>
            <a:r>
              <a:rPr lang="en-US" sz="1600" dirty="0"/>
              <a:t>&lt;style type="text/</a:t>
            </a:r>
            <a:r>
              <a:rPr lang="en-US" sz="1600" dirty="0" err="1"/>
              <a:t>css</a:t>
            </a:r>
            <a:r>
              <a:rPr lang="en-US" sz="1600" dirty="0"/>
              <a:t>"&gt;</a:t>
            </a:r>
          </a:p>
          <a:p>
            <a:r>
              <a:rPr lang="en-US" sz="1600" dirty="0"/>
              <a:t>.bleu {color:blue;font-size:150%;}</a:t>
            </a:r>
          </a:p>
          <a:p>
            <a:r>
              <a:rPr lang="en-US" sz="1600" dirty="0"/>
              <a:t>&lt;/style</a:t>
            </a:r>
            <a:r>
              <a:rPr lang="en-US" sz="1600" dirty="0" smtClean="0"/>
              <a:t>&gt;</a:t>
            </a:r>
          </a:p>
          <a:p>
            <a:r>
              <a:rPr lang="en-US" sz="1600" dirty="0" smtClean="0"/>
              <a:t>&lt;body&gt;</a:t>
            </a:r>
            <a:endParaRPr lang="fr-FR" sz="1600" dirty="0" smtClean="0"/>
          </a:p>
          <a:p>
            <a:r>
              <a:rPr lang="en-US" sz="1600" dirty="0"/>
              <a:t>&lt;div class="</a:t>
            </a:r>
            <a:r>
              <a:rPr lang="en-US" sz="1600" dirty="0" err="1"/>
              <a:t>entete</a:t>
            </a:r>
            <a:r>
              <a:rPr lang="en-US" sz="1600" dirty="0"/>
              <a:t>"&gt;</a:t>
            </a:r>
          </a:p>
          <a:p>
            <a:r>
              <a:rPr lang="en-US" sz="1600" dirty="0"/>
              <a:t>   &lt;h2&gt;</a:t>
            </a:r>
            <a:r>
              <a:rPr lang="en-US" sz="1600" dirty="0" err="1"/>
              <a:t>Semaine</a:t>
            </a:r>
            <a:r>
              <a:rPr lang="en-US" sz="1600" dirty="0"/>
              <a:t>&lt;/h2&gt;</a:t>
            </a:r>
          </a:p>
          <a:p>
            <a:r>
              <a:rPr lang="en-US" sz="1600" dirty="0"/>
              <a:t>      &lt;div class="</a:t>
            </a:r>
            <a:r>
              <a:rPr lang="en-US" sz="1600" dirty="0" err="1"/>
              <a:t>cinq</a:t>
            </a:r>
            <a:r>
              <a:rPr lang="en-US" sz="1600" dirty="0"/>
              <a:t>"&gt;Mardi&lt;/div&gt;</a:t>
            </a:r>
          </a:p>
          <a:p>
            <a:r>
              <a:rPr lang="en-US" sz="1600" dirty="0"/>
              <a:t>      &lt;div class="</a:t>
            </a:r>
            <a:r>
              <a:rPr lang="en-US" sz="1600" dirty="0" err="1"/>
              <a:t>cinq</a:t>
            </a:r>
            <a:r>
              <a:rPr lang="en-US" sz="1600" dirty="0"/>
              <a:t>"&gt;</a:t>
            </a:r>
            <a:r>
              <a:rPr lang="en-US" sz="1600" dirty="0" err="1"/>
              <a:t>Mercredi</a:t>
            </a:r>
            <a:r>
              <a:rPr lang="en-US" sz="1600" dirty="0"/>
              <a:t>&lt;/div&gt;</a:t>
            </a:r>
          </a:p>
          <a:p>
            <a:r>
              <a:rPr lang="en-US" sz="1600" dirty="0"/>
              <a:t>&lt;/div&gt;</a:t>
            </a:r>
          </a:p>
          <a:p>
            <a:r>
              <a:rPr lang="fr-FR" sz="1600" dirty="0"/>
              <a:t>&lt;script&gt;</a:t>
            </a:r>
          </a:p>
          <a:p>
            <a:r>
              <a:rPr lang="en-US" sz="1600" b="1" dirty="0">
                <a:solidFill>
                  <a:schemeClr val="accent2">
                    <a:lumMod val="75000"/>
                  </a:schemeClr>
                </a:solidFill>
              </a:rPr>
              <a:t>$('.</a:t>
            </a:r>
            <a:r>
              <a:rPr lang="en-US" sz="1600" b="1" dirty="0" err="1">
                <a:solidFill>
                  <a:schemeClr val="accent2">
                    <a:lumMod val="75000"/>
                  </a:schemeClr>
                </a:solidFill>
              </a:rPr>
              <a:t>cinq</a:t>
            </a:r>
            <a:r>
              <a:rPr lang="en-US" sz="1600" b="1" dirty="0">
                <a:solidFill>
                  <a:schemeClr val="accent2">
                    <a:lumMod val="75000"/>
                  </a:schemeClr>
                </a:solidFill>
              </a:rPr>
              <a:t>').</a:t>
            </a:r>
            <a:r>
              <a:rPr lang="en-US" sz="1600" b="1" dirty="0" err="1" smtClean="0">
                <a:solidFill>
                  <a:schemeClr val="accent2">
                    <a:lumMod val="75000"/>
                  </a:schemeClr>
                </a:solidFill>
              </a:rPr>
              <a:t>wrapAll</a:t>
            </a:r>
            <a:r>
              <a:rPr lang="en-US" sz="1600" b="1" dirty="0" smtClean="0">
                <a:solidFill>
                  <a:schemeClr val="accent2">
                    <a:lumMod val="75000"/>
                  </a:schemeClr>
                </a:solidFill>
              </a:rPr>
              <a:t>('&lt;</a:t>
            </a:r>
            <a:r>
              <a:rPr lang="en-US" sz="1600" b="1" dirty="0">
                <a:solidFill>
                  <a:schemeClr val="accent2">
                    <a:lumMod val="75000"/>
                  </a:schemeClr>
                </a:solidFill>
              </a:rPr>
              <a:t>div class="bleu"&gt;&lt;/div&gt;');</a:t>
            </a:r>
            <a:endParaRPr lang="fr-FR" sz="1600" b="1" dirty="0">
              <a:solidFill>
                <a:schemeClr val="accent2">
                  <a:lumMod val="75000"/>
                </a:schemeClr>
              </a:solidFill>
            </a:endParaRPr>
          </a:p>
          <a:p>
            <a:r>
              <a:rPr lang="fr-FR" sz="1600" dirty="0"/>
              <a:t>&lt;/script</a:t>
            </a:r>
            <a:r>
              <a:rPr lang="fr-FR" sz="1600" dirty="0" smtClean="0"/>
              <a:t>&gt;</a:t>
            </a:r>
          </a:p>
          <a:p>
            <a:r>
              <a:rPr lang="fr-FR" sz="1600" dirty="0" smtClean="0"/>
              <a:t>&lt;/body&gt;</a:t>
            </a:r>
          </a:p>
          <a:p>
            <a:r>
              <a:rPr lang="fr-FR" sz="1600" b="1" dirty="0" smtClean="0">
                <a:solidFill>
                  <a:schemeClr val="accent3">
                    <a:lumMod val="75000"/>
                  </a:schemeClr>
                </a:solidFill>
              </a:rPr>
              <a:t>// --------- résultat :</a:t>
            </a:r>
          </a:p>
          <a:p>
            <a:r>
              <a:rPr lang="en-US" sz="1600" dirty="0"/>
              <a:t>&lt;div class="</a:t>
            </a:r>
            <a:r>
              <a:rPr lang="en-US" sz="1600" dirty="0" err="1"/>
              <a:t>entete</a:t>
            </a:r>
            <a:r>
              <a:rPr lang="en-US" sz="1600" dirty="0"/>
              <a:t>"&gt;</a:t>
            </a:r>
          </a:p>
          <a:p>
            <a:r>
              <a:rPr lang="en-US" sz="1600" dirty="0"/>
              <a:t>   &lt;h2&gt;</a:t>
            </a:r>
            <a:r>
              <a:rPr lang="en-US" sz="1600" dirty="0" err="1"/>
              <a:t>Semaine</a:t>
            </a:r>
            <a:r>
              <a:rPr lang="en-US" sz="1600" dirty="0"/>
              <a:t>&lt;/h2</a:t>
            </a:r>
            <a:r>
              <a:rPr lang="en-US" sz="1600" dirty="0" smtClean="0"/>
              <a:t>&gt;</a:t>
            </a:r>
          </a:p>
          <a:p>
            <a:r>
              <a:rPr lang="en-US" sz="1600" dirty="0" smtClean="0"/>
              <a:t>      &lt;div class="bleu"&gt;</a:t>
            </a:r>
            <a:endParaRPr lang="en-US" sz="1600" dirty="0"/>
          </a:p>
          <a:p>
            <a:r>
              <a:rPr lang="en-US" sz="1600" dirty="0"/>
              <a:t>      </a:t>
            </a:r>
            <a:r>
              <a:rPr lang="en-US" sz="1600" dirty="0" smtClean="0"/>
              <a:t>   &lt;</a:t>
            </a:r>
            <a:r>
              <a:rPr lang="en-US" sz="1600" dirty="0"/>
              <a:t>div class="</a:t>
            </a:r>
            <a:r>
              <a:rPr lang="en-US" sz="1600" dirty="0" err="1"/>
              <a:t>cinq</a:t>
            </a:r>
            <a:r>
              <a:rPr lang="en-US" sz="1600" dirty="0"/>
              <a:t>"&gt;Mardi&lt;/div&gt;</a:t>
            </a:r>
          </a:p>
          <a:p>
            <a:r>
              <a:rPr lang="en-US" sz="1600" dirty="0"/>
              <a:t>      </a:t>
            </a:r>
            <a:r>
              <a:rPr lang="en-US" sz="1600" dirty="0" smtClean="0"/>
              <a:t>   &lt;</a:t>
            </a:r>
            <a:r>
              <a:rPr lang="en-US" sz="1600" dirty="0"/>
              <a:t>div class="</a:t>
            </a:r>
            <a:r>
              <a:rPr lang="en-US" sz="1600" dirty="0" err="1"/>
              <a:t>cinq</a:t>
            </a:r>
            <a:r>
              <a:rPr lang="en-US" sz="1600" dirty="0"/>
              <a:t>"&gt;</a:t>
            </a:r>
            <a:r>
              <a:rPr lang="en-US" sz="1600" dirty="0" err="1"/>
              <a:t>Mercredi</a:t>
            </a:r>
            <a:r>
              <a:rPr lang="en-US" sz="1600" dirty="0"/>
              <a:t>&lt;/div</a:t>
            </a:r>
            <a:r>
              <a:rPr lang="en-US" sz="1600" dirty="0" smtClean="0"/>
              <a:t>&gt;</a:t>
            </a:r>
          </a:p>
          <a:p>
            <a:r>
              <a:rPr lang="en-US" sz="1600" dirty="0"/>
              <a:t> </a:t>
            </a:r>
            <a:r>
              <a:rPr lang="en-US" sz="1600" dirty="0" smtClean="0"/>
              <a:t>     &lt;/div&gt;</a:t>
            </a:r>
          </a:p>
          <a:p>
            <a:r>
              <a:rPr lang="en-US" sz="1600" dirty="0" smtClean="0"/>
              <a:t>&lt;/</a:t>
            </a:r>
            <a:r>
              <a:rPr lang="en-US" sz="1600" dirty="0"/>
              <a:t>div&gt;</a:t>
            </a:r>
          </a:p>
          <a:p>
            <a:endParaRPr lang="fr-FR"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1973046"/>
            <a:ext cx="1657350" cy="12001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4437112"/>
            <a:ext cx="1520169" cy="13681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73984127"/>
      </p:ext>
    </p:extLst>
  </p:cSld>
  <p:clrMapOvr>
    <a:masterClrMapping/>
  </p:clrMapOvr>
  <p:transition spd="slow">
    <p:wipe dir="d"/>
  </p:transition>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700" b="1" i="1" dirty="0" smtClean="0">
                <a:solidFill>
                  <a:schemeClr val="accent2">
                    <a:lumMod val="75000"/>
                  </a:schemeClr>
                </a:solidFill>
              </a:rPr>
              <a:t>.</a:t>
            </a:r>
            <a:r>
              <a:rPr lang="fr-FR" sz="2700" b="1" i="1" dirty="0" err="1" smtClean="0">
                <a:solidFill>
                  <a:schemeClr val="accent2">
                    <a:lumMod val="75000"/>
                  </a:schemeClr>
                </a:solidFill>
              </a:rPr>
              <a:t>wrapInner</a:t>
            </a:r>
            <a:r>
              <a:rPr lang="fr-FR" sz="2700" b="1" i="1" dirty="0" smtClean="0">
                <a:solidFill>
                  <a:schemeClr val="accent2">
                    <a:lumMod val="75000"/>
                  </a:schemeClr>
                </a:solidFill>
              </a:rPr>
              <a:t>(</a:t>
            </a:r>
            <a:r>
              <a:rPr lang="fr-FR" sz="2700" b="1" i="1" dirty="0" err="1" smtClean="0">
                <a:solidFill>
                  <a:schemeClr val="tx2">
                    <a:lumMod val="75000"/>
                  </a:schemeClr>
                </a:solidFill>
              </a:rPr>
              <a:t>element</a:t>
            </a:r>
            <a:r>
              <a:rPr lang="fr-FR" sz="2700" b="1" i="1" dirty="0" smtClean="0">
                <a:solidFill>
                  <a:schemeClr val="tx2">
                    <a:lumMod val="75000"/>
                  </a:schemeClr>
                </a:solidFill>
              </a:rPr>
              <a:t> | fonction</a:t>
            </a:r>
            <a:r>
              <a:rPr lang="fr-FR" sz="2700" b="1" i="1" dirty="0" smtClean="0">
                <a:solidFill>
                  <a:schemeClr val="accent2">
                    <a:lumMod val="75000"/>
                  </a:schemeClr>
                </a:solidFill>
              </a:rPr>
              <a:t>)</a:t>
            </a:r>
            <a:endParaRPr lang="fr-FR" sz="2700" b="1" dirty="0">
              <a:solidFill>
                <a:schemeClr val="accent2">
                  <a:lumMod val="75000"/>
                </a:schemeClr>
              </a:solidFill>
            </a:endParaRPr>
          </a:p>
        </p:txBody>
      </p:sp>
      <p:sp>
        <p:nvSpPr>
          <p:cNvPr id="4" name="ZoneTexte 3"/>
          <p:cNvSpPr txBox="1"/>
          <p:nvPr/>
        </p:nvSpPr>
        <p:spPr>
          <a:xfrm>
            <a:off x="737690" y="1484784"/>
            <a:ext cx="8082782" cy="3970318"/>
          </a:xfrm>
          <a:prstGeom prst="rect">
            <a:avLst/>
          </a:prstGeom>
          <a:noFill/>
        </p:spPr>
        <p:txBody>
          <a:bodyPr wrap="square" rtlCol="0">
            <a:spAutoFit/>
          </a:bodyPr>
          <a:lstStyle/>
          <a:p>
            <a:r>
              <a:rPr lang="fr-FR" b="1" dirty="0">
                <a:solidFill>
                  <a:schemeClr val="tx2">
                    <a:lumMod val="75000"/>
                  </a:schemeClr>
                </a:solidFill>
              </a:rPr>
              <a:t>$(cible</a:t>
            </a:r>
            <a:r>
              <a:rPr lang="fr-FR" b="1" dirty="0" smtClean="0">
                <a:solidFill>
                  <a:schemeClr val="tx2">
                    <a:lumMod val="75000"/>
                  </a:schemeClr>
                </a:solidFill>
              </a:rPr>
              <a:t>).</a:t>
            </a:r>
            <a:r>
              <a:rPr lang="fr-FR" b="1" i="1" dirty="0">
                <a:solidFill>
                  <a:schemeClr val="accent2">
                    <a:lumMod val="75000"/>
                  </a:schemeClr>
                </a:solidFill>
              </a:rPr>
              <a:t> </a:t>
            </a:r>
            <a:r>
              <a:rPr lang="fr-FR" b="1" i="1" dirty="0" err="1" smtClean="0">
                <a:solidFill>
                  <a:schemeClr val="accent2">
                    <a:lumMod val="75000"/>
                  </a:schemeClr>
                </a:solidFill>
              </a:rPr>
              <a:t>wrapInner</a:t>
            </a:r>
            <a:r>
              <a:rPr lang="fr-FR" b="1" i="1" dirty="0" smtClean="0">
                <a:solidFill>
                  <a:schemeClr val="accent2">
                    <a:lumMod val="75000"/>
                  </a:schemeClr>
                </a:solidFill>
              </a:rPr>
              <a:t>(</a:t>
            </a:r>
            <a:r>
              <a:rPr lang="fr-FR" b="1" i="1" dirty="0" err="1" smtClean="0">
                <a:solidFill>
                  <a:schemeClr val="tx2">
                    <a:lumMod val="75000"/>
                  </a:schemeClr>
                </a:solidFill>
              </a:rPr>
              <a:t>element</a:t>
            </a:r>
            <a:r>
              <a:rPr lang="fr-FR" b="1" i="1" dirty="0" smtClean="0">
                <a:solidFill>
                  <a:schemeClr val="tx2">
                    <a:lumMod val="75000"/>
                  </a:schemeClr>
                </a:solidFill>
              </a:rPr>
              <a:t> </a:t>
            </a:r>
            <a:r>
              <a:rPr lang="fr-FR" b="1" i="1" dirty="0">
                <a:solidFill>
                  <a:schemeClr val="tx2">
                    <a:lumMod val="75000"/>
                  </a:schemeClr>
                </a:solidFill>
              </a:rPr>
              <a:t>| fonction</a:t>
            </a:r>
            <a:r>
              <a:rPr lang="fr-FR" b="1" i="1" dirty="0" smtClean="0">
                <a:solidFill>
                  <a:schemeClr val="accent2">
                    <a:lumMod val="75000"/>
                  </a:schemeClr>
                </a:solidFill>
              </a:rPr>
              <a:t>)</a:t>
            </a:r>
          </a:p>
          <a:p>
            <a:r>
              <a:rPr lang="fr-FR" dirty="0" smtClean="0"/>
              <a:t>encadre le contenu de chaque élément du jeu défini </a:t>
            </a:r>
            <a:r>
              <a:rPr lang="fr-FR" b="1" dirty="0" smtClean="0">
                <a:solidFill>
                  <a:schemeClr val="tx2">
                    <a:lumMod val="75000"/>
                  </a:schemeClr>
                </a:solidFill>
              </a:rPr>
              <a:t>$cible2 </a:t>
            </a:r>
            <a:r>
              <a:rPr lang="fr-FR" dirty="0" smtClean="0"/>
              <a:t>avec une structure HTML.</a:t>
            </a:r>
          </a:p>
          <a:p>
            <a:r>
              <a:rPr lang="fr-FR" dirty="0" smtClean="0"/>
              <a:t> </a:t>
            </a:r>
          </a:p>
          <a:p>
            <a:r>
              <a:rPr lang="fr-FR" b="1" i="1" dirty="0" err="1" smtClean="0">
                <a:solidFill>
                  <a:schemeClr val="tx2">
                    <a:lumMod val="75000"/>
                  </a:schemeClr>
                </a:solidFill>
              </a:rPr>
              <a:t>element</a:t>
            </a:r>
            <a:r>
              <a:rPr lang="fr-FR" b="1" i="1" dirty="0" smtClean="0">
                <a:solidFill>
                  <a:schemeClr val="tx2">
                    <a:lumMod val="75000"/>
                  </a:schemeClr>
                </a:solidFill>
              </a:rPr>
              <a:t> :</a:t>
            </a:r>
            <a:endParaRPr lang="fr-FR" dirty="0" smtClean="0"/>
          </a:p>
          <a:p>
            <a:r>
              <a:rPr lang="fr-FR" dirty="0" smtClean="0"/>
              <a:t>peut être un</a:t>
            </a:r>
          </a:p>
          <a:p>
            <a:pPr marL="342900" indent="-342900">
              <a:buFont typeface="Arial" pitchFamily="34" charset="0"/>
              <a:buChar char="•"/>
            </a:pPr>
            <a:r>
              <a:rPr lang="fr-FR" dirty="0" smtClean="0"/>
              <a:t>sélecteur,</a:t>
            </a:r>
          </a:p>
          <a:p>
            <a:pPr marL="342900" indent="-342900">
              <a:buFont typeface="Arial" pitchFamily="34" charset="0"/>
              <a:buChar char="•"/>
            </a:pPr>
            <a:r>
              <a:rPr lang="fr-FR" dirty="0" smtClean="0"/>
              <a:t>une chaîne de caractères HTML,</a:t>
            </a:r>
          </a:p>
          <a:p>
            <a:pPr marL="342900" indent="-342900">
              <a:buFont typeface="Arial" pitchFamily="34" charset="0"/>
              <a:buChar char="•"/>
            </a:pPr>
            <a:r>
              <a:rPr lang="fr-FR" dirty="0" smtClean="0"/>
              <a:t>un élément DOM ou</a:t>
            </a:r>
          </a:p>
          <a:p>
            <a:pPr marL="342900" indent="-342900">
              <a:buFont typeface="Arial" pitchFamily="34" charset="0"/>
              <a:buChar char="•"/>
            </a:pPr>
            <a:r>
              <a:rPr lang="fr-FR" dirty="0" smtClean="0"/>
              <a:t>un objet </a:t>
            </a:r>
            <a:r>
              <a:rPr lang="fr-FR" dirty="0" err="1" smtClean="0"/>
              <a:t>jQuery</a:t>
            </a:r>
            <a:endParaRPr lang="fr-FR" dirty="0" smtClean="0"/>
          </a:p>
          <a:p>
            <a:endParaRPr lang="fr-FR" dirty="0"/>
          </a:p>
          <a:p>
            <a:r>
              <a:rPr lang="fr-FR" b="1" dirty="0" smtClean="0">
                <a:solidFill>
                  <a:schemeClr val="tx2">
                    <a:lumMod val="75000"/>
                  </a:schemeClr>
                </a:solidFill>
              </a:rPr>
              <a:t>fonction </a:t>
            </a:r>
            <a:r>
              <a:rPr lang="fr-FR" dirty="0" smtClean="0"/>
              <a:t>:</a:t>
            </a:r>
          </a:p>
          <a:p>
            <a:pPr marL="285750" indent="-285750">
              <a:buFont typeface="Arial" pitchFamily="34" charset="0"/>
              <a:buChar char="•"/>
            </a:pPr>
            <a:r>
              <a:rPr lang="fr-FR" dirty="0" err="1" smtClean="0"/>
              <a:t>function</a:t>
            </a:r>
            <a:r>
              <a:rPr lang="fr-FR" dirty="0" smtClean="0"/>
              <a:t> (index)</a:t>
            </a:r>
            <a:endParaRPr lang="fr-FR" dirty="0"/>
          </a:p>
          <a:p>
            <a:r>
              <a:rPr lang="fr-FR" dirty="0" smtClean="0"/>
              <a:t>index représentant le n° de l'élément du jeu $cible</a:t>
            </a:r>
            <a:endParaRPr lang="fr-FR" dirty="0"/>
          </a:p>
        </p:txBody>
      </p:sp>
    </p:spTree>
    <p:extLst>
      <p:ext uri="{BB962C8B-B14F-4D97-AF65-F5344CB8AC3E}">
        <p14:creationId xmlns:p14="http://schemas.microsoft.com/office/powerpoint/2010/main" val="1821570303"/>
      </p:ext>
    </p:extLst>
  </p:cSld>
  <p:clrMapOvr>
    <a:masterClrMapping/>
  </p:clrMapOvr>
  <p:transition spd="slow">
    <p:wipe dir="d"/>
  </p:transition>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700" b="1" i="1" dirty="0" smtClean="0">
                <a:solidFill>
                  <a:schemeClr val="accent2">
                    <a:lumMod val="75000"/>
                  </a:schemeClr>
                </a:solidFill>
              </a:rPr>
              <a:t>.</a:t>
            </a:r>
            <a:r>
              <a:rPr lang="fr-FR" sz="2700" b="1" i="1" dirty="0" err="1" smtClean="0">
                <a:solidFill>
                  <a:schemeClr val="accent2">
                    <a:lumMod val="75000"/>
                  </a:schemeClr>
                </a:solidFill>
              </a:rPr>
              <a:t>wrapInner</a:t>
            </a:r>
            <a:r>
              <a:rPr lang="fr-FR" sz="2700" b="1" i="1" dirty="0" smtClean="0">
                <a:solidFill>
                  <a:schemeClr val="accent2">
                    <a:lumMod val="75000"/>
                  </a:schemeClr>
                </a:solidFill>
              </a:rPr>
              <a:t>(</a:t>
            </a:r>
            <a:r>
              <a:rPr lang="fr-FR" sz="2700" b="1" i="1" dirty="0" err="1" smtClean="0">
                <a:solidFill>
                  <a:schemeClr val="tx2">
                    <a:lumMod val="75000"/>
                  </a:schemeClr>
                </a:solidFill>
              </a:rPr>
              <a:t>element</a:t>
            </a:r>
            <a:r>
              <a:rPr lang="fr-FR" sz="2700" b="1" i="1" dirty="0" smtClean="0">
                <a:solidFill>
                  <a:schemeClr val="tx2">
                    <a:lumMod val="75000"/>
                  </a:schemeClr>
                </a:solidFill>
              </a:rPr>
              <a:t> | fonction</a:t>
            </a:r>
            <a:r>
              <a:rPr lang="fr-FR" sz="2700" b="1" i="1" dirty="0" smtClean="0">
                <a:solidFill>
                  <a:schemeClr val="accent2">
                    <a:lumMod val="75000"/>
                  </a:schemeClr>
                </a:solidFill>
              </a:rPr>
              <a:t>)</a:t>
            </a:r>
            <a:endParaRPr lang="fr-FR" sz="2700" b="1" dirty="0">
              <a:solidFill>
                <a:schemeClr val="accent2">
                  <a:lumMod val="75000"/>
                </a:schemeClr>
              </a:solidFill>
            </a:endParaRPr>
          </a:p>
        </p:txBody>
      </p:sp>
      <p:sp>
        <p:nvSpPr>
          <p:cNvPr id="4" name="ZoneTexte 3"/>
          <p:cNvSpPr txBox="1"/>
          <p:nvPr/>
        </p:nvSpPr>
        <p:spPr>
          <a:xfrm>
            <a:off x="737690" y="1484784"/>
            <a:ext cx="8082782" cy="4524315"/>
          </a:xfrm>
          <a:prstGeom prst="rect">
            <a:avLst/>
          </a:prstGeom>
          <a:noFill/>
        </p:spPr>
        <p:txBody>
          <a:bodyPr wrap="square" rtlCol="0">
            <a:spAutoFit/>
          </a:bodyPr>
          <a:lstStyle/>
          <a:p>
            <a:r>
              <a:rPr lang="fr-FR" dirty="0" smtClean="0"/>
              <a:t>Exemple :</a:t>
            </a:r>
          </a:p>
          <a:p>
            <a:r>
              <a:rPr lang="en-US" dirty="0"/>
              <a:t>&lt;style type="text/</a:t>
            </a:r>
            <a:r>
              <a:rPr lang="en-US" dirty="0" err="1"/>
              <a:t>css</a:t>
            </a:r>
            <a:r>
              <a:rPr lang="en-US" dirty="0"/>
              <a:t>"&gt;</a:t>
            </a:r>
          </a:p>
          <a:p>
            <a:r>
              <a:rPr lang="en-US" dirty="0"/>
              <a:t>.bleu {color:blue;font-size:150</a:t>
            </a:r>
            <a:r>
              <a:rPr lang="en-US" dirty="0" smtClean="0"/>
              <a:t>%;}</a:t>
            </a:r>
          </a:p>
          <a:p>
            <a:r>
              <a:rPr lang="en-US" dirty="0" smtClean="0"/>
              <a:t>&lt;/</a:t>
            </a:r>
            <a:r>
              <a:rPr lang="en-US" dirty="0"/>
              <a:t>style</a:t>
            </a:r>
            <a:r>
              <a:rPr lang="en-US" dirty="0" smtClean="0"/>
              <a:t>&gt;</a:t>
            </a:r>
          </a:p>
          <a:p>
            <a:r>
              <a:rPr lang="en-US" dirty="0" smtClean="0"/>
              <a:t>&lt;body&gt;</a:t>
            </a:r>
            <a:endParaRPr lang="fr-FR" dirty="0" smtClean="0"/>
          </a:p>
          <a:p>
            <a:r>
              <a:rPr lang="en-US" dirty="0"/>
              <a:t>&lt;div class="</a:t>
            </a:r>
            <a:r>
              <a:rPr lang="en-US" dirty="0" err="1"/>
              <a:t>entete</a:t>
            </a:r>
            <a:r>
              <a:rPr lang="en-US" dirty="0"/>
              <a:t>"&gt;</a:t>
            </a:r>
          </a:p>
          <a:p>
            <a:r>
              <a:rPr lang="en-US" dirty="0" smtClean="0"/>
              <a:t>      </a:t>
            </a:r>
            <a:r>
              <a:rPr lang="en-US" dirty="0"/>
              <a:t>&lt;div </a:t>
            </a:r>
            <a:r>
              <a:rPr lang="en-US" dirty="0" smtClean="0"/>
              <a:t>&gt;</a:t>
            </a:r>
            <a:r>
              <a:rPr lang="en-US" dirty="0"/>
              <a:t>Mardi&lt;/div&gt;</a:t>
            </a:r>
          </a:p>
          <a:p>
            <a:r>
              <a:rPr lang="en-US" dirty="0"/>
              <a:t>      &lt;div </a:t>
            </a:r>
            <a:r>
              <a:rPr lang="en-US" dirty="0" smtClean="0"/>
              <a:t>&gt;</a:t>
            </a:r>
            <a:r>
              <a:rPr lang="en-US" dirty="0" err="1"/>
              <a:t>Mercredi</a:t>
            </a:r>
            <a:r>
              <a:rPr lang="en-US" dirty="0"/>
              <a:t>&lt;/div&gt;</a:t>
            </a:r>
          </a:p>
          <a:p>
            <a:r>
              <a:rPr lang="en-US" dirty="0"/>
              <a:t>&lt;/div&gt;</a:t>
            </a:r>
          </a:p>
          <a:p>
            <a:r>
              <a:rPr lang="fr-FR" dirty="0"/>
              <a:t>&lt;script&gt;</a:t>
            </a:r>
          </a:p>
          <a:p>
            <a:r>
              <a:rPr lang="en-US" b="1" dirty="0">
                <a:solidFill>
                  <a:schemeClr val="accent2">
                    <a:lumMod val="75000"/>
                  </a:schemeClr>
                </a:solidFill>
              </a:rPr>
              <a:t>$(</a:t>
            </a:r>
            <a:r>
              <a:rPr lang="en-US" b="1" dirty="0" smtClean="0">
                <a:solidFill>
                  <a:schemeClr val="accent2">
                    <a:lumMod val="75000"/>
                  </a:schemeClr>
                </a:solidFill>
              </a:rPr>
              <a:t>'div').</a:t>
            </a:r>
            <a:r>
              <a:rPr lang="en-US" b="1" dirty="0" err="1" smtClean="0">
                <a:solidFill>
                  <a:schemeClr val="accent2">
                    <a:lumMod val="75000"/>
                  </a:schemeClr>
                </a:solidFill>
              </a:rPr>
              <a:t>wrapInner</a:t>
            </a:r>
            <a:r>
              <a:rPr lang="en-US" b="1" dirty="0" smtClean="0">
                <a:solidFill>
                  <a:schemeClr val="accent2">
                    <a:lumMod val="75000"/>
                  </a:schemeClr>
                </a:solidFill>
              </a:rPr>
              <a:t>('&lt;</a:t>
            </a:r>
            <a:r>
              <a:rPr lang="en-US" b="1" dirty="0">
                <a:solidFill>
                  <a:schemeClr val="accent2">
                    <a:lumMod val="75000"/>
                  </a:schemeClr>
                </a:solidFill>
              </a:rPr>
              <a:t>div class="bleu"&gt;&lt;/div&gt;');</a:t>
            </a:r>
            <a:endParaRPr lang="fr-FR" b="1" dirty="0">
              <a:solidFill>
                <a:schemeClr val="accent2">
                  <a:lumMod val="75000"/>
                </a:schemeClr>
              </a:solidFill>
            </a:endParaRPr>
          </a:p>
          <a:p>
            <a:r>
              <a:rPr lang="fr-FR" dirty="0"/>
              <a:t>&lt;/script</a:t>
            </a:r>
            <a:r>
              <a:rPr lang="fr-FR" dirty="0" smtClean="0"/>
              <a:t>&gt;</a:t>
            </a:r>
          </a:p>
          <a:p>
            <a:r>
              <a:rPr lang="fr-FR" dirty="0" smtClean="0"/>
              <a:t>&lt;/body&gt;</a:t>
            </a:r>
          </a:p>
          <a:p>
            <a:r>
              <a:rPr lang="fr-FR" dirty="0" smtClean="0"/>
              <a:t>// autre syntaxe :</a:t>
            </a:r>
          </a:p>
          <a:p>
            <a:r>
              <a:rPr lang="en-US" b="1" dirty="0">
                <a:solidFill>
                  <a:schemeClr val="accent2">
                    <a:lumMod val="75000"/>
                  </a:schemeClr>
                </a:solidFill>
              </a:rPr>
              <a:t>$(</a:t>
            </a:r>
            <a:r>
              <a:rPr lang="en-US" b="1" dirty="0" smtClean="0">
                <a:solidFill>
                  <a:schemeClr val="accent2">
                    <a:lumMod val="75000"/>
                  </a:schemeClr>
                </a:solidFill>
              </a:rPr>
              <a:t>'div').</a:t>
            </a:r>
            <a:r>
              <a:rPr lang="en-US" b="1" dirty="0" err="1" smtClean="0">
                <a:solidFill>
                  <a:schemeClr val="accent2">
                    <a:lumMod val="75000"/>
                  </a:schemeClr>
                </a:solidFill>
              </a:rPr>
              <a:t>wrapInner</a:t>
            </a:r>
            <a:r>
              <a:rPr lang="en-US" b="1" dirty="0" smtClean="0">
                <a:solidFill>
                  <a:schemeClr val="accent2">
                    <a:lumMod val="75000"/>
                  </a:schemeClr>
                </a:solidFill>
              </a:rPr>
              <a:t>('&lt;</a:t>
            </a:r>
            <a:r>
              <a:rPr lang="en-US" b="1" dirty="0">
                <a:solidFill>
                  <a:schemeClr val="accent2">
                    <a:lumMod val="75000"/>
                  </a:schemeClr>
                </a:solidFill>
              </a:rPr>
              <a:t>div class="bleu</a:t>
            </a:r>
            <a:r>
              <a:rPr lang="en-US" b="1" dirty="0" smtClean="0">
                <a:solidFill>
                  <a:schemeClr val="accent2">
                    <a:lumMod val="75000"/>
                  </a:schemeClr>
                </a:solidFill>
              </a:rPr>
              <a:t>" /&gt;');</a:t>
            </a:r>
            <a:endParaRPr lang="fr-FR" b="1" dirty="0">
              <a:solidFill>
                <a:schemeClr val="accent2">
                  <a:lumMod val="75000"/>
                </a:schemeClr>
              </a:solidFill>
            </a:endParaRPr>
          </a:p>
          <a:p>
            <a:endParaRPr lang="fr-FR" dirty="0"/>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034" y="3681978"/>
            <a:ext cx="1359404" cy="7939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2354" y="404664"/>
            <a:ext cx="1584176" cy="95677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ZoneTexte 2"/>
          <p:cNvSpPr txBox="1"/>
          <p:nvPr/>
        </p:nvSpPr>
        <p:spPr>
          <a:xfrm>
            <a:off x="6016725" y="1361443"/>
            <a:ext cx="2775434" cy="1477328"/>
          </a:xfrm>
          <a:prstGeom prst="rect">
            <a:avLst/>
          </a:prstGeom>
          <a:noFill/>
          <a:ln>
            <a:solidFill>
              <a:schemeClr val="tx1"/>
            </a:solidFill>
          </a:ln>
        </p:spPr>
        <p:txBody>
          <a:bodyPr wrap="square" rtlCol="0">
            <a:spAutoFit/>
          </a:bodyPr>
          <a:lstStyle/>
          <a:p>
            <a:r>
              <a:rPr lang="en-US" dirty="0"/>
              <a:t>&lt;body</a:t>
            </a:r>
            <a:r>
              <a:rPr lang="en-US" dirty="0" smtClean="0"/>
              <a:t>&gt;</a:t>
            </a:r>
          </a:p>
          <a:p>
            <a:r>
              <a:rPr lang="en-US" dirty="0" smtClean="0"/>
              <a:t>  &lt;</a:t>
            </a:r>
            <a:r>
              <a:rPr lang="en-US" dirty="0"/>
              <a:t>div class="</a:t>
            </a:r>
            <a:r>
              <a:rPr lang="en-US" dirty="0" err="1"/>
              <a:t>entete</a:t>
            </a:r>
            <a:r>
              <a:rPr lang="en-US" dirty="0" smtClean="0"/>
              <a:t>"&gt;</a:t>
            </a:r>
          </a:p>
          <a:p>
            <a:r>
              <a:rPr lang="en-US" dirty="0"/>
              <a:t> </a:t>
            </a:r>
            <a:r>
              <a:rPr lang="en-US" dirty="0" smtClean="0"/>
              <a:t>    </a:t>
            </a:r>
            <a:r>
              <a:rPr lang="en-US" dirty="0"/>
              <a:t>&lt;div &gt;Mardi&lt;/div&gt; </a:t>
            </a:r>
            <a:endParaRPr lang="en-US" dirty="0" smtClean="0"/>
          </a:p>
          <a:p>
            <a:r>
              <a:rPr lang="en-US" dirty="0"/>
              <a:t> </a:t>
            </a:r>
            <a:r>
              <a:rPr lang="en-US" dirty="0" smtClean="0"/>
              <a:t>    &lt;</a:t>
            </a:r>
            <a:r>
              <a:rPr lang="en-US" dirty="0"/>
              <a:t>div &gt;</a:t>
            </a:r>
            <a:r>
              <a:rPr lang="en-US" dirty="0" err="1"/>
              <a:t>Mercredi</a:t>
            </a:r>
            <a:r>
              <a:rPr lang="en-US" dirty="0"/>
              <a:t>&lt;/div</a:t>
            </a:r>
            <a:r>
              <a:rPr lang="en-US" dirty="0" smtClean="0"/>
              <a:t>&gt;</a:t>
            </a:r>
          </a:p>
          <a:p>
            <a:r>
              <a:rPr lang="en-US" dirty="0" smtClean="0"/>
              <a:t>  &lt;/</a:t>
            </a:r>
            <a:r>
              <a:rPr lang="en-US" dirty="0"/>
              <a:t>div&gt;</a:t>
            </a:r>
            <a:endParaRPr lang="fr-FR" dirty="0"/>
          </a:p>
        </p:txBody>
      </p:sp>
      <p:sp>
        <p:nvSpPr>
          <p:cNvPr id="5" name="ZoneTexte 4"/>
          <p:cNvSpPr txBox="1"/>
          <p:nvPr/>
        </p:nvSpPr>
        <p:spPr>
          <a:xfrm>
            <a:off x="4808436" y="4653136"/>
            <a:ext cx="4211960" cy="2031325"/>
          </a:xfrm>
          <a:prstGeom prst="rect">
            <a:avLst/>
          </a:prstGeom>
          <a:noFill/>
          <a:ln>
            <a:solidFill>
              <a:srgbClr val="0033CC"/>
            </a:solidFill>
          </a:ln>
        </p:spPr>
        <p:txBody>
          <a:bodyPr wrap="square" rtlCol="0">
            <a:spAutoFit/>
          </a:bodyPr>
          <a:lstStyle/>
          <a:p>
            <a:r>
              <a:rPr lang="en-US" dirty="0"/>
              <a:t>&lt;body&gt; </a:t>
            </a:r>
            <a:endParaRPr lang="en-US" dirty="0" smtClean="0"/>
          </a:p>
          <a:p>
            <a:r>
              <a:rPr lang="en-US" dirty="0"/>
              <a:t> </a:t>
            </a:r>
            <a:r>
              <a:rPr lang="en-US" dirty="0" smtClean="0"/>
              <a:t> &lt;</a:t>
            </a:r>
            <a:r>
              <a:rPr lang="en-US" dirty="0"/>
              <a:t>div class="</a:t>
            </a:r>
            <a:r>
              <a:rPr lang="en-US" dirty="0" err="1"/>
              <a:t>entete</a:t>
            </a:r>
            <a:r>
              <a:rPr lang="en-US" dirty="0"/>
              <a:t>"&gt;</a:t>
            </a:r>
            <a:r>
              <a:rPr lang="en-US" dirty="0">
                <a:solidFill>
                  <a:srgbClr val="0033CC"/>
                </a:solidFill>
              </a:rPr>
              <a:t>&lt;div class="bleu"&gt;</a:t>
            </a:r>
            <a:r>
              <a:rPr lang="en-US" dirty="0"/>
              <a:t> </a:t>
            </a:r>
            <a:endParaRPr lang="en-US" dirty="0" smtClean="0"/>
          </a:p>
          <a:p>
            <a:r>
              <a:rPr lang="en-US" dirty="0" smtClean="0"/>
              <a:t>&lt;</a:t>
            </a:r>
            <a:r>
              <a:rPr lang="en-US" dirty="0"/>
              <a:t>div&gt;</a:t>
            </a:r>
            <a:r>
              <a:rPr lang="en-US" dirty="0">
                <a:solidFill>
                  <a:srgbClr val="0033CC"/>
                </a:solidFill>
              </a:rPr>
              <a:t>&lt;div </a:t>
            </a:r>
            <a:r>
              <a:rPr lang="en-US" dirty="0" smtClean="0">
                <a:solidFill>
                  <a:srgbClr val="0033CC"/>
                </a:solidFill>
              </a:rPr>
              <a:t>class</a:t>
            </a:r>
            <a:r>
              <a:rPr lang="en-US" dirty="0">
                <a:solidFill>
                  <a:srgbClr val="0033CC"/>
                </a:solidFill>
              </a:rPr>
              <a:t>="bleu"&gt;</a:t>
            </a:r>
            <a:r>
              <a:rPr lang="en-US" dirty="0"/>
              <a:t>Mardi</a:t>
            </a:r>
            <a:r>
              <a:rPr lang="en-US" dirty="0">
                <a:solidFill>
                  <a:srgbClr val="0033CC"/>
                </a:solidFill>
              </a:rPr>
              <a:t>&lt;/div</a:t>
            </a:r>
            <a:r>
              <a:rPr lang="en-US" dirty="0" smtClean="0">
                <a:solidFill>
                  <a:srgbClr val="0033CC"/>
                </a:solidFill>
              </a:rPr>
              <a:t>&gt;</a:t>
            </a:r>
          </a:p>
          <a:p>
            <a:r>
              <a:rPr lang="en-US" dirty="0" smtClean="0">
                <a:solidFill>
                  <a:srgbClr val="0033CC"/>
                </a:solidFill>
              </a:rPr>
              <a:t>&lt;/</a:t>
            </a:r>
            <a:r>
              <a:rPr lang="en-US" dirty="0">
                <a:solidFill>
                  <a:srgbClr val="0033CC"/>
                </a:solidFill>
              </a:rPr>
              <a:t>div&gt; </a:t>
            </a:r>
            <a:endParaRPr lang="en-US" dirty="0" smtClean="0">
              <a:solidFill>
                <a:srgbClr val="0033CC"/>
              </a:solidFill>
            </a:endParaRPr>
          </a:p>
          <a:p>
            <a:r>
              <a:rPr lang="en-US" dirty="0" smtClean="0"/>
              <a:t>&lt;</a:t>
            </a:r>
            <a:r>
              <a:rPr lang="en-US" dirty="0"/>
              <a:t>div&gt;</a:t>
            </a:r>
            <a:r>
              <a:rPr lang="en-US" dirty="0">
                <a:solidFill>
                  <a:srgbClr val="0033CC"/>
                </a:solidFill>
              </a:rPr>
              <a:t>&lt;div class="bleu"&gt;</a:t>
            </a:r>
            <a:r>
              <a:rPr lang="en-US" dirty="0" err="1"/>
              <a:t>Mercredi</a:t>
            </a:r>
            <a:r>
              <a:rPr lang="en-US" dirty="0">
                <a:solidFill>
                  <a:srgbClr val="0033CC"/>
                </a:solidFill>
              </a:rPr>
              <a:t>&lt;/div&gt;</a:t>
            </a:r>
            <a:r>
              <a:rPr lang="en-US" dirty="0"/>
              <a:t>&lt;/div&gt; </a:t>
            </a:r>
            <a:r>
              <a:rPr lang="en-US" dirty="0">
                <a:solidFill>
                  <a:srgbClr val="0033CC"/>
                </a:solidFill>
              </a:rPr>
              <a:t>&lt;/div&gt;</a:t>
            </a:r>
            <a:r>
              <a:rPr lang="en-US" dirty="0"/>
              <a:t>&lt;/div&gt;</a:t>
            </a:r>
            <a:endParaRPr lang="fr-FR" dirty="0"/>
          </a:p>
        </p:txBody>
      </p:sp>
    </p:spTree>
    <p:extLst>
      <p:ext uri="{BB962C8B-B14F-4D97-AF65-F5344CB8AC3E}">
        <p14:creationId xmlns:p14="http://schemas.microsoft.com/office/powerpoint/2010/main" val="1433886161"/>
      </p:ext>
    </p:extLst>
  </p:cSld>
  <p:clrMapOvr>
    <a:masterClrMapping/>
  </p:clrMapOvr>
  <p:transition spd="slow">
    <p:wipe dir="d"/>
  </p:transition>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700" b="1" i="1" dirty="0" smtClean="0">
                <a:solidFill>
                  <a:schemeClr val="accent2">
                    <a:lumMod val="75000"/>
                  </a:schemeClr>
                </a:solidFill>
              </a:rPr>
              <a:t>.</a:t>
            </a:r>
            <a:r>
              <a:rPr lang="fr-FR" sz="2700" b="1" i="1" dirty="0" err="1" smtClean="0">
                <a:solidFill>
                  <a:schemeClr val="accent2">
                    <a:lumMod val="75000"/>
                  </a:schemeClr>
                </a:solidFill>
              </a:rPr>
              <a:t>replaceWith</a:t>
            </a:r>
            <a:r>
              <a:rPr lang="fr-FR" sz="2700" b="1" i="1" dirty="0" smtClean="0">
                <a:solidFill>
                  <a:schemeClr val="accent2">
                    <a:lumMod val="75000"/>
                  </a:schemeClr>
                </a:solidFill>
              </a:rPr>
              <a:t>(</a:t>
            </a:r>
            <a:r>
              <a:rPr lang="fr-FR" sz="2700" b="1" i="1" dirty="0" smtClean="0">
                <a:solidFill>
                  <a:schemeClr val="tx2">
                    <a:lumMod val="75000"/>
                  </a:schemeClr>
                </a:solidFill>
              </a:rPr>
              <a:t>contenu | fonction</a:t>
            </a:r>
            <a:r>
              <a:rPr lang="fr-FR" sz="2700" b="1" i="1" dirty="0" smtClean="0">
                <a:solidFill>
                  <a:schemeClr val="accent2">
                    <a:lumMod val="75000"/>
                  </a:schemeClr>
                </a:solidFill>
              </a:rPr>
              <a:t>)</a:t>
            </a:r>
            <a:endParaRPr lang="fr-FR" sz="2700" b="1" dirty="0">
              <a:solidFill>
                <a:schemeClr val="accent2">
                  <a:lumMod val="75000"/>
                </a:schemeClr>
              </a:solidFill>
            </a:endParaRPr>
          </a:p>
        </p:txBody>
      </p:sp>
      <p:sp>
        <p:nvSpPr>
          <p:cNvPr id="4" name="ZoneTexte 3"/>
          <p:cNvSpPr txBox="1"/>
          <p:nvPr/>
        </p:nvSpPr>
        <p:spPr>
          <a:xfrm>
            <a:off x="737690" y="1484784"/>
            <a:ext cx="8082782" cy="3139321"/>
          </a:xfrm>
          <a:prstGeom prst="rect">
            <a:avLst/>
          </a:prstGeom>
          <a:noFill/>
        </p:spPr>
        <p:txBody>
          <a:bodyPr wrap="square" rtlCol="0">
            <a:spAutoFit/>
          </a:bodyPr>
          <a:lstStyle/>
          <a:p>
            <a:r>
              <a:rPr lang="fr-FR" b="1" dirty="0">
                <a:solidFill>
                  <a:schemeClr val="tx2">
                    <a:lumMod val="75000"/>
                  </a:schemeClr>
                </a:solidFill>
              </a:rPr>
              <a:t>$(cible</a:t>
            </a:r>
            <a:r>
              <a:rPr lang="fr-FR" b="1" dirty="0" smtClean="0">
                <a:solidFill>
                  <a:schemeClr val="tx2">
                    <a:lumMod val="75000"/>
                  </a:schemeClr>
                </a:solidFill>
              </a:rPr>
              <a:t>).</a:t>
            </a:r>
            <a:r>
              <a:rPr lang="fr-FR" b="1" i="1" dirty="0">
                <a:solidFill>
                  <a:schemeClr val="accent2">
                    <a:lumMod val="75000"/>
                  </a:schemeClr>
                </a:solidFill>
              </a:rPr>
              <a:t> </a:t>
            </a:r>
            <a:r>
              <a:rPr lang="fr-FR" b="1" i="1" dirty="0" err="1">
                <a:solidFill>
                  <a:schemeClr val="accent2">
                    <a:lumMod val="75000"/>
                  </a:schemeClr>
                </a:solidFill>
              </a:rPr>
              <a:t>replaceWith</a:t>
            </a:r>
            <a:r>
              <a:rPr lang="fr-FR" b="1" i="1" dirty="0">
                <a:solidFill>
                  <a:schemeClr val="accent2">
                    <a:lumMod val="75000"/>
                  </a:schemeClr>
                </a:solidFill>
              </a:rPr>
              <a:t>(</a:t>
            </a:r>
            <a:r>
              <a:rPr lang="fr-FR" b="1" i="1" dirty="0">
                <a:solidFill>
                  <a:schemeClr val="tx2">
                    <a:lumMod val="75000"/>
                  </a:schemeClr>
                </a:solidFill>
              </a:rPr>
              <a:t>contenu | fonction</a:t>
            </a:r>
            <a:r>
              <a:rPr lang="fr-FR" b="1" i="1" dirty="0">
                <a:solidFill>
                  <a:schemeClr val="accent2">
                    <a:lumMod val="75000"/>
                  </a:schemeClr>
                </a:solidFill>
              </a:rPr>
              <a:t>)</a:t>
            </a:r>
            <a:endParaRPr lang="fr-FR" b="1" i="1" dirty="0" smtClean="0">
              <a:solidFill>
                <a:schemeClr val="accent2">
                  <a:lumMod val="75000"/>
                </a:schemeClr>
              </a:solidFill>
            </a:endParaRPr>
          </a:p>
          <a:p>
            <a:r>
              <a:rPr lang="fr-FR" dirty="0" smtClean="0"/>
              <a:t>remplace chaque élément du jeu défini </a:t>
            </a:r>
            <a:r>
              <a:rPr lang="fr-FR" b="1" dirty="0" smtClean="0">
                <a:solidFill>
                  <a:schemeClr val="tx2">
                    <a:lumMod val="75000"/>
                  </a:schemeClr>
                </a:solidFill>
              </a:rPr>
              <a:t>$cible </a:t>
            </a:r>
            <a:r>
              <a:rPr lang="fr-FR" dirty="0" smtClean="0"/>
              <a:t>avec un contenu et retourne le jeu d'éléments modifiés. </a:t>
            </a:r>
          </a:p>
          <a:p>
            <a:r>
              <a:rPr lang="fr-FR" b="1" i="1" dirty="0" smtClean="0">
                <a:solidFill>
                  <a:schemeClr val="tx2">
                    <a:lumMod val="75000"/>
                  </a:schemeClr>
                </a:solidFill>
              </a:rPr>
              <a:t>contenu :</a:t>
            </a:r>
            <a:endParaRPr lang="fr-FR" dirty="0" smtClean="0"/>
          </a:p>
          <a:p>
            <a:r>
              <a:rPr lang="fr-FR" dirty="0" smtClean="0"/>
              <a:t>peut être un</a:t>
            </a:r>
          </a:p>
          <a:p>
            <a:pPr marL="342900" indent="-342900">
              <a:buFont typeface="Arial" pitchFamily="34" charset="0"/>
              <a:buChar char="•"/>
            </a:pPr>
            <a:r>
              <a:rPr lang="fr-FR" dirty="0" smtClean="0"/>
              <a:t>sélecteur,</a:t>
            </a:r>
          </a:p>
          <a:p>
            <a:pPr marL="342900" indent="-342900">
              <a:buFont typeface="Arial" pitchFamily="34" charset="0"/>
              <a:buChar char="•"/>
            </a:pPr>
            <a:r>
              <a:rPr lang="fr-FR" dirty="0" smtClean="0"/>
              <a:t>une chaîne de caractères HTML,</a:t>
            </a:r>
          </a:p>
          <a:p>
            <a:pPr marL="342900" indent="-342900">
              <a:buFont typeface="Arial" pitchFamily="34" charset="0"/>
              <a:buChar char="•"/>
            </a:pPr>
            <a:r>
              <a:rPr lang="fr-FR" dirty="0" smtClean="0"/>
              <a:t>un objet </a:t>
            </a:r>
            <a:r>
              <a:rPr lang="fr-FR" dirty="0" err="1" smtClean="0"/>
              <a:t>jQuery</a:t>
            </a:r>
            <a:endParaRPr lang="fr-FR" dirty="0" smtClean="0"/>
          </a:p>
          <a:p>
            <a:endParaRPr lang="fr-FR" dirty="0"/>
          </a:p>
          <a:p>
            <a:r>
              <a:rPr lang="fr-FR" b="1" dirty="0" smtClean="0">
                <a:solidFill>
                  <a:schemeClr val="tx2">
                    <a:lumMod val="75000"/>
                  </a:schemeClr>
                </a:solidFill>
              </a:rPr>
              <a:t>fonction </a:t>
            </a:r>
            <a:r>
              <a:rPr lang="fr-FR" dirty="0" smtClean="0"/>
              <a:t>:</a:t>
            </a:r>
          </a:p>
          <a:p>
            <a:pPr marL="285750" indent="-285750">
              <a:buFont typeface="Arial" pitchFamily="34" charset="0"/>
              <a:buChar char="•"/>
            </a:pPr>
            <a:r>
              <a:rPr lang="fr-FR" dirty="0" err="1" smtClean="0"/>
              <a:t>function</a:t>
            </a:r>
            <a:r>
              <a:rPr lang="fr-FR" dirty="0" smtClean="0"/>
              <a:t> ()</a:t>
            </a:r>
            <a:endParaRPr lang="fr-FR" dirty="0"/>
          </a:p>
        </p:txBody>
      </p:sp>
    </p:spTree>
    <p:extLst>
      <p:ext uri="{BB962C8B-B14F-4D97-AF65-F5344CB8AC3E}">
        <p14:creationId xmlns:p14="http://schemas.microsoft.com/office/powerpoint/2010/main" val="2836647769"/>
      </p:ext>
    </p:extLst>
  </p:cSld>
  <p:clrMapOvr>
    <a:masterClrMapping/>
  </p:clrMapOvr>
  <p:transition spd="slow">
    <p:wipe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683568" y="1340768"/>
            <a:ext cx="8208912" cy="369332"/>
          </a:xfrm>
          <a:prstGeom prst="rect">
            <a:avLst/>
          </a:prstGeom>
          <a:noFill/>
          <a:ln>
            <a:solidFill>
              <a:schemeClr val="accent1"/>
            </a:solidFill>
          </a:ln>
        </p:spPr>
        <p:txBody>
          <a:bodyPr wrap="square" rtlCol="0">
            <a:spAutoFit/>
          </a:bodyPr>
          <a:lstStyle/>
          <a:p>
            <a:r>
              <a:rPr lang="fr-FR" b="1" dirty="0" smtClean="0">
                <a:solidFill>
                  <a:schemeClr val="accent2">
                    <a:lumMod val="75000"/>
                  </a:schemeClr>
                </a:solidFill>
              </a:rPr>
              <a:t>Evénements de la souris</a:t>
            </a:r>
          </a:p>
        </p:txBody>
      </p:sp>
      <p:graphicFrame>
        <p:nvGraphicFramePr>
          <p:cNvPr id="6" name="Tableau 5"/>
          <p:cNvGraphicFramePr>
            <a:graphicFrameLocks noGrp="1"/>
          </p:cNvGraphicFramePr>
          <p:nvPr>
            <p:extLst>
              <p:ext uri="{D42A27DB-BD31-4B8C-83A1-F6EECF244321}">
                <p14:modId xmlns:p14="http://schemas.microsoft.com/office/powerpoint/2010/main" val="3571434329"/>
              </p:ext>
            </p:extLst>
          </p:nvPr>
        </p:nvGraphicFramePr>
        <p:xfrm>
          <a:off x="827584" y="1777681"/>
          <a:ext cx="7632848" cy="5095800"/>
        </p:xfrm>
        <a:graphic>
          <a:graphicData uri="http://schemas.openxmlformats.org/drawingml/2006/table">
            <a:tbl>
              <a:tblPr/>
              <a:tblGrid>
                <a:gridCol w="1728192"/>
                <a:gridCol w="5904656"/>
              </a:tblGrid>
              <a:tr h="178456">
                <a:tc>
                  <a:txBody>
                    <a:bodyPr/>
                    <a:lstStyle/>
                    <a:p>
                      <a:r>
                        <a:rPr lang="fr-FR" sz="1400" b="1" dirty="0" err="1"/>
                        <a:t>onclick</a:t>
                      </a:r>
                      <a:endParaRPr lang="fr-FR" sz="1400" dirty="0"/>
                    </a:p>
                  </a:txBody>
                  <a:tcPr marL="0" marR="0" marT="0" marB="0" anchor="ctr">
                    <a:lnL>
                      <a:noFill/>
                    </a:lnL>
                    <a:lnR>
                      <a:noFill/>
                    </a:lnR>
                    <a:lnT>
                      <a:noFill/>
                    </a:lnT>
                    <a:lnB>
                      <a:noFill/>
                    </a:lnB>
                  </a:tcPr>
                </a:tc>
                <a:tc>
                  <a:txBody>
                    <a:bodyPr/>
                    <a:lstStyle/>
                    <a:p>
                      <a:r>
                        <a:rPr lang="fr-FR" sz="1400"/>
                        <a:t>Le script démarre si on clic sur l’élément</a:t>
                      </a:r>
                    </a:p>
                  </a:txBody>
                  <a:tcPr marL="0" marR="0" marT="0" marB="0" anchor="ctr">
                    <a:lnL>
                      <a:noFill/>
                    </a:lnL>
                    <a:lnR>
                      <a:noFill/>
                    </a:lnR>
                    <a:lnT>
                      <a:noFill/>
                    </a:lnT>
                    <a:lnB>
                      <a:noFill/>
                    </a:lnB>
                  </a:tcPr>
                </a:tc>
              </a:tr>
              <a:tr h="304936">
                <a:tc>
                  <a:txBody>
                    <a:bodyPr/>
                    <a:lstStyle/>
                    <a:p>
                      <a:r>
                        <a:rPr lang="fr-FR" sz="1400" b="1"/>
                        <a:t>ondblclick</a:t>
                      </a:r>
                      <a:endParaRPr lang="fr-FR" sz="1400"/>
                    </a:p>
                  </a:txBody>
                  <a:tcPr marL="0" marR="0" marT="0" marB="0" anchor="ctr">
                    <a:lnL>
                      <a:noFill/>
                    </a:lnL>
                    <a:lnR>
                      <a:noFill/>
                    </a:lnR>
                    <a:lnT>
                      <a:noFill/>
                    </a:lnT>
                    <a:lnB>
                      <a:noFill/>
                    </a:lnB>
                  </a:tcPr>
                </a:tc>
                <a:tc>
                  <a:txBody>
                    <a:bodyPr/>
                    <a:lstStyle/>
                    <a:p>
                      <a:r>
                        <a:rPr lang="fr-FR" sz="1400"/>
                        <a:t>Le script démarre si on double-clic sur l’élément</a:t>
                      </a:r>
                    </a:p>
                  </a:txBody>
                  <a:tcPr marL="0" marR="0" marT="0" marB="0" anchor="ctr">
                    <a:lnL>
                      <a:noFill/>
                    </a:lnL>
                    <a:lnR>
                      <a:noFill/>
                    </a:lnR>
                    <a:lnT>
                      <a:noFill/>
                    </a:lnT>
                    <a:lnB>
                      <a:noFill/>
                    </a:lnB>
                  </a:tcPr>
                </a:tc>
              </a:tr>
              <a:tr h="304936">
                <a:tc>
                  <a:txBody>
                    <a:bodyPr/>
                    <a:lstStyle/>
                    <a:p>
                      <a:r>
                        <a:rPr lang="fr-FR" sz="1400" b="1" dirty="0" err="1"/>
                        <a:t>ondrag</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quand un élément est déplacé</a:t>
                      </a:r>
                    </a:p>
                  </a:txBody>
                  <a:tcPr marL="0" marR="0" marT="0" marB="0" anchor="ctr">
                    <a:lnL>
                      <a:noFill/>
                    </a:lnL>
                    <a:lnR>
                      <a:noFill/>
                    </a:lnR>
                    <a:lnT>
                      <a:noFill/>
                    </a:lnT>
                    <a:lnB>
                      <a:noFill/>
                    </a:lnB>
                  </a:tcPr>
                </a:tc>
              </a:tr>
              <a:tr h="304936">
                <a:tc>
                  <a:txBody>
                    <a:bodyPr/>
                    <a:lstStyle/>
                    <a:p>
                      <a:r>
                        <a:rPr lang="fr-FR" sz="1400" b="1" dirty="0" err="1"/>
                        <a:t>ondragend</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à la fin d’une opération de déplacer/glisser</a:t>
                      </a:r>
                    </a:p>
                  </a:txBody>
                  <a:tcPr marL="0" marR="0" marT="0" marB="0" anchor="ctr">
                    <a:lnL>
                      <a:noFill/>
                    </a:lnL>
                    <a:lnR>
                      <a:noFill/>
                    </a:lnR>
                    <a:lnT>
                      <a:noFill/>
                    </a:lnT>
                    <a:lnB>
                      <a:noFill/>
                    </a:lnB>
                  </a:tcPr>
                </a:tc>
              </a:tr>
              <a:tr h="356913">
                <a:tc>
                  <a:txBody>
                    <a:bodyPr/>
                    <a:lstStyle/>
                    <a:p>
                      <a:r>
                        <a:rPr lang="fr-FR" sz="1400" b="1" dirty="0" err="1"/>
                        <a:t>ondragenter</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quand un élément a été déplacée vers une cible de dépôt valide</a:t>
                      </a:r>
                    </a:p>
                  </a:txBody>
                  <a:tcPr marL="0" marR="0" marT="0" marB="0" anchor="ctr">
                    <a:lnL>
                      <a:noFill/>
                    </a:lnL>
                    <a:lnR>
                      <a:noFill/>
                    </a:lnR>
                    <a:lnT>
                      <a:noFill/>
                    </a:lnT>
                    <a:lnB>
                      <a:noFill/>
                    </a:lnB>
                  </a:tcPr>
                </a:tc>
              </a:tr>
              <a:tr h="304936">
                <a:tc>
                  <a:txBody>
                    <a:bodyPr/>
                    <a:lstStyle/>
                    <a:p>
                      <a:r>
                        <a:rPr lang="fr-FR" sz="1400" b="1" dirty="0" err="1"/>
                        <a:t>ondragleave</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quand un élément quitte une cible de dépôt valide</a:t>
                      </a:r>
                    </a:p>
                  </a:txBody>
                  <a:tcPr marL="0" marR="0" marT="0" marB="0" anchor="ctr">
                    <a:lnL>
                      <a:noFill/>
                    </a:lnL>
                    <a:lnR>
                      <a:noFill/>
                    </a:lnR>
                    <a:lnT>
                      <a:noFill/>
                    </a:lnT>
                    <a:lnB>
                      <a:noFill/>
                    </a:lnB>
                  </a:tcPr>
                </a:tc>
              </a:tr>
              <a:tr h="356913">
                <a:tc>
                  <a:txBody>
                    <a:bodyPr/>
                    <a:lstStyle/>
                    <a:p>
                      <a:r>
                        <a:rPr lang="fr-FR" sz="1400" b="1" dirty="0" err="1"/>
                        <a:t>ondragover</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quand un élément est glissé sur une cible de dépôt valide</a:t>
                      </a:r>
                    </a:p>
                  </a:txBody>
                  <a:tcPr marL="0" marR="0" marT="0" marB="0" anchor="ctr">
                    <a:lnL>
                      <a:noFill/>
                    </a:lnL>
                    <a:lnR>
                      <a:noFill/>
                    </a:lnR>
                    <a:lnT>
                      <a:noFill/>
                    </a:lnT>
                    <a:lnB>
                      <a:noFill/>
                    </a:lnB>
                  </a:tcPr>
                </a:tc>
              </a:tr>
              <a:tr h="304936">
                <a:tc>
                  <a:txBody>
                    <a:bodyPr/>
                    <a:lstStyle/>
                    <a:p>
                      <a:r>
                        <a:rPr lang="fr-FR" sz="1400" b="1" dirty="0" err="1"/>
                        <a:t>ondragstart</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au début d’une opération de glisser/déplacer</a:t>
                      </a:r>
                    </a:p>
                  </a:txBody>
                  <a:tcPr marL="0" marR="0" marT="0" marB="0" anchor="ctr">
                    <a:lnL>
                      <a:noFill/>
                    </a:lnL>
                    <a:lnR>
                      <a:noFill/>
                    </a:lnR>
                    <a:lnT>
                      <a:noFill/>
                    </a:lnT>
                    <a:lnB>
                      <a:noFill/>
                    </a:lnB>
                  </a:tcPr>
                </a:tc>
              </a:tr>
              <a:tr h="304936">
                <a:tc>
                  <a:txBody>
                    <a:bodyPr/>
                    <a:lstStyle/>
                    <a:p>
                      <a:r>
                        <a:rPr lang="fr-FR" sz="1400" b="1" dirty="0" err="1"/>
                        <a:t>ondrop</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lorsque l’élément glisser est relaché</a:t>
                      </a:r>
                    </a:p>
                  </a:txBody>
                  <a:tcPr marL="0" marR="0" marT="0" marB="0" anchor="ctr">
                    <a:lnL>
                      <a:noFill/>
                    </a:lnL>
                    <a:lnR>
                      <a:noFill/>
                    </a:lnR>
                    <a:lnT>
                      <a:noFill/>
                    </a:lnT>
                    <a:lnB>
                      <a:noFill/>
                    </a:lnB>
                  </a:tcPr>
                </a:tc>
              </a:tr>
              <a:tr h="304936">
                <a:tc>
                  <a:txBody>
                    <a:bodyPr/>
                    <a:lstStyle/>
                    <a:p>
                      <a:r>
                        <a:rPr lang="fr-FR" sz="1400" b="1"/>
                        <a:t>onmousedown</a:t>
                      </a:r>
                      <a:endParaRPr lang="fr-FR" sz="1400"/>
                    </a:p>
                  </a:txBody>
                  <a:tcPr marL="0" marR="0" marT="0" marB="0" anchor="ctr">
                    <a:lnL>
                      <a:noFill/>
                    </a:lnL>
                    <a:lnR>
                      <a:noFill/>
                    </a:lnR>
                    <a:lnT>
                      <a:noFill/>
                    </a:lnT>
                    <a:lnB>
                      <a:noFill/>
                    </a:lnB>
                  </a:tcPr>
                </a:tc>
                <a:tc>
                  <a:txBody>
                    <a:bodyPr/>
                    <a:lstStyle/>
                    <a:p>
                      <a:r>
                        <a:rPr lang="fr-FR" sz="1400"/>
                        <a:t>Script à exécuter quand un bouton de la souris est pressé</a:t>
                      </a:r>
                    </a:p>
                  </a:txBody>
                  <a:tcPr marL="0" marR="0" marT="0" marB="0" anchor="ctr">
                    <a:lnL>
                      <a:noFill/>
                    </a:lnL>
                    <a:lnR>
                      <a:noFill/>
                    </a:lnR>
                    <a:lnT>
                      <a:noFill/>
                    </a:lnT>
                    <a:lnB>
                      <a:noFill/>
                    </a:lnB>
                  </a:tcPr>
                </a:tc>
              </a:tr>
              <a:tr h="304936">
                <a:tc>
                  <a:txBody>
                    <a:bodyPr/>
                    <a:lstStyle/>
                    <a:p>
                      <a:r>
                        <a:rPr lang="fr-FR" sz="1400" b="1"/>
                        <a:t>onmousemove</a:t>
                      </a:r>
                      <a:endParaRPr lang="fr-FR" sz="1400"/>
                    </a:p>
                  </a:txBody>
                  <a:tcPr marL="0" marR="0" marT="0" marB="0" anchor="ctr">
                    <a:lnL>
                      <a:noFill/>
                    </a:lnL>
                    <a:lnR>
                      <a:noFill/>
                    </a:lnR>
                    <a:lnT>
                      <a:noFill/>
                    </a:lnT>
                    <a:lnB>
                      <a:noFill/>
                    </a:lnB>
                  </a:tcPr>
                </a:tc>
                <a:tc>
                  <a:txBody>
                    <a:bodyPr/>
                    <a:lstStyle/>
                    <a:p>
                      <a:r>
                        <a:rPr lang="fr-FR" sz="1400"/>
                        <a:t>Script à exécuter lorsque le curseur de la souris bouge</a:t>
                      </a:r>
                    </a:p>
                  </a:txBody>
                  <a:tcPr marL="0" marR="0" marT="0" marB="0" anchor="ctr">
                    <a:lnL>
                      <a:noFill/>
                    </a:lnL>
                    <a:lnR>
                      <a:noFill/>
                    </a:lnR>
                    <a:lnT>
                      <a:noFill/>
                    </a:lnT>
                    <a:lnB>
                      <a:noFill/>
                    </a:lnB>
                  </a:tcPr>
                </a:tc>
              </a:tr>
              <a:tr h="304936">
                <a:tc>
                  <a:txBody>
                    <a:bodyPr/>
                    <a:lstStyle/>
                    <a:p>
                      <a:r>
                        <a:rPr lang="fr-FR" sz="1400" b="1"/>
                        <a:t>onmouseout</a:t>
                      </a:r>
                      <a:endParaRPr lang="fr-FR" sz="1400"/>
                    </a:p>
                  </a:txBody>
                  <a:tcPr marL="0" marR="0" marT="0" marB="0" anchor="ctr">
                    <a:lnL>
                      <a:noFill/>
                    </a:lnL>
                    <a:lnR>
                      <a:noFill/>
                    </a:lnR>
                    <a:lnT>
                      <a:noFill/>
                    </a:lnT>
                    <a:lnB>
                      <a:noFill/>
                    </a:lnB>
                  </a:tcPr>
                </a:tc>
                <a:tc>
                  <a:txBody>
                    <a:bodyPr/>
                    <a:lstStyle/>
                    <a:p>
                      <a:r>
                        <a:rPr lang="fr-FR" sz="1400"/>
                        <a:t>Script à exécuter lorsque le curseur de la souris sort d’un élément</a:t>
                      </a:r>
                    </a:p>
                  </a:txBody>
                  <a:tcPr marL="0" marR="0" marT="0" marB="0" anchor="ctr">
                    <a:lnL>
                      <a:noFill/>
                    </a:lnL>
                    <a:lnR>
                      <a:noFill/>
                    </a:lnR>
                    <a:lnT>
                      <a:noFill/>
                    </a:lnT>
                    <a:lnB>
                      <a:noFill/>
                    </a:lnB>
                  </a:tcPr>
                </a:tc>
              </a:tr>
              <a:tr h="356913">
                <a:tc>
                  <a:txBody>
                    <a:bodyPr/>
                    <a:lstStyle/>
                    <a:p>
                      <a:r>
                        <a:rPr lang="fr-FR" sz="1400" b="1"/>
                        <a:t>onmouseover</a:t>
                      </a:r>
                      <a:endParaRPr lang="fr-FR" sz="1400"/>
                    </a:p>
                  </a:txBody>
                  <a:tcPr marL="0" marR="0" marT="0" marB="0" anchor="ctr">
                    <a:lnL>
                      <a:noFill/>
                    </a:lnL>
                    <a:lnR>
                      <a:noFill/>
                    </a:lnR>
                    <a:lnT>
                      <a:noFill/>
                    </a:lnT>
                    <a:lnB>
                      <a:noFill/>
                    </a:lnB>
                  </a:tcPr>
                </a:tc>
                <a:tc>
                  <a:txBody>
                    <a:bodyPr/>
                    <a:lstStyle/>
                    <a:p>
                      <a:r>
                        <a:rPr lang="fr-FR" sz="1400"/>
                        <a:t>Script à exécuter lorsque le curseur de la souris est au-dessus d’un élément</a:t>
                      </a:r>
                    </a:p>
                  </a:txBody>
                  <a:tcPr marL="0" marR="0" marT="0" marB="0" anchor="ctr">
                    <a:lnL>
                      <a:noFill/>
                    </a:lnL>
                    <a:lnR>
                      <a:noFill/>
                    </a:lnR>
                    <a:lnT>
                      <a:noFill/>
                    </a:lnT>
                    <a:lnB>
                      <a:noFill/>
                    </a:lnB>
                  </a:tcPr>
                </a:tc>
              </a:tr>
              <a:tr h="304936">
                <a:tc>
                  <a:txBody>
                    <a:bodyPr/>
                    <a:lstStyle/>
                    <a:p>
                      <a:r>
                        <a:rPr lang="fr-FR" sz="1400" b="1"/>
                        <a:t>onmouseup</a:t>
                      </a:r>
                      <a:endParaRPr lang="fr-FR" sz="1400"/>
                    </a:p>
                  </a:txBody>
                  <a:tcPr marL="0" marR="0" marT="0" marB="0" anchor="ctr">
                    <a:lnL>
                      <a:noFill/>
                    </a:lnL>
                    <a:lnR>
                      <a:noFill/>
                    </a:lnR>
                    <a:lnT>
                      <a:noFill/>
                    </a:lnT>
                    <a:lnB>
                      <a:noFill/>
                    </a:lnB>
                  </a:tcPr>
                </a:tc>
                <a:tc>
                  <a:txBody>
                    <a:bodyPr/>
                    <a:lstStyle/>
                    <a:p>
                      <a:r>
                        <a:rPr lang="fr-FR" sz="1400"/>
                        <a:t>Script à exécuter quand un bouton de la souris est relâché</a:t>
                      </a:r>
                    </a:p>
                  </a:txBody>
                  <a:tcPr marL="0" marR="0" marT="0" marB="0" anchor="ctr">
                    <a:lnL>
                      <a:noFill/>
                    </a:lnL>
                    <a:lnR>
                      <a:noFill/>
                    </a:lnR>
                    <a:lnT>
                      <a:noFill/>
                    </a:lnT>
                    <a:lnB>
                      <a:noFill/>
                    </a:lnB>
                  </a:tcPr>
                </a:tc>
              </a:tr>
              <a:tr h="304936">
                <a:tc>
                  <a:txBody>
                    <a:bodyPr/>
                    <a:lstStyle/>
                    <a:p>
                      <a:r>
                        <a:rPr lang="fr-FR" sz="1400" b="1" dirty="0" err="1"/>
                        <a:t>onmousewheel</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lorsqu’on tourne la molette de la souris</a:t>
                      </a:r>
                    </a:p>
                  </a:txBody>
                  <a:tcPr marL="0" marR="0" marT="0" marB="0" anchor="ctr">
                    <a:lnL>
                      <a:noFill/>
                    </a:lnL>
                    <a:lnR>
                      <a:noFill/>
                    </a:lnR>
                    <a:lnT>
                      <a:noFill/>
                    </a:lnT>
                    <a:lnB>
                      <a:noFill/>
                    </a:lnB>
                  </a:tcPr>
                </a:tc>
              </a:tr>
              <a:tr h="457405">
                <a:tc>
                  <a:txBody>
                    <a:bodyPr/>
                    <a:lstStyle/>
                    <a:p>
                      <a:r>
                        <a:rPr lang="fr-FR" sz="1400" b="1" dirty="0" err="1"/>
                        <a:t>onscroll</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dirty="0"/>
                        <a:t>Script à exécuter lorsque la barre de défilement d’un élément est en cours de défilement</a:t>
                      </a:r>
                    </a:p>
                  </a:txBody>
                  <a:tcPr marL="0" marR="0" marT="0" marB="0" anchor="ctr">
                    <a:lnL>
                      <a:noFill/>
                    </a:lnL>
                    <a:lnR>
                      <a:noFill/>
                    </a:lnR>
                    <a:lnT>
                      <a:noFill/>
                    </a:lnT>
                    <a:lnB>
                      <a:noFill/>
                    </a:lnB>
                  </a:tcPr>
                </a:tc>
              </a:tr>
            </a:tbl>
          </a:graphicData>
        </a:graphic>
      </p:graphicFrame>
    </p:spTree>
    <p:extLst>
      <p:ext uri="{BB962C8B-B14F-4D97-AF65-F5344CB8AC3E}">
        <p14:creationId xmlns:p14="http://schemas.microsoft.com/office/powerpoint/2010/main" val="2805182288"/>
      </p:ext>
    </p:extLst>
  </p:cSld>
  <p:clrMapOvr>
    <a:masterClrMapping/>
  </p:clrMapOvr>
  <p:transition spd="slow">
    <p:wipe dir="d"/>
  </p:transition>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700" b="1" i="1" dirty="0" smtClean="0">
                <a:solidFill>
                  <a:schemeClr val="accent2">
                    <a:lumMod val="75000"/>
                  </a:schemeClr>
                </a:solidFill>
              </a:rPr>
              <a:t>.</a:t>
            </a:r>
            <a:r>
              <a:rPr lang="fr-FR" sz="2700" b="1" i="1" dirty="0" err="1" smtClean="0">
                <a:solidFill>
                  <a:schemeClr val="accent2">
                    <a:lumMod val="75000"/>
                  </a:schemeClr>
                </a:solidFill>
              </a:rPr>
              <a:t>replaceWith</a:t>
            </a:r>
            <a:r>
              <a:rPr lang="fr-FR" sz="2700" b="1" i="1" dirty="0" smtClean="0">
                <a:solidFill>
                  <a:schemeClr val="accent2">
                    <a:lumMod val="75000"/>
                  </a:schemeClr>
                </a:solidFill>
              </a:rPr>
              <a:t>(</a:t>
            </a:r>
            <a:r>
              <a:rPr lang="fr-FR" sz="2700" b="1" i="1" dirty="0" smtClean="0">
                <a:solidFill>
                  <a:schemeClr val="tx2">
                    <a:lumMod val="75000"/>
                  </a:schemeClr>
                </a:solidFill>
              </a:rPr>
              <a:t>contenu | fonction</a:t>
            </a:r>
            <a:r>
              <a:rPr lang="fr-FR" sz="2700" b="1" i="1" dirty="0" smtClean="0">
                <a:solidFill>
                  <a:schemeClr val="accent2">
                    <a:lumMod val="75000"/>
                  </a:schemeClr>
                </a:solidFill>
              </a:rPr>
              <a:t>)</a:t>
            </a:r>
            <a:endParaRPr lang="fr-FR" sz="2700" b="1" dirty="0">
              <a:solidFill>
                <a:schemeClr val="accent2">
                  <a:lumMod val="75000"/>
                </a:schemeClr>
              </a:solidFill>
            </a:endParaRPr>
          </a:p>
        </p:txBody>
      </p:sp>
      <p:sp>
        <p:nvSpPr>
          <p:cNvPr id="4" name="ZoneTexte 3"/>
          <p:cNvSpPr txBox="1"/>
          <p:nvPr/>
        </p:nvSpPr>
        <p:spPr>
          <a:xfrm>
            <a:off x="737690" y="1484784"/>
            <a:ext cx="8082782" cy="4524315"/>
          </a:xfrm>
          <a:prstGeom prst="rect">
            <a:avLst/>
          </a:prstGeom>
          <a:noFill/>
        </p:spPr>
        <p:txBody>
          <a:bodyPr wrap="square" rtlCol="0">
            <a:spAutoFit/>
          </a:bodyPr>
          <a:lstStyle/>
          <a:p>
            <a:r>
              <a:rPr lang="fr-FR" dirty="0" smtClean="0"/>
              <a:t>Exemple :</a:t>
            </a:r>
          </a:p>
          <a:p>
            <a:r>
              <a:rPr lang="fr-FR" dirty="0" smtClean="0"/>
              <a:t>&lt;style&gt;</a:t>
            </a:r>
          </a:p>
          <a:p>
            <a:r>
              <a:rPr lang="fr-FR" dirty="0" err="1"/>
              <a:t>button</a:t>
            </a:r>
            <a:r>
              <a:rPr lang="fr-FR" dirty="0"/>
              <a:t> { </a:t>
            </a:r>
            <a:r>
              <a:rPr lang="fr-FR" dirty="0" err="1"/>
              <a:t>display:block</a:t>
            </a:r>
            <a:r>
              <a:rPr lang="fr-FR" dirty="0"/>
              <a:t>; margin:3px; </a:t>
            </a:r>
            <a:r>
              <a:rPr lang="fr-FR" dirty="0" err="1"/>
              <a:t>color:red</a:t>
            </a:r>
            <a:r>
              <a:rPr lang="fr-FR" dirty="0"/>
              <a:t>; width:200px; }</a:t>
            </a:r>
          </a:p>
          <a:p>
            <a:r>
              <a:rPr lang="fr-FR" dirty="0"/>
              <a:t>div { </a:t>
            </a:r>
            <a:r>
              <a:rPr lang="fr-FR" dirty="0" err="1"/>
              <a:t>color:red</a:t>
            </a:r>
            <a:r>
              <a:rPr lang="fr-FR" dirty="0"/>
              <a:t>; border:2px </a:t>
            </a:r>
            <a:r>
              <a:rPr lang="fr-FR" dirty="0" err="1"/>
              <a:t>solid</a:t>
            </a:r>
            <a:r>
              <a:rPr lang="fr-FR" dirty="0"/>
              <a:t> </a:t>
            </a:r>
            <a:r>
              <a:rPr lang="fr-FR" dirty="0" err="1"/>
              <a:t>blue</a:t>
            </a:r>
            <a:r>
              <a:rPr lang="fr-FR" dirty="0"/>
              <a:t>; </a:t>
            </a:r>
            <a:r>
              <a:rPr lang="fr-FR" dirty="0" smtClean="0"/>
              <a:t>width:200px;margin:3px</a:t>
            </a:r>
            <a:r>
              <a:rPr lang="fr-FR" dirty="0"/>
              <a:t>; </a:t>
            </a:r>
            <a:r>
              <a:rPr lang="fr-FR" dirty="0" err="1"/>
              <a:t>text-align:center</a:t>
            </a:r>
            <a:r>
              <a:rPr lang="fr-FR" dirty="0"/>
              <a:t>; }</a:t>
            </a:r>
          </a:p>
          <a:p>
            <a:r>
              <a:rPr lang="fr-FR" dirty="0" smtClean="0"/>
              <a:t>&lt;/style&gt;</a:t>
            </a:r>
          </a:p>
          <a:p>
            <a:r>
              <a:rPr lang="en-US" dirty="0"/>
              <a:t>&lt;body&gt;</a:t>
            </a:r>
          </a:p>
          <a:p>
            <a:r>
              <a:rPr lang="en-US" dirty="0"/>
              <a:t>&lt;button&gt;Premier&lt;/button&gt;</a:t>
            </a:r>
          </a:p>
          <a:p>
            <a:r>
              <a:rPr lang="en-US" dirty="0"/>
              <a:t>&lt;button&gt;</a:t>
            </a:r>
            <a:r>
              <a:rPr lang="en-US" dirty="0" err="1"/>
              <a:t>Deuxième</a:t>
            </a:r>
            <a:r>
              <a:rPr lang="en-US" dirty="0"/>
              <a:t>&lt;/button&gt;</a:t>
            </a:r>
          </a:p>
          <a:p>
            <a:r>
              <a:rPr lang="en-US" dirty="0"/>
              <a:t>&lt;button&gt;</a:t>
            </a:r>
            <a:r>
              <a:rPr lang="en-US" dirty="0" err="1"/>
              <a:t>Troisième</a:t>
            </a:r>
            <a:r>
              <a:rPr lang="en-US" dirty="0"/>
              <a:t>&lt;/button&gt;</a:t>
            </a:r>
          </a:p>
          <a:p>
            <a:r>
              <a:rPr lang="en-US" dirty="0" smtClean="0"/>
              <a:t>&lt;</a:t>
            </a:r>
            <a:r>
              <a:rPr lang="en-US" dirty="0"/>
              <a:t>script&gt;</a:t>
            </a:r>
          </a:p>
          <a:p>
            <a:r>
              <a:rPr lang="en-US" dirty="0"/>
              <a:t>$("button").click(function () {</a:t>
            </a:r>
          </a:p>
          <a:p>
            <a:r>
              <a:rPr lang="en-US" dirty="0" smtClean="0"/>
              <a:t>    </a:t>
            </a:r>
            <a:r>
              <a:rPr lang="en-US" b="1" dirty="0" smtClean="0">
                <a:solidFill>
                  <a:schemeClr val="accent2">
                    <a:lumMod val="75000"/>
                  </a:schemeClr>
                </a:solidFill>
              </a:rPr>
              <a:t>$(</a:t>
            </a:r>
            <a:r>
              <a:rPr lang="en-US" b="1" dirty="0">
                <a:solidFill>
                  <a:schemeClr val="accent2">
                    <a:lumMod val="75000"/>
                  </a:schemeClr>
                </a:solidFill>
              </a:rPr>
              <a:t>this).</a:t>
            </a:r>
            <a:r>
              <a:rPr lang="en-US" b="1" dirty="0" err="1">
                <a:solidFill>
                  <a:schemeClr val="accent2">
                    <a:lumMod val="75000"/>
                  </a:schemeClr>
                </a:solidFill>
              </a:rPr>
              <a:t>replaceWith</a:t>
            </a:r>
            <a:r>
              <a:rPr lang="en-US" b="1" dirty="0">
                <a:solidFill>
                  <a:schemeClr val="accent2">
                    <a:lumMod val="75000"/>
                  </a:schemeClr>
                </a:solidFill>
              </a:rPr>
              <a:t>( "&lt;div&gt;" + $(this).text() + "&lt;/div&gt;" );</a:t>
            </a:r>
          </a:p>
          <a:p>
            <a:r>
              <a:rPr lang="en-US" dirty="0"/>
              <a:t>});</a:t>
            </a:r>
          </a:p>
          <a:p>
            <a:r>
              <a:rPr lang="en-US" dirty="0"/>
              <a:t>&lt;/script&gt;</a:t>
            </a:r>
          </a:p>
          <a:p>
            <a:r>
              <a:rPr lang="en-US" dirty="0"/>
              <a:t>&lt;/body&gt;</a:t>
            </a:r>
          </a:p>
          <a:p>
            <a:endParaRPr lang="fr-FR" dirty="0" smtClean="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2780928"/>
            <a:ext cx="2536462"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00" y="4581128"/>
            <a:ext cx="2538070"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9476866"/>
      </p:ext>
    </p:extLst>
  </p:cSld>
  <p:clrMapOvr>
    <a:masterClrMapping/>
  </p:clrMapOvr>
  <p:transition spd="slow">
    <p:wipe dir="d"/>
  </p:transition>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700" b="1" i="1" dirty="0" smtClean="0">
                <a:solidFill>
                  <a:schemeClr val="accent2">
                    <a:lumMod val="75000"/>
                  </a:schemeClr>
                </a:solidFill>
              </a:rPr>
              <a:t>.</a:t>
            </a:r>
            <a:r>
              <a:rPr lang="fr-FR" sz="2700" b="1" i="1" dirty="0" err="1" smtClean="0">
                <a:solidFill>
                  <a:schemeClr val="accent2">
                    <a:lumMod val="75000"/>
                  </a:schemeClr>
                </a:solidFill>
              </a:rPr>
              <a:t>replaceAll</a:t>
            </a:r>
            <a:r>
              <a:rPr lang="fr-FR" sz="2700" b="1" i="1" dirty="0" smtClean="0">
                <a:solidFill>
                  <a:schemeClr val="accent2">
                    <a:lumMod val="75000"/>
                  </a:schemeClr>
                </a:solidFill>
              </a:rPr>
              <a:t>(</a:t>
            </a:r>
            <a:r>
              <a:rPr lang="fr-FR" sz="2700" b="1" i="1" dirty="0" smtClean="0">
                <a:solidFill>
                  <a:schemeClr val="tx2">
                    <a:lumMod val="75000"/>
                  </a:schemeClr>
                </a:solidFill>
              </a:rPr>
              <a:t>cible2</a:t>
            </a:r>
            <a:r>
              <a:rPr lang="fr-FR" sz="2700" b="1" i="1" dirty="0" smtClean="0">
                <a:solidFill>
                  <a:schemeClr val="accent2">
                    <a:lumMod val="75000"/>
                  </a:schemeClr>
                </a:solidFill>
              </a:rPr>
              <a:t>)</a:t>
            </a:r>
            <a:endParaRPr lang="fr-FR" sz="2700" b="1" dirty="0">
              <a:solidFill>
                <a:schemeClr val="accent2">
                  <a:lumMod val="75000"/>
                </a:schemeClr>
              </a:solidFill>
            </a:endParaRPr>
          </a:p>
        </p:txBody>
      </p:sp>
      <p:sp>
        <p:nvSpPr>
          <p:cNvPr id="4" name="ZoneTexte 3"/>
          <p:cNvSpPr txBox="1"/>
          <p:nvPr/>
        </p:nvSpPr>
        <p:spPr>
          <a:xfrm>
            <a:off x="737690" y="1484784"/>
            <a:ext cx="8082782" cy="2031325"/>
          </a:xfrm>
          <a:prstGeom prst="rect">
            <a:avLst/>
          </a:prstGeom>
          <a:noFill/>
        </p:spPr>
        <p:txBody>
          <a:bodyPr wrap="square" rtlCol="0">
            <a:spAutoFit/>
          </a:bodyPr>
          <a:lstStyle/>
          <a:p>
            <a:r>
              <a:rPr lang="fr-FR" b="1" dirty="0">
                <a:solidFill>
                  <a:schemeClr val="tx2">
                    <a:lumMod val="75000"/>
                  </a:schemeClr>
                </a:solidFill>
              </a:rPr>
              <a:t>$(cible</a:t>
            </a:r>
            <a:r>
              <a:rPr lang="fr-FR" b="1" dirty="0" smtClean="0">
                <a:solidFill>
                  <a:schemeClr val="tx2">
                    <a:lumMod val="75000"/>
                  </a:schemeClr>
                </a:solidFill>
              </a:rPr>
              <a:t>).</a:t>
            </a:r>
            <a:r>
              <a:rPr lang="fr-FR" b="1" i="1" dirty="0">
                <a:solidFill>
                  <a:schemeClr val="accent2">
                    <a:lumMod val="75000"/>
                  </a:schemeClr>
                </a:solidFill>
              </a:rPr>
              <a:t> </a:t>
            </a:r>
            <a:r>
              <a:rPr lang="fr-FR" b="1" i="1" dirty="0" err="1" smtClean="0">
                <a:solidFill>
                  <a:schemeClr val="accent2">
                    <a:lumMod val="75000"/>
                  </a:schemeClr>
                </a:solidFill>
              </a:rPr>
              <a:t>replaceAll</a:t>
            </a:r>
            <a:r>
              <a:rPr lang="fr-FR" b="1" i="1" dirty="0" smtClean="0">
                <a:solidFill>
                  <a:schemeClr val="accent2">
                    <a:lumMod val="75000"/>
                  </a:schemeClr>
                </a:solidFill>
              </a:rPr>
              <a:t>(</a:t>
            </a:r>
            <a:r>
              <a:rPr lang="fr-FR" b="1" i="1" dirty="0" smtClean="0">
                <a:solidFill>
                  <a:schemeClr val="tx2">
                    <a:lumMod val="75000"/>
                  </a:schemeClr>
                </a:solidFill>
              </a:rPr>
              <a:t>cible2</a:t>
            </a:r>
            <a:r>
              <a:rPr lang="fr-FR" b="1" i="1" dirty="0" smtClean="0">
                <a:solidFill>
                  <a:schemeClr val="accent2">
                    <a:lumMod val="75000"/>
                  </a:schemeClr>
                </a:solidFill>
              </a:rPr>
              <a:t>)</a:t>
            </a:r>
          </a:p>
          <a:p>
            <a:r>
              <a:rPr lang="fr-FR" dirty="0" smtClean="0"/>
              <a:t>remplace chaque </a:t>
            </a:r>
            <a:r>
              <a:rPr lang="fr-FR" b="1" dirty="0" smtClean="0">
                <a:solidFill>
                  <a:schemeClr val="tx2">
                    <a:lumMod val="75000"/>
                  </a:schemeClr>
                </a:solidFill>
              </a:rPr>
              <a:t>cible2</a:t>
            </a:r>
            <a:r>
              <a:rPr lang="fr-FR" dirty="0" smtClean="0"/>
              <a:t> par l'élément du jeu défini dans </a:t>
            </a:r>
            <a:r>
              <a:rPr lang="fr-FR" b="1" dirty="0" smtClean="0">
                <a:solidFill>
                  <a:schemeClr val="tx2">
                    <a:lumMod val="75000"/>
                  </a:schemeClr>
                </a:solidFill>
              </a:rPr>
              <a:t>$cible</a:t>
            </a:r>
            <a:r>
              <a:rPr lang="fr-FR" dirty="0" smtClean="0"/>
              <a:t>. </a:t>
            </a:r>
          </a:p>
          <a:p>
            <a:r>
              <a:rPr lang="fr-FR" b="1" i="1" dirty="0" smtClean="0">
                <a:solidFill>
                  <a:schemeClr val="tx2">
                    <a:lumMod val="75000"/>
                  </a:schemeClr>
                </a:solidFill>
              </a:rPr>
              <a:t>cible2  :</a:t>
            </a:r>
            <a:endParaRPr lang="fr-FR" dirty="0" smtClean="0"/>
          </a:p>
          <a:p>
            <a:r>
              <a:rPr lang="fr-FR" dirty="0" smtClean="0"/>
              <a:t>peut être un</a:t>
            </a:r>
          </a:p>
          <a:p>
            <a:pPr marL="342900" indent="-342900">
              <a:buFont typeface="Arial" pitchFamily="34" charset="0"/>
              <a:buChar char="•"/>
            </a:pPr>
            <a:r>
              <a:rPr lang="fr-FR" dirty="0" smtClean="0"/>
              <a:t>sélecteur,</a:t>
            </a:r>
          </a:p>
          <a:p>
            <a:pPr marL="342900" indent="-342900">
              <a:buFont typeface="Arial" pitchFamily="34" charset="0"/>
              <a:buChar char="•"/>
            </a:pPr>
            <a:r>
              <a:rPr lang="fr-FR" dirty="0" smtClean="0"/>
              <a:t>une chaîne de caractères HTML,</a:t>
            </a:r>
          </a:p>
          <a:p>
            <a:pPr marL="342900" indent="-342900">
              <a:buFont typeface="Arial" pitchFamily="34" charset="0"/>
              <a:buChar char="•"/>
            </a:pPr>
            <a:r>
              <a:rPr lang="fr-FR" dirty="0" smtClean="0"/>
              <a:t>un objet </a:t>
            </a:r>
            <a:r>
              <a:rPr lang="fr-FR" dirty="0" err="1" smtClean="0"/>
              <a:t>jQuery</a:t>
            </a:r>
            <a:endParaRPr lang="fr-FR" dirty="0" smtClean="0"/>
          </a:p>
        </p:txBody>
      </p:sp>
    </p:spTree>
    <p:extLst>
      <p:ext uri="{BB962C8B-B14F-4D97-AF65-F5344CB8AC3E}">
        <p14:creationId xmlns:p14="http://schemas.microsoft.com/office/powerpoint/2010/main" val="3832890029"/>
      </p:ext>
    </p:extLst>
  </p:cSld>
  <p:clrMapOvr>
    <a:masterClrMapping/>
  </p:clrMapOvr>
  <p:transition spd="slow">
    <p:wipe dir="d"/>
  </p:transition>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202488" cy="114300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700" b="1" i="1" dirty="0" smtClean="0">
                <a:solidFill>
                  <a:schemeClr val="accent2">
                    <a:lumMod val="75000"/>
                  </a:schemeClr>
                </a:solidFill>
              </a:rPr>
              <a:t> </a:t>
            </a:r>
            <a:r>
              <a:rPr lang="fr-FR" sz="2700" b="1" i="1" dirty="0">
                <a:solidFill>
                  <a:schemeClr val="accent2">
                    <a:lumMod val="75000"/>
                  </a:schemeClr>
                </a:solidFill>
              </a:rPr>
              <a:t>.</a:t>
            </a:r>
            <a:r>
              <a:rPr lang="fr-FR" sz="2700" b="1" i="1" dirty="0" err="1">
                <a:solidFill>
                  <a:schemeClr val="accent2">
                    <a:lumMod val="75000"/>
                  </a:schemeClr>
                </a:solidFill>
              </a:rPr>
              <a:t>replaceAll</a:t>
            </a:r>
            <a:r>
              <a:rPr lang="fr-FR" sz="2700" b="1" i="1" dirty="0">
                <a:solidFill>
                  <a:schemeClr val="accent2">
                    <a:lumMod val="75000"/>
                  </a:schemeClr>
                </a:solidFill>
              </a:rPr>
              <a:t>(</a:t>
            </a:r>
            <a:r>
              <a:rPr lang="fr-FR" sz="2700" b="1" i="1" dirty="0">
                <a:solidFill>
                  <a:schemeClr val="tx2">
                    <a:lumMod val="75000"/>
                  </a:schemeClr>
                </a:solidFill>
              </a:rPr>
              <a:t>cible2</a:t>
            </a:r>
            <a:r>
              <a:rPr lang="fr-FR" sz="2700" b="1" i="1" dirty="0">
                <a:solidFill>
                  <a:schemeClr val="accent2">
                    <a:lumMod val="75000"/>
                  </a:schemeClr>
                </a:solidFill>
              </a:rPr>
              <a:t>)</a:t>
            </a:r>
            <a:endParaRPr lang="fr-FR" sz="2700" b="1" dirty="0">
              <a:solidFill>
                <a:schemeClr val="accent2">
                  <a:lumMod val="75000"/>
                </a:schemeClr>
              </a:solidFill>
            </a:endParaRPr>
          </a:p>
        </p:txBody>
      </p:sp>
      <p:sp>
        <p:nvSpPr>
          <p:cNvPr id="4" name="ZoneTexte 3"/>
          <p:cNvSpPr txBox="1"/>
          <p:nvPr/>
        </p:nvSpPr>
        <p:spPr>
          <a:xfrm>
            <a:off x="737690" y="1484784"/>
            <a:ext cx="8082782" cy="4524315"/>
          </a:xfrm>
          <a:prstGeom prst="rect">
            <a:avLst/>
          </a:prstGeom>
          <a:noFill/>
        </p:spPr>
        <p:txBody>
          <a:bodyPr wrap="square" rtlCol="0">
            <a:spAutoFit/>
          </a:bodyPr>
          <a:lstStyle/>
          <a:p>
            <a:r>
              <a:rPr lang="fr-FR" dirty="0" smtClean="0"/>
              <a:t>Exemple :</a:t>
            </a:r>
          </a:p>
          <a:p>
            <a:r>
              <a:rPr lang="fr-FR" dirty="0" smtClean="0"/>
              <a:t>&lt;style&gt;</a:t>
            </a:r>
          </a:p>
          <a:p>
            <a:r>
              <a:rPr lang="fr-FR" dirty="0" err="1"/>
              <a:t>button</a:t>
            </a:r>
            <a:r>
              <a:rPr lang="fr-FR" dirty="0"/>
              <a:t> { </a:t>
            </a:r>
            <a:r>
              <a:rPr lang="fr-FR" dirty="0" err="1"/>
              <a:t>display:block</a:t>
            </a:r>
            <a:r>
              <a:rPr lang="fr-FR" dirty="0"/>
              <a:t>; margin:3px; </a:t>
            </a:r>
            <a:r>
              <a:rPr lang="fr-FR" dirty="0" err="1"/>
              <a:t>color:red</a:t>
            </a:r>
            <a:r>
              <a:rPr lang="fr-FR" dirty="0"/>
              <a:t>; width:200px; }</a:t>
            </a:r>
          </a:p>
          <a:p>
            <a:r>
              <a:rPr lang="fr-FR" dirty="0"/>
              <a:t>div { </a:t>
            </a:r>
            <a:r>
              <a:rPr lang="fr-FR" dirty="0" err="1"/>
              <a:t>color:red</a:t>
            </a:r>
            <a:r>
              <a:rPr lang="fr-FR" dirty="0"/>
              <a:t>; border:2px </a:t>
            </a:r>
            <a:r>
              <a:rPr lang="fr-FR" dirty="0" err="1"/>
              <a:t>solid</a:t>
            </a:r>
            <a:r>
              <a:rPr lang="fr-FR" dirty="0"/>
              <a:t> </a:t>
            </a:r>
            <a:r>
              <a:rPr lang="fr-FR" dirty="0" err="1"/>
              <a:t>blue</a:t>
            </a:r>
            <a:r>
              <a:rPr lang="fr-FR" dirty="0"/>
              <a:t>; </a:t>
            </a:r>
            <a:r>
              <a:rPr lang="fr-FR" dirty="0" smtClean="0"/>
              <a:t>width:200px;margin:3px</a:t>
            </a:r>
            <a:r>
              <a:rPr lang="fr-FR" dirty="0"/>
              <a:t>; </a:t>
            </a:r>
            <a:r>
              <a:rPr lang="fr-FR" dirty="0" err="1"/>
              <a:t>text-align:center</a:t>
            </a:r>
            <a:r>
              <a:rPr lang="fr-FR" dirty="0"/>
              <a:t>; }</a:t>
            </a:r>
          </a:p>
          <a:p>
            <a:r>
              <a:rPr lang="fr-FR" dirty="0" smtClean="0"/>
              <a:t>&lt;/style&gt;</a:t>
            </a:r>
          </a:p>
          <a:p>
            <a:r>
              <a:rPr lang="en-US" dirty="0"/>
              <a:t>&lt;body&gt;</a:t>
            </a:r>
          </a:p>
          <a:p>
            <a:r>
              <a:rPr lang="en-US" dirty="0"/>
              <a:t>&lt;</a:t>
            </a:r>
            <a:r>
              <a:rPr lang="en-US" dirty="0" smtClean="0"/>
              <a:t>button&gt;Premier&lt;/</a:t>
            </a:r>
            <a:r>
              <a:rPr lang="en-US" dirty="0"/>
              <a:t>button&gt;</a:t>
            </a:r>
          </a:p>
          <a:p>
            <a:r>
              <a:rPr lang="en-US" dirty="0"/>
              <a:t>&lt;</a:t>
            </a:r>
            <a:r>
              <a:rPr lang="en-US" dirty="0" smtClean="0"/>
              <a:t>button&gt;</a:t>
            </a:r>
            <a:r>
              <a:rPr lang="en-US" dirty="0" err="1" smtClean="0"/>
              <a:t>Deuxième</a:t>
            </a:r>
            <a:r>
              <a:rPr lang="en-US" dirty="0" smtClean="0"/>
              <a:t>&lt;/</a:t>
            </a:r>
            <a:r>
              <a:rPr lang="en-US" dirty="0"/>
              <a:t>button&gt;</a:t>
            </a:r>
          </a:p>
          <a:p>
            <a:r>
              <a:rPr lang="en-US" dirty="0"/>
              <a:t>&lt;</a:t>
            </a:r>
            <a:r>
              <a:rPr lang="en-US" dirty="0" smtClean="0"/>
              <a:t>button&gt;</a:t>
            </a:r>
            <a:r>
              <a:rPr lang="en-US" dirty="0" err="1" smtClean="0"/>
              <a:t>Troisième</a:t>
            </a:r>
            <a:r>
              <a:rPr lang="en-US" dirty="0" smtClean="0"/>
              <a:t>&lt;/</a:t>
            </a:r>
            <a:r>
              <a:rPr lang="en-US" dirty="0"/>
              <a:t>button&gt;</a:t>
            </a:r>
          </a:p>
          <a:p>
            <a:r>
              <a:rPr lang="en-US" dirty="0"/>
              <a:t>&lt;script&gt;</a:t>
            </a:r>
          </a:p>
          <a:p>
            <a:r>
              <a:rPr lang="en-US" dirty="0"/>
              <a:t>$("button").click(function () {</a:t>
            </a:r>
          </a:p>
          <a:p>
            <a:r>
              <a:rPr lang="en-US" dirty="0" smtClean="0"/>
              <a:t>    </a:t>
            </a:r>
            <a:r>
              <a:rPr lang="en-US" b="1" dirty="0" smtClean="0">
                <a:solidFill>
                  <a:schemeClr val="accent2">
                    <a:lumMod val="75000"/>
                  </a:schemeClr>
                </a:solidFill>
              </a:rPr>
              <a:t>$(</a:t>
            </a:r>
            <a:r>
              <a:rPr lang="en-US" b="1" dirty="0">
                <a:solidFill>
                  <a:schemeClr val="accent2">
                    <a:lumMod val="75000"/>
                  </a:schemeClr>
                </a:solidFill>
              </a:rPr>
              <a:t>"&lt;div&gt;" + $(this).text() + "&lt;/div</a:t>
            </a:r>
            <a:r>
              <a:rPr lang="en-US" b="1" dirty="0" smtClean="0">
                <a:solidFill>
                  <a:schemeClr val="accent2">
                    <a:lumMod val="75000"/>
                  </a:schemeClr>
                </a:solidFill>
              </a:rPr>
              <a:t>&gt;").</a:t>
            </a:r>
            <a:r>
              <a:rPr lang="en-US" b="1" dirty="0" err="1" smtClean="0">
                <a:solidFill>
                  <a:schemeClr val="accent2">
                    <a:lumMod val="75000"/>
                  </a:schemeClr>
                </a:solidFill>
              </a:rPr>
              <a:t>replaceAll</a:t>
            </a:r>
            <a:r>
              <a:rPr lang="en-US" b="1" dirty="0" smtClean="0">
                <a:solidFill>
                  <a:schemeClr val="accent2">
                    <a:lumMod val="75000"/>
                  </a:schemeClr>
                </a:solidFill>
              </a:rPr>
              <a:t>(</a:t>
            </a:r>
            <a:r>
              <a:rPr lang="en-US" b="1" dirty="0">
                <a:solidFill>
                  <a:schemeClr val="accent2">
                    <a:lumMod val="75000"/>
                  </a:schemeClr>
                </a:solidFill>
              </a:rPr>
              <a:t>this</a:t>
            </a:r>
            <a:r>
              <a:rPr lang="en-US" b="1" dirty="0" smtClean="0">
                <a:solidFill>
                  <a:schemeClr val="accent2">
                    <a:lumMod val="75000"/>
                  </a:schemeClr>
                </a:solidFill>
              </a:rPr>
              <a:t>);</a:t>
            </a:r>
            <a:endParaRPr lang="en-US" b="1" dirty="0">
              <a:solidFill>
                <a:schemeClr val="accent2">
                  <a:lumMod val="75000"/>
                </a:schemeClr>
              </a:solidFill>
            </a:endParaRPr>
          </a:p>
          <a:p>
            <a:r>
              <a:rPr lang="en-US" dirty="0"/>
              <a:t>});</a:t>
            </a:r>
          </a:p>
          <a:p>
            <a:r>
              <a:rPr lang="en-US" dirty="0"/>
              <a:t>&lt;/script&gt;</a:t>
            </a:r>
          </a:p>
          <a:p>
            <a:r>
              <a:rPr lang="en-US" dirty="0"/>
              <a:t>&lt;/body&gt;</a:t>
            </a:r>
          </a:p>
          <a:p>
            <a:endParaRPr lang="fr-FR" dirty="0" smtClean="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2780928"/>
            <a:ext cx="2536462"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00" y="4581128"/>
            <a:ext cx="2538070"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4843134"/>
      </p:ext>
    </p:extLst>
  </p:cSld>
  <p:clrMapOvr>
    <a:masterClrMapping/>
  </p:clrMapOvr>
  <p:transition spd="slow">
    <p:wipe dir="d"/>
  </p:transition>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575192"/>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bind</a:t>
            </a:r>
            <a:r>
              <a:rPr lang="fr-FR" sz="3100" b="1" i="1" dirty="0" smtClean="0">
                <a:solidFill>
                  <a:schemeClr val="accent2">
                    <a:lumMod val="75000"/>
                  </a:schemeClr>
                </a:solidFill>
              </a:rPr>
              <a:t>(</a:t>
            </a:r>
            <a:r>
              <a:rPr lang="fr-FR" sz="3100" b="1" i="1" dirty="0" err="1" smtClean="0">
                <a:solidFill>
                  <a:schemeClr val="tx2">
                    <a:lumMod val="75000"/>
                  </a:schemeClr>
                </a:solidFill>
              </a:rPr>
              <a:t>event</a:t>
            </a:r>
            <a:r>
              <a:rPr lang="fr-FR" sz="3100" b="1" i="1" dirty="0" smtClean="0">
                <a:solidFill>
                  <a:schemeClr val="tx2">
                    <a:lumMod val="75000"/>
                  </a:schemeClr>
                </a:solidFill>
              </a:rPr>
              <a:t> [,data],</a:t>
            </a:r>
            <a:r>
              <a:rPr lang="fr-FR" sz="3100" b="1" i="1" dirty="0" err="1" smtClean="0">
                <a:solidFill>
                  <a:schemeClr val="tx2">
                    <a:lumMod val="75000"/>
                  </a:schemeClr>
                </a:solidFill>
              </a:rPr>
              <a:t>handler</a:t>
            </a:r>
            <a:r>
              <a:rPr lang="fr-FR" sz="3100" b="1" i="1" dirty="0" smtClean="0">
                <a:solidFill>
                  <a:schemeClr val="tx2">
                    <a:lumMod val="75000"/>
                  </a:schemeClr>
                </a:solidFill>
              </a:rPr>
              <a:t>(</a:t>
            </a:r>
            <a:r>
              <a:rPr lang="fr-FR" sz="3100" b="1" i="1" dirty="0" err="1" smtClean="0">
                <a:solidFill>
                  <a:schemeClr val="tx2">
                    <a:lumMod val="75000"/>
                  </a:schemeClr>
                </a:solidFill>
              </a:rPr>
              <a:t>eventObject</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78124" y="2060848"/>
            <a:ext cx="8188660" cy="3970318"/>
          </a:xfrm>
          <a:prstGeom prst="rect">
            <a:avLst/>
          </a:prstGeom>
          <a:noFill/>
        </p:spPr>
        <p:txBody>
          <a:bodyPr wrap="square" rtlCol="0">
            <a:spAutoFit/>
          </a:bodyPr>
          <a:lstStyle/>
          <a:p>
            <a:r>
              <a:rPr lang="fr-FR" b="1" dirty="0">
                <a:solidFill>
                  <a:schemeClr val="tx2">
                    <a:lumMod val="75000"/>
                  </a:schemeClr>
                </a:solidFill>
              </a:rPr>
              <a:t>$(cible).</a:t>
            </a:r>
            <a:r>
              <a:rPr lang="fr-FR" b="1" dirty="0"/>
              <a:t> </a:t>
            </a:r>
            <a:r>
              <a:rPr lang="fr-FR" b="1" dirty="0" err="1" smtClean="0">
                <a:solidFill>
                  <a:schemeClr val="accent2">
                    <a:lumMod val="75000"/>
                  </a:schemeClr>
                </a:solidFill>
              </a:rPr>
              <a:t>bind</a:t>
            </a:r>
            <a:r>
              <a:rPr lang="fr-FR" b="1" dirty="0" smtClean="0">
                <a:solidFill>
                  <a:schemeClr val="accent2">
                    <a:lumMod val="75000"/>
                  </a:schemeClr>
                </a:solidFill>
              </a:rPr>
              <a:t>(</a:t>
            </a:r>
            <a:r>
              <a:rPr lang="fr-FR" b="1" i="1" dirty="0" err="1" smtClean="0">
                <a:solidFill>
                  <a:schemeClr val="tx2">
                    <a:lumMod val="75000"/>
                  </a:schemeClr>
                </a:solidFill>
              </a:rPr>
              <a:t>event</a:t>
            </a:r>
            <a:r>
              <a:rPr lang="fr-FR" b="1" i="1" dirty="0" smtClean="0">
                <a:solidFill>
                  <a:schemeClr val="tx2">
                    <a:lumMod val="75000"/>
                  </a:schemeClr>
                </a:solidFill>
              </a:rPr>
              <a:t>[,</a:t>
            </a:r>
            <a:r>
              <a:rPr lang="fr-FR" b="1" i="1" dirty="0">
                <a:solidFill>
                  <a:schemeClr val="tx2">
                    <a:lumMod val="75000"/>
                  </a:schemeClr>
                </a:solidFill>
              </a:rPr>
              <a:t>data],</a:t>
            </a:r>
            <a:r>
              <a:rPr lang="fr-FR" b="1" i="1" dirty="0" err="1">
                <a:solidFill>
                  <a:schemeClr val="tx2">
                    <a:lumMod val="75000"/>
                  </a:schemeClr>
                </a:solidFill>
              </a:rPr>
              <a:t>handler</a:t>
            </a:r>
            <a:r>
              <a:rPr lang="fr-FR" b="1" i="1" dirty="0">
                <a:solidFill>
                  <a:schemeClr val="tx2">
                    <a:lumMod val="75000"/>
                  </a:schemeClr>
                </a:solidFill>
              </a:rPr>
              <a:t>(</a:t>
            </a:r>
            <a:r>
              <a:rPr lang="fr-FR" b="1" i="1" dirty="0" err="1">
                <a:solidFill>
                  <a:schemeClr val="tx2">
                    <a:lumMod val="75000"/>
                  </a:schemeClr>
                </a:solidFill>
              </a:rPr>
              <a:t>eventObject</a:t>
            </a:r>
            <a:r>
              <a:rPr lang="fr-FR" b="1" i="1" dirty="0">
                <a:solidFill>
                  <a:schemeClr val="tx2">
                    <a:lumMod val="75000"/>
                  </a:schemeClr>
                </a:solidFill>
              </a:rPr>
              <a:t>)</a:t>
            </a:r>
            <a:r>
              <a:rPr lang="fr-FR" b="1" dirty="0">
                <a:solidFill>
                  <a:schemeClr val="accent2">
                    <a:lumMod val="75000"/>
                  </a:schemeClr>
                </a:solidFill>
              </a:rPr>
              <a:t>)</a:t>
            </a:r>
            <a:endParaRPr lang="fr-FR" dirty="0" smtClean="0"/>
          </a:p>
          <a:p>
            <a:r>
              <a:rPr lang="fr-FR" dirty="0" smtClean="0"/>
              <a:t>Attache une fonction de  gestion d'évènement à un ou plusieurs éléments du jeu sélectionné par </a:t>
            </a:r>
            <a:r>
              <a:rPr lang="fr-FR" b="1" dirty="0">
                <a:solidFill>
                  <a:schemeClr val="tx2">
                    <a:lumMod val="75000"/>
                  </a:schemeClr>
                </a:solidFill>
              </a:rPr>
              <a:t>$(cible)</a:t>
            </a:r>
          </a:p>
          <a:p>
            <a:endParaRPr lang="fr-FR" b="1" dirty="0" smtClean="0">
              <a:solidFill>
                <a:schemeClr val="accent2">
                  <a:lumMod val="75000"/>
                </a:schemeClr>
              </a:solidFill>
            </a:endParaRPr>
          </a:p>
          <a:p>
            <a:r>
              <a:rPr lang="fr-FR" b="1" dirty="0" err="1" smtClean="0">
                <a:solidFill>
                  <a:schemeClr val="tx2">
                    <a:lumMod val="75000"/>
                  </a:schemeClr>
                </a:solidFill>
              </a:rPr>
              <a:t>event</a:t>
            </a:r>
            <a:r>
              <a:rPr lang="fr-FR" b="1" dirty="0" smtClean="0">
                <a:solidFill>
                  <a:schemeClr val="tx2">
                    <a:lumMod val="75000"/>
                  </a:schemeClr>
                </a:solidFill>
              </a:rPr>
              <a:t> :</a:t>
            </a:r>
          </a:p>
          <a:p>
            <a:r>
              <a:rPr lang="fr-FR" dirty="0" smtClean="0"/>
              <a:t>Chaîne de caractères définissant un ou plusieurs évènements. Par exemple : "</a:t>
            </a:r>
            <a:r>
              <a:rPr lang="fr-FR" dirty="0" err="1" smtClean="0"/>
              <a:t>keydown</a:t>
            </a:r>
            <a:r>
              <a:rPr lang="fr-FR" dirty="0" smtClean="0"/>
              <a:t> </a:t>
            </a:r>
            <a:r>
              <a:rPr lang="fr-FR" dirty="0" err="1" smtClean="0"/>
              <a:t>keypress</a:t>
            </a:r>
            <a:r>
              <a:rPr lang="fr-FR" dirty="0" smtClean="0"/>
              <a:t>",</a:t>
            </a:r>
          </a:p>
          <a:p>
            <a:endParaRPr lang="fr-FR" b="1" dirty="0" smtClean="0">
              <a:solidFill>
                <a:schemeClr val="tx2">
                  <a:lumMod val="75000"/>
                </a:schemeClr>
              </a:solidFill>
            </a:endParaRPr>
          </a:p>
          <a:p>
            <a:r>
              <a:rPr lang="fr-FR" b="1" dirty="0" smtClean="0">
                <a:solidFill>
                  <a:schemeClr val="tx2">
                    <a:lumMod val="75000"/>
                  </a:schemeClr>
                </a:solidFill>
              </a:rPr>
              <a:t>data </a:t>
            </a:r>
            <a:r>
              <a:rPr lang="fr-FR" b="1" dirty="0">
                <a:solidFill>
                  <a:schemeClr val="tx2">
                    <a:lumMod val="75000"/>
                  </a:schemeClr>
                </a:solidFill>
              </a:rPr>
              <a:t>:</a:t>
            </a:r>
          </a:p>
          <a:p>
            <a:r>
              <a:rPr lang="fr-FR" dirty="0" smtClean="0"/>
              <a:t>Optionnel. Donnée à passer par </a:t>
            </a:r>
            <a:r>
              <a:rPr lang="fr-FR" i="1" dirty="0" err="1" smtClean="0">
                <a:solidFill>
                  <a:schemeClr val="tx2">
                    <a:lumMod val="75000"/>
                  </a:schemeClr>
                </a:solidFill>
              </a:rPr>
              <a:t>event.data</a:t>
            </a:r>
            <a:r>
              <a:rPr lang="fr-FR" dirty="0" smtClean="0"/>
              <a:t> au </a:t>
            </a:r>
            <a:r>
              <a:rPr lang="fr-FR" dirty="0" err="1" smtClean="0">
                <a:solidFill>
                  <a:schemeClr val="tx2">
                    <a:lumMod val="75000"/>
                  </a:schemeClr>
                </a:solidFill>
              </a:rPr>
              <a:t>handler</a:t>
            </a:r>
            <a:r>
              <a:rPr lang="fr-FR" dirty="0" smtClean="0"/>
              <a:t>.</a:t>
            </a:r>
          </a:p>
          <a:p>
            <a:endParaRPr lang="fr-FR" b="1" dirty="0" smtClean="0">
              <a:solidFill>
                <a:schemeClr val="tx2">
                  <a:lumMod val="75000"/>
                </a:schemeClr>
              </a:solidFill>
            </a:endParaRPr>
          </a:p>
          <a:p>
            <a:r>
              <a:rPr lang="fr-FR" b="1" dirty="0" err="1" smtClean="0">
                <a:solidFill>
                  <a:schemeClr val="tx2">
                    <a:lumMod val="75000"/>
                  </a:schemeClr>
                </a:solidFill>
              </a:rPr>
              <a:t>handler</a:t>
            </a:r>
            <a:r>
              <a:rPr lang="fr-FR" b="1" dirty="0" smtClean="0">
                <a:solidFill>
                  <a:schemeClr val="tx2">
                    <a:lumMod val="75000"/>
                  </a:schemeClr>
                </a:solidFill>
              </a:rPr>
              <a:t>(</a:t>
            </a:r>
            <a:r>
              <a:rPr lang="fr-FR" b="1" dirty="0" err="1" smtClean="0">
                <a:solidFill>
                  <a:schemeClr val="tx2">
                    <a:lumMod val="75000"/>
                  </a:schemeClr>
                </a:solidFill>
              </a:rPr>
              <a:t>eventObject</a:t>
            </a:r>
            <a:r>
              <a:rPr lang="fr-FR" b="1" dirty="0">
                <a:solidFill>
                  <a:schemeClr val="tx2">
                    <a:lumMod val="75000"/>
                  </a:schemeClr>
                </a:solidFill>
              </a:rPr>
              <a:t>)</a:t>
            </a:r>
            <a:endParaRPr lang="fr-FR" dirty="0" smtClean="0"/>
          </a:p>
          <a:p>
            <a:r>
              <a:rPr lang="fr-FR" dirty="0" smtClean="0"/>
              <a:t>Fonction à exécuter lorsque l'évènement se produit. La valeur </a:t>
            </a:r>
            <a:r>
              <a:rPr lang="fr-FR" i="1" dirty="0" smtClean="0">
                <a:solidFill>
                  <a:schemeClr val="tx2">
                    <a:lumMod val="75000"/>
                  </a:schemeClr>
                </a:solidFill>
              </a:rPr>
              <a:t>false</a:t>
            </a:r>
            <a:r>
              <a:rPr lang="fr-FR" dirty="0" smtClean="0"/>
              <a:t> est autorisée lorsque la fonction n'effectue que </a:t>
            </a:r>
            <a:r>
              <a:rPr lang="fr-FR" dirty="0" smtClean="0">
                <a:solidFill>
                  <a:schemeClr val="tx2">
                    <a:lumMod val="75000"/>
                  </a:schemeClr>
                </a:solidFill>
              </a:rPr>
              <a:t>return false.</a:t>
            </a:r>
          </a:p>
        </p:txBody>
      </p:sp>
    </p:spTree>
    <p:extLst>
      <p:ext uri="{BB962C8B-B14F-4D97-AF65-F5344CB8AC3E}">
        <p14:creationId xmlns:p14="http://schemas.microsoft.com/office/powerpoint/2010/main" val="1156604691"/>
      </p:ext>
    </p:extLst>
  </p:cSld>
  <p:clrMapOvr>
    <a:masterClrMapping/>
  </p:clrMapOvr>
  <p:transition spd="slow">
    <p:wipe dir="d"/>
  </p:transition>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215152"/>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bind</a:t>
            </a:r>
            <a:r>
              <a:rPr lang="fr-FR" sz="3100" b="1" i="1" dirty="0" smtClean="0">
                <a:solidFill>
                  <a:schemeClr val="accent2">
                    <a:lumMod val="75000"/>
                  </a:schemeClr>
                </a:solidFill>
              </a:rPr>
              <a:t>(</a:t>
            </a:r>
            <a:r>
              <a:rPr lang="fr-FR" sz="3100" b="1" i="1" dirty="0" err="1" smtClean="0">
                <a:solidFill>
                  <a:schemeClr val="tx2">
                    <a:lumMod val="75000"/>
                  </a:schemeClr>
                </a:solidFill>
              </a:rPr>
              <a:t>event</a:t>
            </a:r>
            <a:r>
              <a:rPr lang="fr-FR" sz="3100" b="1" i="1" dirty="0" smtClean="0">
                <a:solidFill>
                  <a:schemeClr val="tx2">
                    <a:lumMod val="75000"/>
                  </a:schemeClr>
                </a:solidFill>
              </a:rPr>
              <a:t> [,data],</a:t>
            </a:r>
            <a:r>
              <a:rPr lang="fr-FR" sz="3100" b="1" i="1" dirty="0" err="1" smtClean="0">
                <a:solidFill>
                  <a:schemeClr val="tx2">
                    <a:lumMod val="75000"/>
                  </a:schemeClr>
                </a:solidFill>
              </a:rPr>
              <a:t>handler</a:t>
            </a:r>
            <a:r>
              <a:rPr lang="fr-FR" sz="3100" b="1" i="1" dirty="0" smtClean="0">
                <a:solidFill>
                  <a:schemeClr val="tx2">
                    <a:lumMod val="75000"/>
                  </a:schemeClr>
                </a:solidFill>
              </a:rPr>
              <a:t>(</a:t>
            </a:r>
            <a:r>
              <a:rPr lang="fr-FR" sz="3100" b="1" i="1" dirty="0" err="1" smtClean="0">
                <a:solidFill>
                  <a:schemeClr val="tx2">
                    <a:lumMod val="75000"/>
                  </a:schemeClr>
                </a:solidFill>
              </a:rPr>
              <a:t>eventObject</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78124" y="1556792"/>
            <a:ext cx="8188660" cy="3970318"/>
          </a:xfrm>
          <a:prstGeom prst="rect">
            <a:avLst/>
          </a:prstGeom>
          <a:noFill/>
        </p:spPr>
        <p:txBody>
          <a:bodyPr wrap="square" rtlCol="0">
            <a:spAutoFit/>
          </a:bodyPr>
          <a:lstStyle/>
          <a:p>
            <a:r>
              <a:rPr lang="fr-FR" b="1" dirty="0" smtClean="0">
                <a:solidFill>
                  <a:schemeClr val="tx2">
                    <a:lumMod val="75000"/>
                  </a:schemeClr>
                </a:solidFill>
              </a:rPr>
              <a:t>Exemple 1 :</a:t>
            </a:r>
            <a:endParaRPr lang="fr-FR" dirty="0" smtClean="0"/>
          </a:p>
          <a:p>
            <a:r>
              <a:rPr lang="fr-FR" dirty="0"/>
              <a:t>&lt;style type="</a:t>
            </a:r>
            <a:r>
              <a:rPr lang="fr-FR" dirty="0" err="1"/>
              <a:t>text</a:t>
            </a:r>
            <a:r>
              <a:rPr lang="fr-FR" dirty="0"/>
              <a:t>/</a:t>
            </a:r>
            <a:r>
              <a:rPr lang="fr-FR" dirty="0" err="1"/>
              <a:t>css</a:t>
            </a:r>
            <a:r>
              <a:rPr lang="fr-FR" dirty="0"/>
              <a:t>"&gt;</a:t>
            </a:r>
          </a:p>
          <a:p>
            <a:r>
              <a:rPr lang="fr-FR" dirty="0"/>
              <a:t>div { </a:t>
            </a:r>
            <a:r>
              <a:rPr lang="fr-FR" dirty="0" err="1"/>
              <a:t>background:yellow</a:t>
            </a:r>
            <a:r>
              <a:rPr lang="fr-FR" dirty="0"/>
              <a:t>; margin:5px; height:50px;width:200px;text-align:center;}</a:t>
            </a:r>
          </a:p>
          <a:p>
            <a:r>
              <a:rPr lang="fr-FR" dirty="0"/>
              <a:t>&lt;/style&gt;</a:t>
            </a:r>
          </a:p>
          <a:p>
            <a:r>
              <a:rPr lang="fr-FR" dirty="0" smtClean="0"/>
              <a:t>&lt;/</a:t>
            </a:r>
            <a:r>
              <a:rPr lang="fr-FR" dirty="0" err="1"/>
              <a:t>head</a:t>
            </a:r>
            <a:r>
              <a:rPr lang="fr-FR" dirty="0"/>
              <a:t>&gt;</a:t>
            </a:r>
          </a:p>
          <a:p>
            <a:r>
              <a:rPr lang="fr-FR" dirty="0"/>
              <a:t>&lt;body&gt;</a:t>
            </a:r>
          </a:p>
          <a:p>
            <a:r>
              <a:rPr lang="fr-FR" dirty="0"/>
              <a:t>&lt;div id="bouton"&gt;Cliquez ici&lt;/div&gt;</a:t>
            </a:r>
          </a:p>
          <a:p>
            <a:r>
              <a:rPr lang="fr-FR" dirty="0"/>
              <a:t>&lt;div id="log"&gt;&lt;/div&gt;</a:t>
            </a:r>
          </a:p>
          <a:p>
            <a:r>
              <a:rPr lang="fr-FR" dirty="0"/>
              <a:t>&lt;script&gt;</a:t>
            </a:r>
          </a:p>
          <a:p>
            <a:r>
              <a:rPr lang="fr-FR" b="1" dirty="0">
                <a:solidFill>
                  <a:schemeClr val="accent2">
                    <a:lumMod val="75000"/>
                  </a:schemeClr>
                </a:solidFill>
              </a:rPr>
              <a:t>$("#bouton").</a:t>
            </a:r>
            <a:r>
              <a:rPr lang="fr-FR" b="1" dirty="0" err="1">
                <a:solidFill>
                  <a:schemeClr val="accent2">
                    <a:lumMod val="75000"/>
                  </a:schemeClr>
                </a:solidFill>
              </a:rPr>
              <a:t>bind</a:t>
            </a:r>
            <a:r>
              <a:rPr lang="fr-FR" b="1" dirty="0">
                <a:solidFill>
                  <a:schemeClr val="accent2">
                    <a:lumMod val="75000"/>
                  </a:schemeClr>
                </a:solidFill>
              </a:rPr>
              <a:t>('click',</a:t>
            </a:r>
            <a:r>
              <a:rPr lang="fr-FR" b="1" dirty="0" err="1">
                <a:solidFill>
                  <a:schemeClr val="accent2">
                    <a:lumMod val="75000"/>
                  </a:schemeClr>
                </a:solidFill>
              </a:rPr>
              <a:t>function</a:t>
            </a:r>
            <a:r>
              <a:rPr lang="fr-FR" b="1" dirty="0">
                <a:solidFill>
                  <a:schemeClr val="accent2">
                    <a:lumMod val="75000"/>
                  </a:schemeClr>
                </a:solidFill>
              </a:rPr>
              <a:t> () {</a:t>
            </a:r>
          </a:p>
          <a:p>
            <a:r>
              <a:rPr lang="fr-FR" b="1" dirty="0">
                <a:solidFill>
                  <a:schemeClr val="accent2">
                    <a:lumMod val="75000"/>
                  </a:schemeClr>
                </a:solidFill>
              </a:rPr>
              <a:t>	$("#log").html('&lt;b&gt;Click effectué&lt;/b&gt;');</a:t>
            </a:r>
          </a:p>
          <a:p>
            <a:r>
              <a:rPr lang="fr-FR" b="1" dirty="0">
                <a:solidFill>
                  <a:schemeClr val="accent2">
                    <a:lumMod val="75000"/>
                  </a:schemeClr>
                </a:solidFill>
              </a:rPr>
              <a:t>});</a:t>
            </a:r>
          </a:p>
          <a:p>
            <a:r>
              <a:rPr lang="fr-FR" dirty="0"/>
              <a:t>&lt;/script&gt;</a:t>
            </a:r>
          </a:p>
          <a:p>
            <a:r>
              <a:rPr lang="fr-FR" dirty="0"/>
              <a:t>&lt;/body&gt;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3645024"/>
            <a:ext cx="2391485" cy="13681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03362937"/>
      </p:ext>
    </p:extLst>
  </p:cSld>
  <p:clrMapOvr>
    <a:masterClrMapping/>
  </p:clrMapOvr>
  <p:transition spd="slow">
    <p:wipe dir="d"/>
  </p:transition>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215152"/>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bind</a:t>
            </a:r>
            <a:r>
              <a:rPr lang="fr-FR" sz="3100" b="1" i="1" dirty="0" smtClean="0">
                <a:solidFill>
                  <a:schemeClr val="accent2">
                    <a:lumMod val="75000"/>
                  </a:schemeClr>
                </a:solidFill>
              </a:rPr>
              <a:t>(</a:t>
            </a:r>
            <a:r>
              <a:rPr lang="fr-FR" sz="3100" b="1" i="1" dirty="0" err="1" smtClean="0">
                <a:solidFill>
                  <a:schemeClr val="tx2">
                    <a:lumMod val="75000"/>
                  </a:schemeClr>
                </a:solidFill>
              </a:rPr>
              <a:t>event</a:t>
            </a:r>
            <a:r>
              <a:rPr lang="fr-FR" sz="3100" b="1" i="1" dirty="0" smtClean="0">
                <a:solidFill>
                  <a:schemeClr val="tx2">
                    <a:lumMod val="75000"/>
                  </a:schemeClr>
                </a:solidFill>
              </a:rPr>
              <a:t> [,data],</a:t>
            </a:r>
            <a:r>
              <a:rPr lang="fr-FR" sz="3100" b="1" i="1" dirty="0" err="1" smtClean="0">
                <a:solidFill>
                  <a:schemeClr val="tx2">
                    <a:lumMod val="75000"/>
                  </a:schemeClr>
                </a:solidFill>
              </a:rPr>
              <a:t>handler</a:t>
            </a:r>
            <a:r>
              <a:rPr lang="fr-FR" sz="3100" b="1" i="1" dirty="0" smtClean="0">
                <a:solidFill>
                  <a:schemeClr val="tx2">
                    <a:lumMod val="75000"/>
                  </a:schemeClr>
                </a:solidFill>
              </a:rPr>
              <a:t>(</a:t>
            </a:r>
            <a:r>
              <a:rPr lang="fr-FR" sz="3100" b="1" i="1" dirty="0" err="1" smtClean="0">
                <a:solidFill>
                  <a:schemeClr val="tx2">
                    <a:lumMod val="75000"/>
                  </a:schemeClr>
                </a:solidFill>
              </a:rPr>
              <a:t>eventObject</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78124" y="1412776"/>
            <a:ext cx="8188660" cy="5539978"/>
          </a:xfrm>
          <a:prstGeom prst="rect">
            <a:avLst/>
          </a:prstGeom>
          <a:noFill/>
        </p:spPr>
        <p:txBody>
          <a:bodyPr wrap="square" rtlCol="0">
            <a:spAutoFit/>
          </a:bodyPr>
          <a:lstStyle/>
          <a:p>
            <a:r>
              <a:rPr lang="fr-FR" b="1" dirty="0" smtClean="0">
                <a:solidFill>
                  <a:schemeClr val="tx2">
                    <a:lumMod val="75000"/>
                  </a:schemeClr>
                </a:solidFill>
              </a:rPr>
              <a:t>Exemple 2 :</a:t>
            </a:r>
            <a:endParaRPr lang="fr-FR" dirty="0" smtClean="0"/>
          </a:p>
          <a:p>
            <a:r>
              <a:rPr lang="fr-FR" sz="1600" dirty="0"/>
              <a:t>&lt;style type="</a:t>
            </a:r>
            <a:r>
              <a:rPr lang="fr-FR" sz="1600" dirty="0" err="1"/>
              <a:t>text</a:t>
            </a:r>
            <a:r>
              <a:rPr lang="fr-FR" sz="1600" dirty="0"/>
              <a:t>/</a:t>
            </a:r>
            <a:r>
              <a:rPr lang="fr-FR" sz="1600" dirty="0" err="1"/>
              <a:t>css</a:t>
            </a:r>
            <a:r>
              <a:rPr lang="fr-FR" sz="1600" dirty="0"/>
              <a:t>"&gt;</a:t>
            </a:r>
          </a:p>
          <a:p>
            <a:r>
              <a:rPr lang="fr-FR" sz="1600" dirty="0"/>
              <a:t>div { </a:t>
            </a:r>
            <a:r>
              <a:rPr lang="fr-FR" sz="1600" dirty="0" err="1"/>
              <a:t>background:yellow</a:t>
            </a:r>
            <a:r>
              <a:rPr lang="fr-FR" sz="1600" dirty="0"/>
              <a:t>; margin:5px; height:50px;width:200px;text-align:center;}</a:t>
            </a:r>
          </a:p>
          <a:p>
            <a:r>
              <a:rPr lang="fr-FR" sz="1600" dirty="0" err="1"/>
              <a:t>div.over</a:t>
            </a:r>
            <a:r>
              <a:rPr lang="fr-FR" sz="1600" dirty="0"/>
              <a:t> { background: #ccc; }</a:t>
            </a:r>
          </a:p>
          <a:p>
            <a:r>
              <a:rPr lang="fr-FR" sz="1600" dirty="0"/>
              <a:t>&lt;/style&gt;</a:t>
            </a:r>
          </a:p>
          <a:p>
            <a:r>
              <a:rPr lang="fr-FR" sz="1600" dirty="0" smtClean="0"/>
              <a:t>&lt;/</a:t>
            </a:r>
            <a:r>
              <a:rPr lang="fr-FR" sz="1600" dirty="0" err="1"/>
              <a:t>head</a:t>
            </a:r>
            <a:r>
              <a:rPr lang="fr-FR" sz="1600" dirty="0"/>
              <a:t>&gt;</a:t>
            </a:r>
          </a:p>
          <a:p>
            <a:r>
              <a:rPr lang="fr-FR" sz="1600" dirty="0"/>
              <a:t>&lt;body&gt;</a:t>
            </a:r>
          </a:p>
          <a:p>
            <a:r>
              <a:rPr lang="fr-FR" sz="1600" dirty="0"/>
              <a:t>&lt;div id="bouton"&gt;Cliquez ici&lt;/div&gt;</a:t>
            </a:r>
          </a:p>
          <a:p>
            <a:r>
              <a:rPr lang="fr-FR" sz="1600" dirty="0"/>
              <a:t>&lt;div id="log"&gt;&lt;/div&gt;</a:t>
            </a:r>
          </a:p>
          <a:p>
            <a:r>
              <a:rPr lang="fr-FR" sz="1600" dirty="0"/>
              <a:t>&lt;script&gt;</a:t>
            </a:r>
          </a:p>
          <a:p>
            <a:r>
              <a:rPr lang="fr-FR" sz="1600" b="1" dirty="0">
                <a:solidFill>
                  <a:schemeClr val="accent2">
                    <a:lumMod val="75000"/>
                  </a:schemeClr>
                </a:solidFill>
              </a:rPr>
              <a:t>$("#bouton").</a:t>
            </a:r>
            <a:r>
              <a:rPr lang="fr-FR" sz="1600" b="1" dirty="0" err="1">
                <a:solidFill>
                  <a:schemeClr val="accent2">
                    <a:lumMod val="75000"/>
                  </a:schemeClr>
                </a:solidFill>
              </a:rPr>
              <a:t>bind</a:t>
            </a:r>
            <a:r>
              <a:rPr lang="fr-FR" sz="1600" b="1" dirty="0">
                <a:solidFill>
                  <a:schemeClr val="accent2">
                    <a:lumMod val="75000"/>
                  </a:schemeClr>
                </a:solidFill>
              </a:rPr>
              <a:t>('click',</a:t>
            </a:r>
            <a:r>
              <a:rPr lang="fr-FR" sz="1600" b="1" dirty="0" err="1">
                <a:solidFill>
                  <a:schemeClr val="accent2">
                    <a:lumMod val="75000"/>
                  </a:schemeClr>
                </a:solidFill>
              </a:rPr>
              <a:t>function</a:t>
            </a:r>
            <a:r>
              <a:rPr lang="fr-FR" sz="1600" b="1" dirty="0">
                <a:solidFill>
                  <a:schemeClr val="accent2">
                    <a:lumMod val="75000"/>
                  </a:schemeClr>
                </a:solidFill>
              </a:rPr>
              <a:t> () {</a:t>
            </a:r>
          </a:p>
          <a:p>
            <a:r>
              <a:rPr lang="fr-FR" sz="1600" b="1" dirty="0">
                <a:solidFill>
                  <a:schemeClr val="accent2">
                    <a:lumMod val="75000"/>
                  </a:schemeClr>
                </a:solidFill>
              </a:rPr>
              <a:t>	$("#log").html('&lt;b&gt;Click effectué&lt;/b&gt;');</a:t>
            </a:r>
          </a:p>
          <a:p>
            <a:r>
              <a:rPr lang="fr-FR" sz="1600" b="1" dirty="0">
                <a:solidFill>
                  <a:schemeClr val="accent2">
                    <a:lumMod val="75000"/>
                  </a:schemeClr>
                </a:solidFill>
              </a:rPr>
              <a:t>});</a:t>
            </a:r>
          </a:p>
          <a:p>
            <a:r>
              <a:rPr lang="fr-FR" sz="1600" b="1" dirty="0">
                <a:solidFill>
                  <a:schemeClr val="accent2">
                    <a:lumMod val="75000"/>
                  </a:schemeClr>
                </a:solidFill>
              </a:rPr>
              <a:t>$("#bouton").</a:t>
            </a:r>
            <a:r>
              <a:rPr lang="fr-FR" sz="1600" b="1" dirty="0" err="1">
                <a:solidFill>
                  <a:schemeClr val="accent2">
                    <a:lumMod val="75000"/>
                  </a:schemeClr>
                </a:solidFill>
              </a:rPr>
              <a:t>bind</a:t>
            </a:r>
            <a:r>
              <a:rPr lang="fr-FR" sz="1600" b="1" dirty="0">
                <a:solidFill>
                  <a:schemeClr val="accent2">
                    <a:lumMod val="75000"/>
                  </a:schemeClr>
                </a:solidFill>
              </a:rPr>
              <a:t>('</a:t>
            </a:r>
            <a:r>
              <a:rPr lang="fr-FR" sz="1600" b="1" dirty="0" err="1">
                <a:solidFill>
                  <a:schemeClr val="accent2">
                    <a:lumMod val="75000"/>
                  </a:schemeClr>
                </a:solidFill>
              </a:rPr>
              <a:t>dblclick</a:t>
            </a:r>
            <a:r>
              <a:rPr lang="fr-FR" sz="1600" b="1" dirty="0">
                <a:solidFill>
                  <a:schemeClr val="accent2">
                    <a:lumMod val="75000"/>
                  </a:schemeClr>
                </a:solidFill>
              </a:rPr>
              <a:t>',</a:t>
            </a:r>
            <a:r>
              <a:rPr lang="fr-FR" sz="1600" b="1" dirty="0" err="1">
                <a:solidFill>
                  <a:schemeClr val="accent2">
                    <a:lumMod val="75000"/>
                  </a:schemeClr>
                </a:solidFill>
              </a:rPr>
              <a:t>function</a:t>
            </a:r>
            <a:r>
              <a:rPr lang="fr-FR" sz="1600" b="1" dirty="0">
                <a:solidFill>
                  <a:schemeClr val="accent2">
                    <a:lumMod val="75000"/>
                  </a:schemeClr>
                </a:solidFill>
              </a:rPr>
              <a:t> () {</a:t>
            </a:r>
          </a:p>
          <a:p>
            <a:r>
              <a:rPr lang="fr-FR" sz="1600" b="1" dirty="0">
                <a:solidFill>
                  <a:schemeClr val="accent2">
                    <a:lumMod val="75000"/>
                  </a:schemeClr>
                </a:solidFill>
              </a:rPr>
              <a:t>	$("#log").html('&lt;b&gt;Double Click effectué&lt;/b&gt;');</a:t>
            </a:r>
          </a:p>
          <a:p>
            <a:r>
              <a:rPr lang="fr-FR" sz="1600" b="1" dirty="0">
                <a:solidFill>
                  <a:schemeClr val="accent2">
                    <a:lumMod val="75000"/>
                  </a:schemeClr>
                </a:solidFill>
              </a:rPr>
              <a:t>});</a:t>
            </a:r>
          </a:p>
          <a:p>
            <a:r>
              <a:rPr lang="fr-FR" sz="1600" b="1" dirty="0">
                <a:solidFill>
                  <a:schemeClr val="accent2">
                    <a:lumMod val="75000"/>
                  </a:schemeClr>
                </a:solidFill>
              </a:rPr>
              <a:t>$("#bouton").</a:t>
            </a:r>
            <a:r>
              <a:rPr lang="fr-FR" sz="1600" b="1" dirty="0" err="1">
                <a:solidFill>
                  <a:schemeClr val="accent2">
                    <a:lumMod val="75000"/>
                  </a:schemeClr>
                </a:solidFill>
              </a:rPr>
              <a:t>bind</a:t>
            </a:r>
            <a:r>
              <a:rPr lang="fr-FR" sz="1600" b="1" dirty="0">
                <a:solidFill>
                  <a:schemeClr val="accent2">
                    <a:lumMod val="75000"/>
                  </a:schemeClr>
                </a:solidFill>
              </a:rPr>
              <a:t>('</a:t>
            </a:r>
            <a:r>
              <a:rPr lang="fr-FR" sz="1600" b="1" dirty="0" err="1">
                <a:solidFill>
                  <a:schemeClr val="accent2">
                    <a:lumMod val="75000"/>
                  </a:schemeClr>
                </a:solidFill>
              </a:rPr>
              <a:t>mouseenter</a:t>
            </a:r>
            <a:r>
              <a:rPr lang="fr-FR" sz="1600" b="1" dirty="0">
                <a:solidFill>
                  <a:schemeClr val="accent2">
                    <a:lumMod val="75000"/>
                  </a:schemeClr>
                </a:solidFill>
              </a:rPr>
              <a:t> </a:t>
            </a:r>
            <a:r>
              <a:rPr lang="fr-FR" sz="1600" b="1" dirty="0" err="1">
                <a:solidFill>
                  <a:schemeClr val="accent2">
                    <a:lumMod val="75000"/>
                  </a:schemeClr>
                </a:solidFill>
              </a:rPr>
              <a:t>mouseleave</a:t>
            </a:r>
            <a:r>
              <a:rPr lang="fr-FR" sz="1600" b="1" dirty="0">
                <a:solidFill>
                  <a:schemeClr val="accent2">
                    <a:lumMod val="75000"/>
                  </a:schemeClr>
                </a:solidFill>
              </a:rPr>
              <a:t>',</a:t>
            </a:r>
            <a:r>
              <a:rPr lang="fr-FR" sz="1600" b="1" dirty="0" err="1">
                <a:solidFill>
                  <a:schemeClr val="accent2">
                    <a:lumMod val="75000"/>
                  </a:schemeClr>
                </a:solidFill>
              </a:rPr>
              <a:t>function</a:t>
            </a:r>
            <a:r>
              <a:rPr lang="fr-FR" sz="1600" b="1" dirty="0">
                <a:solidFill>
                  <a:schemeClr val="accent2">
                    <a:lumMod val="75000"/>
                  </a:schemeClr>
                </a:solidFill>
              </a:rPr>
              <a:t> () {</a:t>
            </a:r>
          </a:p>
          <a:p>
            <a:r>
              <a:rPr lang="fr-FR" sz="1600" b="1" dirty="0">
                <a:solidFill>
                  <a:schemeClr val="accent2">
                    <a:lumMod val="75000"/>
                  </a:schemeClr>
                </a:solidFill>
              </a:rPr>
              <a:t>	$(</a:t>
            </a:r>
            <a:r>
              <a:rPr lang="fr-FR" sz="1600" b="1" dirty="0" err="1">
                <a:solidFill>
                  <a:schemeClr val="accent2">
                    <a:lumMod val="75000"/>
                  </a:schemeClr>
                </a:solidFill>
              </a:rPr>
              <a:t>this</a:t>
            </a:r>
            <a:r>
              <a:rPr lang="fr-FR" sz="1600" b="1" dirty="0">
                <a:solidFill>
                  <a:schemeClr val="accent2">
                    <a:lumMod val="75000"/>
                  </a:schemeClr>
                </a:solidFill>
              </a:rPr>
              <a:t>).</a:t>
            </a:r>
            <a:r>
              <a:rPr lang="fr-FR" sz="1600" b="1" dirty="0" err="1">
                <a:solidFill>
                  <a:schemeClr val="accent2">
                    <a:lumMod val="75000"/>
                  </a:schemeClr>
                </a:solidFill>
              </a:rPr>
              <a:t>toggleClass</a:t>
            </a:r>
            <a:r>
              <a:rPr lang="fr-FR" sz="1600" b="1" dirty="0">
                <a:solidFill>
                  <a:schemeClr val="accent2">
                    <a:lumMod val="75000"/>
                  </a:schemeClr>
                </a:solidFill>
              </a:rPr>
              <a:t>('over');</a:t>
            </a:r>
          </a:p>
          <a:p>
            <a:r>
              <a:rPr lang="fr-FR" sz="1600" b="1" dirty="0">
                <a:solidFill>
                  <a:schemeClr val="accent2">
                    <a:lumMod val="75000"/>
                  </a:schemeClr>
                </a:solidFill>
              </a:rPr>
              <a:t>	$("#log").</a:t>
            </a:r>
            <a:r>
              <a:rPr lang="fr-FR" sz="1600" b="1" dirty="0" err="1">
                <a:solidFill>
                  <a:schemeClr val="accent2">
                    <a:lumMod val="75000"/>
                  </a:schemeClr>
                </a:solidFill>
              </a:rPr>
              <a:t>empty</a:t>
            </a:r>
            <a:r>
              <a:rPr lang="fr-FR" sz="1600" b="1" dirty="0">
                <a:solidFill>
                  <a:schemeClr val="accent2">
                    <a:lumMod val="75000"/>
                  </a:schemeClr>
                </a:solidFill>
              </a:rPr>
              <a:t>();</a:t>
            </a:r>
          </a:p>
          <a:p>
            <a:r>
              <a:rPr lang="fr-FR" sz="1600" b="1" dirty="0">
                <a:solidFill>
                  <a:schemeClr val="accent2">
                    <a:lumMod val="75000"/>
                  </a:schemeClr>
                </a:solidFill>
              </a:rPr>
              <a:t>});</a:t>
            </a:r>
          </a:p>
          <a:p>
            <a:r>
              <a:rPr lang="fr-FR" sz="1600" dirty="0"/>
              <a:t>&lt;/script&gt;</a:t>
            </a:r>
          </a:p>
          <a:p>
            <a:r>
              <a:rPr lang="fr-FR" sz="1600" dirty="0"/>
              <a:t>&lt;/body&gt;</a:t>
            </a:r>
          </a:p>
        </p:txBody>
      </p:sp>
      <p:pic>
        <p:nvPicPr>
          <p:cNvPr id="7170"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121316" y="4581128"/>
            <a:ext cx="2616982" cy="1418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316" y="2708920"/>
            <a:ext cx="2504414" cy="13681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58539613"/>
      </p:ext>
    </p:extLst>
  </p:cSld>
  <p:clrMapOvr>
    <a:masterClrMapping/>
  </p:clrMapOvr>
  <p:transition spd="slow">
    <p:wipe dir="d"/>
  </p:transition>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215152"/>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bind</a:t>
            </a:r>
            <a:r>
              <a:rPr lang="fr-FR" sz="3100" b="1" i="1" dirty="0" smtClean="0">
                <a:solidFill>
                  <a:schemeClr val="accent2">
                    <a:lumMod val="75000"/>
                  </a:schemeClr>
                </a:solidFill>
              </a:rPr>
              <a:t>(</a:t>
            </a:r>
            <a:r>
              <a:rPr lang="fr-FR" sz="3100" b="1" i="1" dirty="0" err="1" smtClean="0">
                <a:solidFill>
                  <a:schemeClr val="tx2">
                    <a:lumMod val="75000"/>
                  </a:schemeClr>
                </a:solidFill>
              </a:rPr>
              <a:t>event</a:t>
            </a:r>
            <a:r>
              <a:rPr lang="fr-FR" sz="3100" b="1" i="1" dirty="0" smtClean="0">
                <a:solidFill>
                  <a:schemeClr val="tx2">
                    <a:lumMod val="75000"/>
                  </a:schemeClr>
                </a:solidFill>
              </a:rPr>
              <a:t> [,data],</a:t>
            </a:r>
            <a:r>
              <a:rPr lang="fr-FR" sz="3100" b="1" i="1" dirty="0" err="1" smtClean="0">
                <a:solidFill>
                  <a:schemeClr val="tx2">
                    <a:lumMod val="75000"/>
                  </a:schemeClr>
                </a:solidFill>
              </a:rPr>
              <a:t>handler</a:t>
            </a:r>
            <a:r>
              <a:rPr lang="fr-FR" sz="3100" b="1" i="1" dirty="0" smtClean="0">
                <a:solidFill>
                  <a:schemeClr val="tx2">
                    <a:lumMod val="75000"/>
                  </a:schemeClr>
                </a:solidFill>
              </a:rPr>
              <a:t>(</a:t>
            </a:r>
            <a:r>
              <a:rPr lang="fr-FR" sz="3100" b="1" i="1" dirty="0" err="1" smtClean="0">
                <a:solidFill>
                  <a:schemeClr val="tx2">
                    <a:lumMod val="75000"/>
                  </a:schemeClr>
                </a:solidFill>
              </a:rPr>
              <a:t>eventObject</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78124" y="1412776"/>
            <a:ext cx="8188660" cy="5786199"/>
          </a:xfrm>
          <a:prstGeom prst="rect">
            <a:avLst/>
          </a:prstGeom>
          <a:noFill/>
        </p:spPr>
        <p:txBody>
          <a:bodyPr wrap="square" rtlCol="0">
            <a:spAutoFit/>
          </a:bodyPr>
          <a:lstStyle/>
          <a:p>
            <a:r>
              <a:rPr lang="fr-FR" b="1" dirty="0" smtClean="0">
                <a:solidFill>
                  <a:schemeClr val="tx2">
                    <a:lumMod val="75000"/>
                  </a:schemeClr>
                </a:solidFill>
              </a:rPr>
              <a:t>Exemple 3 :</a:t>
            </a:r>
            <a:endParaRPr lang="fr-FR" dirty="0" smtClean="0"/>
          </a:p>
          <a:p>
            <a:r>
              <a:rPr lang="fr-FR" sz="1400" dirty="0"/>
              <a:t>&lt;style type="</a:t>
            </a:r>
            <a:r>
              <a:rPr lang="fr-FR" sz="1400" dirty="0" err="1"/>
              <a:t>text</a:t>
            </a:r>
            <a:r>
              <a:rPr lang="fr-FR" sz="1400" dirty="0"/>
              <a:t>/</a:t>
            </a:r>
            <a:r>
              <a:rPr lang="fr-FR" sz="1400" dirty="0" err="1"/>
              <a:t>css</a:t>
            </a:r>
            <a:r>
              <a:rPr lang="fr-FR" sz="1400" dirty="0"/>
              <a:t>"&gt;</a:t>
            </a:r>
          </a:p>
          <a:p>
            <a:r>
              <a:rPr lang="fr-FR" sz="1400" dirty="0"/>
              <a:t>div { </a:t>
            </a:r>
            <a:r>
              <a:rPr lang="fr-FR" sz="1400" dirty="0" err="1"/>
              <a:t>background:yellow</a:t>
            </a:r>
            <a:r>
              <a:rPr lang="fr-FR" sz="1400" dirty="0"/>
              <a:t>; margin:5px; height:50px;width:200px;text-align:center;}</a:t>
            </a:r>
          </a:p>
          <a:p>
            <a:r>
              <a:rPr lang="fr-FR" sz="1400" dirty="0" err="1"/>
              <a:t>div.over</a:t>
            </a:r>
            <a:r>
              <a:rPr lang="fr-FR" sz="1400" dirty="0"/>
              <a:t> { background: #ccc; }</a:t>
            </a:r>
          </a:p>
          <a:p>
            <a:r>
              <a:rPr lang="fr-FR" sz="1400" dirty="0"/>
              <a:t>&lt;/style&gt;</a:t>
            </a:r>
          </a:p>
          <a:p>
            <a:r>
              <a:rPr lang="fr-FR" sz="1400" dirty="0" smtClean="0"/>
              <a:t>&lt;/</a:t>
            </a:r>
            <a:r>
              <a:rPr lang="fr-FR" sz="1400" dirty="0" err="1"/>
              <a:t>head</a:t>
            </a:r>
            <a:r>
              <a:rPr lang="fr-FR" sz="1400" dirty="0"/>
              <a:t>&gt;</a:t>
            </a:r>
          </a:p>
          <a:p>
            <a:r>
              <a:rPr lang="fr-FR" sz="1400" dirty="0"/>
              <a:t>&lt;body&gt;</a:t>
            </a:r>
          </a:p>
          <a:p>
            <a:r>
              <a:rPr lang="fr-FR" sz="1400" dirty="0"/>
              <a:t>&lt;div id="bouton"&gt;Cliquez ici&lt;/div&gt;</a:t>
            </a:r>
          </a:p>
          <a:p>
            <a:r>
              <a:rPr lang="fr-FR" sz="1400" dirty="0"/>
              <a:t>&lt;div id="log"&gt;&lt;/div&gt;</a:t>
            </a:r>
          </a:p>
          <a:p>
            <a:r>
              <a:rPr lang="fr-FR" sz="1600" dirty="0"/>
              <a:t>&lt;script&gt;</a:t>
            </a:r>
          </a:p>
          <a:p>
            <a:r>
              <a:rPr lang="fr-FR" sz="1600" b="1" dirty="0">
                <a:solidFill>
                  <a:schemeClr val="accent2">
                    <a:lumMod val="75000"/>
                  </a:schemeClr>
                </a:solidFill>
              </a:rPr>
              <a:t>$("#bouton").</a:t>
            </a:r>
            <a:r>
              <a:rPr lang="fr-FR" sz="1600" b="1" dirty="0" err="1">
                <a:solidFill>
                  <a:schemeClr val="accent2">
                    <a:lumMod val="75000"/>
                  </a:schemeClr>
                </a:solidFill>
              </a:rPr>
              <a:t>bind</a:t>
            </a:r>
            <a:r>
              <a:rPr lang="fr-FR" sz="1600" b="1" dirty="0">
                <a:solidFill>
                  <a:schemeClr val="accent2">
                    <a:lumMod val="75000"/>
                  </a:schemeClr>
                </a:solidFill>
              </a:rPr>
              <a:t>( {</a:t>
            </a:r>
          </a:p>
          <a:p>
            <a:r>
              <a:rPr lang="fr-FR" sz="1600" b="1" dirty="0" smtClean="0">
                <a:solidFill>
                  <a:schemeClr val="accent2">
                    <a:lumMod val="75000"/>
                  </a:schemeClr>
                </a:solidFill>
              </a:rPr>
              <a:t>      'click</a:t>
            </a:r>
            <a:r>
              <a:rPr lang="fr-FR" sz="1600" b="1" dirty="0">
                <a:solidFill>
                  <a:schemeClr val="accent2">
                    <a:lumMod val="75000"/>
                  </a:schemeClr>
                </a:solidFill>
              </a:rPr>
              <a:t>' : </a:t>
            </a:r>
            <a:r>
              <a:rPr lang="fr-FR" sz="1600" b="1" dirty="0" err="1">
                <a:solidFill>
                  <a:schemeClr val="accent2">
                    <a:lumMod val="75000"/>
                  </a:schemeClr>
                </a:solidFill>
              </a:rPr>
              <a:t>function</a:t>
            </a:r>
            <a:r>
              <a:rPr lang="fr-FR" sz="1600" b="1" dirty="0">
                <a:solidFill>
                  <a:schemeClr val="accent2">
                    <a:lumMod val="75000"/>
                  </a:schemeClr>
                </a:solidFill>
              </a:rPr>
              <a:t> () {</a:t>
            </a:r>
          </a:p>
          <a:p>
            <a:r>
              <a:rPr lang="fr-FR" sz="1600" b="1" dirty="0" smtClean="0">
                <a:solidFill>
                  <a:schemeClr val="accent2">
                    <a:lumMod val="75000"/>
                  </a:schemeClr>
                </a:solidFill>
              </a:rPr>
              <a:t>            $("#</a:t>
            </a:r>
            <a:r>
              <a:rPr lang="fr-FR" sz="1600" b="1" dirty="0">
                <a:solidFill>
                  <a:schemeClr val="accent2">
                    <a:lumMod val="75000"/>
                  </a:schemeClr>
                </a:solidFill>
              </a:rPr>
              <a:t>log").html('&lt;b&gt;Click effectué&lt;/b&gt;');</a:t>
            </a:r>
          </a:p>
          <a:p>
            <a:r>
              <a:rPr lang="fr-FR" sz="1600" b="1" dirty="0" smtClean="0">
                <a:solidFill>
                  <a:schemeClr val="accent2">
                    <a:lumMod val="75000"/>
                  </a:schemeClr>
                </a:solidFill>
              </a:rPr>
              <a:t>      },</a:t>
            </a:r>
            <a:endParaRPr lang="fr-FR" sz="1600" b="1" dirty="0">
              <a:solidFill>
                <a:schemeClr val="accent2">
                  <a:lumMod val="75000"/>
                </a:schemeClr>
              </a:solidFill>
            </a:endParaRPr>
          </a:p>
          <a:p>
            <a:r>
              <a:rPr lang="fr-FR" sz="1600" b="1" dirty="0" smtClean="0">
                <a:solidFill>
                  <a:schemeClr val="accent2">
                    <a:lumMod val="75000"/>
                  </a:schemeClr>
                </a:solidFill>
              </a:rPr>
              <a:t>      '</a:t>
            </a:r>
            <a:r>
              <a:rPr lang="fr-FR" sz="1600" b="1" dirty="0" err="1" smtClean="0">
                <a:solidFill>
                  <a:schemeClr val="accent2">
                    <a:lumMod val="75000"/>
                  </a:schemeClr>
                </a:solidFill>
              </a:rPr>
              <a:t>dblclick</a:t>
            </a:r>
            <a:r>
              <a:rPr lang="fr-FR" sz="1600" b="1" dirty="0">
                <a:solidFill>
                  <a:schemeClr val="accent2">
                    <a:lumMod val="75000"/>
                  </a:schemeClr>
                </a:solidFill>
              </a:rPr>
              <a:t>' : </a:t>
            </a:r>
            <a:r>
              <a:rPr lang="fr-FR" sz="1600" b="1" dirty="0" err="1">
                <a:solidFill>
                  <a:schemeClr val="accent2">
                    <a:lumMod val="75000"/>
                  </a:schemeClr>
                </a:solidFill>
              </a:rPr>
              <a:t>function</a:t>
            </a:r>
            <a:r>
              <a:rPr lang="fr-FR" sz="1600" b="1" dirty="0">
                <a:solidFill>
                  <a:schemeClr val="accent2">
                    <a:lumMod val="75000"/>
                  </a:schemeClr>
                </a:solidFill>
              </a:rPr>
              <a:t> () {</a:t>
            </a:r>
          </a:p>
          <a:p>
            <a:r>
              <a:rPr lang="fr-FR" sz="1600" b="1" dirty="0" smtClean="0">
                <a:solidFill>
                  <a:schemeClr val="accent2">
                    <a:lumMod val="75000"/>
                  </a:schemeClr>
                </a:solidFill>
              </a:rPr>
              <a:t>            $("#</a:t>
            </a:r>
            <a:r>
              <a:rPr lang="fr-FR" sz="1600" b="1" dirty="0">
                <a:solidFill>
                  <a:schemeClr val="accent2">
                    <a:lumMod val="75000"/>
                  </a:schemeClr>
                </a:solidFill>
              </a:rPr>
              <a:t>log").html('&lt;b&gt;Double Click effectué&lt;/b&gt;');</a:t>
            </a:r>
          </a:p>
          <a:p>
            <a:r>
              <a:rPr lang="fr-FR" sz="1600" b="1" dirty="0" smtClean="0">
                <a:solidFill>
                  <a:schemeClr val="accent2">
                    <a:lumMod val="75000"/>
                  </a:schemeClr>
                </a:solidFill>
              </a:rPr>
              <a:t>      },</a:t>
            </a:r>
            <a:endParaRPr lang="fr-FR" sz="1600" b="1" dirty="0">
              <a:solidFill>
                <a:schemeClr val="accent2">
                  <a:lumMod val="75000"/>
                </a:schemeClr>
              </a:solidFill>
            </a:endParaRPr>
          </a:p>
          <a:p>
            <a:r>
              <a:rPr lang="fr-FR" sz="1600" b="1" dirty="0" smtClean="0">
                <a:solidFill>
                  <a:schemeClr val="accent2">
                    <a:lumMod val="75000"/>
                  </a:schemeClr>
                </a:solidFill>
              </a:rPr>
              <a:t>      '</a:t>
            </a:r>
            <a:r>
              <a:rPr lang="fr-FR" sz="1600" b="1" dirty="0" err="1" smtClean="0">
                <a:solidFill>
                  <a:schemeClr val="accent2">
                    <a:lumMod val="75000"/>
                  </a:schemeClr>
                </a:solidFill>
              </a:rPr>
              <a:t>mouseenter</a:t>
            </a:r>
            <a:r>
              <a:rPr lang="fr-FR" sz="1600" b="1" dirty="0" smtClean="0">
                <a:solidFill>
                  <a:schemeClr val="accent2">
                    <a:lumMod val="75000"/>
                  </a:schemeClr>
                </a:solidFill>
              </a:rPr>
              <a:t> </a:t>
            </a:r>
            <a:r>
              <a:rPr lang="fr-FR" sz="1600" b="1" dirty="0" err="1">
                <a:solidFill>
                  <a:schemeClr val="accent2">
                    <a:lumMod val="75000"/>
                  </a:schemeClr>
                </a:solidFill>
              </a:rPr>
              <a:t>mouseleave</a:t>
            </a:r>
            <a:r>
              <a:rPr lang="fr-FR" sz="1600" b="1" dirty="0">
                <a:solidFill>
                  <a:schemeClr val="accent2">
                    <a:lumMod val="75000"/>
                  </a:schemeClr>
                </a:solidFill>
              </a:rPr>
              <a:t>' : </a:t>
            </a:r>
            <a:r>
              <a:rPr lang="fr-FR" sz="1600" b="1" dirty="0" err="1">
                <a:solidFill>
                  <a:schemeClr val="accent2">
                    <a:lumMod val="75000"/>
                  </a:schemeClr>
                </a:solidFill>
              </a:rPr>
              <a:t>function</a:t>
            </a:r>
            <a:r>
              <a:rPr lang="fr-FR" sz="1600" b="1" dirty="0">
                <a:solidFill>
                  <a:schemeClr val="accent2">
                    <a:lumMod val="75000"/>
                  </a:schemeClr>
                </a:solidFill>
              </a:rPr>
              <a:t> () {</a:t>
            </a:r>
          </a:p>
          <a:p>
            <a:r>
              <a:rPr lang="fr-FR" sz="1600" b="1" dirty="0" smtClean="0">
                <a:solidFill>
                  <a:schemeClr val="accent2">
                    <a:lumMod val="75000"/>
                  </a:schemeClr>
                </a:solidFill>
              </a:rPr>
              <a:t>            $(</a:t>
            </a:r>
            <a:r>
              <a:rPr lang="fr-FR" sz="1600" b="1" dirty="0" err="1">
                <a:solidFill>
                  <a:schemeClr val="accent2">
                    <a:lumMod val="75000"/>
                  </a:schemeClr>
                </a:solidFill>
              </a:rPr>
              <a:t>this</a:t>
            </a:r>
            <a:r>
              <a:rPr lang="fr-FR" sz="1600" b="1" dirty="0">
                <a:solidFill>
                  <a:schemeClr val="accent2">
                    <a:lumMod val="75000"/>
                  </a:schemeClr>
                </a:solidFill>
              </a:rPr>
              <a:t>).</a:t>
            </a:r>
            <a:r>
              <a:rPr lang="fr-FR" sz="1600" b="1" dirty="0" err="1">
                <a:solidFill>
                  <a:schemeClr val="accent2">
                    <a:lumMod val="75000"/>
                  </a:schemeClr>
                </a:solidFill>
              </a:rPr>
              <a:t>toggleClass</a:t>
            </a:r>
            <a:r>
              <a:rPr lang="fr-FR" sz="1600" b="1" dirty="0">
                <a:solidFill>
                  <a:schemeClr val="accent2">
                    <a:lumMod val="75000"/>
                  </a:schemeClr>
                </a:solidFill>
              </a:rPr>
              <a:t>('over');</a:t>
            </a:r>
          </a:p>
          <a:p>
            <a:r>
              <a:rPr lang="fr-FR" sz="1600" b="1" dirty="0" smtClean="0">
                <a:solidFill>
                  <a:schemeClr val="accent2">
                    <a:lumMod val="75000"/>
                  </a:schemeClr>
                </a:solidFill>
              </a:rPr>
              <a:t>            $("#</a:t>
            </a:r>
            <a:r>
              <a:rPr lang="fr-FR" sz="1600" b="1" dirty="0">
                <a:solidFill>
                  <a:schemeClr val="accent2">
                    <a:lumMod val="75000"/>
                  </a:schemeClr>
                </a:solidFill>
              </a:rPr>
              <a:t>log").</a:t>
            </a:r>
            <a:r>
              <a:rPr lang="fr-FR" sz="1600" b="1" dirty="0" err="1">
                <a:solidFill>
                  <a:schemeClr val="accent2">
                    <a:lumMod val="75000"/>
                  </a:schemeClr>
                </a:solidFill>
              </a:rPr>
              <a:t>empty</a:t>
            </a:r>
            <a:r>
              <a:rPr lang="fr-FR" sz="1600" b="1" dirty="0">
                <a:solidFill>
                  <a:schemeClr val="accent2">
                    <a:lumMod val="75000"/>
                  </a:schemeClr>
                </a:solidFill>
              </a:rPr>
              <a:t>();</a:t>
            </a:r>
          </a:p>
          <a:p>
            <a:r>
              <a:rPr lang="fr-FR" sz="1600" b="1" dirty="0" smtClean="0">
                <a:solidFill>
                  <a:schemeClr val="accent2">
                    <a:lumMod val="75000"/>
                  </a:schemeClr>
                </a:solidFill>
              </a:rPr>
              <a:t>      }</a:t>
            </a:r>
            <a:endParaRPr lang="fr-FR" sz="1600" b="1" dirty="0">
              <a:solidFill>
                <a:schemeClr val="accent2">
                  <a:lumMod val="75000"/>
                </a:schemeClr>
              </a:solidFill>
            </a:endParaRPr>
          </a:p>
          <a:p>
            <a:r>
              <a:rPr lang="fr-FR" sz="1600" b="1" dirty="0" smtClean="0">
                <a:solidFill>
                  <a:schemeClr val="accent2">
                    <a:lumMod val="75000"/>
                  </a:schemeClr>
                </a:solidFill>
              </a:rPr>
              <a:t>});</a:t>
            </a:r>
          </a:p>
          <a:p>
            <a:r>
              <a:rPr lang="fr-FR" sz="1400" dirty="0" smtClean="0"/>
              <a:t>&lt;/</a:t>
            </a:r>
            <a:r>
              <a:rPr lang="fr-FR" sz="1400" dirty="0"/>
              <a:t>script&gt;</a:t>
            </a:r>
          </a:p>
          <a:p>
            <a:r>
              <a:rPr lang="fr-FR" sz="1400" dirty="0"/>
              <a:t>&lt;/body&gt;</a:t>
            </a:r>
          </a:p>
        </p:txBody>
      </p:sp>
      <p:pic>
        <p:nvPicPr>
          <p:cNvPr id="7170"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121316" y="4581128"/>
            <a:ext cx="2616982" cy="1418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316" y="2708920"/>
            <a:ext cx="2504414" cy="13681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21298383"/>
      </p:ext>
    </p:extLst>
  </p:cSld>
  <p:clrMapOvr>
    <a:masterClrMapping/>
  </p:clrMapOvr>
  <p:transition spd="slow">
    <p:wipe dir="d"/>
  </p:transition>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215152"/>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bind</a:t>
            </a:r>
            <a:r>
              <a:rPr lang="fr-FR" sz="3100" b="1" i="1" dirty="0" smtClean="0">
                <a:solidFill>
                  <a:schemeClr val="accent2">
                    <a:lumMod val="75000"/>
                  </a:schemeClr>
                </a:solidFill>
              </a:rPr>
              <a:t>(</a:t>
            </a:r>
            <a:r>
              <a:rPr lang="fr-FR" sz="3100" b="1" i="1" dirty="0" err="1" smtClean="0">
                <a:solidFill>
                  <a:schemeClr val="tx2">
                    <a:lumMod val="75000"/>
                  </a:schemeClr>
                </a:solidFill>
              </a:rPr>
              <a:t>event</a:t>
            </a:r>
            <a:r>
              <a:rPr lang="fr-FR" sz="3100" b="1" i="1" dirty="0" smtClean="0">
                <a:solidFill>
                  <a:schemeClr val="tx2">
                    <a:lumMod val="75000"/>
                  </a:schemeClr>
                </a:solidFill>
              </a:rPr>
              <a:t> [,data],</a:t>
            </a:r>
            <a:r>
              <a:rPr lang="fr-FR" sz="3100" b="1" i="1" dirty="0" err="1" smtClean="0">
                <a:solidFill>
                  <a:schemeClr val="tx2">
                    <a:lumMod val="75000"/>
                  </a:schemeClr>
                </a:solidFill>
              </a:rPr>
              <a:t>handler</a:t>
            </a:r>
            <a:r>
              <a:rPr lang="fr-FR" sz="3100" b="1" i="1" dirty="0" smtClean="0">
                <a:solidFill>
                  <a:schemeClr val="tx2">
                    <a:lumMod val="75000"/>
                  </a:schemeClr>
                </a:solidFill>
              </a:rPr>
              <a:t>(</a:t>
            </a:r>
            <a:r>
              <a:rPr lang="fr-FR" sz="3100" b="1" i="1" dirty="0" err="1" smtClean="0">
                <a:solidFill>
                  <a:schemeClr val="tx2">
                    <a:lumMod val="75000"/>
                  </a:schemeClr>
                </a:solidFill>
              </a:rPr>
              <a:t>eventObject</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78124" y="1412776"/>
            <a:ext cx="8188660" cy="4062651"/>
          </a:xfrm>
          <a:prstGeom prst="rect">
            <a:avLst/>
          </a:prstGeom>
          <a:noFill/>
        </p:spPr>
        <p:txBody>
          <a:bodyPr wrap="square" rtlCol="0">
            <a:spAutoFit/>
          </a:bodyPr>
          <a:lstStyle/>
          <a:p>
            <a:r>
              <a:rPr lang="fr-FR" b="1" dirty="0" smtClean="0">
                <a:solidFill>
                  <a:schemeClr val="tx2">
                    <a:lumMod val="75000"/>
                  </a:schemeClr>
                </a:solidFill>
              </a:rPr>
              <a:t>Exemple 4 :</a:t>
            </a:r>
            <a:endParaRPr lang="fr-FR" dirty="0" smtClean="0"/>
          </a:p>
          <a:p>
            <a:r>
              <a:rPr lang="fr-FR" sz="1600" dirty="0"/>
              <a:t>&lt;style type="</a:t>
            </a:r>
            <a:r>
              <a:rPr lang="fr-FR" sz="1600" dirty="0" err="1"/>
              <a:t>text</a:t>
            </a:r>
            <a:r>
              <a:rPr lang="fr-FR" sz="1600" dirty="0"/>
              <a:t>/</a:t>
            </a:r>
            <a:r>
              <a:rPr lang="fr-FR" sz="1600" dirty="0" err="1"/>
              <a:t>css</a:t>
            </a:r>
            <a:r>
              <a:rPr lang="fr-FR" sz="1600" dirty="0"/>
              <a:t>"&gt;</a:t>
            </a:r>
          </a:p>
          <a:p>
            <a:r>
              <a:rPr lang="fr-FR" sz="1600" dirty="0"/>
              <a:t>div { </a:t>
            </a:r>
            <a:r>
              <a:rPr lang="fr-FR" sz="1600" dirty="0" err="1"/>
              <a:t>background:yellow</a:t>
            </a:r>
            <a:r>
              <a:rPr lang="fr-FR" sz="1600" dirty="0"/>
              <a:t>; margin:5px; height:50px;width:200px;text-align:center;}</a:t>
            </a:r>
          </a:p>
          <a:p>
            <a:r>
              <a:rPr lang="fr-FR" sz="1600" dirty="0" err="1"/>
              <a:t>div.over</a:t>
            </a:r>
            <a:r>
              <a:rPr lang="fr-FR" sz="1600" dirty="0"/>
              <a:t> { background: #ccc; }</a:t>
            </a:r>
          </a:p>
          <a:p>
            <a:r>
              <a:rPr lang="fr-FR" sz="1600" dirty="0"/>
              <a:t>&lt;/style&gt;</a:t>
            </a:r>
          </a:p>
          <a:p>
            <a:r>
              <a:rPr lang="fr-FR" sz="1600" dirty="0" smtClean="0"/>
              <a:t>&lt;/</a:t>
            </a:r>
            <a:r>
              <a:rPr lang="fr-FR" sz="1600" dirty="0" err="1"/>
              <a:t>head</a:t>
            </a:r>
            <a:r>
              <a:rPr lang="fr-FR" sz="1600" dirty="0"/>
              <a:t>&gt;</a:t>
            </a:r>
          </a:p>
          <a:p>
            <a:r>
              <a:rPr lang="fr-FR" sz="1600" dirty="0"/>
              <a:t>&lt;body&gt;</a:t>
            </a:r>
          </a:p>
          <a:p>
            <a:r>
              <a:rPr lang="fr-FR" sz="1600" dirty="0"/>
              <a:t>&lt;div id="bouton"&gt;Cliquez ici&lt;/div&gt;</a:t>
            </a:r>
          </a:p>
          <a:p>
            <a:r>
              <a:rPr lang="fr-FR" sz="1600" dirty="0"/>
              <a:t>&lt;div id="log"&gt;&lt;/div&gt;</a:t>
            </a:r>
          </a:p>
          <a:p>
            <a:r>
              <a:rPr lang="fr-FR" sz="1600" dirty="0"/>
              <a:t>&lt;script&gt;</a:t>
            </a:r>
          </a:p>
          <a:p>
            <a:r>
              <a:rPr lang="fr-FR" sz="1600" b="1" dirty="0">
                <a:solidFill>
                  <a:schemeClr val="accent2">
                    <a:lumMod val="75000"/>
                  </a:schemeClr>
                </a:solidFill>
              </a:rPr>
              <a:t>var message = 'erreur';</a:t>
            </a:r>
          </a:p>
          <a:p>
            <a:r>
              <a:rPr lang="fr-FR" sz="1600" b="1" dirty="0">
                <a:solidFill>
                  <a:schemeClr val="accent2">
                    <a:lumMod val="75000"/>
                  </a:schemeClr>
                </a:solidFill>
              </a:rPr>
              <a:t>$("#bouton").</a:t>
            </a:r>
            <a:r>
              <a:rPr lang="fr-FR" sz="1600" b="1" dirty="0" err="1">
                <a:solidFill>
                  <a:schemeClr val="accent2">
                    <a:lumMod val="75000"/>
                  </a:schemeClr>
                </a:solidFill>
              </a:rPr>
              <a:t>bind</a:t>
            </a:r>
            <a:r>
              <a:rPr lang="fr-FR" sz="1600" b="1" dirty="0">
                <a:solidFill>
                  <a:schemeClr val="accent2">
                    <a:lumMod val="75000"/>
                  </a:schemeClr>
                </a:solidFill>
              </a:rPr>
              <a:t>( 'click', {</a:t>
            </a:r>
            <a:r>
              <a:rPr lang="fr-FR" sz="1600" b="1" dirty="0" err="1">
                <a:solidFill>
                  <a:schemeClr val="accent2">
                    <a:lumMod val="75000"/>
                  </a:schemeClr>
                </a:solidFill>
              </a:rPr>
              <a:t>msg</a:t>
            </a:r>
            <a:r>
              <a:rPr lang="fr-FR" sz="1600" b="1" dirty="0">
                <a:solidFill>
                  <a:schemeClr val="accent2">
                    <a:lumMod val="75000"/>
                  </a:schemeClr>
                </a:solidFill>
              </a:rPr>
              <a:t> : message}, </a:t>
            </a:r>
            <a:r>
              <a:rPr lang="fr-FR" sz="1600" b="1" dirty="0" err="1">
                <a:solidFill>
                  <a:schemeClr val="accent2">
                    <a:lumMod val="75000"/>
                  </a:schemeClr>
                </a:solidFill>
              </a:rPr>
              <a:t>function</a:t>
            </a:r>
            <a:r>
              <a:rPr lang="fr-FR" sz="1600" b="1" dirty="0">
                <a:solidFill>
                  <a:schemeClr val="accent2">
                    <a:lumMod val="75000"/>
                  </a:schemeClr>
                </a:solidFill>
              </a:rPr>
              <a:t> (</a:t>
            </a:r>
            <a:r>
              <a:rPr lang="fr-FR" sz="1600" b="1" dirty="0" err="1">
                <a:solidFill>
                  <a:schemeClr val="accent2">
                    <a:lumMod val="75000"/>
                  </a:schemeClr>
                </a:solidFill>
              </a:rPr>
              <a:t>event</a:t>
            </a:r>
            <a:r>
              <a:rPr lang="fr-FR" sz="1600" b="1" dirty="0">
                <a:solidFill>
                  <a:schemeClr val="accent2">
                    <a:lumMod val="75000"/>
                  </a:schemeClr>
                </a:solidFill>
              </a:rPr>
              <a:t>) {</a:t>
            </a:r>
          </a:p>
          <a:p>
            <a:r>
              <a:rPr lang="fr-FR" sz="1600" b="1" dirty="0">
                <a:solidFill>
                  <a:schemeClr val="accent2">
                    <a:lumMod val="75000"/>
                  </a:schemeClr>
                </a:solidFill>
              </a:rPr>
              <a:t>	</a:t>
            </a:r>
            <a:r>
              <a:rPr lang="fr-FR" sz="1600" b="1" dirty="0" err="1">
                <a:solidFill>
                  <a:schemeClr val="accent2">
                    <a:lumMod val="75000"/>
                  </a:schemeClr>
                </a:solidFill>
              </a:rPr>
              <a:t>alert</a:t>
            </a:r>
            <a:r>
              <a:rPr lang="fr-FR" sz="1600" b="1" dirty="0">
                <a:solidFill>
                  <a:schemeClr val="accent2">
                    <a:lumMod val="75000"/>
                  </a:schemeClr>
                </a:solidFill>
              </a:rPr>
              <a:t>(event.data.msg);</a:t>
            </a:r>
          </a:p>
          <a:p>
            <a:r>
              <a:rPr lang="fr-FR" sz="1600" b="1" dirty="0">
                <a:solidFill>
                  <a:schemeClr val="accent2">
                    <a:lumMod val="75000"/>
                  </a:schemeClr>
                </a:solidFill>
              </a:rPr>
              <a:t>}); </a:t>
            </a:r>
            <a:endParaRPr lang="fr-FR" sz="1600" b="1" dirty="0" smtClean="0">
              <a:solidFill>
                <a:schemeClr val="accent2">
                  <a:lumMod val="75000"/>
                </a:schemeClr>
              </a:solidFill>
            </a:endParaRPr>
          </a:p>
          <a:p>
            <a:r>
              <a:rPr lang="fr-FR" sz="1600" dirty="0" smtClean="0"/>
              <a:t>&lt;/</a:t>
            </a:r>
            <a:r>
              <a:rPr lang="fr-FR" sz="1600" dirty="0"/>
              <a:t>script&gt;</a:t>
            </a:r>
          </a:p>
          <a:p>
            <a:r>
              <a:rPr lang="fr-FR" sz="1600" dirty="0"/>
              <a:t>&lt;/body&gt;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7184" y="4509120"/>
            <a:ext cx="4419600"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9776285"/>
      </p:ext>
    </p:extLst>
  </p:cSld>
  <p:clrMapOvr>
    <a:masterClrMapping/>
  </p:clrMapOvr>
  <p:transition spd="slow">
    <p:wipe dir="d"/>
  </p:transition>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575192"/>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.stop(</a:t>
            </a:r>
            <a:r>
              <a:rPr lang="fr-FR" sz="3100" b="1" i="1" dirty="0" smtClean="0">
                <a:solidFill>
                  <a:schemeClr val="tx2">
                    <a:lumMod val="75000"/>
                  </a:schemeClr>
                </a:solidFill>
              </a:rPr>
              <a:t>[</a:t>
            </a:r>
            <a:r>
              <a:rPr lang="fr-FR" sz="3100" b="1" i="1" dirty="0" err="1" smtClean="0">
                <a:solidFill>
                  <a:schemeClr val="tx2">
                    <a:lumMod val="75000"/>
                  </a:schemeClr>
                </a:solidFill>
              </a:rPr>
              <a:t>remove</a:t>
            </a:r>
            <a:r>
              <a:rPr lang="fr-FR" sz="3100" b="1" i="1" dirty="0" smtClean="0">
                <a:solidFill>
                  <a:schemeClr val="tx2">
                    <a:lumMod val="75000"/>
                  </a:schemeClr>
                </a:solidFill>
              </a:rPr>
              <a:t>][,fin]</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78124" y="2060848"/>
            <a:ext cx="8188660" cy="2585323"/>
          </a:xfrm>
          <a:prstGeom prst="rect">
            <a:avLst/>
          </a:prstGeom>
          <a:noFill/>
        </p:spPr>
        <p:txBody>
          <a:bodyPr wrap="square" rtlCol="0">
            <a:spAutoFit/>
          </a:bodyPr>
          <a:lstStyle/>
          <a:p>
            <a:r>
              <a:rPr lang="fr-FR" b="1" dirty="0">
                <a:solidFill>
                  <a:schemeClr val="tx2">
                    <a:lumMod val="75000"/>
                  </a:schemeClr>
                </a:solidFill>
              </a:rPr>
              <a:t>$(cible</a:t>
            </a:r>
            <a:r>
              <a:rPr lang="fr-FR" b="1" dirty="0" smtClean="0">
                <a:solidFill>
                  <a:schemeClr val="tx2">
                    <a:lumMod val="75000"/>
                  </a:schemeClr>
                </a:solidFill>
              </a:rPr>
              <a:t>)</a:t>
            </a:r>
            <a:r>
              <a:rPr lang="fr-FR" b="1" i="1" dirty="0">
                <a:solidFill>
                  <a:schemeClr val="accent2">
                    <a:lumMod val="75000"/>
                  </a:schemeClr>
                </a:solidFill>
              </a:rPr>
              <a:t> . (</a:t>
            </a:r>
            <a:r>
              <a:rPr lang="fr-FR" b="1" i="1" dirty="0">
                <a:solidFill>
                  <a:schemeClr val="tx2">
                    <a:lumMod val="75000"/>
                  </a:schemeClr>
                </a:solidFill>
              </a:rPr>
              <a:t>[</a:t>
            </a:r>
            <a:r>
              <a:rPr lang="fr-FR" b="1" i="1" dirty="0" err="1">
                <a:solidFill>
                  <a:schemeClr val="tx2">
                    <a:lumMod val="75000"/>
                  </a:schemeClr>
                </a:solidFill>
              </a:rPr>
              <a:t>remove</a:t>
            </a:r>
            <a:r>
              <a:rPr lang="fr-FR" b="1" i="1" dirty="0">
                <a:solidFill>
                  <a:schemeClr val="tx2">
                    <a:lumMod val="75000"/>
                  </a:schemeClr>
                </a:solidFill>
              </a:rPr>
              <a:t>][,fin]</a:t>
            </a:r>
            <a:r>
              <a:rPr lang="fr-FR" b="1" i="1" dirty="0">
                <a:solidFill>
                  <a:schemeClr val="accent2">
                    <a:lumMod val="75000"/>
                  </a:schemeClr>
                </a:solidFill>
              </a:rPr>
              <a:t>) </a:t>
            </a:r>
            <a:endParaRPr lang="fr-FR" b="1" i="1" dirty="0" smtClean="0">
              <a:solidFill>
                <a:schemeClr val="accent2">
                  <a:lumMod val="75000"/>
                </a:schemeClr>
              </a:solidFill>
            </a:endParaRPr>
          </a:p>
          <a:p>
            <a:r>
              <a:rPr lang="fr-FR" dirty="0" smtClean="0"/>
              <a:t>Arrête les animations en cours.</a:t>
            </a:r>
          </a:p>
          <a:p>
            <a:endParaRPr lang="fr-FR" b="1" dirty="0" smtClean="0">
              <a:solidFill>
                <a:schemeClr val="accent2">
                  <a:lumMod val="75000"/>
                </a:schemeClr>
              </a:solidFill>
            </a:endParaRPr>
          </a:p>
          <a:p>
            <a:r>
              <a:rPr lang="fr-FR" b="1" dirty="0" err="1" smtClean="0">
                <a:solidFill>
                  <a:schemeClr val="tx2">
                    <a:lumMod val="75000"/>
                  </a:schemeClr>
                </a:solidFill>
              </a:rPr>
              <a:t>remove</a:t>
            </a:r>
            <a:r>
              <a:rPr lang="fr-FR" b="1" dirty="0" smtClean="0">
                <a:solidFill>
                  <a:schemeClr val="tx2">
                    <a:lumMod val="75000"/>
                  </a:schemeClr>
                </a:solidFill>
              </a:rPr>
              <a:t> :</a:t>
            </a:r>
          </a:p>
          <a:p>
            <a:r>
              <a:rPr lang="fr-FR" dirty="0"/>
              <a:t>Optionnel </a:t>
            </a:r>
            <a:r>
              <a:rPr lang="fr-FR" dirty="0" smtClean="0"/>
              <a:t>: </a:t>
            </a:r>
            <a:r>
              <a:rPr lang="fr-FR" dirty="0" err="1" smtClean="0"/>
              <a:t>true</a:t>
            </a:r>
            <a:r>
              <a:rPr lang="fr-FR" dirty="0" smtClean="0"/>
              <a:t> si l'animation doit être supprimée, false sinon (par défaut : false)</a:t>
            </a:r>
          </a:p>
          <a:p>
            <a:endParaRPr lang="fr-FR" b="1" dirty="0" smtClean="0">
              <a:solidFill>
                <a:schemeClr val="tx2">
                  <a:lumMod val="75000"/>
                </a:schemeClr>
              </a:solidFill>
            </a:endParaRPr>
          </a:p>
          <a:p>
            <a:r>
              <a:rPr lang="fr-FR" b="1" dirty="0" smtClean="0">
                <a:solidFill>
                  <a:schemeClr val="tx2">
                    <a:lumMod val="75000"/>
                  </a:schemeClr>
                </a:solidFill>
              </a:rPr>
              <a:t>paramètres </a:t>
            </a:r>
            <a:r>
              <a:rPr lang="fr-FR" b="1" dirty="0">
                <a:solidFill>
                  <a:schemeClr val="tx2">
                    <a:lumMod val="75000"/>
                  </a:schemeClr>
                </a:solidFill>
              </a:rPr>
              <a:t>:</a:t>
            </a:r>
          </a:p>
          <a:p>
            <a:r>
              <a:rPr lang="fr-FR" dirty="0" smtClean="0"/>
              <a:t>Optionnel. </a:t>
            </a:r>
            <a:r>
              <a:rPr lang="fr-FR" dirty="0" err="1" smtClean="0"/>
              <a:t>true</a:t>
            </a:r>
            <a:r>
              <a:rPr lang="fr-FR" dirty="0" smtClean="0"/>
              <a:t> s'il faut aller à la fin de l'animation, false sinon </a:t>
            </a:r>
            <a:r>
              <a:rPr lang="fr-FR" dirty="0"/>
              <a:t>(par défaut : false)</a:t>
            </a:r>
          </a:p>
          <a:p>
            <a:endParaRPr lang="fr-FR" b="1" dirty="0" smtClean="0">
              <a:solidFill>
                <a:schemeClr val="tx2">
                  <a:lumMod val="75000"/>
                </a:schemeClr>
              </a:solidFill>
            </a:endParaRPr>
          </a:p>
        </p:txBody>
      </p:sp>
    </p:spTree>
    <p:extLst>
      <p:ext uri="{BB962C8B-B14F-4D97-AF65-F5344CB8AC3E}">
        <p14:creationId xmlns:p14="http://schemas.microsoft.com/office/powerpoint/2010/main" val="3749914709"/>
      </p:ext>
    </p:extLst>
  </p:cSld>
  <p:clrMapOvr>
    <a:masterClrMapping/>
  </p:clrMapOvr>
  <p:transition spd="slow">
    <p:wipe dir="d"/>
  </p:transition>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215152"/>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.stop(</a:t>
            </a:r>
            <a:r>
              <a:rPr lang="fr-FR" sz="3100" b="1" i="1" dirty="0" smtClean="0">
                <a:solidFill>
                  <a:schemeClr val="tx2">
                    <a:lumMod val="75000"/>
                  </a:schemeClr>
                </a:solidFill>
              </a:rPr>
              <a:t>[</a:t>
            </a:r>
            <a:r>
              <a:rPr lang="fr-FR" sz="3100" b="1" i="1" dirty="0" err="1" smtClean="0">
                <a:solidFill>
                  <a:schemeClr val="tx2">
                    <a:lumMod val="75000"/>
                  </a:schemeClr>
                </a:solidFill>
              </a:rPr>
              <a:t>remove</a:t>
            </a:r>
            <a:r>
              <a:rPr lang="fr-FR" sz="3100" b="1" i="1" dirty="0" smtClean="0">
                <a:solidFill>
                  <a:schemeClr val="tx2">
                    <a:lumMod val="75000"/>
                  </a:schemeClr>
                </a:solidFill>
              </a:rPr>
              <a:t>][,fin]</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706270" y="1628800"/>
            <a:ext cx="8188660" cy="5909310"/>
          </a:xfrm>
          <a:prstGeom prst="rect">
            <a:avLst/>
          </a:prstGeom>
          <a:noFill/>
        </p:spPr>
        <p:txBody>
          <a:bodyPr wrap="square" rtlCol="0">
            <a:spAutoFit/>
          </a:bodyPr>
          <a:lstStyle/>
          <a:p>
            <a:r>
              <a:rPr lang="fr-FR" b="1" dirty="0" smtClean="0">
                <a:solidFill>
                  <a:schemeClr val="tx2">
                    <a:lumMod val="75000"/>
                  </a:schemeClr>
                </a:solidFill>
              </a:rPr>
              <a:t>exemple :</a:t>
            </a:r>
            <a:endParaRPr lang="fr-FR" b="1" i="1" dirty="0" smtClean="0">
              <a:solidFill>
                <a:schemeClr val="accent2">
                  <a:lumMod val="75000"/>
                </a:schemeClr>
              </a:solidFill>
            </a:endParaRPr>
          </a:p>
          <a:p>
            <a:r>
              <a:rPr lang="fr-FR" dirty="0"/>
              <a:t>&lt;body&gt;</a:t>
            </a:r>
          </a:p>
          <a:p>
            <a:r>
              <a:rPr lang="fr-FR" dirty="0"/>
              <a:t> </a:t>
            </a:r>
            <a:r>
              <a:rPr lang="fr-FR" dirty="0" smtClean="0"/>
              <a:t>&lt;</a:t>
            </a:r>
            <a:r>
              <a:rPr lang="fr-FR" dirty="0" err="1"/>
              <a:t>button</a:t>
            </a:r>
            <a:r>
              <a:rPr lang="fr-FR" dirty="0"/>
              <a:t> id="go"&gt;En avant&lt;/</a:t>
            </a:r>
            <a:r>
              <a:rPr lang="fr-FR" dirty="0" err="1"/>
              <a:t>button</a:t>
            </a:r>
            <a:r>
              <a:rPr lang="fr-FR" dirty="0"/>
              <a:t>&gt;</a:t>
            </a:r>
          </a:p>
          <a:p>
            <a:r>
              <a:rPr lang="fr-FR" dirty="0"/>
              <a:t>&lt;</a:t>
            </a:r>
            <a:r>
              <a:rPr lang="fr-FR" dirty="0" err="1"/>
              <a:t>button</a:t>
            </a:r>
            <a:r>
              <a:rPr lang="fr-FR" dirty="0"/>
              <a:t> id="stop"&gt;STOP!&lt;/</a:t>
            </a:r>
            <a:r>
              <a:rPr lang="fr-FR" dirty="0" err="1"/>
              <a:t>button</a:t>
            </a:r>
            <a:r>
              <a:rPr lang="fr-FR" dirty="0"/>
              <a:t>&gt;</a:t>
            </a:r>
          </a:p>
          <a:p>
            <a:r>
              <a:rPr lang="fr-FR" dirty="0"/>
              <a:t>&lt;</a:t>
            </a:r>
            <a:r>
              <a:rPr lang="fr-FR" dirty="0" err="1"/>
              <a:t>button</a:t>
            </a:r>
            <a:r>
              <a:rPr lang="fr-FR" dirty="0"/>
              <a:t> id="back"&gt;En arrière&lt;/</a:t>
            </a:r>
            <a:r>
              <a:rPr lang="fr-FR" dirty="0" err="1"/>
              <a:t>button</a:t>
            </a:r>
            <a:r>
              <a:rPr lang="fr-FR" dirty="0"/>
              <a:t>&gt;</a:t>
            </a:r>
          </a:p>
          <a:p>
            <a:r>
              <a:rPr lang="fr-FR" dirty="0"/>
              <a:t>&lt;div class="block"&gt;&lt;/div&gt;</a:t>
            </a:r>
          </a:p>
          <a:p>
            <a:r>
              <a:rPr lang="fr-FR" dirty="0"/>
              <a:t> </a:t>
            </a:r>
            <a:r>
              <a:rPr lang="fr-FR" dirty="0" smtClean="0"/>
              <a:t>&lt;</a:t>
            </a:r>
            <a:r>
              <a:rPr lang="fr-FR" dirty="0"/>
              <a:t>script&gt;</a:t>
            </a:r>
          </a:p>
          <a:p>
            <a:r>
              <a:rPr lang="fr-FR" dirty="0"/>
              <a:t>// </a:t>
            </a:r>
            <a:r>
              <a:rPr lang="fr-FR" dirty="0" smtClean="0"/>
              <a:t>animation en avant</a:t>
            </a:r>
            <a:endParaRPr lang="fr-FR" dirty="0"/>
          </a:p>
          <a:p>
            <a:r>
              <a:rPr lang="fr-FR" dirty="0">
                <a:solidFill>
                  <a:srgbClr val="C00000"/>
                </a:solidFill>
              </a:rPr>
              <a:t>$( "#go" ).click(</a:t>
            </a:r>
            <a:r>
              <a:rPr lang="fr-FR" dirty="0" err="1">
                <a:solidFill>
                  <a:srgbClr val="C00000"/>
                </a:solidFill>
              </a:rPr>
              <a:t>function</a:t>
            </a:r>
            <a:r>
              <a:rPr lang="fr-FR" dirty="0">
                <a:solidFill>
                  <a:srgbClr val="C00000"/>
                </a:solidFill>
              </a:rPr>
              <a:t>() {</a:t>
            </a:r>
          </a:p>
          <a:p>
            <a:r>
              <a:rPr lang="fr-FR" dirty="0">
                <a:solidFill>
                  <a:srgbClr val="C00000"/>
                </a:solidFill>
              </a:rPr>
              <a:t>  $( ".block" ).</a:t>
            </a:r>
            <a:r>
              <a:rPr lang="fr-FR" dirty="0" err="1">
                <a:solidFill>
                  <a:srgbClr val="C00000"/>
                </a:solidFill>
              </a:rPr>
              <a:t>animate</a:t>
            </a:r>
            <a:r>
              <a:rPr lang="fr-FR" dirty="0">
                <a:solidFill>
                  <a:srgbClr val="C00000"/>
                </a:solidFill>
              </a:rPr>
              <a:t>({ </a:t>
            </a:r>
            <a:r>
              <a:rPr lang="fr-FR" dirty="0" err="1">
                <a:solidFill>
                  <a:srgbClr val="C00000"/>
                </a:solidFill>
              </a:rPr>
              <a:t>left</a:t>
            </a:r>
            <a:r>
              <a:rPr lang="fr-FR" dirty="0">
                <a:solidFill>
                  <a:srgbClr val="C00000"/>
                </a:solidFill>
              </a:rPr>
              <a:t>: "+=200px" }, 4000 );</a:t>
            </a:r>
          </a:p>
          <a:p>
            <a:r>
              <a:rPr lang="fr-FR" dirty="0">
                <a:solidFill>
                  <a:srgbClr val="C00000"/>
                </a:solidFill>
              </a:rPr>
              <a:t>});</a:t>
            </a:r>
          </a:p>
          <a:p>
            <a:r>
              <a:rPr lang="fr-FR" dirty="0"/>
              <a:t> </a:t>
            </a:r>
            <a:r>
              <a:rPr lang="fr-FR" dirty="0" smtClean="0">
                <a:solidFill>
                  <a:srgbClr val="0033CC"/>
                </a:solidFill>
              </a:rPr>
              <a:t>// </a:t>
            </a:r>
            <a:r>
              <a:rPr lang="fr-FR" dirty="0">
                <a:solidFill>
                  <a:srgbClr val="0033CC"/>
                </a:solidFill>
              </a:rPr>
              <a:t>Stop </a:t>
            </a:r>
            <a:r>
              <a:rPr lang="fr-FR" dirty="0" smtClean="0">
                <a:solidFill>
                  <a:srgbClr val="0033CC"/>
                </a:solidFill>
              </a:rPr>
              <a:t>l'animation</a:t>
            </a:r>
            <a:endParaRPr lang="fr-FR" dirty="0">
              <a:solidFill>
                <a:srgbClr val="0033CC"/>
              </a:solidFill>
            </a:endParaRPr>
          </a:p>
          <a:p>
            <a:r>
              <a:rPr lang="fr-FR" dirty="0">
                <a:solidFill>
                  <a:srgbClr val="0033CC"/>
                </a:solidFill>
              </a:rPr>
              <a:t>$( "#stop" ).click(</a:t>
            </a:r>
            <a:r>
              <a:rPr lang="fr-FR" dirty="0" err="1">
                <a:solidFill>
                  <a:srgbClr val="0033CC"/>
                </a:solidFill>
              </a:rPr>
              <a:t>function</a:t>
            </a:r>
            <a:r>
              <a:rPr lang="fr-FR" dirty="0">
                <a:solidFill>
                  <a:srgbClr val="0033CC"/>
                </a:solidFill>
              </a:rPr>
              <a:t>() {</a:t>
            </a:r>
          </a:p>
          <a:p>
            <a:r>
              <a:rPr lang="fr-FR" dirty="0">
                <a:solidFill>
                  <a:srgbClr val="0033CC"/>
                </a:solidFill>
              </a:rPr>
              <a:t>  $( ".block" ).stop();</a:t>
            </a:r>
          </a:p>
          <a:p>
            <a:r>
              <a:rPr lang="fr-FR" dirty="0">
                <a:solidFill>
                  <a:srgbClr val="0033CC"/>
                </a:solidFill>
              </a:rPr>
              <a:t>});</a:t>
            </a:r>
          </a:p>
          <a:p>
            <a:r>
              <a:rPr lang="fr-FR" dirty="0"/>
              <a:t> </a:t>
            </a:r>
            <a:r>
              <a:rPr lang="fr-FR" dirty="0" smtClean="0">
                <a:solidFill>
                  <a:schemeClr val="accent2">
                    <a:lumMod val="50000"/>
                  </a:schemeClr>
                </a:solidFill>
              </a:rPr>
              <a:t>// animation en arrière</a:t>
            </a:r>
            <a:endParaRPr lang="fr-FR" dirty="0">
              <a:solidFill>
                <a:schemeClr val="accent2">
                  <a:lumMod val="50000"/>
                </a:schemeClr>
              </a:solidFill>
            </a:endParaRPr>
          </a:p>
          <a:p>
            <a:r>
              <a:rPr lang="fr-FR" dirty="0">
                <a:solidFill>
                  <a:schemeClr val="accent2">
                    <a:lumMod val="50000"/>
                  </a:schemeClr>
                </a:solidFill>
              </a:rPr>
              <a:t>$( "#back" ).click(</a:t>
            </a:r>
            <a:r>
              <a:rPr lang="fr-FR" dirty="0" err="1">
                <a:solidFill>
                  <a:schemeClr val="accent2">
                    <a:lumMod val="50000"/>
                  </a:schemeClr>
                </a:solidFill>
              </a:rPr>
              <a:t>function</a:t>
            </a:r>
            <a:r>
              <a:rPr lang="fr-FR" dirty="0">
                <a:solidFill>
                  <a:schemeClr val="accent2">
                    <a:lumMod val="50000"/>
                  </a:schemeClr>
                </a:solidFill>
              </a:rPr>
              <a:t>() {</a:t>
            </a:r>
          </a:p>
          <a:p>
            <a:r>
              <a:rPr lang="fr-FR" dirty="0">
                <a:solidFill>
                  <a:schemeClr val="accent2">
                    <a:lumMod val="50000"/>
                  </a:schemeClr>
                </a:solidFill>
              </a:rPr>
              <a:t>  $( ".block" ).</a:t>
            </a:r>
            <a:r>
              <a:rPr lang="fr-FR" dirty="0" err="1">
                <a:solidFill>
                  <a:schemeClr val="accent2">
                    <a:lumMod val="50000"/>
                  </a:schemeClr>
                </a:solidFill>
              </a:rPr>
              <a:t>animate</a:t>
            </a:r>
            <a:r>
              <a:rPr lang="fr-FR" dirty="0">
                <a:solidFill>
                  <a:schemeClr val="accent2">
                    <a:lumMod val="50000"/>
                  </a:schemeClr>
                </a:solidFill>
              </a:rPr>
              <a:t>({ </a:t>
            </a:r>
            <a:r>
              <a:rPr lang="fr-FR" dirty="0" err="1">
                <a:solidFill>
                  <a:schemeClr val="accent2">
                    <a:lumMod val="50000"/>
                  </a:schemeClr>
                </a:solidFill>
              </a:rPr>
              <a:t>left</a:t>
            </a:r>
            <a:r>
              <a:rPr lang="fr-FR" dirty="0">
                <a:solidFill>
                  <a:schemeClr val="accent2">
                    <a:lumMod val="50000"/>
                  </a:schemeClr>
                </a:solidFill>
              </a:rPr>
              <a:t>: "-=200px" }, 4000 );</a:t>
            </a:r>
          </a:p>
          <a:p>
            <a:r>
              <a:rPr lang="fr-FR" dirty="0">
                <a:solidFill>
                  <a:schemeClr val="accent2">
                    <a:lumMod val="50000"/>
                  </a:schemeClr>
                </a:solidFill>
              </a:rPr>
              <a:t>});</a:t>
            </a:r>
          </a:p>
          <a:p>
            <a:r>
              <a:rPr lang="fr-FR" dirty="0"/>
              <a:t>&lt;/script&gt;</a:t>
            </a:r>
          </a:p>
          <a:p>
            <a:r>
              <a:rPr lang="fr-FR" dirty="0"/>
              <a:t> </a:t>
            </a:r>
            <a:r>
              <a:rPr lang="fr-FR" dirty="0" smtClean="0"/>
              <a:t>&lt;/</a:t>
            </a:r>
            <a:r>
              <a:rPr lang="fr-FR" dirty="0"/>
              <a:t>body&gt;</a:t>
            </a:r>
            <a:endParaRPr lang="fr-FR" b="1" dirty="0" smtClean="0">
              <a:solidFill>
                <a:schemeClr val="tx2">
                  <a:lumMod val="75000"/>
                </a:schemeClr>
              </a:solidFill>
            </a:endParaRPr>
          </a:p>
        </p:txBody>
      </p:sp>
    </p:spTree>
    <p:extLst>
      <p:ext uri="{BB962C8B-B14F-4D97-AF65-F5344CB8AC3E}">
        <p14:creationId xmlns:p14="http://schemas.microsoft.com/office/powerpoint/2010/main" val="2694843337"/>
      </p:ext>
    </p:extLst>
  </p:cSld>
  <p:clrMapOvr>
    <a:masterClrMapping/>
  </p:clrMapOvr>
  <p:transition spd="slow">
    <p:wipe di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683568" y="1340768"/>
            <a:ext cx="8208912" cy="369332"/>
          </a:xfrm>
          <a:prstGeom prst="rect">
            <a:avLst/>
          </a:prstGeom>
          <a:noFill/>
          <a:ln>
            <a:solidFill>
              <a:schemeClr val="accent1"/>
            </a:solidFill>
          </a:ln>
        </p:spPr>
        <p:txBody>
          <a:bodyPr wrap="square" rtlCol="0">
            <a:spAutoFit/>
          </a:bodyPr>
          <a:lstStyle/>
          <a:p>
            <a:r>
              <a:rPr lang="fr-FR" b="1" dirty="0" smtClean="0">
                <a:solidFill>
                  <a:schemeClr val="accent2">
                    <a:lumMod val="75000"/>
                  </a:schemeClr>
                </a:solidFill>
              </a:rPr>
              <a:t>Evénements du formulaire (balise </a:t>
            </a:r>
            <a:r>
              <a:rPr lang="fr-FR" b="1" dirty="0" err="1" smtClean="0">
                <a:solidFill>
                  <a:schemeClr val="accent2">
                    <a:lumMod val="75000"/>
                  </a:schemeClr>
                </a:solidFill>
              </a:rPr>
              <a:t>form</a:t>
            </a:r>
            <a:r>
              <a:rPr lang="fr-FR" b="1" dirty="0" smtClean="0">
                <a:solidFill>
                  <a:schemeClr val="accent2">
                    <a:lumMod val="75000"/>
                  </a:schemeClr>
                </a:solidFill>
              </a:rPr>
              <a:t>)</a:t>
            </a:r>
          </a:p>
        </p:txBody>
      </p:sp>
      <p:graphicFrame>
        <p:nvGraphicFramePr>
          <p:cNvPr id="3" name="Tableau 2"/>
          <p:cNvGraphicFramePr>
            <a:graphicFrameLocks noGrp="1"/>
          </p:cNvGraphicFramePr>
          <p:nvPr>
            <p:extLst>
              <p:ext uri="{D42A27DB-BD31-4B8C-83A1-F6EECF244321}">
                <p14:modId xmlns:p14="http://schemas.microsoft.com/office/powerpoint/2010/main" val="2559294637"/>
              </p:ext>
            </p:extLst>
          </p:nvPr>
        </p:nvGraphicFramePr>
        <p:xfrm>
          <a:off x="755576" y="1916836"/>
          <a:ext cx="7364060" cy="4602568"/>
        </p:xfrm>
        <a:graphic>
          <a:graphicData uri="http://schemas.openxmlformats.org/drawingml/2006/table">
            <a:tbl>
              <a:tblPr/>
              <a:tblGrid>
                <a:gridCol w="2156077"/>
                <a:gridCol w="5207983"/>
              </a:tblGrid>
              <a:tr h="464467">
                <a:tc>
                  <a:txBody>
                    <a:bodyPr/>
                    <a:lstStyle/>
                    <a:p>
                      <a:r>
                        <a:rPr lang="fr-FR" sz="1500" b="1" dirty="0" err="1"/>
                        <a:t>onblur</a:t>
                      </a:r>
                      <a:endParaRPr lang="fr-FR" sz="1500" dirty="0"/>
                    </a:p>
                  </a:txBody>
                  <a:tcPr marL="0" marR="0" marT="0" marB="0" anchor="ctr">
                    <a:lnL>
                      <a:noFill/>
                    </a:lnL>
                    <a:lnR>
                      <a:noFill/>
                    </a:lnR>
                    <a:lnT>
                      <a:noFill/>
                    </a:lnT>
                    <a:lnB>
                      <a:noFill/>
                    </a:lnB>
                  </a:tcPr>
                </a:tc>
                <a:tc>
                  <a:txBody>
                    <a:bodyPr/>
                    <a:lstStyle/>
                    <a:p>
                      <a:r>
                        <a:rPr lang="fr-FR" sz="1500"/>
                        <a:t>Le script démarre lorsque l’élément, le champ du formulaire, perd le focus</a:t>
                      </a:r>
                    </a:p>
                  </a:txBody>
                  <a:tcPr marL="0" marR="0" marT="0" marB="0" anchor="ctr">
                    <a:lnL>
                      <a:noFill/>
                    </a:lnL>
                    <a:lnR>
                      <a:noFill/>
                    </a:lnR>
                    <a:lnT>
                      <a:noFill/>
                    </a:lnT>
                    <a:lnB>
                      <a:noFill/>
                    </a:lnB>
                  </a:tcPr>
                </a:tc>
              </a:tr>
              <a:tr h="459789">
                <a:tc>
                  <a:txBody>
                    <a:bodyPr/>
                    <a:lstStyle/>
                    <a:p>
                      <a:r>
                        <a:rPr lang="fr-FR" sz="1500" b="1"/>
                        <a:t>onchange</a:t>
                      </a:r>
                      <a:endParaRPr lang="fr-FR" sz="1500"/>
                    </a:p>
                  </a:txBody>
                  <a:tcPr marL="0" marR="0" marT="0" marB="0" anchor="ctr">
                    <a:lnL>
                      <a:noFill/>
                    </a:lnL>
                    <a:lnR>
                      <a:noFill/>
                    </a:lnR>
                    <a:lnT>
                      <a:noFill/>
                    </a:lnT>
                    <a:lnB>
                      <a:noFill/>
                    </a:lnB>
                  </a:tcPr>
                </a:tc>
                <a:tc>
                  <a:txBody>
                    <a:bodyPr/>
                    <a:lstStyle/>
                    <a:p>
                      <a:r>
                        <a:rPr lang="fr-FR" sz="1500"/>
                        <a:t>Script à exécuter lorsque un élément est modifié</a:t>
                      </a:r>
                    </a:p>
                  </a:txBody>
                  <a:tcPr marL="0" marR="0" marT="0" marB="0" anchor="ctr">
                    <a:lnL>
                      <a:noFill/>
                    </a:lnL>
                    <a:lnR>
                      <a:noFill/>
                    </a:lnR>
                    <a:lnT>
                      <a:noFill/>
                    </a:lnT>
                    <a:lnB>
                      <a:noFill/>
                    </a:lnB>
                  </a:tcPr>
                </a:tc>
              </a:tr>
              <a:tr h="459789">
                <a:tc>
                  <a:txBody>
                    <a:bodyPr/>
                    <a:lstStyle/>
                    <a:p>
                      <a:r>
                        <a:rPr lang="fr-FR" sz="1500" b="1" dirty="0" err="1"/>
                        <a:t>oncontextmenu</a:t>
                      </a:r>
                      <a:r>
                        <a:rPr lang="fr-FR" sz="1500" dirty="0"/>
                        <a:t> </a:t>
                      </a:r>
                      <a:r>
                        <a:rPr lang="fr-FR" sz="1500" dirty="0">
                          <a:solidFill>
                            <a:srgbClr val="00B050"/>
                          </a:solidFill>
                        </a:rPr>
                        <a:t>New</a:t>
                      </a:r>
                    </a:p>
                  </a:txBody>
                  <a:tcPr marL="0" marR="0" marT="0" marB="0" anchor="ctr">
                    <a:lnL>
                      <a:noFill/>
                    </a:lnL>
                    <a:lnR>
                      <a:noFill/>
                    </a:lnR>
                    <a:lnT>
                      <a:noFill/>
                    </a:lnT>
                    <a:lnB>
                      <a:noFill/>
                    </a:lnB>
                  </a:tcPr>
                </a:tc>
                <a:tc>
                  <a:txBody>
                    <a:bodyPr/>
                    <a:lstStyle/>
                    <a:p>
                      <a:r>
                        <a:rPr lang="fr-FR" sz="1500"/>
                        <a:t>Script à exécuter quand un menu contextuel est déclenché</a:t>
                      </a:r>
                    </a:p>
                  </a:txBody>
                  <a:tcPr marL="0" marR="0" marT="0" marB="0" anchor="ctr">
                    <a:lnL>
                      <a:noFill/>
                    </a:lnL>
                    <a:lnR>
                      <a:noFill/>
                    </a:lnR>
                    <a:lnT>
                      <a:noFill/>
                    </a:lnT>
                    <a:lnB>
                      <a:noFill/>
                    </a:lnB>
                  </a:tcPr>
                </a:tc>
              </a:tr>
              <a:tr h="459789">
                <a:tc>
                  <a:txBody>
                    <a:bodyPr/>
                    <a:lstStyle/>
                    <a:p>
                      <a:r>
                        <a:rPr lang="fr-FR" sz="1500" b="1" dirty="0" err="1"/>
                        <a:t>onfocus</a:t>
                      </a:r>
                      <a:endParaRPr lang="fr-FR" sz="1500" dirty="0"/>
                    </a:p>
                  </a:txBody>
                  <a:tcPr marL="0" marR="0" marT="0" marB="0" anchor="ctr">
                    <a:lnL>
                      <a:noFill/>
                    </a:lnL>
                    <a:lnR>
                      <a:noFill/>
                    </a:lnR>
                    <a:lnT>
                      <a:noFill/>
                    </a:lnT>
                    <a:lnB>
                      <a:noFill/>
                    </a:lnB>
                  </a:tcPr>
                </a:tc>
                <a:tc>
                  <a:txBody>
                    <a:bodyPr/>
                    <a:lstStyle/>
                    <a:p>
                      <a:r>
                        <a:rPr lang="fr-FR" sz="1500"/>
                        <a:t>Script à exécuter quand un élément gagne le focus</a:t>
                      </a:r>
                    </a:p>
                  </a:txBody>
                  <a:tcPr marL="0" marR="0" marT="0" marB="0" anchor="ctr">
                    <a:lnL>
                      <a:noFill/>
                    </a:lnL>
                    <a:lnR>
                      <a:noFill/>
                    </a:lnR>
                    <a:lnT>
                      <a:noFill/>
                    </a:lnT>
                    <a:lnB>
                      <a:noFill/>
                    </a:lnB>
                  </a:tcPr>
                </a:tc>
              </a:tr>
              <a:tr h="459789">
                <a:tc>
                  <a:txBody>
                    <a:bodyPr/>
                    <a:lstStyle/>
                    <a:p>
                      <a:r>
                        <a:rPr lang="fr-FR" sz="1500" b="1" dirty="0" err="1"/>
                        <a:t>onformchange</a:t>
                      </a:r>
                      <a:r>
                        <a:rPr lang="fr-FR" sz="1500" dirty="0"/>
                        <a:t> </a:t>
                      </a:r>
                      <a:r>
                        <a:rPr lang="fr-FR" sz="1500" dirty="0">
                          <a:solidFill>
                            <a:srgbClr val="00B050"/>
                          </a:solidFill>
                        </a:rPr>
                        <a:t>New</a:t>
                      </a:r>
                    </a:p>
                  </a:txBody>
                  <a:tcPr marL="0" marR="0" marT="0" marB="0" anchor="ctr">
                    <a:lnL>
                      <a:noFill/>
                    </a:lnL>
                    <a:lnR>
                      <a:noFill/>
                    </a:lnR>
                    <a:lnT>
                      <a:noFill/>
                    </a:lnT>
                    <a:lnB>
                      <a:noFill/>
                    </a:lnB>
                  </a:tcPr>
                </a:tc>
                <a:tc>
                  <a:txBody>
                    <a:bodyPr/>
                    <a:lstStyle/>
                    <a:p>
                      <a:r>
                        <a:rPr lang="fr-FR" sz="1500"/>
                        <a:t>Script à exécuter lorsqu’un formulaire est modifié</a:t>
                      </a:r>
                    </a:p>
                  </a:txBody>
                  <a:tcPr marL="0" marR="0" marT="0" marB="0" anchor="ctr">
                    <a:lnL>
                      <a:noFill/>
                    </a:lnL>
                    <a:lnR>
                      <a:noFill/>
                    </a:lnR>
                    <a:lnT>
                      <a:noFill/>
                    </a:lnT>
                    <a:lnB>
                      <a:noFill/>
                    </a:lnB>
                  </a:tcPr>
                </a:tc>
              </a:tr>
              <a:tr h="459789">
                <a:tc>
                  <a:txBody>
                    <a:bodyPr/>
                    <a:lstStyle/>
                    <a:p>
                      <a:r>
                        <a:rPr lang="fr-FR" sz="1500" b="1" dirty="0" err="1"/>
                        <a:t>onforminput</a:t>
                      </a:r>
                      <a:r>
                        <a:rPr lang="fr-FR" sz="1500" dirty="0"/>
                        <a:t> </a:t>
                      </a:r>
                      <a:r>
                        <a:rPr lang="fr-FR" sz="1500" dirty="0">
                          <a:solidFill>
                            <a:srgbClr val="00B050"/>
                          </a:solidFill>
                        </a:rPr>
                        <a:t>New</a:t>
                      </a:r>
                    </a:p>
                  </a:txBody>
                  <a:tcPr marL="0" marR="0" marT="0" marB="0" anchor="ctr">
                    <a:lnL>
                      <a:noFill/>
                    </a:lnL>
                    <a:lnR>
                      <a:noFill/>
                    </a:lnR>
                    <a:lnT>
                      <a:noFill/>
                    </a:lnT>
                    <a:lnB>
                      <a:noFill/>
                    </a:lnB>
                  </a:tcPr>
                </a:tc>
                <a:tc>
                  <a:txBody>
                    <a:bodyPr/>
                    <a:lstStyle/>
                    <a:p>
                      <a:r>
                        <a:rPr lang="fr-FR" sz="1500"/>
                        <a:t>Script à exécuter lors de la saisie d’un formulaire</a:t>
                      </a:r>
                    </a:p>
                  </a:txBody>
                  <a:tcPr marL="0" marR="0" marT="0" marB="0" anchor="ctr">
                    <a:lnL>
                      <a:noFill/>
                    </a:lnL>
                    <a:lnR>
                      <a:noFill/>
                    </a:lnR>
                    <a:lnT>
                      <a:noFill/>
                    </a:lnT>
                    <a:lnB>
                      <a:noFill/>
                    </a:lnB>
                  </a:tcPr>
                </a:tc>
              </a:tr>
              <a:tr h="459789">
                <a:tc>
                  <a:txBody>
                    <a:bodyPr/>
                    <a:lstStyle/>
                    <a:p>
                      <a:r>
                        <a:rPr lang="fr-FR" sz="1500" b="1" dirty="0" err="1"/>
                        <a:t>oninput</a:t>
                      </a:r>
                      <a:r>
                        <a:rPr lang="fr-FR" sz="1500" dirty="0"/>
                        <a:t> </a:t>
                      </a:r>
                      <a:r>
                        <a:rPr lang="fr-FR" sz="1500" dirty="0">
                          <a:solidFill>
                            <a:srgbClr val="00B050"/>
                          </a:solidFill>
                        </a:rPr>
                        <a:t>New</a:t>
                      </a:r>
                    </a:p>
                  </a:txBody>
                  <a:tcPr marL="0" marR="0" marT="0" marB="0" anchor="ctr">
                    <a:lnL>
                      <a:noFill/>
                    </a:lnL>
                    <a:lnR>
                      <a:noFill/>
                    </a:lnR>
                    <a:lnT>
                      <a:noFill/>
                    </a:lnT>
                    <a:lnB>
                      <a:noFill/>
                    </a:lnB>
                  </a:tcPr>
                </a:tc>
                <a:tc>
                  <a:txBody>
                    <a:bodyPr/>
                    <a:lstStyle/>
                    <a:p>
                      <a:r>
                        <a:rPr lang="fr-FR" sz="1500"/>
                        <a:t>Script à exécuter lors de la saisie d’un élément</a:t>
                      </a:r>
                    </a:p>
                  </a:txBody>
                  <a:tcPr marL="0" marR="0" marT="0" marB="0" anchor="ctr">
                    <a:lnL>
                      <a:noFill/>
                    </a:lnL>
                    <a:lnR>
                      <a:noFill/>
                    </a:lnR>
                    <a:lnT>
                      <a:noFill/>
                    </a:lnT>
                    <a:lnB>
                      <a:noFill/>
                    </a:lnB>
                  </a:tcPr>
                </a:tc>
              </a:tr>
              <a:tr h="459789">
                <a:tc>
                  <a:txBody>
                    <a:bodyPr/>
                    <a:lstStyle/>
                    <a:p>
                      <a:r>
                        <a:rPr lang="fr-FR" sz="1500" b="1" dirty="0" err="1"/>
                        <a:t>oninvalid</a:t>
                      </a:r>
                      <a:r>
                        <a:rPr lang="fr-FR" sz="1500" dirty="0"/>
                        <a:t> </a:t>
                      </a:r>
                      <a:r>
                        <a:rPr lang="fr-FR" sz="1500" dirty="0">
                          <a:solidFill>
                            <a:srgbClr val="00B050"/>
                          </a:solidFill>
                        </a:rPr>
                        <a:t>New</a:t>
                      </a:r>
                    </a:p>
                  </a:txBody>
                  <a:tcPr marL="0" marR="0" marT="0" marB="0" anchor="ctr">
                    <a:lnL>
                      <a:noFill/>
                    </a:lnL>
                    <a:lnR>
                      <a:noFill/>
                    </a:lnR>
                    <a:lnT>
                      <a:noFill/>
                    </a:lnT>
                    <a:lnB>
                      <a:noFill/>
                    </a:lnB>
                  </a:tcPr>
                </a:tc>
                <a:tc>
                  <a:txBody>
                    <a:bodyPr/>
                    <a:lstStyle/>
                    <a:p>
                      <a:r>
                        <a:rPr lang="fr-FR" sz="1500"/>
                        <a:t>Script à exécuter quand un élément n’est pas valide</a:t>
                      </a:r>
                    </a:p>
                  </a:txBody>
                  <a:tcPr marL="0" marR="0" marT="0" marB="0" anchor="ctr">
                    <a:lnL>
                      <a:noFill/>
                    </a:lnL>
                    <a:lnR>
                      <a:noFill/>
                    </a:lnR>
                    <a:lnT>
                      <a:noFill/>
                    </a:lnT>
                    <a:lnB>
                      <a:noFill/>
                    </a:lnB>
                  </a:tcPr>
                </a:tc>
              </a:tr>
              <a:tr h="459789">
                <a:tc>
                  <a:txBody>
                    <a:bodyPr/>
                    <a:lstStyle/>
                    <a:p>
                      <a:r>
                        <a:rPr lang="fr-FR" sz="1500" b="1"/>
                        <a:t>onselect</a:t>
                      </a:r>
                      <a:endParaRPr lang="fr-FR" sz="1500"/>
                    </a:p>
                  </a:txBody>
                  <a:tcPr marL="0" marR="0" marT="0" marB="0" anchor="ctr">
                    <a:lnL>
                      <a:noFill/>
                    </a:lnL>
                    <a:lnR>
                      <a:noFill/>
                    </a:lnR>
                    <a:lnT>
                      <a:noFill/>
                    </a:lnT>
                    <a:lnB>
                      <a:noFill/>
                    </a:lnB>
                  </a:tcPr>
                </a:tc>
                <a:tc>
                  <a:txBody>
                    <a:bodyPr/>
                    <a:lstStyle/>
                    <a:p>
                      <a:r>
                        <a:rPr lang="fr-FR" sz="1500"/>
                        <a:t>Script à exécuter quand un élément est sélectionné</a:t>
                      </a:r>
                    </a:p>
                  </a:txBody>
                  <a:tcPr marL="0" marR="0" marT="0" marB="0" anchor="ctr">
                    <a:lnL>
                      <a:noFill/>
                    </a:lnL>
                    <a:lnR>
                      <a:noFill/>
                    </a:lnR>
                    <a:lnT>
                      <a:noFill/>
                    </a:lnT>
                    <a:lnB>
                      <a:noFill/>
                    </a:lnB>
                  </a:tcPr>
                </a:tc>
              </a:tr>
              <a:tr h="459789">
                <a:tc>
                  <a:txBody>
                    <a:bodyPr/>
                    <a:lstStyle/>
                    <a:p>
                      <a:r>
                        <a:rPr lang="fr-FR" sz="1500" b="1"/>
                        <a:t>onsubmit</a:t>
                      </a:r>
                      <a:endParaRPr lang="fr-FR" sz="1500"/>
                    </a:p>
                  </a:txBody>
                  <a:tcPr marL="0" marR="0" marT="0" marB="0" anchor="ctr">
                    <a:lnL>
                      <a:noFill/>
                    </a:lnL>
                    <a:lnR>
                      <a:noFill/>
                    </a:lnR>
                    <a:lnT>
                      <a:noFill/>
                    </a:lnT>
                    <a:lnB>
                      <a:noFill/>
                    </a:lnB>
                  </a:tcPr>
                </a:tc>
                <a:tc>
                  <a:txBody>
                    <a:bodyPr/>
                    <a:lstStyle/>
                    <a:p>
                      <a:r>
                        <a:rPr lang="fr-FR" sz="1500" dirty="0"/>
                        <a:t>Script à exécuter lors de la soumission d’un formulaire</a:t>
                      </a:r>
                    </a:p>
                  </a:txBody>
                  <a:tcPr marL="0" marR="0" marT="0" marB="0" anchor="ctr">
                    <a:lnL>
                      <a:noFill/>
                    </a:lnL>
                    <a:lnR>
                      <a:noFill/>
                    </a:lnR>
                    <a:lnT>
                      <a:noFill/>
                    </a:lnT>
                    <a:lnB>
                      <a:noFill/>
                    </a:lnB>
                  </a:tcPr>
                </a:tc>
              </a:tr>
            </a:tbl>
          </a:graphicData>
        </a:graphic>
      </p:graphicFrame>
    </p:spTree>
    <p:extLst>
      <p:ext uri="{BB962C8B-B14F-4D97-AF65-F5344CB8AC3E}">
        <p14:creationId xmlns:p14="http://schemas.microsoft.com/office/powerpoint/2010/main" val="1380195274"/>
      </p:ext>
    </p:extLst>
  </p:cSld>
  <p:clrMapOvr>
    <a:masterClrMapping/>
  </p:clrMapOvr>
  <p:transition spd="slow">
    <p:wipe dir="d"/>
  </p:transition>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575192"/>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.trigger(</a:t>
            </a:r>
            <a:r>
              <a:rPr lang="fr-FR" sz="3100" b="1" i="1" dirty="0" err="1" smtClean="0">
                <a:solidFill>
                  <a:schemeClr val="tx2">
                    <a:lumMod val="75000"/>
                  </a:schemeClr>
                </a:solidFill>
              </a:rPr>
              <a:t>event</a:t>
            </a:r>
            <a:r>
              <a:rPr lang="fr-FR" sz="3100" b="1" i="1" dirty="0" smtClean="0">
                <a:solidFill>
                  <a:schemeClr val="tx2">
                    <a:lumMod val="75000"/>
                  </a:schemeClr>
                </a:solidFill>
              </a:rPr>
              <a:t> [,paramètres]</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78124" y="2060848"/>
            <a:ext cx="8188660" cy="3139321"/>
          </a:xfrm>
          <a:prstGeom prst="rect">
            <a:avLst/>
          </a:prstGeom>
          <a:noFill/>
        </p:spPr>
        <p:txBody>
          <a:bodyPr wrap="square" rtlCol="0">
            <a:spAutoFit/>
          </a:bodyPr>
          <a:lstStyle/>
          <a:p>
            <a:r>
              <a:rPr lang="fr-FR" b="1" dirty="0">
                <a:solidFill>
                  <a:schemeClr val="tx2">
                    <a:lumMod val="75000"/>
                  </a:schemeClr>
                </a:solidFill>
              </a:rPr>
              <a:t>$(cible</a:t>
            </a:r>
            <a:r>
              <a:rPr lang="fr-FR" b="1" dirty="0" smtClean="0">
                <a:solidFill>
                  <a:schemeClr val="tx2">
                    <a:lumMod val="75000"/>
                  </a:schemeClr>
                </a:solidFill>
              </a:rPr>
              <a:t>)</a:t>
            </a:r>
            <a:r>
              <a:rPr lang="fr-FR" b="1" i="1" dirty="0">
                <a:solidFill>
                  <a:schemeClr val="accent2">
                    <a:lumMod val="75000"/>
                  </a:schemeClr>
                </a:solidFill>
              </a:rPr>
              <a:t> .trigger(</a:t>
            </a:r>
            <a:r>
              <a:rPr lang="fr-FR" b="1" i="1" dirty="0" err="1">
                <a:solidFill>
                  <a:schemeClr val="tx2">
                    <a:lumMod val="75000"/>
                  </a:schemeClr>
                </a:solidFill>
              </a:rPr>
              <a:t>event</a:t>
            </a:r>
            <a:r>
              <a:rPr lang="fr-FR" b="1" i="1" dirty="0">
                <a:solidFill>
                  <a:schemeClr val="tx2">
                    <a:lumMod val="75000"/>
                  </a:schemeClr>
                </a:solidFill>
              </a:rPr>
              <a:t> [,paramètres]</a:t>
            </a:r>
            <a:r>
              <a:rPr lang="fr-FR" b="1" i="1" dirty="0">
                <a:solidFill>
                  <a:schemeClr val="accent2">
                    <a:lumMod val="75000"/>
                  </a:schemeClr>
                </a:solidFill>
              </a:rPr>
              <a:t>)</a:t>
            </a:r>
            <a:endParaRPr lang="fr-FR" dirty="0" smtClean="0"/>
          </a:p>
          <a:p>
            <a:r>
              <a:rPr lang="fr-FR" dirty="0" smtClean="0"/>
              <a:t>Déclenche tous les gestionnaires d'évènement (</a:t>
            </a:r>
            <a:r>
              <a:rPr lang="fr-FR" dirty="0" err="1" smtClean="0"/>
              <a:t>handlers</a:t>
            </a:r>
            <a:r>
              <a:rPr lang="fr-FR" dirty="0" smtClean="0"/>
              <a:t>) attachés aux éléments sélectionnés par le jeu </a:t>
            </a:r>
            <a:r>
              <a:rPr lang="fr-FR" b="1" dirty="0" smtClean="0">
                <a:solidFill>
                  <a:schemeClr val="tx2">
                    <a:lumMod val="75000"/>
                  </a:schemeClr>
                </a:solidFill>
              </a:rPr>
              <a:t>$(cible)</a:t>
            </a:r>
            <a:r>
              <a:rPr lang="fr-FR" dirty="0" smtClean="0"/>
              <a:t>.</a:t>
            </a:r>
            <a:endParaRPr lang="fr-FR" b="1" dirty="0">
              <a:solidFill>
                <a:schemeClr val="tx2">
                  <a:lumMod val="75000"/>
                </a:schemeClr>
              </a:solidFill>
            </a:endParaRPr>
          </a:p>
          <a:p>
            <a:endParaRPr lang="fr-FR" b="1" dirty="0" smtClean="0">
              <a:solidFill>
                <a:schemeClr val="accent2">
                  <a:lumMod val="75000"/>
                </a:schemeClr>
              </a:solidFill>
            </a:endParaRPr>
          </a:p>
          <a:p>
            <a:r>
              <a:rPr lang="fr-FR" b="1" dirty="0" err="1" smtClean="0">
                <a:solidFill>
                  <a:schemeClr val="tx2">
                    <a:lumMod val="75000"/>
                  </a:schemeClr>
                </a:solidFill>
              </a:rPr>
              <a:t>event</a:t>
            </a:r>
            <a:r>
              <a:rPr lang="fr-FR" b="1" dirty="0" smtClean="0">
                <a:solidFill>
                  <a:schemeClr val="tx2">
                    <a:lumMod val="75000"/>
                  </a:schemeClr>
                </a:solidFill>
              </a:rPr>
              <a:t> :</a:t>
            </a:r>
          </a:p>
          <a:p>
            <a:r>
              <a:rPr lang="fr-FR" dirty="0" smtClean="0"/>
              <a:t>Chaîne de caractères définissant un ou plusieurs évènements. Par exemple : "</a:t>
            </a:r>
            <a:r>
              <a:rPr lang="fr-FR" dirty="0" err="1" smtClean="0"/>
              <a:t>keydown</a:t>
            </a:r>
            <a:r>
              <a:rPr lang="fr-FR" dirty="0" smtClean="0"/>
              <a:t> </a:t>
            </a:r>
            <a:r>
              <a:rPr lang="fr-FR" dirty="0" err="1" smtClean="0"/>
              <a:t>keypress</a:t>
            </a:r>
            <a:r>
              <a:rPr lang="fr-FR" dirty="0" smtClean="0"/>
              <a:t>",</a:t>
            </a:r>
          </a:p>
          <a:p>
            <a:endParaRPr lang="fr-FR" b="1" dirty="0" smtClean="0">
              <a:solidFill>
                <a:schemeClr val="tx2">
                  <a:lumMod val="75000"/>
                </a:schemeClr>
              </a:solidFill>
            </a:endParaRPr>
          </a:p>
          <a:p>
            <a:r>
              <a:rPr lang="fr-FR" b="1" dirty="0" smtClean="0">
                <a:solidFill>
                  <a:schemeClr val="tx2">
                    <a:lumMod val="75000"/>
                  </a:schemeClr>
                </a:solidFill>
              </a:rPr>
              <a:t>paramètres </a:t>
            </a:r>
            <a:r>
              <a:rPr lang="fr-FR" b="1" dirty="0">
                <a:solidFill>
                  <a:schemeClr val="tx2">
                    <a:lumMod val="75000"/>
                  </a:schemeClr>
                </a:solidFill>
              </a:rPr>
              <a:t>:</a:t>
            </a:r>
          </a:p>
          <a:p>
            <a:r>
              <a:rPr lang="fr-FR" dirty="0" smtClean="0"/>
              <a:t>Optionnel. Donnée à passer par </a:t>
            </a:r>
            <a:r>
              <a:rPr lang="fr-FR" i="1" dirty="0" err="1" smtClean="0">
                <a:solidFill>
                  <a:schemeClr val="tx2">
                    <a:lumMod val="75000"/>
                  </a:schemeClr>
                </a:solidFill>
              </a:rPr>
              <a:t>event.data</a:t>
            </a:r>
            <a:r>
              <a:rPr lang="fr-FR" dirty="0" smtClean="0"/>
              <a:t> au </a:t>
            </a:r>
            <a:r>
              <a:rPr lang="fr-FR" dirty="0" err="1" smtClean="0">
                <a:solidFill>
                  <a:schemeClr val="tx2">
                    <a:lumMod val="75000"/>
                  </a:schemeClr>
                </a:solidFill>
              </a:rPr>
              <a:t>handler</a:t>
            </a:r>
            <a:r>
              <a:rPr lang="fr-FR" dirty="0" smtClean="0"/>
              <a:t>.</a:t>
            </a:r>
          </a:p>
          <a:p>
            <a:endParaRPr lang="fr-FR" b="1" dirty="0" smtClean="0">
              <a:solidFill>
                <a:schemeClr val="tx2">
                  <a:lumMod val="75000"/>
                </a:schemeClr>
              </a:solidFill>
            </a:endParaRPr>
          </a:p>
        </p:txBody>
      </p:sp>
    </p:spTree>
    <p:extLst>
      <p:ext uri="{BB962C8B-B14F-4D97-AF65-F5344CB8AC3E}">
        <p14:creationId xmlns:p14="http://schemas.microsoft.com/office/powerpoint/2010/main" val="1592096031"/>
      </p:ext>
    </p:extLst>
  </p:cSld>
  <p:clrMapOvr>
    <a:masterClrMapping/>
  </p:clrMapOvr>
  <p:transition spd="slow">
    <p:wipe dir="d"/>
  </p:transition>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28716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.trigger(</a:t>
            </a:r>
            <a:r>
              <a:rPr lang="fr-FR" sz="3100" b="1" i="1" dirty="0" err="1" smtClean="0">
                <a:solidFill>
                  <a:schemeClr val="tx2">
                    <a:lumMod val="75000"/>
                  </a:schemeClr>
                </a:solidFill>
              </a:rPr>
              <a:t>event</a:t>
            </a:r>
            <a:r>
              <a:rPr lang="fr-FR" sz="3100" b="1" i="1" dirty="0" smtClean="0">
                <a:solidFill>
                  <a:schemeClr val="tx2">
                    <a:lumMod val="75000"/>
                  </a:schemeClr>
                </a:solidFill>
              </a:rPr>
              <a:t> [,paramètres]</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95560" y="1556792"/>
            <a:ext cx="8188660" cy="5416868"/>
          </a:xfrm>
          <a:prstGeom prst="rect">
            <a:avLst/>
          </a:prstGeom>
          <a:noFill/>
        </p:spPr>
        <p:txBody>
          <a:bodyPr wrap="square" rtlCol="0">
            <a:spAutoFit/>
          </a:bodyPr>
          <a:lstStyle/>
          <a:p>
            <a:r>
              <a:rPr lang="fr-FR" dirty="0" smtClean="0"/>
              <a:t>Exemple 1 :</a:t>
            </a:r>
          </a:p>
          <a:p>
            <a:r>
              <a:rPr lang="fr-FR" sz="1000" dirty="0" smtClean="0"/>
              <a:t>...</a:t>
            </a:r>
            <a:endParaRPr lang="fr-FR" sz="1000" dirty="0"/>
          </a:p>
          <a:p>
            <a:r>
              <a:rPr lang="fr-FR" sz="1400" dirty="0" err="1"/>
              <a:t>button</a:t>
            </a:r>
            <a:r>
              <a:rPr lang="fr-FR" sz="1400" dirty="0"/>
              <a:t> { margin:10px; }</a:t>
            </a:r>
          </a:p>
          <a:p>
            <a:r>
              <a:rPr lang="fr-FR" sz="1400" dirty="0"/>
              <a:t>div { </a:t>
            </a:r>
            <a:r>
              <a:rPr lang="fr-FR" sz="1400" dirty="0" err="1"/>
              <a:t>color:blue</a:t>
            </a:r>
            <a:r>
              <a:rPr lang="fr-FR" sz="1400" dirty="0"/>
              <a:t>; </a:t>
            </a:r>
            <a:r>
              <a:rPr lang="fr-FR" sz="1400" dirty="0" err="1"/>
              <a:t>font-weight:bold</a:t>
            </a:r>
            <a:r>
              <a:rPr lang="fr-FR" sz="1400" dirty="0"/>
              <a:t>; }</a:t>
            </a:r>
          </a:p>
          <a:p>
            <a:r>
              <a:rPr lang="fr-FR" sz="1400" dirty="0" err="1"/>
              <a:t>span</a:t>
            </a:r>
            <a:r>
              <a:rPr lang="fr-FR" sz="1400" dirty="0"/>
              <a:t> { </a:t>
            </a:r>
            <a:r>
              <a:rPr lang="fr-FR" sz="1400" dirty="0" err="1"/>
              <a:t>color:red</a:t>
            </a:r>
            <a:r>
              <a:rPr lang="fr-FR" sz="1400" dirty="0"/>
              <a:t>; }</a:t>
            </a:r>
          </a:p>
          <a:p>
            <a:r>
              <a:rPr lang="fr-FR" sz="1000" dirty="0" smtClean="0"/>
              <a:t>...</a:t>
            </a:r>
            <a:endParaRPr lang="fr-FR" sz="1000" dirty="0"/>
          </a:p>
          <a:p>
            <a:r>
              <a:rPr lang="fr-FR" sz="1400" dirty="0"/>
              <a:t>&lt;body&gt;</a:t>
            </a:r>
          </a:p>
          <a:p>
            <a:r>
              <a:rPr lang="fr-FR" sz="1400" dirty="0"/>
              <a:t>&lt;</a:t>
            </a:r>
            <a:r>
              <a:rPr lang="fr-FR" sz="1400" dirty="0" err="1"/>
              <a:t>button</a:t>
            </a:r>
            <a:r>
              <a:rPr lang="fr-FR" sz="1400" dirty="0"/>
              <a:t>&gt;Bouton n°1&lt;/</a:t>
            </a:r>
            <a:r>
              <a:rPr lang="fr-FR" sz="1400" dirty="0" err="1"/>
              <a:t>button</a:t>
            </a:r>
            <a:r>
              <a:rPr lang="fr-FR" sz="1400" dirty="0"/>
              <a:t>&gt;</a:t>
            </a:r>
          </a:p>
          <a:p>
            <a:r>
              <a:rPr lang="fr-FR" sz="1400" dirty="0"/>
              <a:t>&lt;</a:t>
            </a:r>
            <a:r>
              <a:rPr lang="fr-FR" sz="1400" dirty="0" err="1"/>
              <a:t>button</a:t>
            </a:r>
            <a:r>
              <a:rPr lang="fr-FR" sz="1400" dirty="0"/>
              <a:t>&gt;Bouton n°2&lt;/</a:t>
            </a:r>
            <a:r>
              <a:rPr lang="fr-FR" sz="1400" dirty="0" err="1"/>
              <a:t>button</a:t>
            </a:r>
            <a:r>
              <a:rPr lang="fr-FR" sz="1400" dirty="0"/>
              <a:t>&gt;</a:t>
            </a:r>
          </a:p>
          <a:p>
            <a:r>
              <a:rPr lang="fr-FR" sz="1400" dirty="0"/>
              <a:t>&lt;div&gt;Bouton n°1 nombre de clicks : &lt;</a:t>
            </a:r>
            <a:r>
              <a:rPr lang="fr-FR" sz="1400" dirty="0" err="1"/>
              <a:t>span</a:t>
            </a:r>
            <a:r>
              <a:rPr lang="fr-FR" sz="1400" dirty="0"/>
              <a:t>&gt;0&lt;/</a:t>
            </a:r>
            <a:r>
              <a:rPr lang="fr-FR" sz="1400" dirty="0" err="1"/>
              <a:t>span</a:t>
            </a:r>
            <a:r>
              <a:rPr lang="fr-FR" sz="1400" dirty="0"/>
              <a:t>&gt;.&lt;/div&gt;</a:t>
            </a:r>
          </a:p>
          <a:p>
            <a:r>
              <a:rPr lang="fr-FR" sz="1400" dirty="0"/>
              <a:t>&lt;div&gt;Bouton n°2 nombre de clicks : &lt;</a:t>
            </a:r>
            <a:r>
              <a:rPr lang="fr-FR" sz="1400" dirty="0" err="1"/>
              <a:t>span</a:t>
            </a:r>
            <a:r>
              <a:rPr lang="fr-FR" sz="1400" dirty="0"/>
              <a:t>&gt;0&lt;/</a:t>
            </a:r>
            <a:r>
              <a:rPr lang="fr-FR" sz="1400" dirty="0" err="1"/>
              <a:t>span</a:t>
            </a:r>
            <a:r>
              <a:rPr lang="fr-FR" sz="1400" dirty="0"/>
              <a:t>&gt;.&lt;/div&gt;</a:t>
            </a:r>
          </a:p>
          <a:p>
            <a:r>
              <a:rPr lang="fr-FR" sz="1400" dirty="0"/>
              <a:t>&lt;script&gt;</a:t>
            </a:r>
          </a:p>
          <a:p>
            <a:r>
              <a:rPr lang="fr-FR" sz="1400" b="1" dirty="0">
                <a:solidFill>
                  <a:schemeClr val="accent2">
                    <a:lumMod val="75000"/>
                  </a:schemeClr>
                </a:solidFill>
              </a:rPr>
              <a:t>$("</a:t>
            </a:r>
            <a:r>
              <a:rPr lang="fr-FR" sz="1400" b="1" dirty="0" err="1">
                <a:solidFill>
                  <a:schemeClr val="accent2">
                    <a:lumMod val="75000"/>
                  </a:schemeClr>
                </a:solidFill>
              </a:rPr>
              <a:t>button:first</a:t>
            </a:r>
            <a:r>
              <a:rPr lang="fr-FR" sz="1400" b="1" dirty="0">
                <a:solidFill>
                  <a:schemeClr val="accent2">
                    <a:lumMod val="75000"/>
                  </a:schemeClr>
                </a:solidFill>
              </a:rPr>
              <a:t>").click(</a:t>
            </a:r>
            <a:r>
              <a:rPr lang="fr-FR" sz="1400" b="1" dirty="0" err="1">
                <a:solidFill>
                  <a:schemeClr val="accent2">
                    <a:lumMod val="75000"/>
                  </a:schemeClr>
                </a:solidFill>
              </a:rPr>
              <a:t>function</a:t>
            </a:r>
            <a:r>
              <a:rPr lang="fr-FR" sz="1400" b="1" dirty="0">
                <a:solidFill>
                  <a:schemeClr val="accent2">
                    <a:lumMod val="75000"/>
                  </a:schemeClr>
                </a:solidFill>
              </a:rPr>
              <a:t> () {</a:t>
            </a:r>
          </a:p>
          <a:p>
            <a:r>
              <a:rPr lang="fr-FR" sz="1400" b="1" dirty="0">
                <a:solidFill>
                  <a:schemeClr val="accent2">
                    <a:lumMod val="75000"/>
                  </a:schemeClr>
                </a:solidFill>
              </a:rPr>
              <a:t>	update($("</a:t>
            </a:r>
            <a:r>
              <a:rPr lang="fr-FR" sz="1400" b="1" dirty="0" err="1">
                <a:solidFill>
                  <a:schemeClr val="accent2">
                    <a:lumMod val="75000"/>
                  </a:schemeClr>
                </a:solidFill>
              </a:rPr>
              <a:t>span:first</a:t>
            </a:r>
            <a:r>
              <a:rPr lang="fr-FR" sz="1400" b="1" dirty="0">
                <a:solidFill>
                  <a:schemeClr val="accent2">
                    <a:lumMod val="75000"/>
                  </a:schemeClr>
                </a:solidFill>
              </a:rPr>
              <a:t>"));</a:t>
            </a:r>
          </a:p>
          <a:p>
            <a:r>
              <a:rPr lang="fr-FR" sz="1400" b="1" dirty="0">
                <a:solidFill>
                  <a:schemeClr val="accent2">
                    <a:lumMod val="75000"/>
                  </a:schemeClr>
                </a:solidFill>
              </a:rPr>
              <a:t>});</a:t>
            </a:r>
          </a:p>
          <a:p>
            <a:r>
              <a:rPr lang="fr-FR" sz="1400" b="1" dirty="0">
                <a:solidFill>
                  <a:schemeClr val="accent2">
                    <a:lumMod val="75000"/>
                  </a:schemeClr>
                </a:solidFill>
              </a:rPr>
              <a:t>$("</a:t>
            </a:r>
            <a:r>
              <a:rPr lang="fr-FR" sz="1400" b="1" dirty="0" err="1">
                <a:solidFill>
                  <a:schemeClr val="accent2">
                    <a:lumMod val="75000"/>
                  </a:schemeClr>
                </a:solidFill>
              </a:rPr>
              <a:t>button:last</a:t>
            </a:r>
            <a:r>
              <a:rPr lang="fr-FR" sz="1400" b="1" dirty="0">
                <a:solidFill>
                  <a:schemeClr val="accent2">
                    <a:lumMod val="75000"/>
                  </a:schemeClr>
                </a:solidFill>
              </a:rPr>
              <a:t>").click(</a:t>
            </a:r>
            <a:r>
              <a:rPr lang="fr-FR" sz="1400" b="1" dirty="0" err="1">
                <a:solidFill>
                  <a:schemeClr val="accent2">
                    <a:lumMod val="75000"/>
                  </a:schemeClr>
                </a:solidFill>
              </a:rPr>
              <a:t>function</a:t>
            </a:r>
            <a:r>
              <a:rPr lang="fr-FR" sz="1400" b="1" dirty="0">
                <a:solidFill>
                  <a:schemeClr val="accent2">
                    <a:lumMod val="75000"/>
                  </a:schemeClr>
                </a:solidFill>
              </a:rPr>
              <a:t> () {</a:t>
            </a:r>
          </a:p>
          <a:p>
            <a:r>
              <a:rPr lang="fr-FR" sz="1400" b="1" dirty="0">
                <a:solidFill>
                  <a:schemeClr val="accent2">
                    <a:lumMod val="75000"/>
                  </a:schemeClr>
                </a:solidFill>
              </a:rPr>
              <a:t>	update($("</a:t>
            </a:r>
            <a:r>
              <a:rPr lang="fr-FR" sz="1400" b="1" dirty="0" err="1">
                <a:solidFill>
                  <a:schemeClr val="accent2">
                    <a:lumMod val="75000"/>
                  </a:schemeClr>
                </a:solidFill>
              </a:rPr>
              <a:t>span:last</a:t>
            </a:r>
            <a:r>
              <a:rPr lang="fr-FR" sz="1400" b="1" dirty="0">
                <a:solidFill>
                  <a:schemeClr val="accent2">
                    <a:lumMod val="75000"/>
                  </a:schemeClr>
                </a:solidFill>
              </a:rPr>
              <a:t>"));</a:t>
            </a:r>
          </a:p>
          <a:p>
            <a:r>
              <a:rPr lang="fr-FR" sz="1400" b="1" dirty="0">
                <a:solidFill>
                  <a:schemeClr val="accent2">
                    <a:lumMod val="75000"/>
                  </a:schemeClr>
                </a:solidFill>
              </a:rPr>
              <a:t>	$("</a:t>
            </a:r>
            <a:r>
              <a:rPr lang="fr-FR" sz="1400" b="1" dirty="0" err="1">
                <a:solidFill>
                  <a:schemeClr val="accent2">
                    <a:lumMod val="75000"/>
                  </a:schemeClr>
                </a:solidFill>
              </a:rPr>
              <a:t>button:first</a:t>
            </a:r>
            <a:r>
              <a:rPr lang="fr-FR" sz="1400" b="1" dirty="0">
                <a:solidFill>
                  <a:schemeClr val="accent2">
                    <a:lumMod val="75000"/>
                  </a:schemeClr>
                </a:solidFill>
              </a:rPr>
              <a:t>").trigger('click');</a:t>
            </a:r>
          </a:p>
          <a:p>
            <a:r>
              <a:rPr lang="fr-FR" sz="1400" b="1" dirty="0">
                <a:solidFill>
                  <a:schemeClr val="accent2">
                    <a:lumMod val="75000"/>
                  </a:schemeClr>
                </a:solidFill>
              </a:rPr>
              <a:t>});</a:t>
            </a:r>
          </a:p>
          <a:p>
            <a:r>
              <a:rPr lang="fr-FR" sz="1400" b="1" dirty="0" err="1">
                <a:solidFill>
                  <a:schemeClr val="accent2">
                    <a:lumMod val="75000"/>
                  </a:schemeClr>
                </a:solidFill>
              </a:rPr>
              <a:t>function</a:t>
            </a:r>
            <a:r>
              <a:rPr lang="fr-FR" sz="1400" b="1" dirty="0">
                <a:solidFill>
                  <a:schemeClr val="accent2">
                    <a:lumMod val="75000"/>
                  </a:schemeClr>
                </a:solidFill>
              </a:rPr>
              <a:t> update(j) {</a:t>
            </a:r>
          </a:p>
          <a:p>
            <a:r>
              <a:rPr lang="fr-FR" sz="1400" b="1" dirty="0">
                <a:solidFill>
                  <a:schemeClr val="accent2">
                    <a:lumMod val="75000"/>
                  </a:schemeClr>
                </a:solidFill>
              </a:rPr>
              <a:t>var n = </a:t>
            </a:r>
            <a:r>
              <a:rPr lang="fr-FR" sz="1400" b="1" dirty="0" err="1">
                <a:solidFill>
                  <a:schemeClr val="accent2">
                    <a:lumMod val="75000"/>
                  </a:schemeClr>
                </a:solidFill>
              </a:rPr>
              <a:t>parseInt</a:t>
            </a:r>
            <a:r>
              <a:rPr lang="fr-FR" sz="1400" b="1" dirty="0">
                <a:solidFill>
                  <a:schemeClr val="accent2">
                    <a:lumMod val="75000"/>
                  </a:schemeClr>
                </a:solidFill>
              </a:rPr>
              <a:t>(</a:t>
            </a:r>
            <a:r>
              <a:rPr lang="fr-FR" sz="1400" b="1" dirty="0" err="1">
                <a:solidFill>
                  <a:schemeClr val="accent2">
                    <a:lumMod val="75000"/>
                  </a:schemeClr>
                </a:solidFill>
              </a:rPr>
              <a:t>j.text</a:t>
            </a:r>
            <a:r>
              <a:rPr lang="fr-FR" sz="1400" b="1" dirty="0">
                <a:solidFill>
                  <a:schemeClr val="accent2">
                    <a:lumMod val="75000"/>
                  </a:schemeClr>
                </a:solidFill>
              </a:rPr>
              <a:t>(), 10);</a:t>
            </a:r>
          </a:p>
          <a:p>
            <a:r>
              <a:rPr lang="fr-FR" sz="1400" b="1" dirty="0" err="1">
                <a:solidFill>
                  <a:schemeClr val="accent2">
                    <a:lumMod val="75000"/>
                  </a:schemeClr>
                </a:solidFill>
              </a:rPr>
              <a:t>j.text</a:t>
            </a:r>
            <a:r>
              <a:rPr lang="fr-FR" sz="1400" b="1" dirty="0">
                <a:solidFill>
                  <a:schemeClr val="accent2">
                    <a:lumMod val="75000"/>
                  </a:schemeClr>
                </a:solidFill>
              </a:rPr>
              <a:t>(n + 1);</a:t>
            </a:r>
          </a:p>
          <a:p>
            <a:r>
              <a:rPr lang="fr-FR" sz="1400" b="1" dirty="0">
                <a:solidFill>
                  <a:schemeClr val="accent2">
                    <a:lumMod val="75000"/>
                  </a:schemeClr>
                </a:solidFill>
              </a:rPr>
              <a:t>}</a:t>
            </a:r>
          </a:p>
          <a:p>
            <a:r>
              <a:rPr lang="fr-FR" sz="1400" dirty="0"/>
              <a:t>&lt;/script&gt;</a:t>
            </a:r>
          </a:p>
          <a:p>
            <a:r>
              <a:rPr lang="fr-FR" sz="1400" dirty="0"/>
              <a:t>&lt;/body</a:t>
            </a:r>
            <a:r>
              <a:rPr lang="fr-FR" sz="1400" dirty="0" smtClean="0"/>
              <a:t>&gt;</a:t>
            </a:r>
            <a:endParaRPr lang="fr-FR" sz="14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4005064"/>
            <a:ext cx="3171986" cy="130301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69821625"/>
      </p:ext>
    </p:extLst>
  </p:cSld>
  <p:clrMapOvr>
    <a:masterClrMapping/>
  </p:clrMapOvr>
  <p:transition spd="slow">
    <p:wipe dir="d"/>
  </p:transition>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28716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.trigger(</a:t>
            </a:r>
            <a:r>
              <a:rPr lang="fr-FR" sz="3100" b="1" i="1" dirty="0" err="1" smtClean="0">
                <a:solidFill>
                  <a:schemeClr val="tx2">
                    <a:lumMod val="75000"/>
                  </a:schemeClr>
                </a:solidFill>
              </a:rPr>
              <a:t>event</a:t>
            </a:r>
            <a:r>
              <a:rPr lang="fr-FR" sz="3100" b="1" i="1" dirty="0" smtClean="0">
                <a:solidFill>
                  <a:schemeClr val="tx2">
                    <a:lumMod val="75000"/>
                  </a:schemeClr>
                </a:solidFill>
              </a:rPr>
              <a:t> [,paramètres]</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95560" y="1556792"/>
            <a:ext cx="8188660" cy="4893647"/>
          </a:xfrm>
          <a:prstGeom prst="rect">
            <a:avLst/>
          </a:prstGeom>
          <a:noFill/>
        </p:spPr>
        <p:txBody>
          <a:bodyPr wrap="square" rtlCol="0">
            <a:spAutoFit/>
          </a:bodyPr>
          <a:lstStyle/>
          <a:p>
            <a:r>
              <a:rPr lang="fr-FR" dirty="0" smtClean="0"/>
              <a:t>Exemple 2 :</a:t>
            </a:r>
          </a:p>
          <a:p>
            <a:r>
              <a:rPr lang="fr-FR" sz="1400" dirty="0"/>
              <a:t>&lt;style type="</a:t>
            </a:r>
            <a:r>
              <a:rPr lang="fr-FR" sz="1400" dirty="0" err="1"/>
              <a:t>text</a:t>
            </a:r>
            <a:r>
              <a:rPr lang="fr-FR" sz="1400" dirty="0"/>
              <a:t>/</a:t>
            </a:r>
            <a:r>
              <a:rPr lang="fr-FR" sz="1400" dirty="0" err="1"/>
              <a:t>css</a:t>
            </a:r>
            <a:r>
              <a:rPr lang="fr-FR" sz="1400" dirty="0"/>
              <a:t>"&gt;</a:t>
            </a:r>
          </a:p>
          <a:p>
            <a:r>
              <a:rPr lang="fr-FR" sz="1400" dirty="0"/>
              <a:t>p { </a:t>
            </a:r>
            <a:r>
              <a:rPr lang="fr-FR" sz="1400" dirty="0" err="1"/>
              <a:t>color:red</a:t>
            </a:r>
            <a:r>
              <a:rPr lang="fr-FR" sz="1400" dirty="0"/>
              <a:t>; }</a:t>
            </a:r>
          </a:p>
          <a:p>
            <a:r>
              <a:rPr lang="fr-FR" sz="1400" dirty="0" err="1"/>
              <a:t>span</a:t>
            </a:r>
            <a:r>
              <a:rPr lang="fr-FR" sz="1400" dirty="0"/>
              <a:t> { </a:t>
            </a:r>
            <a:r>
              <a:rPr lang="fr-FR" sz="1400" dirty="0" err="1"/>
              <a:t>color:blue</a:t>
            </a:r>
            <a:r>
              <a:rPr lang="fr-FR" sz="1400" dirty="0"/>
              <a:t>; }</a:t>
            </a:r>
          </a:p>
          <a:p>
            <a:r>
              <a:rPr lang="fr-FR" sz="1400" dirty="0"/>
              <a:t>&lt;/style&gt;</a:t>
            </a:r>
          </a:p>
          <a:p>
            <a:r>
              <a:rPr lang="fr-FR" sz="1400" dirty="0" smtClean="0"/>
              <a:t>&lt;/</a:t>
            </a:r>
            <a:r>
              <a:rPr lang="fr-FR" sz="1400" dirty="0" err="1"/>
              <a:t>head</a:t>
            </a:r>
            <a:r>
              <a:rPr lang="fr-FR" sz="1400" dirty="0"/>
              <a:t>&gt;</a:t>
            </a:r>
          </a:p>
          <a:p>
            <a:r>
              <a:rPr lang="fr-FR" sz="1400" dirty="0"/>
              <a:t>&lt;body&gt;</a:t>
            </a:r>
          </a:p>
          <a:p>
            <a:r>
              <a:rPr lang="fr-FR" sz="1400" dirty="0"/>
              <a:t>&lt;p&gt;Ce paragraphe a un évènement utilisateur.&lt;/p&gt;</a:t>
            </a:r>
          </a:p>
          <a:p>
            <a:r>
              <a:rPr lang="fr-FR" sz="1400" dirty="0"/>
              <a:t>&lt;</a:t>
            </a:r>
            <a:r>
              <a:rPr lang="fr-FR" sz="1400" dirty="0" err="1"/>
              <a:t>button</a:t>
            </a:r>
            <a:r>
              <a:rPr lang="fr-FR" sz="1400" dirty="0"/>
              <a:t>&gt;Déclencher l'évènement utilisateur&lt;/</a:t>
            </a:r>
            <a:r>
              <a:rPr lang="fr-FR" sz="1400" dirty="0" err="1"/>
              <a:t>button</a:t>
            </a:r>
            <a:r>
              <a:rPr lang="fr-FR" sz="1400" dirty="0"/>
              <a:t>&gt;</a:t>
            </a:r>
          </a:p>
          <a:p>
            <a:r>
              <a:rPr lang="fr-FR" sz="1400" dirty="0"/>
              <a:t>&lt;</a:t>
            </a:r>
            <a:r>
              <a:rPr lang="fr-FR" sz="1400" dirty="0" err="1"/>
              <a:t>span</a:t>
            </a:r>
            <a:r>
              <a:rPr lang="fr-FR" sz="1400" dirty="0"/>
              <a:t> style="</a:t>
            </a:r>
            <a:r>
              <a:rPr lang="fr-FR" sz="1400" dirty="0" err="1"/>
              <a:t>display:none</a:t>
            </a:r>
            <a:r>
              <a:rPr lang="fr-FR" sz="1400" dirty="0"/>
              <a:t>;"&gt;&lt;/</a:t>
            </a:r>
            <a:r>
              <a:rPr lang="fr-FR" sz="1400" dirty="0" err="1"/>
              <a:t>span</a:t>
            </a:r>
            <a:r>
              <a:rPr lang="fr-FR" sz="1400" dirty="0"/>
              <a:t>&gt;</a:t>
            </a:r>
          </a:p>
          <a:p>
            <a:r>
              <a:rPr lang="fr-FR" sz="1400" dirty="0"/>
              <a:t>&lt;script&gt;</a:t>
            </a:r>
          </a:p>
          <a:p>
            <a:r>
              <a:rPr lang="fr-FR" sz="1400" b="1" dirty="0">
                <a:solidFill>
                  <a:schemeClr val="accent2">
                    <a:lumMod val="75000"/>
                  </a:schemeClr>
                </a:solidFill>
              </a:rPr>
              <a:t>$("p").</a:t>
            </a:r>
            <a:r>
              <a:rPr lang="fr-FR" sz="1400" b="1" dirty="0" err="1">
                <a:solidFill>
                  <a:schemeClr val="accent2">
                    <a:lumMod val="75000"/>
                  </a:schemeClr>
                </a:solidFill>
              </a:rPr>
              <a:t>bind</a:t>
            </a:r>
            <a:r>
              <a:rPr lang="fr-FR" sz="1400" b="1" dirty="0">
                <a:solidFill>
                  <a:schemeClr val="accent2">
                    <a:lumMod val="75000"/>
                  </a:schemeClr>
                </a:solidFill>
              </a:rPr>
              <a:t>("</a:t>
            </a:r>
            <a:r>
              <a:rPr lang="fr-FR" sz="1400" b="1" dirty="0" err="1">
                <a:solidFill>
                  <a:schemeClr val="accent2">
                    <a:lumMod val="75000"/>
                  </a:schemeClr>
                </a:solidFill>
              </a:rPr>
              <a:t>Mon_event</a:t>
            </a:r>
            <a:r>
              <a:rPr lang="fr-FR" sz="1400" b="1" dirty="0">
                <a:solidFill>
                  <a:schemeClr val="accent2">
                    <a:lumMod val="75000"/>
                  </a:schemeClr>
                </a:solidFill>
              </a:rPr>
              <a:t>", </a:t>
            </a:r>
            <a:r>
              <a:rPr lang="fr-FR" sz="1400" b="1" dirty="0" err="1">
                <a:solidFill>
                  <a:schemeClr val="accent2">
                    <a:lumMod val="75000"/>
                  </a:schemeClr>
                </a:solidFill>
              </a:rPr>
              <a:t>function</a:t>
            </a:r>
            <a:r>
              <a:rPr lang="fr-FR" sz="1400" b="1" dirty="0">
                <a:solidFill>
                  <a:schemeClr val="accent2">
                    <a:lumMod val="75000"/>
                  </a:schemeClr>
                </a:solidFill>
              </a:rPr>
              <a:t>(e, </a:t>
            </a:r>
            <a:r>
              <a:rPr lang="fr-FR" sz="1400" b="1" dirty="0" err="1">
                <a:solidFill>
                  <a:schemeClr val="accent2">
                    <a:lumMod val="75000"/>
                  </a:schemeClr>
                </a:solidFill>
              </a:rPr>
              <a:t>myName</a:t>
            </a:r>
            <a:r>
              <a:rPr lang="fr-FR" sz="1400" b="1" dirty="0">
                <a:solidFill>
                  <a:schemeClr val="accent2">
                    <a:lumMod val="75000"/>
                  </a:schemeClr>
                </a:solidFill>
              </a:rPr>
              <a:t>, </a:t>
            </a:r>
            <a:r>
              <a:rPr lang="fr-FR" sz="1400" b="1" dirty="0" err="1">
                <a:solidFill>
                  <a:schemeClr val="accent2">
                    <a:lumMod val="75000"/>
                  </a:schemeClr>
                </a:solidFill>
              </a:rPr>
              <a:t>myValue</a:t>
            </a:r>
            <a:r>
              <a:rPr lang="fr-FR" sz="1400" b="1" dirty="0">
                <a:solidFill>
                  <a:schemeClr val="accent2">
                    <a:lumMod val="75000"/>
                  </a:schemeClr>
                </a:solidFill>
              </a:rPr>
              <a:t>){</a:t>
            </a:r>
          </a:p>
          <a:p>
            <a:r>
              <a:rPr lang="fr-FR" sz="1400" b="1" dirty="0">
                <a:solidFill>
                  <a:schemeClr val="accent2">
                    <a:lumMod val="75000"/>
                  </a:schemeClr>
                </a:solidFill>
              </a:rPr>
              <a:t>	$(</a:t>
            </a:r>
            <a:r>
              <a:rPr lang="fr-FR" sz="1400" b="1" dirty="0" err="1">
                <a:solidFill>
                  <a:schemeClr val="accent2">
                    <a:lumMod val="75000"/>
                  </a:schemeClr>
                </a:solidFill>
              </a:rPr>
              <a:t>this</a:t>
            </a:r>
            <a:r>
              <a:rPr lang="fr-FR" sz="1400" b="1" dirty="0">
                <a:solidFill>
                  <a:schemeClr val="accent2">
                    <a:lumMod val="75000"/>
                  </a:schemeClr>
                </a:solidFill>
              </a:rPr>
              <a:t>).</a:t>
            </a:r>
            <a:r>
              <a:rPr lang="fr-FR" sz="1400" b="1" dirty="0" err="1">
                <a:solidFill>
                  <a:schemeClr val="accent2">
                    <a:lumMod val="75000"/>
                  </a:schemeClr>
                </a:solidFill>
              </a:rPr>
              <a:t>text</a:t>
            </a:r>
            <a:r>
              <a:rPr lang="fr-FR" sz="1400" b="1" dirty="0">
                <a:solidFill>
                  <a:schemeClr val="accent2">
                    <a:lumMod val="75000"/>
                  </a:schemeClr>
                </a:solidFill>
              </a:rPr>
              <a:t>("Bonjour, " + </a:t>
            </a:r>
            <a:r>
              <a:rPr lang="fr-FR" sz="1400" b="1" dirty="0" err="1">
                <a:solidFill>
                  <a:schemeClr val="accent2">
                    <a:lumMod val="75000"/>
                  </a:schemeClr>
                </a:solidFill>
              </a:rPr>
              <a:t>myName</a:t>
            </a:r>
            <a:r>
              <a:rPr lang="fr-FR" sz="1400" b="1" dirty="0">
                <a:solidFill>
                  <a:schemeClr val="accent2">
                    <a:lumMod val="75000"/>
                  </a:schemeClr>
                </a:solidFill>
              </a:rPr>
              <a:t> + " !");</a:t>
            </a:r>
          </a:p>
          <a:p>
            <a:r>
              <a:rPr lang="fr-FR" sz="1400" b="1" dirty="0">
                <a:solidFill>
                  <a:schemeClr val="accent2">
                    <a:lumMod val="75000"/>
                  </a:schemeClr>
                </a:solidFill>
              </a:rPr>
              <a:t>	$("</a:t>
            </a:r>
            <a:r>
              <a:rPr lang="fr-FR" sz="1400" b="1" dirty="0" err="1">
                <a:solidFill>
                  <a:schemeClr val="accent2">
                    <a:lumMod val="75000"/>
                  </a:schemeClr>
                </a:solidFill>
              </a:rPr>
              <a:t>span</a:t>
            </a:r>
            <a:r>
              <a:rPr lang="fr-FR" sz="1400" b="1" dirty="0">
                <a:solidFill>
                  <a:schemeClr val="accent2">
                    <a:lumMod val="75000"/>
                  </a:schemeClr>
                </a:solidFill>
              </a:rPr>
              <a:t>").stop().</a:t>
            </a:r>
            <a:r>
              <a:rPr lang="fr-FR" sz="1400" b="1" dirty="0" err="1">
                <a:solidFill>
                  <a:schemeClr val="accent2">
                    <a:lumMod val="75000"/>
                  </a:schemeClr>
                </a:solidFill>
              </a:rPr>
              <a:t>css</a:t>
            </a:r>
            <a:r>
              <a:rPr lang="fr-FR" sz="1400" b="1" dirty="0">
                <a:solidFill>
                  <a:schemeClr val="accent2">
                    <a:lumMod val="75000"/>
                  </a:schemeClr>
                </a:solidFill>
              </a:rPr>
              <a:t>("</a:t>
            </a:r>
            <a:r>
              <a:rPr lang="fr-FR" sz="1400" b="1" dirty="0" err="1">
                <a:solidFill>
                  <a:schemeClr val="accent2">
                    <a:lumMod val="75000"/>
                  </a:schemeClr>
                </a:solidFill>
              </a:rPr>
              <a:t>opacity</a:t>
            </a:r>
            <a:r>
              <a:rPr lang="fr-FR" sz="1400" b="1" dirty="0">
                <a:solidFill>
                  <a:schemeClr val="accent2">
                    <a:lumMod val="75000"/>
                  </a:schemeClr>
                </a:solidFill>
              </a:rPr>
              <a:t>", 1)</a:t>
            </a:r>
          </a:p>
          <a:p>
            <a:r>
              <a:rPr lang="fr-FR" sz="1400" b="1" dirty="0">
                <a:solidFill>
                  <a:schemeClr val="accent2">
                    <a:lumMod val="75000"/>
                  </a:schemeClr>
                </a:solidFill>
              </a:rPr>
              <a:t>		.</a:t>
            </a:r>
            <a:r>
              <a:rPr lang="fr-FR" sz="1400" b="1" dirty="0" err="1">
                <a:solidFill>
                  <a:schemeClr val="accent2">
                    <a:lumMod val="75000"/>
                  </a:schemeClr>
                </a:solidFill>
              </a:rPr>
              <a:t>text</a:t>
            </a:r>
            <a:r>
              <a:rPr lang="fr-FR" sz="1400" b="1" dirty="0">
                <a:solidFill>
                  <a:schemeClr val="accent2">
                    <a:lumMod val="75000"/>
                  </a:schemeClr>
                </a:solidFill>
              </a:rPr>
              <a:t>("Je m'appelle " + </a:t>
            </a:r>
            <a:r>
              <a:rPr lang="fr-FR" sz="1400" b="1" dirty="0" err="1">
                <a:solidFill>
                  <a:schemeClr val="accent2">
                    <a:lumMod val="75000"/>
                  </a:schemeClr>
                </a:solidFill>
              </a:rPr>
              <a:t>myName</a:t>
            </a:r>
            <a:r>
              <a:rPr lang="fr-FR" sz="1400" b="1" dirty="0">
                <a:solidFill>
                  <a:schemeClr val="accent2">
                    <a:lumMod val="75000"/>
                  </a:schemeClr>
                </a:solidFill>
              </a:rPr>
              <a:t>)</a:t>
            </a:r>
          </a:p>
          <a:p>
            <a:r>
              <a:rPr lang="fr-FR" sz="1400" b="1" dirty="0">
                <a:solidFill>
                  <a:schemeClr val="accent2">
                    <a:lumMod val="75000"/>
                  </a:schemeClr>
                </a:solidFill>
              </a:rPr>
              <a:t>		.</a:t>
            </a:r>
            <a:r>
              <a:rPr lang="fr-FR" sz="1400" b="1" dirty="0" err="1">
                <a:solidFill>
                  <a:schemeClr val="accent2">
                    <a:lumMod val="75000"/>
                  </a:schemeClr>
                </a:solidFill>
              </a:rPr>
              <a:t>fadeIn</a:t>
            </a:r>
            <a:r>
              <a:rPr lang="fr-FR" sz="1400" b="1" dirty="0">
                <a:solidFill>
                  <a:schemeClr val="accent2">
                    <a:lumMod val="75000"/>
                  </a:schemeClr>
                </a:solidFill>
              </a:rPr>
              <a:t>(30).</a:t>
            </a:r>
            <a:r>
              <a:rPr lang="fr-FR" sz="1400" b="1" dirty="0" err="1">
                <a:solidFill>
                  <a:schemeClr val="accent2">
                    <a:lumMod val="75000"/>
                  </a:schemeClr>
                </a:solidFill>
              </a:rPr>
              <a:t>fadeOut</a:t>
            </a:r>
            <a:r>
              <a:rPr lang="fr-FR" sz="1400" b="1" dirty="0">
                <a:solidFill>
                  <a:schemeClr val="accent2">
                    <a:lumMod val="75000"/>
                  </a:schemeClr>
                </a:solidFill>
              </a:rPr>
              <a:t>(10000);</a:t>
            </a:r>
          </a:p>
          <a:p>
            <a:r>
              <a:rPr lang="fr-FR" sz="1400" b="1" dirty="0">
                <a:solidFill>
                  <a:schemeClr val="accent2">
                    <a:lumMod val="75000"/>
                  </a:schemeClr>
                </a:solidFill>
              </a:rPr>
              <a:t>});</a:t>
            </a:r>
          </a:p>
          <a:p>
            <a:r>
              <a:rPr lang="fr-FR" sz="1400" b="1" dirty="0">
                <a:solidFill>
                  <a:schemeClr val="accent2">
                    <a:lumMod val="75000"/>
                  </a:schemeClr>
                </a:solidFill>
              </a:rPr>
              <a:t>$("</a:t>
            </a:r>
            <a:r>
              <a:rPr lang="fr-FR" sz="1400" b="1" dirty="0" err="1">
                <a:solidFill>
                  <a:schemeClr val="accent2">
                    <a:lumMod val="75000"/>
                  </a:schemeClr>
                </a:solidFill>
              </a:rPr>
              <a:t>button</a:t>
            </a:r>
            <a:r>
              <a:rPr lang="fr-FR" sz="1400" b="1" dirty="0">
                <a:solidFill>
                  <a:schemeClr val="accent2">
                    <a:lumMod val="75000"/>
                  </a:schemeClr>
                </a:solidFill>
              </a:rPr>
              <a:t>").click(</a:t>
            </a:r>
            <a:r>
              <a:rPr lang="fr-FR" sz="1400" b="1" dirty="0" err="1">
                <a:solidFill>
                  <a:schemeClr val="accent2">
                    <a:lumMod val="75000"/>
                  </a:schemeClr>
                </a:solidFill>
              </a:rPr>
              <a:t>function</a:t>
            </a:r>
            <a:r>
              <a:rPr lang="fr-FR" sz="1400" b="1" dirty="0">
                <a:solidFill>
                  <a:schemeClr val="accent2">
                    <a:lumMod val="75000"/>
                  </a:schemeClr>
                </a:solidFill>
              </a:rPr>
              <a:t> () {</a:t>
            </a:r>
          </a:p>
          <a:p>
            <a:r>
              <a:rPr lang="fr-FR" sz="1400" b="1" dirty="0">
                <a:solidFill>
                  <a:schemeClr val="accent2">
                    <a:lumMod val="75000"/>
                  </a:schemeClr>
                </a:solidFill>
              </a:rPr>
              <a:t>	$("p").trigger("</a:t>
            </a:r>
            <a:r>
              <a:rPr lang="fr-FR" sz="1400" b="1" dirty="0" err="1">
                <a:solidFill>
                  <a:schemeClr val="accent2">
                    <a:lumMod val="75000"/>
                  </a:schemeClr>
                </a:solidFill>
              </a:rPr>
              <a:t>Mon_event</a:t>
            </a:r>
            <a:r>
              <a:rPr lang="fr-FR" sz="1400" b="1" dirty="0">
                <a:solidFill>
                  <a:schemeClr val="accent2">
                    <a:lumMod val="75000"/>
                  </a:schemeClr>
                </a:solidFill>
              </a:rPr>
              <a:t>", [ "Jean-François" ]);</a:t>
            </a:r>
          </a:p>
          <a:p>
            <a:r>
              <a:rPr lang="fr-FR" sz="1400" b="1" dirty="0">
                <a:solidFill>
                  <a:schemeClr val="accent2">
                    <a:lumMod val="75000"/>
                  </a:schemeClr>
                </a:solidFill>
              </a:rPr>
              <a:t>});</a:t>
            </a:r>
          </a:p>
          <a:p>
            <a:r>
              <a:rPr lang="fr-FR" sz="1400" dirty="0"/>
              <a:t>&lt;/script&gt;</a:t>
            </a:r>
          </a:p>
          <a:p>
            <a:r>
              <a:rPr lang="fr-FR" sz="1400" dirty="0"/>
              <a:t>&lt;/body&gt;</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243" y="5805264"/>
            <a:ext cx="4714245" cy="86409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338" y="2060848"/>
            <a:ext cx="4663654" cy="79494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27302261"/>
      </p:ext>
    </p:extLst>
  </p:cSld>
  <p:clrMapOvr>
    <a:masterClrMapping/>
  </p:clrMapOvr>
  <p:transition spd="slow">
    <p:wipe dir="d"/>
  </p:transition>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575192"/>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.off(</a:t>
            </a:r>
            <a:r>
              <a:rPr lang="fr-FR" sz="3100" b="1" i="1" dirty="0" err="1" smtClean="0">
                <a:solidFill>
                  <a:schemeClr val="tx2">
                    <a:lumMod val="75000"/>
                  </a:schemeClr>
                </a:solidFill>
              </a:rPr>
              <a:t>event</a:t>
            </a:r>
            <a:r>
              <a:rPr lang="fr-FR" sz="3100" b="1" i="1" dirty="0" smtClean="0">
                <a:solidFill>
                  <a:schemeClr val="tx2">
                    <a:lumMod val="75000"/>
                  </a:schemeClr>
                </a:solidFill>
              </a:rPr>
              <a:t> [,</a:t>
            </a:r>
            <a:r>
              <a:rPr lang="fr-FR" sz="3100" b="1" i="1" dirty="0" err="1" smtClean="0">
                <a:solidFill>
                  <a:schemeClr val="tx2">
                    <a:lumMod val="75000"/>
                  </a:schemeClr>
                </a:solidFill>
              </a:rPr>
              <a:t>selecteur</a:t>
            </a:r>
            <a:r>
              <a:rPr lang="fr-FR" sz="3100" b="1" i="1" dirty="0">
                <a:solidFill>
                  <a:schemeClr val="tx2">
                    <a:lumMod val="75000"/>
                  </a:schemeClr>
                </a:solidFill>
              </a:rPr>
              <a:t>] </a:t>
            </a:r>
            <a:r>
              <a:rPr lang="fr-FR" sz="3100" b="1" i="1" dirty="0" smtClean="0">
                <a:solidFill>
                  <a:schemeClr val="tx2">
                    <a:lumMod val="75000"/>
                  </a:schemeClr>
                </a:solidFill>
              </a:rPr>
              <a:t>[,</a:t>
            </a:r>
            <a:r>
              <a:rPr lang="fr-FR" sz="3100" b="1" i="1" dirty="0" err="1" smtClean="0">
                <a:solidFill>
                  <a:schemeClr val="tx2">
                    <a:lumMod val="75000"/>
                  </a:schemeClr>
                </a:solidFill>
              </a:rPr>
              <a:t>handler</a:t>
            </a:r>
            <a:r>
              <a:rPr lang="fr-FR" sz="3100" b="1" i="1" dirty="0" smtClean="0">
                <a:solidFill>
                  <a:schemeClr val="tx2">
                    <a:lumMod val="75000"/>
                  </a:schemeClr>
                </a:solidFill>
              </a:rPr>
              <a:t>(</a:t>
            </a:r>
            <a:r>
              <a:rPr lang="fr-FR" sz="3200" b="1" dirty="0" err="1">
                <a:solidFill>
                  <a:schemeClr val="tx2">
                    <a:lumMod val="75000"/>
                  </a:schemeClr>
                </a:solidFill>
              </a:rPr>
              <a:t>eventObject</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78124" y="2060848"/>
            <a:ext cx="8188660" cy="3970318"/>
          </a:xfrm>
          <a:prstGeom prst="rect">
            <a:avLst/>
          </a:prstGeom>
          <a:noFill/>
        </p:spPr>
        <p:txBody>
          <a:bodyPr wrap="square" rtlCol="0">
            <a:spAutoFit/>
          </a:bodyPr>
          <a:lstStyle/>
          <a:p>
            <a:r>
              <a:rPr lang="fr-FR" b="1" dirty="0">
                <a:solidFill>
                  <a:schemeClr val="tx2">
                    <a:lumMod val="75000"/>
                  </a:schemeClr>
                </a:solidFill>
              </a:rPr>
              <a:t>$(cible)</a:t>
            </a:r>
            <a:r>
              <a:rPr lang="fr-FR" b="1" i="1" dirty="0" smtClean="0">
                <a:solidFill>
                  <a:schemeClr val="accent2">
                    <a:lumMod val="75000"/>
                  </a:schemeClr>
                </a:solidFill>
              </a:rPr>
              <a:t>.</a:t>
            </a:r>
            <a:r>
              <a:rPr lang="fr-FR" b="1" i="1" dirty="0">
                <a:solidFill>
                  <a:schemeClr val="accent2">
                    <a:lumMod val="75000"/>
                  </a:schemeClr>
                </a:solidFill>
              </a:rPr>
              <a:t>off(</a:t>
            </a:r>
            <a:r>
              <a:rPr lang="fr-FR" b="1" i="1" dirty="0" err="1">
                <a:solidFill>
                  <a:schemeClr val="tx2">
                    <a:lumMod val="75000"/>
                  </a:schemeClr>
                </a:solidFill>
              </a:rPr>
              <a:t>event</a:t>
            </a:r>
            <a:r>
              <a:rPr lang="fr-FR" b="1" i="1" dirty="0">
                <a:solidFill>
                  <a:schemeClr val="tx2">
                    <a:lumMod val="75000"/>
                  </a:schemeClr>
                </a:solidFill>
              </a:rPr>
              <a:t> [,</a:t>
            </a:r>
            <a:r>
              <a:rPr lang="fr-FR" b="1" i="1" dirty="0" err="1">
                <a:solidFill>
                  <a:schemeClr val="tx2">
                    <a:lumMod val="75000"/>
                  </a:schemeClr>
                </a:solidFill>
              </a:rPr>
              <a:t>selecteur</a:t>
            </a:r>
            <a:r>
              <a:rPr lang="fr-FR" b="1" i="1" dirty="0">
                <a:solidFill>
                  <a:schemeClr val="tx2">
                    <a:lumMod val="75000"/>
                  </a:schemeClr>
                </a:solidFill>
              </a:rPr>
              <a:t>] [,</a:t>
            </a:r>
            <a:r>
              <a:rPr lang="fr-FR" b="1" i="1" dirty="0" err="1" smtClean="0">
                <a:solidFill>
                  <a:schemeClr val="tx2">
                    <a:lumMod val="75000"/>
                  </a:schemeClr>
                </a:solidFill>
              </a:rPr>
              <a:t>handler</a:t>
            </a:r>
            <a:r>
              <a:rPr lang="fr-FR" b="1" i="1" dirty="0" smtClean="0">
                <a:solidFill>
                  <a:schemeClr val="tx2">
                    <a:lumMod val="75000"/>
                  </a:schemeClr>
                </a:solidFill>
              </a:rPr>
              <a:t>(</a:t>
            </a:r>
            <a:r>
              <a:rPr lang="fr-FR" b="1" dirty="0" err="1">
                <a:solidFill>
                  <a:schemeClr val="tx2">
                    <a:lumMod val="75000"/>
                  </a:schemeClr>
                </a:solidFill>
              </a:rPr>
              <a:t>eventObject</a:t>
            </a:r>
            <a:r>
              <a:rPr lang="fr-FR" b="1" i="1" dirty="0" smtClean="0">
                <a:solidFill>
                  <a:schemeClr val="tx2">
                    <a:lumMod val="75000"/>
                  </a:schemeClr>
                </a:solidFill>
              </a:rPr>
              <a:t>)]</a:t>
            </a:r>
            <a:r>
              <a:rPr lang="fr-FR" b="1" i="1" dirty="0" smtClean="0">
                <a:solidFill>
                  <a:schemeClr val="accent2">
                    <a:lumMod val="75000"/>
                  </a:schemeClr>
                </a:solidFill>
              </a:rPr>
              <a:t>)</a:t>
            </a:r>
            <a:endParaRPr lang="fr-FR" dirty="0" smtClean="0"/>
          </a:p>
          <a:p>
            <a:r>
              <a:rPr lang="fr-FR" dirty="0" smtClean="0"/>
              <a:t>Supprime tous les gestionnaires d'évènement (</a:t>
            </a:r>
            <a:r>
              <a:rPr lang="fr-FR" dirty="0" err="1" smtClean="0"/>
              <a:t>handlers</a:t>
            </a:r>
            <a:r>
              <a:rPr lang="fr-FR" dirty="0" smtClean="0"/>
              <a:t>) attachés aux éléments sélectionnés par le jeu </a:t>
            </a:r>
            <a:r>
              <a:rPr lang="fr-FR" b="1" dirty="0" smtClean="0">
                <a:solidFill>
                  <a:schemeClr val="tx2">
                    <a:lumMod val="75000"/>
                  </a:schemeClr>
                </a:solidFill>
              </a:rPr>
              <a:t>$(cible)</a:t>
            </a:r>
            <a:r>
              <a:rPr lang="fr-FR" dirty="0" smtClean="0"/>
              <a:t>.</a:t>
            </a:r>
            <a:endParaRPr lang="fr-FR" b="1" dirty="0">
              <a:solidFill>
                <a:schemeClr val="tx2">
                  <a:lumMod val="75000"/>
                </a:schemeClr>
              </a:solidFill>
            </a:endParaRPr>
          </a:p>
          <a:p>
            <a:endParaRPr lang="fr-FR" b="1" dirty="0" smtClean="0">
              <a:solidFill>
                <a:schemeClr val="accent2">
                  <a:lumMod val="75000"/>
                </a:schemeClr>
              </a:solidFill>
            </a:endParaRPr>
          </a:p>
          <a:p>
            <a:r>
              <a:rPr lang="fr-FR" b="1" dirty="0" err="1" smtClean="0">
                <a:solidFill>
                  <a:schemeClr val="tx2">
                    <a:lumMod val="75000"/>
                  </a:schemeClr>
                </a:solidFill>
              </a:rPr>
              <a:t>event</a:t>
            </a:r>
            <a:r>
              <a:rPr lang="fr-FR" b="1" dirty="0" smtClean="0">
                <a:solidFill>
                  <a:schemeClr val="tx2">
                    <a:lumMod val="75000"/>
                  </a:schemeClr>
                </a:solidFill>
              </a:rPr>
              <a:t> :</a:t>
            </a:r>
          </a:p>
          <a:p>
            <a:r>
              <a:rPr lang="fr-FR" dirty="0" smtClean="0"/>
              <a:t>Chaîne de caractères définissant un ou plusieurs évènements. Par exemple : "</a:t>
            </a:r>
            <a:r>
              <a:rPr lang="fr-FR" dirty="0" err="1" smtClean="0"/>
              <a:t>keydown</a:t>
            </a:r>
            <a:r>
              <a:rPr lang="fr-FR" dirty="0" smtClean="0"/>
              <a:t> </a:t>
            </a:r>
            <a:r>
              <a:rPr lang="fr-FR" dirty="0" err="1" smtClean="0"/>
              <a:t>keypress</a:t>
            </a:r>
            <a:r>
              <a:rPr lang="fr-FR" dirty="0" smtClean="0"/>
              <a:t>",</a:t>
            </a:r>
          </a:p>
          <a:p>
            <a:endParaRPr lang="fr-FR" b="1" dirty="0" smtClean="0">
              <a:solidFill>
                <a:schemeClr val="tx2">
                  <a:lumMod val="75000"/>
                </a:schemeClr>
              </a:solidFill>
            </a:endParaRPr>
          </a:p>
          <a:p>
            <a:r>
              <a:rPr lang="fr-FR" b="1" dirty="0" err="1" smtClean="0">
                <a:solidFill>
                  <a:schemeClr val="tx2">
                    <a:lumMod val="75000"/>
                  </a:schemeClr>
                </a:solidFill>
              </a:rPr>
              <a:t>selecteur</a:t>
            </a:r>
            <a:r>
              <a:rPr lang="fr-FR" b="1" dirty="0" smtClean="0">
                <a:solidFill>
                  <a:schemeClr val="tx2">
                    <a:lumMod val="75000"/>
                  </a:schemeClr>
                </a:solidFill>
              </a:rPr>
              <a:t> </a:t>
            </a:r>
            <a:r>
              <a:rPr lang="fr-FR" b="1" dirty="0">
                <a:solidFill>
                  <a:schemeClr val="tx2">
                    <a:lumMod val="75000"/>
                  </a:schemeClr>
                </a:solidFill>
              </a:rPr>
              <a:t>:</a:t>
            </a:r>
          </a:p>
          <a:p>
            <a:r>
              <a:rPr lang="fr-FR" dirty="0" smtClean="0"/>
              <a:t>Optionnel. Sélecteur qui doit correspondre à l'un de ceux passés avec </a:t>
            </a:r>
            <a:r>
              <a:rPr lang="fr-FR" b="1" dirty="0" smtClean="0">
                <a:solidFill>
                  <a:schemeClr val="tx2">
                    <a:lumMod val="75000"/>
                  </a:schemeClr>
                </a:solidFill>
              </a:rPr>
              <a:t>.on()</a:t>
            </a:r>
          </a:p>
          <a:p>
            <a:endParaRPr lang="fr-FR" b="1" dirty="0" smtClean="0">
              <a:solidFill>
                <a:schemeClr val="tx2">
                  <a:lumMod val="75000"/>
                </a:schemeClr>
              </a:solidFill>
            </a:endParaRPr>
          </a:p>
          <a:p>
            <a:r>
              <a:rPr lang="fr-FR" b="1" dirty="0" err="1">
                <a:solidFill>
                  <a:schemeClr val="tx2">
                    <a:lumMod val="75000"/>
                  </a:schemeClr>
                </a:solidFill>
              </a:rPr>
              <a:t>handler</a:t>
            </a:r>
            <a:r>
              <a:rPr lang="fr-FR" b="1" dirty="0">
                <a:solidFill>
                  <a:schemeClr val="tx2">
                    <a:lumMod val="75000"/>
                  </a:schemeClr>
                </a:solidFill>
              </a:rPr>
              <a:t>(</a:t>
            </a:r>
            <a:r>
              <a:rPr lang="fr-FR" b="1" dirty="0" err="1">
                <a:solidFill>
                  <a:schemeClr val="tx2">
                    <a:lumMod val="75000"/>
                  </a:schemeClr>
                </a:solidFill>
              </a:rPr>
              <a:t>eventObject</a:t>
            </a:r>
            <a:r>
              <a:rPr lang="fr-FR" b="1" dirty="0">
                <a:solidFill>
                  <a:schemeClr val="tx2">
                    <a:lumMod val="75000"/>
                  </a:schemeClr>
                </a:solidFill>
              </a:rPr>
              <a:t>)</a:t>
            </a:r>
            <a:endParaRPr lang="fr-FR" dirty="0"/>
          </a:p>
          <a:p>
            <a:r>
              <a:rPr lang="fr-FR" dirty="0"/>
              <a:t>Fonction </a:t>
            </a:r>
            <a:r>
              <a:rPr lang="fr-FR" dirty="0" smtClean="0"/>
              <a:t>préalablement attachée à l'évènement ou bien la valeur </a:t>
            </a:r>
            <a:r>
              <a:rPr lang="fr-FR" i="1" dirty="0" smtClean="0">
                <a:solidFill>
                  <a:schemeClr val="tx2">
                    <a:lumMod val="75000"/>
                  </a:schemeClr>
                </a:solidFill>
              </a:rPr>
              <a:t>false</a:t>
            </a:r>
            <a:r>
              <a:rPr lang="fr-FR" dirty="0" smtClean="0"/>
              <a:t>.</a:t>
            </a:r>
            <a:endParaRPr lang="fr-FR" dirty="0">
              <a:solidFill>
                <a:schemeClr val="tx2">
                  <a:lumMod val="75000"/>
                </a:schemeClr>
              </a:solidFill>
            </a:endParaRPr>
          </a:p>
          <a:p>
            <a:endParaRPr lang="fr-FR" b="1" dirty="0" smtClean="0">
              <a:solidFill>
                <a:schemeClr val="tx2">
                  <a:lumMod val="75000"/>
                </a:schemeClr>
              </a:solidFill>
            </a:endParaRPr>
          </a:p>
        </p:txBody>
      </p:sp>
    </p:spTree>
    <p:extLst>
      <p:ext uri="{BB962C8B-B14F-4D97-AF65-F5344CB8AC3E}">
        <p14:creationId xmlns:p14="http://schemas.microsoft.com/office/powerpoint/2010/main" val="2027229355"/>
      </p:ext>
    </p:extLst>
  </p:cSld>
  <p:clrMapOvr>
    <a:masterClrMapping/>
  </p:clrMapOvr>
  <p:transition spd="slow">
    <p:wipe dir="d"/>
  </p:transition>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28716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.off(</a:t>
            </a:r>
            <a:r>
              <a:rPr lang="fr-FR" sz="3100" b="1" i="1" dirty="0" err="1" smtClean="0">
                <a:solidFill>
                  <a:schemeClr val="tx2">
                    <a:lumMod val="75000"/>
                  </a:schemeClr>
                </a:solidFill>
              </a:rPr>
              <a:t>event</a:t>
            </a:r>
            <a:r>
              <a:rPr lang="fr-FR" sz="3100" b="1" i="1" dirty="0" smtClean="0">
                <a:solidFill>
                  <a:schemeClr val="tx2">
                    <a:lumMod val="75000"/>
                  </a:schemeClr>
                </a:solidFill>
              </a:rPr>
              <a:t> [,</a:t>
            </a:r>
            <a:r>
              <a:rPr lang="fr-FR" sz="3100" b="1" i="1" dirty="0" err="1" smtClean="0">
                <a:solidFill>
                  <a:schemeClr val="tx2">
                    <a:lumMod val="75000"/>
                  </a:schemeClr>
                </a:solidFill>
              </a:rPr>
              <a:t>selecteur</a:t>
            </a:r>
            <a:r>
              <a:rPr lang="fr-FR" sz="3100" b="1" i="1" dirty="0">
                <a:solidFill>
                  <a:schemeClr val="tx2">
                    <a:lumMod val="75000"/>
                  </a:schemeClr>
                </a:solidFill>
              </a:rPr>
              <a:t>] </a:t>
            </a:r>
            <a:r>
              <a:rPr lang="fr-FR" sz="3100" b="1" i="1" dirty="0" smtClean="0">
                <a:solidFill>
                  <a:schemeClr val="tx2">
                    <a:lumMod val="75000"/>
                  </a:schemeClr>
                </a:solidFill>
              </a:rPr>
              <a:t>[,</a:t>
            </a:r>
            <a:r>
              <a:rPr lang="fr-FR" sz="3100" b="1" i="1" dirty="0" err="1" smtClean="0">
                <a:solidFill>
                  <a:schemeClr val="tx2">
                    <a:lumMod val="75000"/>
                  </a:schemeClr>
                </a:solidFill>
              </a:rPr>
              <a:t>handler</a:t>
            </a:r>
            <a:r>
              <a:rPr lang="fr-FR" sz="3100" b="1" i="1" dirty="0" smtClean="0">
                <a:solidFill>
                  <a:schemeClr val="tx2">
                    <a:lumMod val="75000"/>
                  </a:schemeClr>
                </a:solidFill>
              </a:rPr>
              <a:t>(</a:t>
            </a:r>
            <a:r>
              <a:rPr lang="fr-FR" sz="3200" b="1" dirty="0" err="1">
                <a:solidFill>
                  <a:schemeClr val="tx2">
                    <a:lumMod val="75000"/>
                  </a:schemeClr>
                </a:solidFill>
              </a:rPr>
              <a:t>eventObject</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52428" y="1544858"/>
            <a:ext cx="8188660" cy="5324535"/>
          </a:xfrm>
          <a:prstGeom prst="rect">
            <a:avLst/>
          </a:prstGeom>
          <a:noFill/>
        </p:spPr>
        <p:txBody>
          <a:bodyPr wrap="square" rtlCol="0">
            <a:spAutoFit/>
          </a:bodyPr>
          <a:lstStyle/>
          <a:p>
            <a:r>
              <a:rPr lang="fr-FR" dirty="0" smtClean="0"/>
              <a:t>Exemple :</a:t>
            </a:r>
            <a:endParaRPr lang="fr-FR" b="1" dirty="0">
              <a:solidFill>
                <a:schemeClr val="tx2">
                  <a:lumMod val="75000"/>
                </a:schemeClr>
              </a:solidFill>
            </a:endParaRPr>
          </a:p>
          <a:p>
            <a:r>
              <a:rPr lang="fr-FR" sz="1400" dirty="0" smtClean="0"/>
              <a:t>...</a:t>
            </a:r>
            <a:endParaRPr lang="fr-FR" sz="1400" dirty="0"/>
          </a:p>
          <a:p>
            <a:r>
              <a:rPr lang="fr-FR" sz="1400" dirty="0" err="1"/>
              <a:t>button</a:t>
            </a:r>
            <a:r>
              <a:rPr lang="fr-FR" sz="1400" dirty="0"/>
              <a:t> { margin:5px; }</a:t>
            </a:r>
          </a:p>
          <a:p>
            <a:r>
              <a:rPr lang="fr-FR" sz="1400" dirty="0" err="1"/>
              <a:t>button#premier</a:t>
            </a:r>
            <a:r>
              <a:rPr lang="fr-FR" sz="1400" dirty="0"/>
              <a:t> { </a:t>
            </a:r>
            <a:r>
              <a:rPr lang="fr-FR" sz="1400" dirty="0" err="1"/>
              <a:t>color:red</a:t>
            </a:r>
            <a:r>
              <a:rPr lang="fr-FR" sz="1400" dirty="0"/>
              <a:t>; </a:t>
            </a:r>
            <a:r>
              <a:rPr lang="fr-FR" sz="1400" dirty="0" err="1"/>
              <a:t>background:yellow</a:t>
            </a:r>
            <a:r>
              <a:rPr lang="fr-FR" sz="1400" dirty="0"/>
              <a:t>; }</a:t>
            </a:r>
          </a:p>
          <a:p>
            <a:r>
              <a:rPr lang="fr-FR" sz="1400" dirty="0" smtClean="0"/>
              <a:t>...</a:t>
            </a:r>
          </a:p>
          <a:p>
            <a:r>
              <a:rPr lang="fr-FR" sz="1400" dirty="0" smtClean="0"/>
              <a:t> &lt;</a:t>
            </a:r>
            <a:r>
              <a:rPr lang="fr-FR" sz="1400" dirty="0"/>
              <a:t>body&gt;</a:t>
            </a:r>
          </a:p>
          <a:p>
            <a:r>
              <a:rPr lang="fr-FR" sz="1400" dirty="0"/>
              <a:t>&lt;</a:t>
            </a:r>
            <a:r>
              <a:rPr lang="fr-FR" sz="1400" dirty="0" err="1"/>
              <a:t>button</a:t>
            </a:r>
            <a:r>
              <a:rPr lang="fr-FR" sz="1400" dirty="0"/>
              <a:t> id="premier"&gt;Ne fait rien ...&lt;/</a:t>
            </a:r>
            <a:r>
              <a:rPr lang="fr-FR" sz="1400" dirty="0" err="1"/>
              <a:t>button</a:t>
            </a:r>
            <a:r>
              <a:rPr lang="fr-FR" sz="1400" dirty="0"/>
              <a:t>&gt;</a:t>
            </a:r>
          </a:p>
          <a:p>
            <a:r>
              <a:rPr lang="fr-FR" sz="1400" dirty="0"/>
              <a:t>&lt;</a:t>
            </a:r>
            <a:r>
              <a:rPr lang="fr-FR" sz="1400" dirty="0" err="1"/>
              <a:t>button</a:t>
            </a:r>
            <a:r>
              <a:rPr lang="fr-FR" sz="1400" dirty="0"/>
              <a:t> id="on"&gt;Ajoute l'évènement click&lt;/</a:t>
            </a:r>
            <a:r>
              <a:rPr lang="fr-FR" sz="1400" dirty="0" err="1"/>
              <a:t>button</a:t>
            </a:r>
            <a:r>
              <a:rPr lang="fr-FR" sz="1400" dirty="0"/>
              <a:t>&gt;</a:t>
            </a:r>
          </a:p>
          <a:p>
            <a:r>
              <a:rPr lang="fr-FR" sz="1400" dirty="0"/>
              <a:t>&lt;</a:t>
            </a:r>
            <a:r>
              <a:rPr lang="fr-FR" sz="1400" dirty="0" err="1"/>
              <a:t>button</a:t>
            </a:r>
            <a:r>
              <a:rPr lang="fr-FR" sz="1400" dirty="0"/>
              <a:t> id="off"&gt;Supprime l'évènement click&lt;/</a:t>
            </a:r>
            <a:r>
              <a:rPr lang="fr-FR" sz="1400" dirty="0" err="1"/>
              <a:t>button</a:t>
            </a:r>
            <a:r>
              <a:rPr lang="fr-FR" sz="1400" dirty="0"/>
              <a:t>&gt;</a:t>
            </a:r>
          </a:p>
          <a:p>
            <a:r>
              <a:rPr lang="fr-FR" sz="1400" dirty="0"/>
              <a:t>&lt;div style="</a:t>
            </a:r>
            <a:r>
              <a:rPr lang="fr-FR" sz="1400" dirty="0" err="1"/>
              <a:t>display:none</a:t>
            </a:r>
            <a:r>
              <a:rPr lang="fr-FR" sz="1400" dirty="0"/>
              <a:t>;"&gt;Click !&lt;/div&gt;</a:t>
            </a:r>
          </a:p>
          <a:p>
            <a:r>
              <a:rPr lang="fr-FR" sz="1400" dirty="0"/>
              <a:t>&lt;script&gt;</a:t>
            </a:r>
          </a:p>
          <a:p>
            <a:r>
              <a:rPr lang="fr-FR" sz="1400" b="1" dirty="0" err="1">
                <a:solidFill>
                  <a:schemeClr val="accent2">
                    <a:lumMod val="75000"/>
                  </a:schemeClr>
                </a:solidFill>
              </a:rPr>
              <a:t>function</a:t>
            </a:r>
            <a:r>
              <a:rPr lang="fr-FR" sz="1400" b="1" dirty="0">
                <a:solidFill>
                  <a:schemeClr val="accent2">
                    <a:lumMod val="75000"/>
                  </a:schemeClr>
                </a:solidFill>
              </a:rPr>
              <a:t> </a:t>
            </a:r>
            <a:r>
              <a:rPr lang="fr-FR" sz="1400" b="1" dirty="0" err="1">
                <a:solidFill>
                  <a:schemeClr val="accent2">
                    <a:lumMod val="75000"/>
                  </a:schemeClr>
                </a:solidFill>
              </a:rPr>
              <a:t>aClick</a:t>
            </a:r>
            <a:r>
              <a:rPr lang="fr-FR" sz="1400" b="1" dirty="0">
                <a:solidFill>
                  <a:schemeClr val="accent2">
                    <a:lumMod val="75000"/>
                  </a:schemeClr>
                </a:solidFill>
              </a:rPr>
              <a:t>() {</a:t>
            </a:r>
          </a:p>
          <a:p>
            <a:r>
              <a:rPr lang="fr-FR" sz="1400" b="1" dirty="0" smtClean="0">
                <a:solidFill>
                  <a:schemeClr val="accent2">
                    <a:lumMod val="75000"/>
                  </a:schemeClr>
                </a:solidFill>
              </a:rPr>
              <a:t>      $("</a:t>
            </a:r>
            <a:r>
              <a:rPr lang="fr-FR" sz="1400" b="1" dirty="0">
                <a:solidFill>
                  <a:schemeClr val="accent2">
                    <a:lumMod val="75000"/>
                  </a:schemeClr>
                </a:solidFill>
              </a:rPr>
              <a:t>div").show().</a:t>
            </a:r>
            <a:r>
              <a:rPr lang="fr-FR" sz="1400" b="1" dirty="0" err="1">
                <a:solidFill>
                  <a:schemeClr val="accent2">
                    <a:lumMod val="75000"/>
                  </a:schemeClr>
                </a:solidFill>
              </a:rPr>
              <a:t>fadeOut</a:t>
            </a:r>
            <a:r>
              <a:rPr lang="fr-FR" sz="1400" b="1" dirty="0">
                <a:solidFill>
                  <a:schemeClr val="accent2">
                    <a:lumMod val="75000"/>
                  </a:schemeClr>
                </a:solidFill>
              </a:rPr>
              <a:t>("slow");</a:t>
            </a:r>
          </a:p>
          <a:p>
            <a:r>
              <a:rPr lang="fr-FR" sz="1400" b="1" dirty="0">
                <a:solidFill>
                  <a:schemeClr val="accent2">
                    <a:lumMod val="75000"/>
                  </a:schemeClr>
                </a:solidFill>
              </a:rPr>
              <a:t>}</a:t>
            </a:r>
          </a:p>
          <a:p>
            <a:r>
              <a:rPr lang="fr-FR" sz="1400" b="1" dirty="0">
                <a:solidFill>
                  <a:schemeClr val="accent2">
                    <a:lumMod val="75000"/>
                  </a:schemeClr>
                </a:solidFill>
              </a:rPr>
              <a:t>$("#on").click(</a:t>
            </a:r>
            <a:r>
              <a:rPr lang="fr-FR" sz="1400" b="1" dirty="0" err="1">
                <a:solidFill>
                  <a:schemeClr val="accent2">
                    <a:lumMod val="75000"/>
                  </a:schemeClr>
                </a:solidFill>
              </a:rPr>
              <a:t>function</a:t>
            </a:r>
            <a:r>
              <a:rPr lang="fr-FR" sz="1400" b="1" dirty="0">
                <a:solidFill>
                  <a:schemeClr val="accent2">
                    <a:lumMod val="75000"/>
                  </a:schemeClr>
                </a:solidFill>
              </a:rPr>
              <a:t> () {</a:t>
            </a:r>
          </a:p>
          <a:p>
            <a:r>
              <a:rPr lang="fr-FR" sz="1400" b="1" dirty="0" smtClean="0">
                <a:solidFill>
                  <a:schemeClr val="accent2">
                    <a:lumMod val="75000"/>
                  </a:schemeClr>
                </a:solidFill>
              </a:rPr>
              <a:t>      $("</a:t>
            </a:r>
            <a:r>
              <a:rPr lang="fr-FR" sz="1400" b="1" dirty="0">
                <a:solidFill>
                  <a:schemeClr val="accent2">
                    <a:lumMod val="75000"/>
                  </a:schemeClr>
                </a:solidFill>
              </a:rPr>
              <a:t>body").on("click", "#premier", </a:t>
            </a:r>
            <a:r>
              <a:rPr lang="fr-FR" sz="1400" b="1" dirty="0" err="1">
                <a:solidFill>
                  <a:schemeClr val="accent2">
                    <a:lumMod val="75000"/>
                  </a:schemeClr>
                </a:solidFill>
              </a:rPr>
              <a:t>aClick</a:t>
            </a:r>
            <a:r>
              <a:rPr lang="fr-FR" sz="1400" b="1" dirty="0">
                <a:solidFill>
                  <a:schemeClr val="accent2">
                    <a:lumMod val="75000"/>
                  </a:schemeClr>
                </a:solidFill>
              </a:rPr>
              <a:t>)</a:t>
            </a:r>
          </a:p>
          <a:p>
            <a:r>
              <a:rPr lang="fr-FR" sz="1400" b="1" dirty="0">
                <a:solidFill>
                  <a:schemeClr val="accent2">
                    <a:lumMod val="75000"/>
                  </a:schemeClr>
                </a:solidFill>
              </a:rPr>
              <a:t>	</a:t>
            </a:r>
            <a:r>
              <a:rPr lang="fr-FR" sz="1400" b="1" dirty="0" smtClean="0">
                <a:solidFill>
                  <a:schemeClr val="accent2">
                    <a:lumMod val="75000"/>
                  </a:schemeClr>
                </a:solidFill>
              </a:rPr>
              <a:t> .</a:t>
            </a:r>
            <a:r>
              <a:rPr lang="fr-FR" sz="1400" b="1" dirty="0" err="1">
                <a:solidFill>
                  <a:schemeClr val="accent2">
                    <a:lumMod val="75000"/>
                  </a:schemeClr>
                </a:solidFill>
              </a:rPr>
              <a:t>find</a:t>
            </a:r>
            <a:r>
              <a:rPr lang="fr-FR" sz="1400" b="1" dirty="0">
                <a:solidFill>
                  <a:schemeClr val="accent2">
                    <a:lumMod val="75000"/>
                  </a:schemeClr>
                </a:solidFill>
              </a:rPr>
              <a:t>("#premier").</a:t>
            </a:r>
            <a:r>
              <a:rPr lang="fr-FR" sz="1400" b="1" dirty="0" err="1">
                <a:solidFill>
                  <a:schemeClr val="accent2">
                    <a:lumMod val="75000"/>
                  </a:schemeClr>
                </a:solidFill>
              </a:rPr>
              <a:t>text</a:t>
            </a:r>
            <a:r>
              <a:rPr lang="fr-FR" sz="1400" b="1" dirty="0">
                <a:solidFill>
                  <a:schemeClr val="accent2">
                    <a:lumMod val="75000"/>
                  </a:schemeClr>
                </a:solidFill>
              </a:rPr>
              <a:t>("Vous pouvez cliquer !");</a:t>
            </a:r>
          </a:p>
          <a:p>
            <a:r>
              <a:rPr lang="fr-FR" sz="1400" b="1" dirty="0">
                <a:solidFill>
                  <a:schemeClr val="accent2">
                    <a:lumMod val="75000"/>
                  </a:schemeClr>
                </a:solidFill>
              </a:rPr>
              <a:t>});</a:t>
            </a:r>
          </a:p>
          <a:p>
            <a:r>
              <a:rPr lang="fr-FR" sz="1400" b="1" dirty="0">
                <a:solidFill>
                  <a:schemeClr val="accent2">
                    <a:lumMod val="75000"/>
                  </a:schemeClr>
                </a:solidFill>
              </a:rPr>
              <a:t>$("#off").click(</a:t>
            </a:r>
            <a:r>
              <a:rPr lang="fr-FR" sz="1400" b="1" dirty="0" err="1">
                <a:solidFill>
                  <a:schemeClr val="accent2">
                    <a:lumMod val="75000"/>
                  </a:schemeClr>
                </a:solidFill>
              </a:rPr>
              <a:t>function</a:t>
            </a:r>
            <a:r>
              <a:rPr lang="fr-FR" sz="1400" b="1" dirty="0">
                <a:solidFill>
                  <a:schemeClr val="accent2">
                    <a:lumMod val="75000"/>
                  </a:schemeClr>
                </a:solidFill>
              </a:rPr>
              <a:t> () {</a:t>
            </a:r>
          </a:p>
          <a:p>
            <a:r>
              <a:rPr lang="fr-FR" sz="1400" b="1" dirty="0" smtClean="0">
                <a:solidFill>
                  <a:schemeClr val="accent2">
                    <a:lumMod val="75000"/>
                  </a:schemeClr>
                </a:solidFill>
              </a:rPr>
              <a:t>      $("</a:t>
            </a:r>
            <a:r>
              <a:rPr lang="fr-FR" sz="1400" b="1" dirty="0">
                <a:solidFill>
                  <a:schemeClr val="accent2">
                    <a:lumMod val="75000"/>
                  </a:schemeClr>
                </a:solidFill>
              </a:rPr>
              <a:t>body").off("click", "#premier", </a:t>
            </a:r>
            <a:r>
              <a:rPr lang="fr-FR" sz="1400" b="1" dirty="0" err="1">
                <a:solidFill>
                  <a:schemeClr val="accent2">
                    <a:lumMod val="75000"/>
                  </a:schemeClr>
                </a:solidFill>
              </a:rPr>
              <a:t>aClick</a:t>
            </a:r>
            <a:r>
              <a:rPr lang="fr-FR" sz="1400" b="1" dirty="0">
                <a:solidFill>
                  <a:schemeClr val="accent2">
                    <a:lumMod val="75000"/>
                  </a:schemeClr>
                </a:solidFill>
              </a:rPr>
              <a:t>)</a:t>
            </a:r>
          </a:p>
          <a:p>
            <a:r>
              <a:rPr lang="fr-FR" sz="1400" b="1" dirty="0">
                <a:solidFill>
                  <a:schemeClr val="accent2">
                    <a:lumMod val="75000"/>
                  </a:schemeClr>
                </a:solidFill>
              </a:rPr>
              <a:t>	</a:t>
            </a:r>
            <a:r>
              <a:rPr lang="fr-FR" sz="1400" b="1" dirty="0" smtClean="0">
                <a:solidFill>
                  <a:schemeClr val="accent2">
                    <a:lumMod val="75000"/>
                  </a:schemeClr>
                </a:solidFill>
              </a:rPr>
              <a:t>  </a:t>
            </a:r>
            <a:r>
              <a:rPr lang="fr-FR" sz="1400" b="1" dirty="0">
                <a:solidFill>
                  <a:schemeClr val="accent2">
                    <a:lumMod val="75000"/>
                  </a:schemeClr>
                </a:solidFill>
              </a:rPr>
              <a:t>.</a:t>
            </a:r>
            <a:r>
              <a:rPr lang="fr-FR" sz="1400" b="1" dirty="0" err="1">
                <a:solidFill>
                  <a:schemeClr val="accent2">
                    <a:lumMod val="75000"/>
                  </a:schemeClr>
                </a:solidFill>
              </a:rPr>
              <a:t>find</a:t>
            </a:r>
            <a:r>
              <a:rPr lang="fr-FR" sz="1400" b="1" dirty="0">
                <a:solidFill>
                  <a:schemeClr val="accent2">
                    <a:lumMod val="75000"/>
                  </a:schemeClr>
                </a:solidFill>
              </a:rPr>
              <a:t>("#premier").</a:t>
            </a:r>
            <a:r>
              <a:rPr lang="fr-FR" sz="1400" b="1" dirty="0" err="1">
                <a:solidFill>
                  <a:schemeClr val="accent2">
                    <a:lumMod val="75000"/>
                  </a:schemeClr>
                </a:solidFill>
              </a:rPr>
              <a:t>text</a:t>
            </a:r>
            <a:r>
              <a:rPr lang="fr-FR" sz="1400" b="1" dirty="0">
                <a:solidFill>
                  <a:schemeClr val="accent2">
                    <a:lumMod val="75000"/>
                  </a:schemeClr>
                </a:solidFill>
              </a:rPr>
              <a:t>("Ne fait rien ..");</a:t>
            </a:r>
          </a:p>
          <a:p>
            <a:r>
              <a:rPr lang="fr-FR" sz="1400" b="1" dirty="0">
                <a:solidFill>
                  <a:schemeClr val="accent2">
                    <a:lumMod val="75000"/>
                  </a:schemeClr>
                </a:solidFill>
              </a:rPr>
              <a:t>});</a:t>
            </a:r>
          </a:p>
          <a:p>
            <a:r>
              <a:rPr lang="fr-FR" sz="1400" dirty="0"/>
              <a:t>&lt;/script&gt;</a:t>
            </a:r>
          </a:p>
          <a:p>
            <a:r>
              <a:rPr lang="fr-FR" sz="1400" dirty="0"/>
              <a:t>&lt;/body&gt;</a:t>
            </a:r>
            <a:endParaRPr lang="fr-FR" sz="1400" dirty="0" smtClean="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628800"/>
            <a:ext cx="4857750" cy="4857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3888037"/>
            <a:ext cx="5410200" cy="6381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15765189"/>
      </p:ext>
    </p:extLst>
  </p:cSld>
  <p:clrMapOvr>
    <a:masterClrMapping/>
  </p:clrMapOvr>
  <p:transition spd="slow">
    <p:wipe dir="d"/>
  </p:transition>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575192"/>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unbind</a:t>
            </a:r>
            <a:r>
              <a:rPr lang="fr-FR" sz="3100" b="1" i="1" dirty="0" smtClean="0">
                <a:solidFill>
                  <a:schemeClr val="accent2">
                    <a:lumMod val="75000"/>
                  </a:schemeClr>
                </a:solidFill>
              </a:rPr>
              <a:t>(</a:t>
            </a:r>
            <a:r>
              <a:rPr lang="fr-FR" sz="3100" b="1" i="1" dirty="0" err="1" smtClean="0">
                <a:solidFill>
                  <a:schemeClr val="tx2">
                    <a:lumMod val="75000"/>
                  </a:schemeClr>
                </a:solidFill>
              </a:rPr>
              <a:t>event</a:t>
            </a:r>
            <a:r>
              <a:rPr lang="fr-FR" sz="3100" b="1" i="1" dirty="0" smtClean="0">
                <a:solidFill>
                  <a:schemeClr val="tx2">
                    <a:lumMod val="75000"/>
                  </a:schemeClr>
                </a:solidFill>
              </a:rPr>
              <a:t> [,</a:t>
            </a:r>
            <a:r>
              <a:rPr lang="fr-FR" sz="3100" b="1" i="1" dirty="0" err="1" smtClean="0">
                <a:solidFill>
                  <a:schemeClr val="tx2">
                    <a:lumMod val="75000"/>
                  </a:schemeClr>
                </a:solidFill>
              </a:rPr>
              <a:t>handler</a:t>
            </a:r>
            <a:r>
              <a:rPr lang="fr-FR" sz="3100" b="1" i="1" dirty="0" smtClean="0">
                <a:solidFill>
                  <a:schemeClr val="tx2">
                    <a:lumMod val="75000"/>
                  </a:schemeClr>
                </a:solidFill>
              </a:rPr>
              <a:t>(</a:t>
            </a:r>
            <a:r>
              <a:rPr lang="fr-FR" sz="3200" b="1" dirty="0" err="1">
                <a:solidFill>
                  <a:schemeClr val="tx2">
                    <a:lumMod val="75000"/>
                  </a:schemeClr>
                </a:solidFill>
              </a:rPr>
              <a:t>eventObject</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78124" y="2060848"/>
            <a:ext cx="8188660" cy="3416320"/>
          </a:xfrm>
          <a:prstGeom prst="rect">
            <a:avLst/>
          </a:prstGeom>
          <a:noFill/>
        </p:spPr>
        <p:txBody>
          <a:bodyPr wrap="square" rtlCol="0">
            <a:spAutoFit/>
          </a:bodyPr>
          <a:lstStyle/>
          <a:p>
            <a:r>
              <a:rPr lang="fr-FR" b="1" dirty="0">
                <a:solidFill>
                  <a:schemeClr val="tx2">
                    <a:lumMod val="75000"/>
                  </a:schemeClr>
                </a:solidFill>
              </a:rPr>
              <a:t>$(cible</a:t>
            </a:r>
            <a:r>
              <a:rPr lang="fr-FR" b="1" dirty="0" smtClean="0">
                <a:solidFill>
                  <a:schemeClr val="tx2">
                    <a:lumMod val="75000"/>
                  </a:schemeClr>
                </a:solidFill>
              </a:rPr>
              <a:t>)</a:t>
            </a:r>
            <a:r>
              <a:rPr lang="fr-FR" b="1" i="1" dirty="0" smtClean="0">
                <a:solidFill>
                  <a:schemeClr val="accent2">
                    <a:lumMod val="75000"/>
                  </a:schemeClr>
                </a:solidFill>
              </a:rPr>
              <a:t>.</a:t>
            </a:r>
            <a:r>
              <a:rPr lang="fr-FR" b="1" i="1" dirty="0">
                <a:solidFill>
                  <a:schemeClr val="accent2">
                    <a:lumMod val="75000"/>
                  </a:schemeClr>
                </a:solidFill>
              </a:rPr>
              <a:t> </a:t>
            </a:r>
            <a:r>
              <a:rPr lang="fr-FR" b="1" i="1" dirty="0" err="1">
                <a:solidFill>
                  <a:schemeClr val="accent2">
                    <a:lumMod val="75000"/>
                  </a:schemeClr>
                </a:solidFill>
              </a:rPr>
              <a:t>unbind</a:t>
            </a:r>
            <a:r>
              <a:rPr lang="fr-FR" b="1" i="1" dirty="0">
                <a:solidFill>
                  <a:schemeClr val="accent2">
                    <a:lumMod val="75000"/>
                  </a:schemeClr>
                </a:solidFill>
              </a:rPr>
              <a:t>(</a:t>
            </a:r>
            <a:r>
              <a:rPr lang="fr-FR" b="1" i="1" dirty="0" err="1">
                <a:solidFill>
                  <a:schemeClr val="tx2">
                    <a:lumMod val="75000"/>
                  </a:schemeClr>
                </a:solidFill>
              </a:rPr>
              <a:t>event</a:t>
            </a:r>
            <a:r>
              <a:rPr lang="fr-FR" b="1" i="1" dirty="0">
                <a:solidFill>
                  <a:schemeClr val="tx2">
                    <a:lumMod val="75000"/>
                  </a:schemeClr>
                </a:solidFill>
              </a:rPr>
              <a:t> [,</a:t>
            </a:r>
            <a:r>
              <a:rPr lang="fr-FR" b="1" i="1" dirty="0" err="1">
                <a:solidFill>
                  <a:schemeClr val="tx2">
                    <a:lumMod val="75000"/>
                  </a:schemeClr>
                </a:solidFill>
              </a:rPr>
              <a:t>handler</a:t>
            </a:r>
            <a:r>
              <a:rPr lang="fr-FR" b="1" i="1" dirty="0">
                <a:solidFill>
                  <a:schemeClr val="tx2">
                    <a:lumMod val="75000"/>
                  </a:schemeClr>
                </a:solidFill>
              </a:rPr>
              <a:t>(</a:t>
            </a:r>
            <a:r>
              <a:rPr lang="fr-FR" b="1" dirty="0" err="1">
                <a:solidFill>
                  <a:schemeClr val="tx2">
                    <a:lumMod val="75000"/>
                  </a:schemeClr>
                </a:solidFill>
              </a:rPr>
              <a:t>eventObject</a:t>
            </a:r>
            <a:r>
              <a:rPr lang="fr-FR" b="1" i="1" dirty="0">
                <a:solidFill>
                  <a:schemeClr val="tx2">
                    <a:lumMod val="75000"/>
                  </a:schemeClr>
                </a:solidFill>
              </a:rPr>
              <a:t>)]</a:t>
            </a:r>
            <a:r>
              <a:rPr lang="fr-FR" b="1" i="1" dirty="0">
                <a:solidFill>
                  <a:schemeClr val="accent2">
                    <a:lumMod val="75000"/>
                  </a:schemeClr>
                </a:solidFill>
              </a:rPr>
              <a:t>)</a:t>
            </a:r>
            <a:endParaRPr lang="fr-FR" dirty="0" smtClean="0"/>
          </a:p>
          <a:p>
            <a:r>
              <a:rPr lang="fr-FR" dirty="0" smtClean="0"/>
              <a:t>Supprime tous les gestionnaires d'évènement (</a:t>
            </a:r>
            <a:r>
              <a:rPr lang="fr-FR" dirty="0" err="1" smtClean="0"/>
              <a:t>handlers</a:t>
            </a:r>
            <a:r>
              <a:rPr lang="fr-FR" dirty="0" smtClean="0"/>
              <a:t>) attachés aux éléments sélectionnés par le jeu </a:t>
            </a:r>
            <a:r>
              <a:rPr lang="fr-FR" b="1" dirty="0" smtClean="0">
                <a:solidFill>
                  <a:schemeClr val="tx2">
                    <a:lumMod val="75000"/>
                  </a:schemeClr>
                </a:solidFill>
              </a:rPr>
              <a:t>$(cible)</a:t>
            </a:r>
            <a:r>
              <a:rPr lang="fr-FR" dirty="0" smtClean="0"/>
              <a:t>.</a:t>
            </a:r>
            <a:endParaRPr lang="fr-FR" b="1" dirty="0">
              <a:solidFill>
                <a:schemeClr val="tx2">
                  <a:lumMod val="75000"/>
                </a:schemeClr>
              </a:solidFill>
            </a:endParaRPr>
          </a:p>
          <a:p>
            <a:endParaRPr lang="fr-FR" b="1" dirty="0" smtClean="0">
              <a:solidFill>
                <a:schemeClr val="accent2">
                  <a:lumMod val="75000"/>
                </a:schemeClr>
              </a:solidFill>
            </a:endParaRPr>
          </a:p>
          <a:p>
            <a:r>
              <a:rPr lang="fr-FR" b="1" dirty="0" err="1" smtClean="0">
                <a:solidFill>
                  <a:schemeClr val="tx2">
                    <a:lumMod val="75000"/>
                  </a:schemeClr>
                </a:solidFill>
              </a:rPr>
              <a:t>event</a:t>
            </a:r>
            <a:r>
              <a:rPr lang="fr-FR" b="1" dirty="0" smtClean="0">
                <a:solidFill>
                  <a:schemeClr val="tx2">
                    <a:lumMod val="75000"/>
                  </a:schemeClr>
                </a:solidFill>
              </a:rPr>
              <a:t> :</a:t>
            </a:r>
          </a:p>
          <a:p>
            <a:r>
              <a:rPr lang="fr-FR" dirty="0" smtClean="0"/>
              <a:t>Chaîne de caractères définissant un ou plusieurs évènements. Par exemple : "</a:t>
            </a:r>
            <a:r>
              <a:rPr lang="fr-FR" dirty="0" err="1" smtClean="0"/>
              <a:t>keydown</a:t>
            </a:r>
            <a:r>
              <a:rPr lang="fr-FR" dirty="0" smtClean="0"/>
              <a:t> </a:t>
            </a:r>
            <a:r>
              <a:rPr lang="fr-FR" dirty="0" err="1" smtClean="0"/>
              <a:t>keypress</a:t>
            </a:r>
            <a:r>
              <a:rPr lang="fr-FR" dirty="0" smtClean="0"/>
              <a:t>",</a:t>
            </a:r>
          </a:p>
          <a:p>
            <a:endParaRPr lang="fr-FR" b="1" dirty="0" smtClean="0">
              <a:solidFill>
                <a:schemeClr val="tx2">
                  <a:lumMod val="75000"/>
                </a:schemeClr>
              </a:solidFill>
            </a:endParaRPr>
          </a:p>
          <a:p>
            <a:endParaRPr lang="fr-FR" b="1" dirty="0" smtClean="0">
              <a:solidFill>
                <a:schemeClr val="tx2">
                  <a:lumMod val="75000"/>
                </a:schemeClr>
              </a:solidFill>
            </a:endParaRPr>
          </a:p>
          <a:p>
            <a:r>
              <a:rPr lang="fr-FR" b="1" dirty="0" err="1">
                <a:solidFill>
                  <a:schemeClr val="tx2">
                    <a:lumMod val="75000"/>
                  </a:schemeClr>
                </a:solidFill>
              </a:rPr>
              <a:t>handler</a:t>
            </a:r>
            <a:r>
              <a:rPr lang="fr-FR" b="1" dirty="0">
                <a:solidFill>
                  <a:schemeClr val="tx2">
                    <a:lumMod val="75000"/>
                  </a:schemeClr>
                </a:solidFill>
              </a:rPr>
              <a:t>(</a:t>
            </a:r>
            <a:r>
              <a:rPr lang="fr-FR" b="1" dirty="0" err="1">
                <a:solidFill>
                  <a:schemeClr val="tx2">
                    <a:lumMod val="75000"/>
                  </a:schemeClr>
                </a:solidFill>
              </a:rPr>
              <a:t>eventObject</a:t>
            </a:r>
            <a:r>
              <a:rPr lang="fr-FR" b="1" dirty="0">
                <a:solidFill>
                  <a:schemeClr val="tx2">
                    <a:lumMod val="75000"/>
                  </a:schemeClr>
                </a:solidFill>
              </a:rPr>
              <a:t>)</a:t>
            </a:r>
            <a:endParaRPr lang="fr-FR" dirty="0"/>
          </a:p>
          <a:p>
            <a:r>
              <a:rPr lang="fr-FR" dirty="0"/>
              <a:t>Fonction </a:t>
            </a:r>
            <a:r>
              <a:rPr lang="fr-FR" dirty="0" smtClean="0"/>
              <a:t>préalablement attachée à l'évènement ou bien la valeur </a:t>
            </a:r>
            <a:r>
              <a:rPr lang="fr-FR" i="1" dirty="0" smtClean="0">
                <a:solidFill>
                  <a:schemeClr val="tx2">
                    <a:lumMod val="75000"/>
                  </a:schemeClr>
                </a:solidFill>
              </a:rPr>
              <a:t>false</a:t>
            </a:r>
            <a:r>
              <a:rPr lang="fr-FR" dirty="0" smtClean="0"/>
              <a:t>.</a:t>
            </a:r>
            <a:endParaRPr lang="fr-FR" dirty="0">
              <a:solidFill>
                <a:schemeClr val="tx2">
                  <a:lumMod val="75000"/>
                </a:schemeClr>
              </a:solidFill>
            </a:endParaRPr>
          </a:p>
          <a:p>
            <a:endParaRPr lang="fr-FR" b="1" dirty="0" smtClean="0">
              <a:solidFill>
                <a:schemeClr val="tx2">
                  <a:lumMod val="75000"/>
                </a:schemeClr>
              </a:solidFill>
            </a:endParaRPr>
          </a:p>
        </p:txBody>
      </p:sp>
    </p:spTree>
    <p:extLst>
      <p:ext uri="{BB962C8B-B14F-4D97-AF65-F5344CB8AC3E}">
        <p14:creationId xmlns:p14="http://schemas.microsoft.com/office/powerpoint/2010/main" val="3206649705"/>
      </p:ext>
    </p:extLst>
  </p:cSld>
  <p:clrMapOvr>
    <a:masterClrMapping/>
  </p:clrMapOvr>
  <p:transition spd="slow">
    <p:wipe dir="d"/>
  </p:transition>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287160"/>
          </a:xfrm>
        </p:spPr>
        <p:txBody>
          <a:bodyPr>
            <a:normAutofit/>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.off(</a:t>
            </a:r>
            <a:r>
              <a:rPr lang="fr-FR" sz="3100" b="1" i="1" dirty="0" err="1" smtClean="0">
                <a:solidFill>
                  <a:schemeClr val="tx2">
                    <a:lumMod val="75000"/>
                  </a:schemeClr>
                </a:solidFill>
              </a:rPr>
              <a:t>event</a:t>
            </a:r>
            <a:r>
              <a:rPr lang="fr-FR" sz="3100" b="1" i="1" dirty="0" smtClean="0">
                <a:solidFill>
                  <a:schemeClr val="tx2">
                    <a:lumMod val="75000"/>
                  </a:schemeClr>
                </a:solidFill>
              </a:rPr>
              <a:t> [,</a:t>
            </a:r>
            <a:r>
              <a:rPr lang="fr-FR" sz="3100" b="1" i="1" dirty="0" err="1" smtClean="0">
                <a:solidFill>
                  <a:schemeClr val="tx2">
                    <a:lumMod val="75000"/>
                  </a:schemeClr>
                </a:solidFill>
              </a:rPr>
              <a:t>selecteur</a:t>
            </a:r>
            <a:r>
              <a:rPr lang="fr-FR" sz="3100" b="1" i="1" dirty="0">
                <a:solidFill>
                  <a:schemeClr val="tx2">
                    <a:lumMod val="75000"/>
                  </a:schemeClr>
                </a:solidFill>
              </a:rPr>
              <a:t>] </a:t>
            </a:r>
            <a:r>
              <a:rPr lang="fr-FR" sz="3100" b="1" i="1" dirty="0" smtClean="0">
                <a:solidFill>
                  <a:schemeClr val="tx2">
                    <a:lumMod val="75000"/>
                  </a:schemeClr>
                </a:solidFill>
              </a:rPr>
              <a:t>[,</a:t>
            </a:r>
            <a:r>
              <a:rPr lang="fr-FR" sz="3100" b="1" i="1" dirty="0" err="1" smtClean="0">
                <a:solidFill>
                  <a:schemeClr val="tx2">
                    <a:lumMod val="75000"/>
                  </a:schemeClr>
                </a:solidFill>
              </a:rPr>
              <a:t>handler</a:t>
            </a:r>
            <a:r>
              <a:rPr lang="fr-FR" sz="3100" b="1" i="1" dirty="0" smtClean="0">
                <a:solidFill>
                  <a:schemeClr val="tx2">
                    <a:lumMod val="75000"/>
                  </a:schemeClr>
                </a:solidFill>
              </a:rPr>
              <a:t>(</a:t>
            </a:r>
            <a:r>
              <a:rPr lang="fr-FR" sz="3200" b="1" dirty="0" err="1">
                <a:solidFill>
                  <a:schemeClr val="tx2">
                    <a:lumMod val="75000"/>
                  </a:schemeClr>
                </a:solidFill>
              </a:rPr>
              <a:t>eventObject</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52428" y="1544858"/>
            <a:ext cx="8188660" cy="3570208"/>
          </a:xfrm>
          <a:prstGeom prst="rect">
            <a:avLst/>
          </a:prstGeom>
          <a:noFill/>
        </p:spPr>
        <p:txBody>
          <a:bodyPr wrap="square" rtlCol="0">
            <a:spAutoFit/>
          </a:bodyPr>
          <a:lstStyle/>
          <a:p>
            <a:r>
              <a:rPr lang="fr-FR" dirty="0" smtClean="0"/>
              <a:t>Exemple 1 :</a:t>
            </a:r>
          </a:p>
          <a:p>
            <a:r>
              <a:rPr lang="fr-FR" b="1" dirty="0" smtClean="0">
                <a:solidFill>
                  <a:schemeClr val="tx2">
                    <a:lumMod val="75000"/>
                  </a:schemeClr>
                </a:solidFill>
              </a:rPr>
              <a:t>$('#</a:t>
            </a:r>
            <a:r>
              <a:rPr lang="fr-FR" b="1" dirty="0" err="1" smtClean="0">
                <a:solidFill>
                  <a:schemeClr val="tx2">
                    <a:lumMod val="75000"/>
                  </a:schemeClr>
                </a:solidFill>
              </a:rPr>
              <a:t>entete</a:t>
            </a:r>
            <a:r>
              <a:rPr lang="fr-FR" b="1" dirty="0" smtClean="0">
                <a:solidFill>
                  <a:schemeClr val="tx2">
                    <a:lumMod val="75000"/>
                  </a:schemeClr>
                </a:solidFill>
              </a:rPr>
              <a:t>').</a:t>
            </a:r>
            <a:r>
              <a:rPr lang="fr-FR" b="1" dirty="0" err="1" smtClean="0">
                <a:solidFill>
                  <a:schemeClr val="accent2">
                    <a:lumMod val="75000"/>
                  </a:schemeClr>
                </a:solidFill>
              </a:rPr>
              <a:t>unbind</a:t>
            </a:r>
            <a:r>
              <a:rPr lang="fr-FR" b="1" dirty="0" smtClean="0">
                <a:solidFill>
                  <a:schemeClr val="accent2">
                    <a:lumMod val="75000"/>
                  </a:schemeClr>
                </a:solidFill>
              </a:rPr>
              <a:t>();</a:t>
            </a:r>
            <a:endParaRPr lang="fr-FR" b="1" dirty="0">
              <a:solidFill>
                <a:schemeClr val="accent2">
                  <a:lumMod val="75000"/>
                </a:schemeClr>
              </a:solidFill>
            </a:endParaRPr>
          </a:p>
          <a:p>
            <a:r>
              <a:rPr lang="fr-FR" dirty="0" smtClean="0"/>
              <a:t>supprime tous les </a:t>
            </a:r>
            <a:r>
              <a:rPr lang="fr-FR" dirty="0" err="1" smtClean="0"/>
              <a:t>handlers</a:t>
            </a:r>
            <a:r>
              <a:rPr lang="fr-FR" dirty="0" smtClean="0"/>
              <a:t> liés à </a:t>
            </a:r>
            <a:r>
              <a:rPr lang="fr-FR" b="1" dirty="0" smtClean="0">
                <a:solidFill>
                  <a:schemeClr val="tx2">
                    <a:lumMod val="75000"/>
                  </a:schemeClr>
                </a:solidFill>
              </a:rPr>
              <a:t>#</a:t>
            </a:r>
            <a:r>
              <a:rPr lang="fr-FR" b="1" dirty="0" err="1" smtClean="0">
                <a:solidFill>
                  <a:schemeClr val="tx2">
                    <a:lumMod val="75000"/>
                  </a:schemeClr>
                </a:solidFill>
              </a:rPr>
              <a:t>entete</a:t>
            </a:r>
            <a:endParaRPr lang="fr-FR" b="1" dirty="0">
              <a:solidFill>
                <a:schemeClr val="tx2">
                  <a:lumMod val="75000"/>
                </a:schemeClr>
              </a:solidFill>
            </a:endParaRPr>
          </a:p>
          <a:p>
            <a:endParaRPr lang="fr-FR" sz="1400" dirty="0" smtClean="0"/>
          </a:p>
          <a:p>
            <a:r>
              <a:rPr lang="fr-FR" dirty="0"/>
              <a:t>Exemple </a:t>
            </a:r>
            <a:r>
              <a:rPr lang="fr-FR" dirty="0" smtClean="0"/>
              <a:t>2 </a:t>
            </a:r>
            <a:r>
              <a:rPr lang="fr-FR" dirty="0"/>
              <a:t>:</a:t>
            </a:r>
          </a:p>
          <a:p>
            <a:r>
              <a:rPr lang="fr-FR" b="1" dirty="0">
                <a:solidFill>
                  <a:schemeClr val="tx2">
                    <a:lumMod val="75000"/>
                  </a:schemeClr>
                </a:solidFill>
              </a:rPr>
              <a:t>$('#</a:t>
            </a:r>
            <a:r>
              <a:rPr lang="fr-FR" b="1" dirty="0" err="1">
                <a:solidFill>
                  <a:schemeClr val="tx2">
                    <a:lumMod val="75000"/>
                  </a:schemeClr>
                </a:solidFill>
              </a:rPr>
              <a:t>entete</a:t>
            </a:r>
            <a:r>
              <a:rPr lang="fr-FR" b="1" dirty="0">
                <a:solidFill>
                  <a:schemeClr val="tx2">
                    <a:lumMod val="75000"/>
                  </a:schemeClr>
                </a:solidFill>
              </a:rPr>
              <a:t>').</a:t>
            </a:r>
            <a:r>
              <a:rPr lang="fr-FR" b="1" dirty="0" err="1">
                <a:solidFill>
                  <a:schemeClr val="accent2">
                    <a:lumMod val="75000"/>
                  </a:schemeClr>
                </a:solidFill>
              </a:rPr>
              <a:t>unbind</a:t>
            </a:r>
            <a:r>
              <a:rPr lang="fr-FR" b="1" dirty="0" smtClean="0">
                <a:solidFill>
                  <a:schemeClr val="accent2">
                    <a:lumMod val="75000"/>
                  </a:schemeClr>
                </a:solidFill>
              </a:rPr>
              <a:t>('click');</a:t>
            </a:r>
            <a:endParaRPr lang="fr-FR" b="1" dirty="0">
              <a:solidFill>
                <a:schemeClr val="accent2">
                  <a:lumMod val="75000"/>
                </a:schemeClr>
              </a:solidFill>
            </a:endParaRPr>
          </a:p>
          <a:p>
            <a:r>
              <a:rPr lang="fr-FR" dirty="0"/>
              <a:t>supprime tous les </a:t>
            </a:r>
            <a:r>
              <a:rPr lang="fr-FR" dirty="0" err="1"/>
              <a:t>handlers</a:t>
            </a:r>
            <a:r>
              <a:rPr lang="fr-FR" dirty="0"/>
              <a:t> </a:t>
            </a:r>
            <a:r>
              <a:rPr lang="fr-FR" dirty="0" smtClean="0"/>
              <a:t>de l'évènement </a:t>
            </a:r>
            <a:r>
              <a:rPr lang="fr-FR" b="1" dirty="0" smtClean="0">
                <a:solidFill>
                  <a:schemeClr val="tx2">
                    <a:lumMod val="75000"/>
                  </a:schemeClr>
                </a:solidFill>
              </a:rPr>
              <a:t>click </a:t>
            </a:r>
            <a:r>
              <a:rPr lang="fr-FR" dirty="0" smtClean="0"/>
              <a:t>liés </a:t>
            </a:r>
            <a:r>
              <a:rPr lang="fr-FR" dirty="0"/>
              <a:t>à </a:t>
            </a:r>
            <a:r>
              <a:rPr lang="fr-FR" b="1" dirty="0">
                <a:solidFill>
                  <a:schemeClr val="tx2">
                    <a:lumMod val="75000"/>
                  </a:schemeClr>
                </a:solidFill>
              </a:rPr>
              <a:t>#</a:t>
            </a:r>
            <a:r>
              <a:rPr lang="fr-FR" b="1" dirty="0" err="1">
                <a:solidFill>
                  <a:schemeClr val="tx2">
                    <a:lumMod val="75000"/>
                  </a:schemeClr>
                </a:solidFill>
              </a:rPr>
              <a:t>entete</a:t>
            </a:r>
            <a:endParaRPr lang="fr-FR" b="1" dirty="0">
              <a:solidFill>
                <a:schemeClr val="tx2">
                  <a:lumMod val="75000"/>
                </a:schemeClr>
              </a:solidFill>
            </a:endParaRPr>
          </a:p>
          <a:p>
            <a:endParaRPr lang="fr-FR" sz="1400" dirty="0" smtClean="0"/>
          </a:p>
          <a:p>
            <a:r>
              <a:rPr lang="fr-FR" dirty="0"/>
              <a:t>Exemple </a:t>
            </a:r>
            <a:r>
              <a:rPr lang="fr-FR" dirty="0" smtClean="0"/>
              <a:t>3 </a:t>
            </a:r>
            <a:r>
              <a:rPr lang="fr-FR" dirty="0"/>
              <a:t>:</a:t>
            </a:r>
          </a:p>
          <a:p>
            <a:r>
              <a:rPr lang="fr-FR" b="1" dirty="0">
                <a:solidFill>
                  <a:schemeClr val="tx2">
                    <a:lumMod val="75000"/>
                  </a:schemeClr>
                </a:solidFill>
              </a:rPr>
              <a:t>$('#</a:t>
            </a:r>
            <a:r>
              <a:rPr lang="fr-FR" b="1" dirty="0" err="1">
                <a:solidFill>
                  <a:schemeClr val="tx2">
                    <a:lumMod val="75000"/>
                  </a:schemeClr>
                </a:solidFill>
              </a:rPr>
              <a:t>entete</a:t>
            </a:r>
            <a:r>
              <a:rPr lang="fr-FR" b="1" dirty="0">
                <a:solidFill>
                  <a:schemeClr val="tx2">
                    <a:lumMod val="75000"/>
                  </a:schemeClr>
                </a:solidFill>
              </a:rPr>
              <a:t>').</a:t>
            </a:r>
            <a:r>
              <a:rPr lang="fr-FR" b="1" dirty="0" err="1">
                <a:solidFill>
                  <a:schemeClr val="accent2">
                    <a:lumMod val="75000"/>
                  </a:schemeClr>
                </a:solidFill>
              </a:rPr>
              <a:t>unbind</a:t>
            </a:r>
            <a:r>
              <a:rPr lang="fr-FR" b="1" dirty="0">
                <a:solidFill>
                  <a:schemeClr val="accent2">
                    <a:lumMod val="75000"/>
                  </a:schemeClr>
                </a:solidFill>
              </a:rPr>
              <a:t>('click</a:t>
            </a:r>
            <a:r>
              <a:rPr lang="fr-FR" b="1" dirty="0" smtClean="0">
                <a:solidFill>
                  <a:schemeClr val="accent2">
                    <a:lumMod val="75000"/>
                  </a:schemeClr>
                </a:solidFill>
              </a:rPr>
              <a:t>',</a:t>
            </a:r>
            <a:r>
              <a:rPr lang="fr-FR" b="1" dirty="0" err="1" smtClean="0">
                <a:solidFill>
                  <a:schemeClr val="accent2">
                    <a:lumMod val="75000"/>
                  </a:schemeClr>
                </a:solidFill>
              </a:rPr>
              <a:t>function</a:t>
            </a:r>
            <a:r>
              <a:rPr lang="fr-FR" b="1" dirty="0" smtClean="0">
                <a:solidFill>
                  <a:schemeClr val="accent2">
                    <a:lumMod val="75000"/>
                  </a:schemeClr>
                </a:solidFill>
              </a:rPr>
              <a:t>() {</a:t>
            </a:r>
          </a:p>
          <a:p>
            <a:r>
              <a:rPr lang="fr-FR" b="1" dirty="0" smtClean="0">
                <a:solidFill>
                  <a:schemeClr val="accent2">
                    <a:lumMod val="75000"/>
                  </a:schemeClr>
                </a:solidFill>
              </a:rPr>
              <a:t>       </a:t>
            </a:r>
            <a:r>
              <a:rPr lang="fr-FR" dirty="0" err="1" smtClean="0"/>
              <a:t>alert</a:t>
            </a:r>
            <a:r>
              <a:rPr lang="fr-FR" dirty="0" smtClean="0"/>
              <a:t>('Vous ne pouvez plus cliquez sur l'entête !');</a:t>
            </a:r>
          </a:p>
          <a:p>
            <a:r>
              <a:rPr lang="fr-FR" dirty="0" smtClean="0">
                <a:solidFill>
                  <a:schemeClr val="accent2">
                    <a:lumMod val="75000"/>
                  </a:schemeClr>
                </a:solidFill>
              </a:rPr>
              <a:t>)};</a:t>
            </a:r>
            <a:endParaRPr lang="fr-FR" dirty="0">
              <a:solidFill>
                <a:schemeClr val="accent2">
                  <a:lumMod val="75000"/>
                </a:schemeClr>
              </a:solidFill>
            </a:endParaRPr>
          </a:p>
          <a:p>
            <a:r>
              <a:rPr lang="fr-FR" dirty="0"/>
              <a:t>supprime tous les </a:t>
            </a:r>
            <a:r>
              <a:rPr lang="fr-FR" dirty="0" err="1"/>
              <a:t>handlers</a:t>
            </a:r>
            <a:r>
              <a:rPr lang="fr-FR" dirty="0"/>
              <a:t> de l'évènement </a:t>
            </a:r>
            <a:r>
              <a:rPr lang="fr-FR" b="1" dirty="0">
                <a:solidFill>
                  <a:schemeClr val="tx2">
                    <a:lumMod val="75000"/>
                  </a:schemeClr>
                </a:solidFill>
              </a:rPr>
              <a:t>click </a:t>
            </a:r>
            <a:r>
              <a:rPr lang="fr-FR" dirty="0"/>
              <a:t>liés à </a:t>
            </a:r>
            <a:r>
              <a:rPr lang="fr-FR" b="1" dirty="0">
                <a:solidFill>
                  <a:schemeClr val="tx2">
                    <a:lumMod val="75000"/>
                  </a:schemeClr>
                </a:solidFill>
              </a:rPr>
              <a:t>#</a:t>
            </a:r>
            <a:r>
              <a:rPr lang="fr-FR" b="1" dirty="0" err="1" smtClean="0">
                <a:solidFill>
                  <a:schemeClr val="tx2">
                    <a:lumMod val="75000"/>
                  </a:schemeClr>
                </a:solidFill>
              </a:rPr>
              <a:t>entete</a:t>
            </a:r>
            <a:r>
              <a:rPr lang="fr-FR" b="1" dirty="0" smtClean="0">
                <a:solidFill>
                  <a:schemeClr val="tx2">
                    <a:lumMod val="75000"/>
                  </a:schemeClr>
                </a:solidFill>
              </a:rPr>
              <a:t> </a:t>
            </a:r>
            <a:r>
              <a:rPr lang="fr-FR" dirty="0" smtClean="0"/>
              <a:t>et prévient l'utilisateur</a:t>
            </a:r>
            <a:endParaRPr lang="fr-FR" dirty="0"/>
          </a:p>
        </p:txBody>
      </p:sp>
    </p:spTree>
    <p:extLst>
      <p:ext uri="{BB962C8B-B14F-4D97-AF65-F5344CB8AC3E}">
        <p14:creationId xmlns:p14="http://schemas.microsoft.com/office/powerpoint/2010/main" val="3003115590"/>
      </p:ext>
    </p:extLst>
  </p:cSld>
  <p:clrMapOvr>
    <a:masterClrMapping/>
  </p:clrMapOvr>
  <p:transition spd="slow">
    <p:wipe dir="d"/>
  </p:transition>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1287160"/>
          </a:xfrm>
        </p:spPr>
        <p:txBody>
          <a:bodyPr>
            <a:normAutofit fontScale="90000"/>
          </a:bodyPr>
          <a:lstStyle/>
          <a:p>
            <a:r>
              <a:rPr lang="fr-FR" sz="4000" b="1" i="1" dirty="0" smtClean="0"/>
              <a:t>JQuery - méthodes</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a:t>
            </a:r>
            <a:r>
              <a:rPr lang="fr-FR" sz="3100" b="1" i="1" dirty="0" err="1" smtClean="0">
                <a:solidFill>
                  <a:schemeClr val="accent2">
                    <a:lumMod val="75000"/>
                  </a:schemeClr>
                </a:solidFill>
              </a:rPr>
              <a:t>unbind</a:t>
            </a:r>
            <a:r>
              <a:rPr lang="fr-FR" sz="3100" b="1" i="1" dirty="0" smtClean="0">
                <a:solidFill>
                  <a:schemeClr val="accent2">
                    <a:lumMod val="75000"/>
                  </a:schemeClr>
                </a:solidFill>
              </a:rPr>
              <a:t>(</a:t>
            </a:r>
            <a:r>
              <a:rPr lang="fr-FR" sz="3100" b="1" i="1" dirty="0" err="1" smtClean="0">
                <a:solidFill>
                  <a:schemeClr val="tx2">
                    <a:lumMod val="75000"/>
                  </a:schemeClr>
                </a:solidFill>
              </a:rPr>
              <a:t>event</a:t>
            </a:r>
            <a:r>
              <a:rPr lang="fr-FR" sz="3100" b="1" i="1" dirty="0" smtClean="0">
                <a:solidFill>
                  <a:schemeClr val="tx2">
                    <a:lumMod val="75000"/>
                  </a:schemeClr>
                </a:solidFill>
              </a:rPr>
              <a:t> [,</a:t>
            </a:r>
            <a:r>
              <a:rPr lang="fr-FR" sz="3100" b="1" i="1" dirty="0" err="1" smtClean="0">
                <a:solidFill>
                  <a:schemeClr val="tx2">
                    <a:lumMod val="75000"/>
                  </a:schemeClr>
                </a:solidFill>
              </a:rPr>
              <a:t>selecteur</a:t>
            </a:r>
            <a:r>
              <a:rPr lang="fr-FR" sz="3100" b="1" i="1" dirty="0">
                <a:solidFill>
                  <a:schemeClr val="tx2">
                    <a:lumMod val="75000"/>
                  </a:schemeClr>
                </a:solidFill>
              </a:rPr>
              <a:t>] </a:t>
            </a:r>
            <a:r>
              <a:rPr lang="fr-FR" sz="3100" b="1" i="1" dirty="0" smtClean="0">
                <a:solidFill>
                  <a:schemeClr val="tx2">
                    <a:lumMod val="75000"/>
                  </a:schemeClr>
                </a:solidFill>
              </a:rPr>
              <a:t>[,</a:t>
            </a:r>
            <a:r>
              <a:rPr lang="fr-FR" sz="3100" b="1" i="1" dirty="0" err="1" smtClean="0">
                <a:solidFill>
                  <a:schemeClr val="tx2">
                    <a:lumMod val="75000"/>
                  </a:schemeClr>
                </a:solidFill>
              </a:rPr>
              <a:t>handler</a:t>
            </a:r>
            <a:r>
              <a:rPr lang="fr-FR" sz="3100" b="1" i="1" dirty="0" smtClean="0">
                <a:solidFill>
                  <a:schemeClr val="tx2">
                    <a:lumMod val="75000"/>
                  </a:schemeClr>
                </a:solidFill>
              </a:rPr>
              <a:t>(</a:t>
            </a:r>
            <a:r>
              <a:rPr lang="fr-FR" sz="3200" b="1" dirty="0" err="1">
                <a:solidFill>
                  <a:schemeClr val="tx2">
                    <a:lumMod val="75000"/>
                  </a:schemeClr>
                </a:solidFill>
              </a:rPr>
              <a:t>eventObject</a:t>
            </a:r>
            <a:r>
              <a:rPr lang="fr-FR" sz="3100" b="1" i="1" dirty="0" smtClean="0">
                <a:solidFill>
                  <a:schemeClr val="tx2">
                    <a:lumMod val="75000"/>
                  </a:schemeClr>
                </a:solidFill>
              </a:rPr>
              <a: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4" name="ZoneTexte 3"/>
          <p:cNvSpPr txBox="1"/>
          <p:nvPr/>
        </p:nvSpPr>
        <p:spPr>
          <a:xfrm>
            <a:off x="652428" y="1544858"/>
            <a:ext cx="8188660" cy="4893647"/>
          </a:xfrm>
          <a:prstGeom prst="rect">
            <a:avLst/>
          </a:prstGeom>
          <a:noFill/>
        </p:spPr>
        <p:txBody>
          <a:bodyPr wrap="square" rtlCol="0">
            <a:spAutoFit/>
          </a:bodyPr>
          <a:lstStyle/>
          <a:p>
            <a:r>
              <a:rPr lang="fr-FR" dirty="0" smtClean="0"/>
              <a:t>Exemple 4 :</a:t>
            </a:r>
            <a:endParaRPr lang="fr-FR" b="1" dirty="0">
              <a:solidFill>
                <a:schemeClr val="tx2">
                  <a:lumMod val="75000"/>
                </a:schemeClr>
              </a:solidFill>
            </a:endParaRPr>
          </a:p>
          <a:p>
            <a:r>
              <a:rPr lang="fr-FR" sz="1400" dirty="0" smtClean="0"/>
              <a:t>...</a:t>
            </a:r>
            <a:endParaRPr lang="fr-FR" sz="1400" dirty="0"/>
          </a:p>
          <a:p>
            <a:r>
              <a:rPr lang="fr-FR" sz="1400" dirty="0" err="1"/>
              <a:t>button</a:t>
            </a:r>
            <a:r>
              <a:rPr lang="fr-FR" sz="1400" dirty="0"/>
              <a:t> { margin:5px; }</a:t>
            </a:r>
          </a:p>
          <a:p>
            <a:r>
              <a:rPr lang="fr-FR" sz="1400" dirty="0" err="1"/>
              <a:t>button#premier</a:t>
            </a:r>
            <a:r>
              <a:rPr lang="fr-FR" sz="1400" dirty="0"/>
              <a:t> { </a:t>
            </a:r>
            <a:r>
              <a:rPr lang="fr-FR" sz="1400" dirty="0" err="1"/>
              <a:t>color:red</a:t>
            </a:r>
            <a:r>
              <a:rPr lang="fr-FR" sz="1400" dirty="0"/>
              <a:t>; </a:t>
            </a:r>
            <a:r>
              <a:rPr lang="fr-FR" sz="1400" dirty="0" err="1"/>
              <a:t>background:yellow</a:t>
            </a:r>
            <a:r>
              <a:rPr lang="fr-FR" sz="1400" dirty="0"/>
              <a:t>; }</a:t>
            </a:r>
          </a:p>
          <a:p>
            <a:r>
              <a:rPr lang="fr-FR" sz="1400" dirty="0" smtClean="0"/>
              <a:t>...</a:t>
            </a:r>
          </a:p>
          <a:p>
            <a:r>
              <a:rPr lang="fr-FR" sz="1400" dirty="0" smtClean="0"/>
              <a:t> &lt;</a:t>
            </a:r>
            <a:r>
              <a:rPr lang="fr-FR" sz="1400" dirty="0"/>
              <a:t>body&gt;</a:t>
            </a:r>
          </a:p>
          <a:p>
            <a:r>
              <a:rPr lang="fr-FR" sz="1400" dirty="0"/>
              <a:t>&lt;</a:t>
            </a:r>
            <a:r>
              <a:rPr lang="fr-FR" sz="1400" dirty="0" err="1"/>
              <a:t>button</a:t>
            </a:r>
            <a:r>
              <a:rPr lang="fr-FR" sz="1400" dirty="0"/>
              <a:t> id="premier"&gt;Ne fait rien ...&lt;/</a:t>
            </a:r>
            <a:r>
              <a:rPr lang="fr-FR" sz="1400" dirty="0" err="1"/>
              <a:t>button</a:t>
            </a:r>
            <a:r>
              <a:rPr lang="fr-FR" sz="1400" dirty="0"/>
              <a:t>&gt;</a:t>
            </a:r>
          </a:p>
          <a:p>
            <a:r>
              <a:rPr lang="fr-FR" sz="1400" dirty="0"/>
              <a:t>&lt;</a:t>
            </a:r>
            <a:r>
              <a:rPr lang="fr-FR" sz="1400" dirty="0" err="1"/>
              <a:t>button</a:t>
            </a:r>
            <a:r>
              <a:rPr lang="fr-FR" sz="1400" dirty="0"/>
              <a:t> id</a:t>
            </a:r>
            <a:r>
              <a:rPr lang="fr-FR" sz="1400" dirty="0" smtClean="0"/>
              <a:t>="</a:t>
            </a:r>
            <a:r>
              <a:rPr lang="fr-FR" sz="1400" dirty="0" err="1" smtClean="0"/>
              <a:t>bind</a:t>
            </a:r>
            <a:r>
              <a:rPr lang="fr-FR" sz="1400" dirty="0" smtClean="0"/>
              <a:t>"&gt;</a:t>
            </a:r>
            <a:r>
              <a:rPr lang="fr-FR" sz="1400" dirty="0"/>
              <a:t>Ajoute l'évènement click&lt;/</a:t>
            </a:r>
            <a:r>
              <a:rPr lang="fr-FR" sz="1400" dirty="0" err="1"/>
              <a:t>button</a:t>
            </a:r>
            <a:r>
              <a:rPr lang="fr-FR" sz="1400" dirty="0"/>
              <a:t>&gt;</a:t>
            </a:r>
          </a:p>
          <a:p>
            <a:r>
              <a:rPr lang="fr-FR" sz="1400" dirty="0"/>
              <a:t>&lt;</a:t>
            </a:r>
            <a:r>
              <a:rPr lang="fr-FR" sz="1400" dirty="0" err="1"/>
              <a:t>button</a:t>
            </a:r>
            <a:r>
              <a:rPr lang="fr-FR" sz="1400" dirty="0"/>
              <a:t> id</a:t>
            </a:r>
            <a:r>
              <a:rPr lang="fr-FR" sz="1400" dirty="0" smtClean="0"/>
              <a:t>="</a:t>
            </a:r>
            <a:r>
              <a:rPr lang="fr-FR" sz="1400" dirty="0" err="1" smtClean="0"/>
              <a:t>unbind</a:t>
            </a:r>
            <a:r>
              <a:rPr lang="fr-FR" sz="1400" dirty="0" smtClean="0"/>
              <a:t>"&gt;</a:t>
            </a:r>
            <a:r>
              <a:rPr lang="fr-FR" sz="1400" dirty="0"/>
              <a:t>Supprime l'évènement click&lt;/</a:t>
            </a:r>
            <a:r>
              <a:rPr lang="fr-FR" sz="1400" dirty="0" err="1"/>
              <a:t>button</a:t>
            </a:r>
            <a:r>
              <a:rPr lang="fr-FR" sz="1400" dirty="0"/>
              <a:t>&gt;</a:t>
            </a:r>
          </a:p>
          <a:p>
            <a:r>
              <a:rPr lang="fr-FR" sz="1400" dirty="0"/>
              <a:t>&lt;div style="</a:t>
            </a:r>
            <a:r>
              <a:rPr lang="fr-FR" sz="1400" dirty="0" err="1"/>
              <a:t>display:none</a:t>
            </a:r>
            <a:r>
              <a:rPr lang="fr-FR" sz="1400" dirty="0"/>
              <a:t>;"&gt;Click !&lt;/div&gt;</a:t>
            </a:r>
          </a:p>
          <a:p>
            <a:r>
              <a:rPr lang="fr-FR" sz="1400" dirty="0"/>
              <a:t>&lt;script&gt;</a:t>
            </a:r>
          </a:p>
          <a:p>
            <a:r>
              <a:rPr lang="fr-FR" sz="1400" b="1" dirty="0" err="1">
                <a:solidFill>
                  <a:schemeClr val="accent2">
                    <a:lumMod val="75000"/>
                  </a:schemeClr>
                </a:solidFill>
              </a:rPr>
              <a:t>function</a:t>
            </a:r>
            <a:r>
              <a:rPr lang="fr-FR" sz="1400" b="1" dirty="0">
                <a:solidFill>
                  <a:schemeClr val="accent2">
                    <a:lumMod val="75000"/>
                  </a:schemeClr>
                </a:solidFill>
              </a:rPr>
              <a:t> </a:t>
            </a:r>
            <a:r>
              <a:rPr lang="fr-FR" sz="1400" b="1" dirty="0" err="1">
                <a:solidFill>
                  <a:schemeClr val="accent2">
                    <a:lumMod val="75000"/>
                  </a:schemeClr>
                </a:solidFill>
              </a:rPr>
              <a:t>aClick</a:t>
            </a:r>
            <a:r>
              <a:rPr lang="fr-FR" sz="1400" b="1" dirty="0">
                <a:solidFill>
                  <a:schemeClr val="accent2">
                    <a:lumMod val="75000"/>
                  </a:schemeClr>
                </a:solidFill>
              </a:rPr>
              <a:t>() {</a:t>
            </a:r>
          </a:p>
          <a:p>
            <a:r>
              <a:rPr lang="fr-FR" sz="1400" b="1" dirty="0" smtClean="0">
                <a:solidFill>
                  <a:schemeClr val="accent2">
                    <a:lumMod val="75000"/>
                  </a:schemeClr>
                </a:solidFill>
              </a:rPr>
              <a:t>      $("</a:t>
            </a:r>
            <a:r>
              <a:rPr lang="fr-FR" sz="1400" b="1" dirty="0">
                <a:solidFill>
                  <a:schemeClr val="accent2">
                    <a:lumMod val="75000"/>
                  </a:schemeClr>
                </a:solidFill>
              </a:rPr>
              <a:t>div").show().</a:t>
            </a:r>
            <a:r>
              <a:rPr lang="fr-FR" sz="1400" b="1" dirty="0" err="1">
                <a:solidFill>
                  <a:schemeClr val="accent2">
                    <a:lumMod val="75000"/>
                  </a:schemeClr>
                </a:solidFill>
              </a:rPr>
              <a:t>fadeOut</a:t>
            </a:r>
            <a:r>
              <a:rPr lang="fr-FR" sz="1400" b="1" dirty="0">
                <a:solidFill>
                  <a:schemeClr val="accent2">
                    <a:lumMod val="75000"/>
                  </a:schemeClr>
                </a:solidFill>
              </a:rPr>
              <a:t>("slow");</a:t>
            </a:r>
          </a:p>
          <a:p>
            <a:r>
              <a:rPr lang="fr-FR" sz="1400" b="1" dirty="0" smtClean="0">
                <a:solidFill>
                  <a:schemeClr val="accent2">
                    <a:lumMod val="75000"/>
                  </a:schemeClr>
                </a:solidFill>
              </a:rPr>
              <a:t>}</a:t>
            </a:r>
          </a:p>
          <a:p>
            <a:r>
              <a:rPr lang="fr-FR" sz="1400" b="1" dirty="0">
                <a:solidFill>
                  <a:schemeClr val="accent2">
                    <a:lumMod val="75000"/>
                  </a:schemeClr>
                </a:solidFill>
              </a:rPr>
              <a:t>$("#</a:t>
            </a:r>
            <a:r>
              <a:rPr lang="fr-FR" sz="1400" b="1" dirty="0" err="1">
                <a:solidFill>
                  <a:schemeClr val="accent2">
                    <a:lumMod val="75000"/>
                  </a:schemeClr>
                </a:solidFill>
              </a:rPr>
              <a:t>bind</a:t>
            </a:r>
            <a:r>
              <a:rPr lang="fr-FR" sz="1400" b="1" dirty="0">
                <a:solidFill>
                  <a:schemeClr val="accent2">
                    <a:lumMod val="75000"/>
                  </a:schemeClr>
                </a:solidFill>
              </a:rPr>
              <a:t>").click(</a:t>
            </a:r>
            <a:r>
              <a:rPr lang="fr-FR" sz="1400" b="1" dirty="0" err="1">
                <a:solidFill>
                  <a:schemeClr val="accent2">
                    <a:lumMod val="75000"/>
                  </a:schemeClr>
                </a:solidFill>
              </a:rPr>
              <a:t>function</a:t>
            </a:r>
            <a:r>
              <a:rPr lang="fr-FR" sz="1400" b="1" dirty="0">
                <a:solidFill>
                  <a:schemeClr val="accent2">
                    <a:lumMod val="75000"/>
                  </a:schemeClr>
                </a:solidFill>
              </a:rPr>
              <a:t> () {</a:t>
            </a:r>
          </a:p>
          <a:p>
            <a:r>
              <a:rPr lang="fr-FR" sz="1400" b="1" dirty="0" smtClean="0">
                <a:solidFill>
                  <a:schemeClr val="accent2">
                    <a:lumMod val="75000"/>
                  </a:schemeClr>
                </a:solidFill>
              </a:rPr>
              <a:t>     $("#premier").click(</a:t>
            </a:r>
            <a:r>
              <a:rPr lang="fr-FR" sz="1400" b="1" dirty="0" err="1" smtClean="0">
                <a:solidFill>
                  <a:schemeClr val="accent2">
                    <a:lumMod val="75000"/>
                  </a:schemeClr>
                </a:solidFill>
              </a:rPr>
              <a:t>aClick</a:t>
            </a:r>
            <a:r>
              <a:rPr lang="fr-FR" sz="1400" b="1" dirty="0" smtClean="0">
                <a:solidFill>
                  <a:schemeClr val="accent2">
                    <a:lumMod val="75000"/>
                  </a:schemeClr>
                </a:solidFill>
              </a:rPr>
              <a:t>).</a:t>
            </a:r>
            <a:r>
              <a:rPr lang="fr-FR" sz="1400" b="1" dirty="0" err="1">
                <a:solidFill>
                  <a:schemeClr val="accent2">
                    <a:lumMod val="75000"/>
                  </a:schemeClr>
                </a:solidFill>
              </a:rPr>
              <a:t>text</a:t>
            </a:r>
            <a:r>
              <a:rPr lang="fr-FR" sz="1400" b="1" dirty="0">
                <a:solidFill>
                  <a:schemeClr val="accent2">
                    <a:lumMod val="75000"/>
                  </a:schemeClr>
                </a:solidFill>
              </a:rPr>
              <a:t>("Vous pouvez cliquer !");</a:t>
            </a:r>
          </a:p>
          <a:p>
            <a:r>
              <a:rPr lang="fr-FR" sz="1400" b="1" dirty="0">
                <a:solidFill>
                  <a:schemeClr val="accent2">
                    <a:lumMod val="75000"/>
                  </a:schemeClr>
                </a:solidFill>
              </a:rPr>
              <a:t>});</a:t>
            </a:r>
          </a:p>
          <a:p>
            <a:r>
              <a:rPr lang="fr-FR" sz="1400" b="1" dirty="0" smtClean="0">
                <a:solidFill>
                  <a:schemeClr val="accent2">
                    <a:lumMod val="75000"/>
                  </a:schemeClr>
                </a:solidFill>
              </a:rPr>
              <a:t>$("#</a:t>
            </a:r>
            <a:r>
              <a:rPr lang="fr-FR" sz="1400" b="1" dirty="0" err="1" smtClean="0">
                <a:solidFill>
                  <a:schemeClr val="accent2">
                    <a:lumMod val="75000"/>
                  </a:schemeClr>
                </a:solidFill>
              </a:rPr>
              <a:t>unbind</a:t>
            </a:r>
            <a:r>
              <a:rPr lang="fr-FR" sz="1400" b="1" dirty="0" smtClean="0">
                <a:solidFill>
                  <a:schemeClr val="accent2">
                    <a:lumMod val="75000"/>
                  </a:schemeClr>
                </a:solidFill>
              </a:rPr>
              <a:t>").</a:t>
            </a:r>
            <a:r>
              <a:rPr lang="fr-FR" sz="1400" b="1" dirty="0">
                <a:solidFill>
                  <a:schemeClr val="accent2">
                    <a:lumMod val="75000"/>
                  </a:schemeClr>
                </a:solidFill>
              </a:rPr>
              <a:t>click(</a:t>
            </a:r>
            <a:r>
              <a:rPr lang="fr-FR" sz="1400" b="1" dirty="0" err="1">
                <a:solidFill>
                  <a:schemeClr val="accent2">
                    <a:lumMod val="75000"/>
                  </a:schemeClr>
                </a:solidFill>
              </a:rPr>
              <a:t>function</a:t>
            </a:r>
            <a:r>
              <a:rPr lang="fr-FR" sz="1400" b="1" dirty="0">
                <a:solidFill>
                  <a:schemeClr val="accent2">
                    <a:lumMod val="75000"/>
                  </a:schemeClr>
                </a:solidFill>
              </a:rPr>
              <a:t> () {</a:t>
            </a:r>
          </a:p>
          <a:p>
            <a:r>
              <a:rPr lang="fr-FR" sz="1400" b="1" dirty="0" smtClean="0">
                <a:solidFill>
                  <a:schemeClr val="accent2">
                    <a:lumMod val="75000"/>
                  </a:schemeClr>
                </a:solidFill>
              </a:rPr>
              <a:t>      $("#premier").</a:t>
            </a:r>
            <a:r>
              <a:rPr lang="fr-FR" sz="1400" b="1" dirty="0" err="1" smtClean="0">
                <a:solidFill>
                  <a:schemeClr val="accent2">
                    <a:lumMod val="75000"/>
                  </a:schemeClr>
                </a:solidFill>
              </a:rPr>
              <a:t>unbind</a:t>
            </a:r>
            <a:r>
              <a:rPr lang="fr-FR" sz="1400" b="1" dirty="0" smtClean="0">
                <a:solidFill>
                  <a:schemeClr val="accent2">
                    <a:lumMod val="75000"/>
                  </a:schemeClr>
                </a:solidFill>
              </a:rPr>
              <a:t>("</a:t>
            </a:r>
            <a:r>
              <a:rPr lang="fr-FR" sz="1400" b="1" dirty="0">
                <a:solidFill>
                  <a:schemeClr val="accent2">
                    <a:lumMod val="75000"/>
                  </a:schemeClr>
                </a:solidFill>
              </a:rPr>
              <a:t>click</a:t>
            </a:r>
            <a:r>
              <a:rPr lang="fr-FR" sz="1400" b="1" dirty="0" smtClean="0">
                <a:solidFill>
                  <a:schemeClr val="accent2">
                    <a:lumMod val="75000"/>
                  </a:schemeClr>
                </a:solidFill>
              </a:rPr>
              <a:t>", </a:t>
            </a:r>
            <a:r>
              <a:rPr lang="fr-FR" sz="1400" b="1" dirty="0" err="1">
                <a:solidFill>
                  <a:schemeClr val="accent2">
                    <a:lumMod val="75000"/>
                  </a:schemeClr>
                </a:solidFill>
              </a:rPr>
              <a:t>aClick</a:t>
            </a:r>
            <a:r>
              <a:rPr lang="fr-FR" sz="1400" b="1" smtClean="0">
                <a:solidFill>
                  <a:schemeClr val="accent2">
                    <a:lumMod val="75000"/>
                  </a:schemeClr>
                </a:solidFill>
              </a:rPr>
              <a:t>)).</a:t>
            </a:r>
            <a:r>
              <a:rPr lang="fr-FR" sz="1400" b="1" dirty="0" err="1">
                <a:solidFill>
                  <a:schemeClr val="accent2">
                    <a:lumMod val="75000"/>
                  </a:schemeClr>
                </a:solidFill>
              </a:rPr>
              <a:t>text</a:t>
            </a:r>
            <a:r>
              <a:rPr lang="fr-FR" sz="1400" b="1" dirty="0">
                <a:solidFill>
                  <a:schemeClr val="accent2">
                    <a:lumMod val="75000"/>
                  </a:schemeClr>
                </a:solidFill>
              </a:rPr>
              <a:t>("Ne fait rien ..");</a:t>
            </a:r>
          </a:p>
          <a:p>
            <a:r>
              <a:rPr lang="fr-FR" sz="1400" b="1" dirty="0">
                <a:solidFill>
                  <a:schemeClr val="accent2">
                    <a:lumMod val="75000"/>
                  </a:schemeClr>
                </a:solidFill>
              </a:rPr>
              <a:t>});</a:t>
            </a:r>
          </a:p>
          <a:p>
            <a:r>
              <a:rPr lang="fr-FR" sz="1400" dirty="0"/>
              <a:t>&lt;/script&gt;</a:t>
            </a:r>
          </a:p>
          <a:p>
            <a:r>
              <a:rPr lang="fr-FR" sz="1400" dirty="0"/>
              <a:t>&lt;/body&gt;</a:t>
            </a:r>
            <a:endParaRPr lang="fr-FR" sz="1400" dirty="0" smtClean="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628800"/>
            <a:ext cx="4857750" cy="4857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3888037"/>
            <a:ext cx="5410200" cy="6381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01067877"/>
      </p:ext>
    </p:extLst>
  </p:cSld>
  <p:clrMapOvr>
    <a:masterClrMapping/>
  </p:clrMapOvr>
  <p:transition spd="slow">
    <p:wipe dir="d"/>
  </p:transition>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width</a:t>
            </a:r>
            <a:r>
              <a:rPr lang="fr-FR" sz="2800" b="1" i="1" dirty="0" smtClean="0">
                <a:solidFill>
                  <a:schemeClr val="accent2">
                    <a:lumMod val="75000"/>
                  </a:schemeClr>
                </a:solidFill>
              </a:rPr>
              <a:t>(</a:t>
            </a:r>
            <a:r>
              <a:rPr lang="fr-FR" sz="2800" b="1" i="1" dirty="0" smtClean="0">
                <a:solidFill>
                  <a:schemeClr val="tx2">
                    <a:lumMod val="75000"/>
                  </a:schemeClr>
                </a:solidFill>
              </a:rPr>
              <a:t>[valeur]</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b="1" dirty="0" smtClean="0">
                <a:solidFill>
                  <a:schemeClr val="tx2">
                    <a:lumMod val="75000"/>
                  </a:schemeClr>
                </a:solidFill>
              </a:rPr>
              <a:t>$(cible)</a:t>
            </a:r>
            <a:r>
              <a:rPr lang="fr-FR" sz="2000" b="1" dirty="0" smtClean="0">
                <a:solidFill>
                  <a:schemeClr val="accent2">
                    <a:lumMod val="75000"/>
                  </a:schemeClr>
                </a:solidFill>
              </a:rPr>
              <a:t>.</a:t>
            </a:r>
            <a:r>
              <a:rPr lang="fr-FR" sz="2000" b="1" dirty="0" err="1" smtClean="0">
                <a:solidFill>
                  <a:schemeClr val="accent2">
                    <a:lumMod val="75000"/>
                  </a:schemeClr>
                </a:solidFill>
              </a:rPr>
              <a:t>width</a:t>
            </a:r>
            <a:r>
              <a:rPr lang="fr-FR" sz="2000" b="1" dirty="0" smtClean="0">
                <a:solidFill>
                  <a:schemeClr val="accent2">
                    <a:lumMod val="75000"/>
                  </a:schemeClr>
                </a:solidFill>
              </a:rPr>
              <a:t>()</a:t>
            </a:r>
            <a:r>
              <a:rPr lang="fr-FR" sz="2000" dirty="0" smtClean="0"/>
              <a:t/>
            </a:r>
            <a:br>
              <a:rPr lang="fr-FR" sz="2000" dirty="0" smtClean="0"/>
            </a:br>
            <a:r>
              <a:rPr lang="fr-FR" sz="2000" dirty="0" smtClean="0"/>
              <a:t>Retourne la valeur de la largeur du </a:t>
            </a:r>
          </a:p>
          <a:p>
            <a:pPr marL="0" indent="0">
              <a:buNone/>
            </a:pPr>
            <a:r>
              <a:rPr lang="fr-FR" sz="2000" dirty="0" smtClean="0"/>
              <a:t>premier élément sélectionné par </a:t>
            </a:r>
            <a:r>
              <a:rPr lang="fr-FR" sz="2000" b="1" dirty="0" smtClean="0">
                <a:solidFill>
                  <a:schemeClr val="tx2">
                    <a:lumMod val="75000"/>
                  </a:schemeClr>
                </a:solidFill>
              </a:rPr>
              <a:t>$(cible)</a:t>
            </a:r>
            <a:r>
              <a:rPr lang="fr-FR" sz="2000" dirty="0" smtClean="0"/>
              <a:t>. </a:t>
            </a:r>
          </a:p>
          <a:p>
            <a:pPr marL="0" indent="0">
              <a:buNone/>
            </a:pPr>
            <a:r>
              <a:rPr lang="fr-FR" sz="2000" dirty="0" smtClean="0"/>
              <a:t>Cette largeur est définie en pixels.</a:t>
            </a:r>
          </a:p>
          <a:p>
            <a:pPr marL="0" indent="0">
              <a:buNone/>
            </a:pPr>
            <a:endParaRPr lang="fr-FR" sz="2000" dirty="0"/>
          </a:p>
          <a:p>
            <a:pPr marL="0" indent="0">
              <a:buNone/>
            </a:pPr>
            <a:r>
              <a:rPr lang="fr-FR" sz="2000" b="1" dirty="0" smtClean="0">
                <a:solidFill>
                  <a:schemeClr val="tx2">
                    <a:lumMod val="75000"/>
                  </a:schemeClr>
                </a:solidFill>
              </a:rPr>
              <a:t>$(cible</a:t>
            </a:r>
            <a:r>
              <a:rPr lang="fr-FR" sz="2000" b="1" dirty="0">
                <a:solidFill>
                  <a:schemeClr val="tx2">
                    <a:lumMod val="75000"/>
                  </a:schemeClr>
                </a:solidFill>
              </a:rPr>
              <a:t>)</a:t>
            </a:r>
            <a:r>
              <a:rPr lang="fr-FR" sz="2000" b="1" dirty="0">
                <a:solidFill>
                  <a:schemeClr val="accent2">
                    <a:lumMod val="75000"/>
                  </a:schemeClr>
                </a:solidFill>
              </a:rPr>
              <a:t>.</a:t>
            </a:r>
            <a:r>
              <a:rPr lang="fr-FR" sz="2000" b="1" dirty="0" err="1" smtClean="0">
                <a:solidFill>
                  <a:schemeClr val="accent2">
                    <a:lumMod val="75000"/>
                  </a:schemeClr>
                </a:solidFill>
              </a:rPr>
              <a:t>width</a:t>
            </a:r>
            <a:r>
              <a:rPr lang="fr-FR" sz="2000" b="1" dirty="0" smtClean="0">
                <a:solidFill>
                  <a:schemeClr val="accent2">
                    <a:lumMod val="75000"/>
                  </a:schemeClr>
                </a:solidFill>
              </a:rPr>
              <a:t>(</a:t>
            </a:r>
            <a:r>
              <a:rPr lang="fr-FR" sz="2000" b="1" dirty="0" smtClean="0">
                <a:solidFill>
                  <a:schemeClr val="tx2">
                    <a:lumMod val="75000"/>
                  </a:schemeClr>
                </a:solidFill>
              </a:rPr>
              <a:t>valeur</a:t>
            </a:r>
            <a:r>
              <a:rPr lang="fr-FR" sz="2000" b="1" dirty="0" smtClean="0">
                <a:solidFill>
                  <a:schemeClr val="accent2">
                    <a:lumMod val="75000"/>
                  </a:schemeClr>
                </a:solidFill>
              </a:rPr>
              <a:t>)</a:t>
            </a:r>
          </a:p>
          <a:p>
            <a:pPr marL="0" indent="0">
              <a:buNone/>
            </a:pPr>
            <a:r>
              <a:rPr lang="fr-FR" sz="2000" dirty="0" smtClean="0"/>
              <a:t>Spécifie la largeur CSS de chaque élément du jeu sélectionné </a:t>
            </a:r>
            <a:r>
              <a:rPr lang="fr-FR" sz="2000" dirty="0"/>
              <a:t>par </a:t>
            </a:r>
            <a:r>
              <a:rPr lang="fr-FR" sz="2000" b="1" dirty="0">
                <a:solidFill>
                  <a:schemeClr val="tx2">
                    <a:lumMod val="75000"/>
                  </a:schemeClr>
                </a:solidFill>
              </a:rPr>
              <a:t>$(cible)</a:t>
            </a:r>
            <a:r>
              <a:rPr lang="fr-FR" sz="2000" dirty="0"/>
              <a:t>. </a:t>
            </a:r>
            <a:endParaRPr lang="fr-FR" sz="2000" dirty="0" smtClean="0"/>
          </a:p>
          <a:p>
            <a:pPr marL="0" indent="0">
              <a:buNone/>
            </a:pPr>
            <a:r>
              <a:rPr lang="fr-FR" sz="2000" b="1" dirty="0" smtClean="0">
                <a:solidFill>
                  <a:schemeClr val="tx2">
                    <a:lumMod val="75000"/>
                  </a:schemeClr>
                </a:solidFill>
              </a:rPr>
              <a:t>valeur :</a:t>
            </a:r>
            <a:endParaRPr lang="fr-FR" sz="2000" b="1" dirty="0">
              <a:solidFill>
                <a:schemeClr val="tx2">
                  <a:lumMod val="75000"/>
                </a:schemeClr>
              </a:solidFill>
            </a:endParaRPr>
          </a:p>
          <a:p>
            <a:pPr marL="0" indent="0">
              <a:buNone/>
            </a:pPr>
            <a:r>
              <a:rPr lang="fr-FR" sz="2000" dirty="0" smtClean="0"/>
              <a:t>Entier </a:t>
            </a:r>
            <a:r>
              <a:rPr lang="fr-FR" sz="2000" dirty="0"/>
              <a:t>ou chaîne de </a:t>
            </a:r>
            <a:r>
              <a:rPr lang="fr-FR" sz="2000" dirty="0" smtClean="0"/>
              <a:t>caractères spécifiant le nombre de pixels ou entier avec une unité de mesure CSS (px, </a:t>
            </a:r>
            <a:r>
              <a:rPr lang="fr-FR" sz="2000" dirty="0" err="1" smtClean="0"/>
              <a:t>em</a:t>
            </a:r>
            <a:r>
              <a:rPr lang="fr-FR" sz="2000" dirty="0" smtClean="0"/>
              <a:t>, cm, %, ...).</a:t>
            </a:r>
          </a:p>
          <a:p>
            <a:pPr marL="0" indent="0">
              <a:buNone/>
            </a:pPr>
            <a:r>
              <a:rPr lang="fr-FR" sz="2000" dirty="0" smtClean="0"/>
              <a:t>Valeur peut être remplacé par une fonction de la forme :</a:t>
            </a:r>
          </a:p>
          <a:p>
            <a:pPr marL="0" indent="0">
              <a:buNone/>
            </a:pPr>
            <a:r>
              <a:rPr lang="fr-FR" sz="2000" b="1" dirty="0" smtClean="0">
                <a:solidFill>
                  <a:schemeClr val="tx2">
                    <a:lumMod val="75000"/>
                  </a:schemeClr>
                </a:solidFill>
              </a:rPr>
              <a:t>	</a:t>
            </a:r>
            <a:r>
              <a:rPr lang="fr-FR" sz="2000" b="1" dirty="0" err="1" smtClean="0">
                <a:solidFill>
                  <a:schemeClr val="tx2">
                    <a:lumMod val="75000"/>
                  </a:schemeClr>
                </a:solidFill>
              </a:rPr>
              <a:t>function</a:t>
            </a:r>
            <a:r>
              <a:rPr lang="fr-FR" sz="2000" b="1" dirty="0" smtClean="0">
                <a:solidFill>
                  <a:schemeClr val="tx2">
                    <a:lumMod val="75000"/>
                  </a:schemeClr>
                </a:solidFill>
              </a:rPr>
              <a:t> (index, </a:t>
            </a:r>
            <a:r>
              <a:rPr lang="fr-FR" sz="2000" b="1" dirty="0" err="1" smtClean="0">
                <a:solidFill>
                  <a:schemeClr val="tx2">
                    <a:lumMod val="75000"/>
                  </a:schemeClr>
                </a:solidFill>
              </a:rPr>
              <a:t>ancvaleur</a:t>
            </a:r>
            <a:r>
              <a:rPr lang="fr-FR" sz="2000" b="1" dirty="0" smtClean="0">
                <a:solidFill>
                  <a:schemeClr val="tx2">
                    <a:lumMod val="75000"/>
                  </a:schemeClr>
                </a:solidFill>
              </a:rPr>
              <a:t>)</a:t>
            </a:r>
          </a:p>
          <a:p>
            <a:pPr marL="0" indent="0">
              <a:buNone/>
            </a:pPr>
            <a:r>
              <a:rPr lang="fr-FR" sz="2000" b="1" dirty="0">
                <a:solidFill>
                  <a:schemeClr val="tx2">
                    <a:lumMod val="75000"/>
                  </a:schemeClr>
                </a:solidFill>
              </a:rPr>
              <a:t>	</a:t>
            </a:r>
            <a:r>
              <a:rPr lang="fr-FR" sz="2000" b="1" dirty="0" smtClean="0">
                <a:solidFill>
                  <a:schemeClr val="tx2">
                    <a:lumMod val="75000"/>
                  </a:schemeClr>
                </a:solidFill>
              </a:rPr>
              <a:t>index : </a:t>
            </a:r>
            <a:r>
              <a:rPr lang="fr-FR" sz="2000" dirty="0" smtClean="0"/>
              <a:t>n° de l'élément dans le jeu spécifié par</a:t>
            </a:r>
            <a:r>
              <a:rPr lang="fr-FR" sz="2000" b="1" dirty="0" smtClean="0">
                <a:solidFill>
                  <a:schemeClr val="tx2">
                    <a:lumMod val="75000"/>
                  </a:schemeClr>
                </a:solidFill>
              </a:rPr>
              <a:t> $(cible)</a:t>
            </a:r>
          </a:p>
          <a:p>
            <a:pPr marL="0" indent="0">
              <a:buNone/>
            </a:pPr>
            <a:r>
              <a:rPr lang="fr-FR" sz="2000" b="1" dirty="0">
                <a:solidFill>
                  <a:schemeClr val="tx2">
                    <a:lumMod val="75000"/>
                  </a:schemeClr>
                </a:solidFill>
              </a:rPr>
              <a:t>	</a:t>
            </a:r>
            <a:r>
              <a:rPr lang="fr-FR" sz="2000" b="1" dirty="0" err="1" smtClean="0">
                <a:solidFill>
                  <a:schemeClr val="tx2">
                    <a:lumMod val="75000"/>
                  </a:schemeClr>
                </a:solidFill>
              </a:rPr>
              <a:t>ancvaleur</a:t>
            </a:r>
            <a:r>
              <a:rPr lang="fr-FR" sz="2000" b="1" dirty="0" smtClean="0">
                <a:solidFill>
                  <a:schemeClr val="tx2">
                    <a:lumMod val="75000"/>
                  </a:schemeClr>
                </a:solidFill>
              </a:rPr>
              <a:t> : </a:t>
            </a:r>
            <a:r>
              <a:rPr lang="fr-FR" sz="2000" dirty="0" smtClean="0"/>
              <a:t>ancienne valeur</a:t>
            </a:r>
            <a:endParaRPr lang="fr-FR" sz="2000"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980728"/>
            <a:ext cx="3736091"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553820"/>
      </p:ext>
    </p:extLst>
  </p:cSld>
  <p:clrMapOvr>
    <a:masterClrMapping/>
  </p:clrMapOvr>
  <p:transition spd="slow">
    <p:wipe dir="d"/>
  </p:transition>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width</a:t>
            </a:r>
            <a:r>
              <a:rPr lang="fr-FR" sz="2800" b="1" i="1" dirty="0" smtClean="0">
                <a:solidFill>
                  <a:schemeClr val="accent2">
                    <a:lumMod val="75000"/>
                  </a:schemeClr>
                </a:solidFill>
              </a:rPr>
              <a:t>(</a:t>
            </a:r>
            <a:r>
              <a:rPr lang="fr-FR" sz="2800" b="1" i="1" dirty="0" smtClean="0">
                <a:solidFill>
                  <a:schemeClr val="tx2">
                    <a:lumMod val="75000"/>
                  </a:schemeClr>
                </a:solidFill>
              </a:rPr>
              <a:t>[valeur]</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fontScale="85000" lnSpcReduction="20000"/>
          </a:bodyPr>
          <a:lstStyle/>
          <a:p>
            <a:pPr marL="0" indent="0">
              <a:buNone/>
            </a:pPr>
            <a:r>
              <a:rPr lang="fr-FR" sz="2000" dirty="0" smtClean="0"/>
              <a:t>Exemple 1 : </a:t>
            </a:r>
          </a:p>
          <a:p>
            <a:pPr marL="0" indent="0">
              <a:buNone/>
            </a:pPr>
            <a:r>
              <a:rPr lang="fr-FR" sz="2000" dirty="0"/>
              <a:t>&lt;body&gt;</a:t>
            </a:r>
          </a:p>
          <a:p>
            <a:pPr marL="0" indent="0">
              <a:buNone/>
            </a:pPr>
            <a:r>
              <a:rPr lang="fr-FR" sz="2000" dirty="0"/>
              <a:t>&lt;</a:t>
            </a:r>
            <a:r>
              <a:rPr lang="fr-FR" sz="2000" dirty="0" err="1"/>
              <a:t>button</a:t>
            </a:r>
            <a:r>
              <a:rPr lang="fr-FR" sz="2000" dirty="0"/>
              <a:t> id="</a:t>
            </a:r>
            <a:r>
              <a:rPr lang="fr-FR" sz="2000" dirty="0" err="1"/>
              <a:t>getp</a:t>
            </a:r>
            <a:r>
              <a:rPr lang="fr-FR" sz="2000" dirty="0"/>
              <a:t>"&gt;Afficher la largeur du paragraphe&lt;/</a:t>
            </a:r>
            <a:r>
              <a:rPr lang="fr-FR" sz="2000" dirty="0" err="1"/>
              <a:t>button</a:t>
            </a:r>
            <a:r>
              <a:rPr lang="fr-FR" sz="2000" dirty="0"/>
              <a:t>&gt;</a:t>
            </a:r>
          </a:p>
          <a:p>
            <a:pPr marL="0" indent="0">
              <a:buNone/>
            </a:pPr>
            <a:r>
              <a:rPr lang="fr-FR" sz="2000" dirty="0"/>
              <a:t>&lt;</a:t>
            </a:r>
            <a:r>
              <a:rPr lang="fr-FR" sz="2000" dirty="0" err="1"/>
              <a:t>button</a:t>
            </a:r>
            <a:r>
              <a:rPr lang="fr-FR" sz="2000" dirty="0"/>
              <a:t> id="</a:t>
            </a:r>
            <a:r>
              <a:rPr lang="fr-FR" sz="2000" dirty="0" err="1"/>
              <a:t>getd</a:t>
            </a:r>
            <a:r>
              <a:rPr lang="fr-FR" sz="2000" dirty="0"/>
              <a:t>"&gt;Afficher la largeur du document&lt;/</a:t>
            </a:r>
            <a:r>
              <a:rPr lang="fr-FR" sz="2000" dirty="0" err="1"/>
              <a:t>button</a:t>
            </a:r>
            <a:r>
              <a:rPr lang="fr-FR" sz="2000" dirty="0"/>
              <a:t>&gt;</a:t>
            </a:r>
          </a:p>
          <a:p>
            <a:pPr marL="0" indent="0">
              <a:buNone/>
            </a:pPr>
            <a:r>
              <a:rPr lang="fr-FR" sz="2000" dirty="0"/>
              <a:t> &lt;div&gt;&amp;</a:t>
            </a:r>
            <a:r>
              <a:rPr lang="fr-FR" sz="2000" dirty="0" err="1"/>
              <a:t>nbsp</a:t>
            </a:r>
            <a:r>
              <a:rPr lang="fr-FR" sz="2000" dirty="0"/>
              <a:t>;&lt;/div&gt;</a:t>
            </a:r>
          </a:p>
          <a:p>
            <a:pPr marL="0" indent="0">
              <a:buNone/>
            </a:pPr>
            <a:r>
              <a:rPr lang="fr-FR" sz="2000" dirty="0"/>
              <a:t>&lt;</a:t>
            </a:r>
            <a:r>
              <a:rPr lang="fr-FR" sz="2000" dirty="0" smtClean="0"/>
              <a:t>p&gt;Paragraphe échantillon&lt;/</a:t>
            </a:r>
            <a:r>
              <a:rPr lang="fr-FR" sz="2000" dirty="0"/>
              <a:t>p&gt;</a:t>
            </a:r>
          </a:p>
          <a:p>
            <a:pPr marL="0" indent="0">
              <a:buNone/>
            </a:pPr>
            <a:r>
              <a:rPr lang="fr-FR" sz="2000" dirty="0"/>
              <a:t>&lt;script type="</a:t>
            </a:r>
            <a:r>
              <a:rPr lang="fr-FR" sz="2000" dirty="0" err="1"/>
              <a:t>text</a:t>
            </a:r>
            <a:r>
              <a:rPr lang="fr-FR" sz="2000" dirty="0"/>
              <a:t>/javascript"&gt;</a:t>
            </a:r>
          </a:p>
          <a:p>
            <a:pPr marL="0" indent="0">
              <a:buNone/>
            </a:pPr>
            <a:r>
              <a:rPr lang="fr-FR" sz="2000" dirty="0" err="1"/>
              <a:t>function</a:t>
            </a:r>
            <a:r>
              <a:rPr lang="fr-FR" sz="2000" dirty="0"/>
              <a:t> </a:t>
            </a:r>
            <a:r>
              <a:rPr lang="fr-FR" sz="2000" dirty="0" err="1"/>
              <a:t>showWidth</a:t>
            </a:r>
            <a:r>
              <a:rPr lang="fr-FR" sz="2000" dirty="0"/>
              <a:t>(</a:t>
            </a:r>
            <a:r>
              <a:rPr lang="fr-FR" sz="2000" dirty="0" err="1"/>
              <a:t>ele</a:t>
            </a:r>
            <a:r>
              <a:rPr lang="fr-FR" sz="2000" dirty="0"/>
              <a:t>, w) {</a:t>
            </a:r>
          </a:p>
          <a:p>
            <a:pPr marL="0" indent="0">
              <a:buNone/>
            </a:pPr>
            <a:r>
              <a:rPr lang="fr-FR" sz="2000" dirty="0"/>
              <a:t>$("div").</a:t>
            </a:r>
            <a:r>
              <a:rPr lang="fr-FR" sz="2000" dirty="0" err="1"/>
              <a:t>text</a:t>
            </a:r>
            <a:r>
              <a:rPr lang="fr-FR" sz="2000" dirty="0"/>
              <a:t>("Largeur du " + </a:t>
            </a:r>
            <a:r>
              <a:rPr lang="fr-FR" sz="2000" dirty="0" err="1"/>
              <a:t>ele</a:t>
            </a:r>
            <a:r>
              <a:rPr lang="fr-FR" sz="2000" dirty="0"/>
              <a:t> +</a:t>
            </a:r>
          </a:p>
          <a:p>
            <a:pPr marL="0" indent="0">
              <a:buNone/>
            </a:pPr>
            <a:r>
              <a:rPr lang="fr-FR" sz="2000" dirty="0" smtClean="0"/>
              <a:t>     " </a:t>
            </a:r>
            <a:r>
              <a:rPr lang="fr-FR" sz="2000" dirty="0"/>
              <a:t>: " + w + "px.");</a:t>
            </a:r>
          </a:p>
          <a:p>
            <a:pPr marL="0" indent="0">
              <a:buNone/>
            </a:pPr>
            <a:r>
              <a:rPr lang="fr-FR" sz="2000" dirty="0"/>
              <a:t>}</a:t>
            </a:r>
          </a:p>
          <a:p>
            <a:pPr marL="0" indent="0">
              <a:buNone/>
            </a:pPr>
            <a:r>
              <a:rPr lang="fr-FR" sz="2000" b="1" dirty="0">
                <a:solidFill>
                  <a:schemeClr val="accent2">
                    <a:lumMod val="75000"/>
                  </a:schemeClr>
                </a:solidFill>
              </a:rPr>
              <a:t>$("#</a:t>
            </a:r>
            <a:r>
              <a:rPr lang="fr-FR" sz="2000" b="1" dirty="0" err="1">
                <a:solidFill>
                  <a:schemeClr val="accent2">
                    <a:lumMod val="75000"/>
                  </a:schemeClr>
                </a:solidFill>
              </a:rPr>
              <a:t>getp</a:t>
            </a:r>
            <a:r>
              <a:rPr lang="fr-FR" sz="2000" b="1" dirty="0">
                <a:solidFill>
                  <a:schemeClr val="accent2">
                    <a:lumMod val="75000"/>
                  </a:schemeClr>
                </a:solidFill>
              </a:rPr>
              <a:t>").click(</a:t>
            </a:r>
            <a:r>
              <a:rPr lang="fr-FR" sz="2000" b="1" dirty="0" err="1">
                <a:solidFill>
                  <a:schemeClr val="accent2">
                    <a:lumMod val="75000"/>
                  </a:schemeClr>
                </a:solidFill>
              </a:rPr>
              <a:t>function</a:t>
            </a:r>
            <a:r>
              <a:rPr lang="fr-FR" sz="2000" b="1" dirty="0">
                <a:solidFill>
                  <a:schemeClr val="accent2">
                    <a:lumMod val="75000"/>
                  </a:schemeClr>
                </a:solidFill>
              </a:rPr>
              <a:t> () {</a:t>
            </a:r>
          </a:p>
          <a:p>
            <a:pPr marL="0" indent="0">
              <a:buNone/>
            </a:pPr>
            <a:r>
              <a:rPr lang="fr-FR" sz="2000" b="1" dirty="0" smtClean="0">
                <a:solidFill>
                  <a:schemeClr val="accent2">
                    <a:lumMod val="75000"/>
                  </a:schemeClr>
                </a:solidFill>
              </a:rPr>
              <a:t>     </a:t>
            </a:r>
            <a:r>
              <a:rPr lang="fr-FR" sz="2000" b="1" dirty="0" err="1" smtClean="0">
                <a:solidFill>
                  <a:schemeClr val="accent2">
                    <a:lumMod val="75000"/>
                  </a:schemeClr>
                </a:solidFill>
              </a:rPr>
              <a:t>showWidth</a:t>
            </a:r>
            <a:r>
              <a:rPr lang="fr-FR" sz="2000" b="1" dirty="0">
                <a:solidFill>
                  <a:schemeClr val="accent2">
                    <a:lumMod val="75000"/>
                  </a:schemeClr>
                </a:solidFill>
              </a:rPr>
              <a:t>("paragraphe</a:t>
            </a:r>
            <a:r>
              <a:rPr lang="fr-FR" sz="2000" b="1" dirty="0" smtClean="0">
                <a:solidFill>
                  <a:schemeClr val="accent2">
                    <a:lumMod val="75000"/>
                  </a:schemeClr>
                </a:solidFill>
              </a:rPr>
              <a:t>",</a:t>
            </a:r>
          </a:p>
          <a:p>
            <a:pPr marL="0" indent="0">
              <a:buNone/>
            </a:pPr>
            <a:r>
              <a:rPr lang="fr-FR" sz="2000" b="1" dirty="0" smtClean="0">
                <a:solidFill>
                  <a:schemeClr val="accent2">
                    <a:lumMod val="75000"/>
                  </a:schemeClr>
                </a:solidFill>
              </a:rPr>
              <a:t>          $("</a:t>
            </a:r>
            <a:r>
              <a:rPr lang="fr-FR" sz="2000" b="1" dirty="0">
                <a:solidFill>
                  <a:schemeClr val="accent2">
                    <a:lumMod val="75000"/>
                  </a:schemeClr>
                </a:solidFill>
              </a:rPr>
              <a:t>p").</a:t>
            </a:r>
            <a:r>
              <a:rPr lang="fr-FR" sz="2000" b="1" dirty="0" err="1">
                <a:solidFill>
                  <a:schemeClr val="accent2">
                    <a:lumMod val="75000"/>
                  </a:schemeClr>
                </a:solidFill>
              </a:rPr>
              <a:t>width</a:t>
            </a:r>
            <a:r>
              <a:rPr lang="fr-FR" sz="2000" b="1" dirty="0">
                <a:solidFill>
                  <a:schemeClr val="accent2">
                    <a:lumMod val="75000"/>
                  </a:schemeClr>
                </a:solidFill>
              </a:rPr>
              <a:t>());</a:t>
            </a:r>
          </a:p>
          <a:p>
            <a:pPr marL="0" indent="0">
              <a:buNone/>
            </a:pPr>
            <a:r>
              <a:rPr lang="fr-FR" sz="2000" dirty="0"/>
              <a:t>});</a:t>
            </a:r>
          </a:p>
          <a:p>
            <a:pPr marL="0" indent="0">
              <a:buNone/>
            </a:pPr>
            <a:r>
              <a:rPr lang="fr-FR" sz="2000" b="1" dirty="0">
                <a:solidFill>
                  <a:schemeClr val="accent2">
                    <a:lumMod val="75000"/>
                  </a:schemeClr>
                </a:solidFill>
              </a:rPr>
              <a:t>$("#</a:t>
            </a:r>
            <a:r>
              <a:rPr lang="fr-FR" sz="2000" b="1" dirty="0" err="1">
                <a:solidFill>
                  <a:schemeClr val="accent2">
                    <a:lumMod val="75000"/>
                  </a:schemeClr>
                </a:solidFill>
              </a:rPr>
              <a:t>getd</a:t>
            </a:r>
            <a:r>
              <a:rPr lang="fr-FR" sz="2000" b="1" dirty="0">
                <a:solidFill>
                  <a:schemeClr val="accent2">
                    <a:lumMod val="75000"/>
                  </a:schemeClr>
                </a:solidFill>
              </a:rPr>
              <a:t>").click(</a:t>
            </a:r>
            <a:r>
              <a:rPr lang="fr-FR" sz="2000" b="1" dirty="0" err="1">
                <a:solidFill>
                  <a:schemeClr val="accent2">
                    <a:lumMod val="75000"/>
                  </a:schemeClr>
                </a:solidFill>
              </a:rPr>
              <a:t>function</a:t>
            </a:r>
            <a:r>
              <a:rPr lang="fr-FR" sz="2000" b="1" dirty="0">
                <a:solidFill>
                  <a:schemeClr val="accent2">
                    <a:lumMod val="75000"/>
                  </a:schemeClr>
                </a:solidFill>
              </a:rPr>
              <a:t> () {</a:t>
            </a:r>
          </a:p>
          <a:p>
            <a:pPr marL="0" indent="0">
              <a:buNone/>
            </a:pPr>
            <a:r>
              <a:rPr lang="fr-FR" sz="2000" b="1" dirty="0" smtClean="0">
                <a:solidFill>
                  <a:schemeClr val="accent2">
                    <a:lumMod val="75000"/>
                  </a:schemeClr>
                </a:solidFill>
              </a:rPr>
              <a:t>     </a:t>
            </a:r>
            <a:r>
              <a:rPr lang="fr-FR" sz="2000" b="1" dirty="0" err="1" smtClean="0">
                <a:solidFill>
                  <a:schemeClr val="accent2">
                    <a:lumMod val="75000"/>
                  </a:schemeClr>
                </a:solidFill>
              </a:rPr>
              <a:t>showWidth</a:t>
            </a:r>
            <a:r>
              <a:rPr lang="fr-FR" sz="2000" b="1" dirty="0">
                <a:solidFill>
                  <a:schemeClr val="accent2">
                    <a:lumMod val="75000"/>
                  </a:schemeClr>
                </a:solidFill>
              </a:rPr>
              <a:t>("document</a:t>
            </a:r>
            <a:r>
              <a:rPr lang="fr-FR" sz="2000" b="1" dirty="0" smtClean="0">
                <a:solidFill>
                  <a:schemeClr val="accent2">
                    <a:lumMod val="75000"/>
                  </a:schemeClr>
                </a:solidFill>
              </a:rPr>
              <a:t>",</a:t>
            </a:r>
          </a:p>
          <a:p>
            <a:pPr marL="0" indent="0">
              <a:buNone/>
            </a:pPr>
            <a:r>
              <a:rPr lang="fr-FR" sz="2000" b="1" dirty="0" smtClean="0">
                <a:solidFill>
                  <a:schemeClr val="accent2">
                    <a:lumMod val="75000"/>
                  </a:schemeClr>
                </a:solidFill>
              </a:rPr>
              <a:t>         $(</a:t>
            </a:r>
            <a:r>
              <a:rPr lang="fr-FR" sz="2000" b="1" dirty="0">
                <a:solidFill>
                  <a:schemeClr val="accent2">
                    <a:lumMod val="75000"/>
                  </a:schemeClr>
                </a:solidFill>
              </a:rPr>
              <a:t>document).</a:t>
            </a:r>
            <a:r>
              <a:rPr lang="fr-FR" sz="2000" b="1" dirty="0" err="1">
                <a:solidFill>
                  <a:schemeClr val="accent2">
                    <a:lumMod val="75000"/>
                  </a:schemeClr>
                </a:solidFill>
              </a:rPr>
              <a:t>width</a:t>
            </a:r>
            <a:r>
              <a:rPr lang="fr-FR" sz="2000" b="1" dirty="0">
                <a:solidFill>
                  <a:schemeClr val="accent2">
                    <a:lumMod val="75000"/>
                  </a:schemeClr>
                </a:solidFill>
              </a:rPr>
              <a:t>());</a:t>
            </a:r>
          </a:p>
          <a:p>
            <a:pPr marL="0" indent="0">
              <a:buNone/>
            </a:pPr>
            <a:r>
              <a:rPr lang="fr-FR" sz="2000" dirty="0"/>
              <a: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8890" y="2564904"/>
            <a:ext cx="5146037"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8348330"/>
      </p:ext>
    </p:extLst>
  </p:cSld>
  <p:clrMapOvr>
    <a:masterClrMapping/>
  </p:clrMapOvr>
  <p:transition spd="slow">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683568" y="1340768"/>
            <a:ext cx="8208912" cy="369332"/>
          </a:xfrm>
          <a:prstGeom prst="rect">
            <a:avLst/>
          </a:prstGeom>
          <a:noFill/>
          <a:ln>
            <a:solidFill>
              <a:schemeClr val="accent1"/>
            </a:solidFill>
          </a:ln>
        </p:spPr>
        <p:txBody>
          <a:bodyPr wrap="square" rtlCol="0">
            <a:spAutoFit/>
          </a:bodyPr>
          <a:lstStyle/>
          <a:p>
            <a:r>
              <a:rPr lang="fr-FR" b="1" dirty="0" smtClean="0">
                <a:solidFill>
                  <a:schemeClr val="accent2">
                    <a:lumMod val="75000"/>
                  </a:schemeClr>
                </a:solidFill>
              </a:rPr>
              <a:t>Evénements de fenêtre (balise body)</a:t>
            </a:r>
          </a:p>
        </p:txBody>
      </p:sp>
      <p:graphicFrame>
        <p:nvGraphicFramePr>
          <p:cNvPr id="3" name="Tableau 2"/>
          <p:cNvGraphicFramePr>
            <a:graphicFrameLocks noGrp="1"/>
          </p:cNvGraphicFramePr>
          <p:nvPr>
            <p:extLst>
              <p:ext uri="{D42A27DB-BD31-4B8C-83A1-F6EECF244321}">
                <p14:modId xmlns:p14="http://schemas.microsoft.com/office/powerpoint/2010/main" val="1269414327"/>
              </p:ext>
            </p:extLst>
          </p:nvPr>
        </p:nvGraphicFramePr>
        <p:xfrm>
          <a:off x="899592" y="1916832"/>
          <a:ext cx="7403582" cy="4525965"/>
        </p:xfrm>
        <a:graphic>
          <a:graphicData uri="http://schemas.openxmlformats.org/drawingml/2006/table">
            <a:tbl>
              <a:tblPr/>
              <a:tblGrid>
                <a:gridCol w="2520280"/>
                <a:gridCol w="4883302"/>
              </a:tblGrid>
              <a:tr h="502885">
                <a:tc>
                  <a:txBody>
                    <a:bodyPr/>
                    <a:lstStyle/>
                    <a:p>
                      <a:r>
                        <a:rPr lang="fr-FR" sz="1600" b="1" dirty="0" err="1"/>
                        <a:t>onafterprint</a:t>
                      </a:r>
                      <a:r>
                        <a:rPr lang="fr-FR" sz="1600" dirty="0"/>
                        <a:t> </a:t>
                      </a:r>
                      <a:r>
                        <a:rPr lang="fr-FR" sz="1600" dirty="0">
                          <a:solidFill>
                            <a:srgbClr val="00B050"/>
                          </a:solidFill>
                        </a:rPr>
                        <a:t>New</a:t>
                      </a:r>
                    </a:p>
                  </a:txBody>
                  <a:tcPr marL="0" marR="0" marT="0" marB="0" anchor="ctr">
                    <a:lnL>
                      <a:noFill/>
                    </a:lnL>
                    <a:lnR>
                      <a:noFill/>
                    </a:lnR>
                    <a:lnT>
                      <a:noFill/>
                    </a:lnT>
                    <a:lnB>
                      <a:noFill/>
                    </a:lnB>
                  </a:tcPr>
                </a:tc>
                <a:tc>
                  <a:txBody>
                    <a:bodyPr/>
                    <a:lstStyle/>
                    <a:p>
                      <a:r>
                        <a:rPr lang="fr-FR" sz="1600"/>
                        <a:t>Le script démarre après l’impression du document</a:t>
                      </a:r>
                    </a:p>
                  </a:txBody>
                  <a:tcPr marL="0" marR="0" marT="0" marB="0" anchor="ctr">
                    <a:lnL>
                      <a:noFill/>
                    </a:lnL>
                    <a:lnR>
                      <a:noFill/>
                    </a:lnR>
                    <a:lnT>
                      <a:noFill/>
                    </a:lnT>
                    <a:lnB>
                      <a:noFill/>
                    </a:lnB>
                  </a:tcPr>
                </a:tc>
              </a:tr>
              <a:tr h="502885">
                <a:tc>
                  <a:txBody>
                    <a:bodyPr/>
                    <a:lstStyle/>
                    <a:p>
                      <a:r>
                        <a:rPr lang="fr-FR" sz="1600" b="1" dirty="0" err="1"/>
                        <a:t>onbeforeprint</a:t>
                      </a:r>
                      <a:r>
                        <a:rPr lang="fr-FR" sz="1600" dirty="0"/>
                        <a:t> </a:t>
                      </a:r>
                      <a:r>
                        <a:rPr lang="fr-FR" sz="1600" dirty="0">
                          <a:solidFill>
                            <a:srgbClr val="00B050"/>
                          </a:solidFill>
                        </a:rPr>
                        <a:t>New</a:t>
                      </a:r>
                    </a:p>
                  </a:txBody>
                  <a:tcPr marL="0" marR="0" marT="0" marB="0" anchor="ctr">
                    <a:lnL>
                      <a:noFill/>
                    </a:lnL>
                    <a:lnR>
                      <a:noFill/>
                    </a:lnR>
                    <a:lnT>
                      <a:noFill/>
                    </a:lnT>
                    <a:lnB>
                      <a:noFill/>
                    </a:lnB>
                  </a:tcPr>
                </a:tc>
                <a:tc>
                  <a:txBody>
                    <a:bodyPr/>
                    <a:lstStyle/>
                    <a:p>
                      <a:r>
                        <a:rPr lang="fr-FR" sz="1600"/>
                        <a:t>Le Script démarre avant l’impression du document</a:t>
                      </a:r>
                    </a:p>
                  </a:txBody>
                  <a:tcPr marL="0" marR="0" marT="0" marB="0" anchor="ctr">
                    <a:lnL>
                      <a:noFill/>
                    </a:lnL>
                    <a:lnR>
                      <a:noFill/>
                    </a:lnR>
                    <a:lnT>
                      <a:noFill/>
                    </a:lnT>
                    <a:lnB>
                      <a:noFill/>
                    </a:lnB>
                  </a:tcPr>
                </a:tc>
              </a:tr>
              <a:tr h="502885">
                <a:tc>
                  <a:txBody>
                    <a:bodyPr/>
                    <a:lstStyle/>
                    <a:p>
                      <a:r>
                        <a:rPr lang="fr-FR" sz="1600" b="1" dirty="0" err="1"/>
                        <a:t>onbeforeonload</a:t>
                      </a:r>
                      <a:r>
                        <a:rPr lang="fr-FR" sz="1600" dirty="0"/>
                        <a:t> </a:t>
                      </a:r>
                      <a:r>
                        <a:rPr lang="fr-FR" sz="1600" dirty="0">
                          <a:solidFill>
                            <a:srgbClr val="00B050"/>
                          </a:solidFill>
                        </a:rPr>
                        <a:t>New</a:t>
                      </a:r>
                    </a:p>
                  </a:txBody>
                  <a:tcPr marL="0" marR="0" marT="0" marB="0" anchor="ctr">
                    <a:lnL>
                      <a:noFill/>
                    </a:lnL>
                    <a:lnR>
                      <a:noFill/>
                    </a:lnR>
                    <a:lnT>
                      <a:noFill/>
                    </a:lnT>
                    <a:lnB>
                      <a:noFill/>
                    </a:lnB>
                  </a:tcPr>
                </a:tc>
                <a:tc>
                  <a:txBody>
                    <a:bodyPr/>
                    <a:lstStyle/>
                    <a:p>
                      <a:r>
                        <a:rPr lang="fr-FR" sz="1600"/>
                        <a:t>Le script démarre avant le chargement du document</a:t>
                      </a:r>
                    </a:p>
                  </a:txBody>
                  <a:tcPr marL="0" marR="0" marT="0" marB="0" anchor="ctr">
                    <a:lnL>
                      <a:noFill/>
                    </a:lnL>
                    <a:lnR>
                      <a:noFill/>
                    </a:lnR>
                    <a:lnT>
                      <a:noFill/>
                    </a:lnT>
                    <a:lnB>
                      <a:noFill/>
                    </a:lnB>
                  </a:tcPr>
                </a:tc>
              </a:tr>
              <a:tr h="502885">
                <a:tc>
                  <a:txBody>
                    <a:bodyPr/>
                    <a:lstStyle/>
                    <a:p>
                      <a:r>
                        <a:rPr lang="fr-FR" sz="1600" b="1"/>
                        <a:t>onblur</a:t>
                      </a:r>
                      <a:endParaRPr lang="fr-FR" sz="1600"/>
                    </a:p>
                  </a:txBody>
                  <a:tcPr marL="0" marR="0" marT="0" marB="0" anchor="ctr">
                    <a:lnL>
                      <a:noFill/>
                    </a:lnL>
                    <a:lnR>
                      <a:noFill/>
                    </a:lnR>
                    <a:lnT>
                      <a:noFill/>
                    </a:lnT>
                    <a:lnB>
                      <a:noFill/>
                    </a:lnB>
                  </a:tcPr>
                </a:tc>
                <a:tc>
                  <a:txBody>
                    <a:bodyPr/>
                    <a:lstStyle/>
                    <a:p>
                      <a:r>
                        <a:rPr lang="fr-FR" sz="1600"/>
                        <a:t>Le script démarre quand la fenêtre perd le focus</a:t>
                      </a:r>
                    </a:p>
                  </a:txBody>
                  <a:tcPr marL="0" marR="0" marT="0" marB="0" anchor="ctr">
                    <a:lnL>
                      <a:noFill/>
                    </a:lnL>
                    <a:lnR>
                      <a:noFill/>
                    </a:lnR>
                    <a:lnT>
                      <a:noFill/>
                    </a:lnT>
                    <a:lnB>
                      <a:noFill/>
                    </a:lnB>
                  </a:tcPr>
                </a:tc>
              </a:tr>
              <a:tr h="502885">
                <a:tc>
                  <a:txBody>
                    <a:bodyPr/>
                    <a:lstStyle/>
                    <a:p>
                      <a:r>
                        <a:rPr lang="fr-FR" sz="1600" b="1" dirty="0" err="1"/>
                        <a:t>onerror</a:t>
                      </a:r>
                      <a:r>
                        <a:rPr lang="fr-FR" sz="1600" dirty="0"/>
                        <a:t> </a:t>
                      </a:r>
                      <a:r>
                        <a:rPr lang="fr-FR" sz="1600" dirty="0">
                          <a:solidFill>
                            <a:srgbClr val="00B050"/>
                          </a:solidFill>
                        </a:rPr>
                        <a:t>New</a:t>
                      </a:r>
                    </a:p>
                  </a:txBody>
                  <a:tcPr marL="0" marR="0" marT="0" marB="0" anchor="ctr">
                    <a:lnL>
                      <a:noFill/>
                    </a:lnL>
                    <a:lnR>
                      <a:noFill/>
                    </a:lnR>
                    <a:lnT>
                      <a:noFill/>
                    </a:lnT>
                    <a:lnB>
                      <a:noFill/>
                    </a:lnB>
                  </a:tcPr>
                </a:tc>
                <a:tc>
                  <a:txBody>
                    <a:bodyPr/>
                    <a:lstStyle/>
                    <a:p>
                      <a:r>
                        <a:rPr lang="fr-FR" sz="1600"/>
                        <a:t>Le script démarre lorsqu’une erreur est detecté</a:t>
                      </a:r>
                    </a:p>
                  </a:txBody>
                  <a:tcPr marL="0" marR="0" marT="0" marB="0" anchor="ctr">
                    <a:lnL>
                      <a:noFill/>
                    </a:lnL>
                    <a:lnR>
                      <a:noFill/>
                    </a:lnR>
                    <a:lnT>
                      <a:noFill/>
                    </a:lnT>
                    <a:lnB>
                      <a:noFill/>
                    </a:lnB>
                  </a:tcPr>
                </a:tc>
              </a:tr>
              <a:tr h="502885">
                <a:tc>
                  <a:txBody>
                    <a:bodyPr/>
                    <a:lstStyle/>
                    <a:p>
                      <a:r>
                        <a:rPr lang="fr-FR" sz="1600" b="1"/>
                        <a:t>onfocus</a:t>
                      </a:r>
                      <a:endParaRPr lang="fr-FR" sz="1600"/>
                    </a:p>
                  </a:txBody>
                  <a:tcPr marL="0" marR="0" marT="0" marB="0" anchor="ctr">
                    <a:lnL>
                      <a:noFill/>
                    </a:lnL>
                    <a:lnR>
                      <a:noFill/>
                    </a:lnR>
                    <a:lnT>
                      <a:noFill/>
                    </a:lnT>
                    <a:lnB>
                      <a:noFill/>
                    </a:lnB>
                  </a:tcPr>
                </a:tc>
                <a:tc>
                  <a:txBody>
                    <a:bodyPr/>
                    <a:lstStyle/>
                    <a:p>
                      <a:r>
                        <a:rPr lang="fr-FR" sz="1600" dirty="0"/>
                        <a:t>Le script démarre quand la fenêtre à le focus – lorsqu’elle est </a:t>
                      </a:r>
                      <a:r>
                        <a:rPr lang="fr-FR" sz="1600" dirty="0" err="1" smtClean="0"/>
                        <a:t>séléctionnée</a:t>
                      </a:r>
                      <a:endParaRPr lang="fr-FR" sz="1600" dirty="0"/>
                    </a:p>
                  </a:txBody>
                  <a:tcPr marL="0" marR="0" marT="0" marB="0" anchor="ctr">
                    <a:lnL>
                      <a:noFill/>
                    </a:lnL>
                    <a:lnR>
                      <a:noFill/>
                    </a:lnR>
                    <a:lnT>
                      <a:noFill/>
                    </a:lnT>
                    <a:lnB>
                      <a:noFill/>
                    </a:lnB>
                  </a:tcPr>
                </a:tc>
              </a:tr>
              <a:tr h="502885">
                <a:tc>
                  <a:txBody>
                    <a:bodyPr/>
                    <a:lstStyle/>
                    <a:p>
                      <a:r>
                        <a:rPr lang="fr-FR" sz="1600" b="1" dirty="0" err="1"/>
                        <a:t>onhaschange</a:t>
                      </a:r>
                      <a:r>
                        <a:rPr lang="fr-FR" sz="1600" dirty="0"/>
                        <a:t> </a:t>
                      </a:r>
                      <a:r>
                        <a:rPr lang="fr-FR" sz="1600" dirty="0">
                          <a:solidFill>
                            <a:srgbClr val="00B050"/>
                          </a:solidFill>
                        </a:rPr>
                        <a:t>New</a:t>
                      </a:r>
                    </a:p>
                  </a:txBody>
                  <a:tcPr marL="0" marR="0" marT="0" marB="0" anchor="ctr">
                    <a:lnL>
                      <a:noFill/>
                    </a:lnL>
                    <a:lnR>
                      <a:noFill/>
                    </a:lnR>
                    <a:lnT>
                      <a:noFill/>
                    </a:lnT>
                    <a:lnB>
                      <a:noFill/>
                    </a:lnB>
                  </a:tcPr>
                </a:tc>
                <a:tc>
                  <a:txBody>
                    <a:bodyPr/>
                    <a:lstStyle/>
                    <a:p>
                      <a:r>
                        <a:rPr lang="fr-FR" sz="1600"/>
                        <a:t>Le script démarre si le document est modifié</a:t>
                      </a:r>
                    </a:p>
                  </a:txBody>
                  <a:tcPr marL="0" marR="0" marT="0" marB="0" anchor="ctr">
                    <a:lnL>
                      <a:noFill/>
                    </a:lnL>
                    <a:lnR>
                      <a:noFill/>
                    </a:lnR>
                    <a:lnT>
                      <a:noFill/>
                    </a:lnT>
                    <a:lnB>
                      <a:noFill/>
                    </a:lnB>
                  </a:tcPr>
                </a:tc>
              </a:tr>
              <a:tr h="502885">
                <a:tc>
                  <a:txBody>
                    <a:bodyPr/>
                    <a:lstStyle/>
                    <a:p>
                      <a:r>
                        <a:rPr lang="fr-FR" sz="1600" b="1"/>
                        <a:t>onload</a:t>
                      </a:r>
                      <a:endParaRPr lang="fr-FR" sz="1600"/>
                    </a:p>
                  </a:txBody>
                  <a:tcPr marL="0" marR="0" marT="0" marB="0" anchor="ctr">
                    <a:lnL>
                      <a:noFill/>
                    </a:lnL>
                    <a:lnR>
                      <a:noFill/>
                    </a:lnR>
                    <a:lnT>
                      <a:noFill/>
                    </a:lnT>
                    <a:lnB>
                      <a:noFill/>
                    </a:lnB>
                  </a:tcPr>
                </a:tc>
                <a:tc>
                  <a:txBody>
                    <a:bodyPr/>
                    <a:lstStyle/>
                    <a:p>
                      <a:r>
                        <a:rPr lang="fr-FR" sz="1600"/>
                        <a:t>Le script démarre lorsque le document est chargé</a:t>
                      </a:r>
                    </a:p>
                  </a:txBody>
                  <a:tcPr marL="0" marR="0" marT="0" marB="0" anchor="ctr">
                    <a:lnL>
                      <a:noFill/>
                    </a:lnL>
                    <a:lnR>
                      <a:noFill/>
                    </a:lnR>
                    <a:lnT>
                      <a:noFill/>
                    </a:lnT>
                    <a:lnB>
                      <a:noFill/>
                    </a:lnB>
                  </a:tcPr>
                </a:tc>
              </a:tr>
              <a:tr h="502885">
                <a:tc>
                  <a:txBody>
                    <a:bodyPr/>
                    <a:lstStyle/>
                    <a:p>
                      <a:r>
                        <a:rPr lang="fr-FR" sz="1600" b="1" dirty="0" err="1"/>
                        <a:t>onmessage</a:t>
                      </a:r>
                      <a:r>
                        <a:rPr lang="fr-FR" sz="1600" dirty="0"/>
                        <a:t> </a:t>
                      </a:r>
                      <a:r>
                        <a:rPr lang="fr-FR" sz="1600" dirty="0">
                          <a:solidFill>
                            <a:srgbClr val="00B050"/>
                          </a:solidFill>
                        </a:rPr>
                        <a:t>New</a:t>
                      </a:r>
                    </a:p>
                  </a:txBody>
                  <a:tcPr marL="0" marR="0" marT="0" marB="0" anchor="ctr">
                    <a:lnL>
                      <a:noFill/>
                    </a:lnL>
                    <a:lnR>
                      <a:noFill/>
                    </a:lnR>
                    <a:lnT>
                      <a:noFill/>
                    </a:lnT>
                    <a:lnB>
                      <a:noFill/>
                    </a:lnB>
                  </a:tcPr>
                </a:tc>
                <a:tc>
                  <a:txBody>
                    <a:bodyPr/>
                    <a:lstStyle/>
                    <a:p>
                      <a:r>
                        <a:rPr lang="fr-FR" sz="1600" dirty="0"/>
                        <a:t>Script à exécuter lorsqu’un message est déclenché</a:t>
                      </a:r>
                    </a:p>
                  </a:txBody>
                  <a:tcPr marL="0" marR="0" marT="0" marB="0" anchor="ctr">
                    <a:lnL>
                      <a:noFill/>
                    </a:lnL>
                    <a:lnR>
                      <a:noFill/>
                    </a:lnR>
                    <a:lnT>
                      <a:noFill/>
                    </a:lnT>
                    <a:lnB>
                      <a:noFill/>
                    </a:lnB>
                  </a:tcPr>
                </a:tc>
              </a:tr>
            </a:tbl>
          </a:graphicData>
        </a:graphic>
      </p:graphicFrame>
    </p:spTree>
    <p:extLst>
      <p:ext uri="{BB962C8B-B14F-4D97-AF65-F5344CB8AC3E}">
        <p14:creationId xmlns:p14="http://schemas.microsoft.com/office/powerpoint/2010/main" val="3624522566"/>
      </p:ext>
    </p:extLst>
  </p:cSld>
  <p:clrMapOvr>
    <a:masterClrMapping/>
  </p:clrMapOvr>
  <p:transition spd="slow">
    <p:wipe dir="d"/>
  </p:transition>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width</a:t>
            </a:r>
            <a:r>
              <a:rPr lang="fr-FR" sz="2800" b="1" i="1" dirty="0" smtClean="0">
                <a:solidFill>
                  <a:schemeClr val="accent2">
                    <a:lumMod val="75000"/>
                  </a:schemeClr>
                </a:solidFill>
              </a:rPr>
              <a:t>(</a:t>
            </a:r>
            <a:r>
              <a:rPr lang="fr-FR" sz="2800" b="1" i="1" dirty="0" smtClean="0">
                <a:solidFill>
                  <a:schemeClr val="tx2">
                    <a:lumMod val="75000"/>
                  </a:schemeClr>
                </a:solidFill>
              </a:rPr>
              <a:t>[valeur]</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fontScale="85000" lnSpcReduction="20000"/>
          </a:bodyPr>
          <a:lstStyle/>
          <a:p>
            <a:pPr marL="0" indent="0">
              <a:buNone/>
            </a:pPr>
            <a:r>
              <a:rPr lang="fr-FR" sz="2000" dirty="0" smtClean="0"/>
              <a:t>Exemple 2 : </a:t>
            </a:r>
          </a:p>
          <a:p>
            <a:pPr marL="0" indent="0">
              <a:buNone/>
            </a:pPr>
            <a:r>
              <a:rPr lang="fr-FR" sz="1800" dirty="0"/>
              <a:t>&lt;style&gt;</a:t>
            </a:r>
          </a:p>
          <a:p>
            <a:pPr marL="0" indent="0">
              <a:buNone/>
            </a:pPr>
            <a:r>
              <a:rPr lang="fr-FR" sz="1800" dirty="0"/>
              <a:t>div { </a:t>
            </a:r>
            <a:r>
              <a:rPr lang="fr-FR" sz="1800" dirty="0" err="1"/>
              <a:t>width</a:t>
            </a:r>
            <a:r>
              <a:rPr lang="fr-FR" sz="1800" dirty="0"/>
              <a:t>: 70px; </a:t>
            </a:r>
            <a:r>
              <a:rPr lang="fr-FR" sz="1800" dirty="0" err="1"/>
              <a:t>height</a:t>
            </a:r>
            <a:r>
              <a:rPr lang="fr-FR" sz="1800" dirty="0"/>
              <a:t>: 50px; </a:t>
            </a:r>
            <a:r>
              <a:rPr lang="fr-FR" sz="1800" dirty="0" err="1"/>
              <a:t>float:left</a:t>
            </a:r>
            <a:r>
              <a:rPr lang="fr-FR" sz="1800" dirty="0"/>
              <a:t>; </a:t>
            </a:r>
            <a:r>
              <a:rPr lang="fr-FR" sz="1800" dirty="0" err="1"/>
              <a:t>margin</a:t>
            </a:r>
            <a:r>
              <a:rPr lang="fr-FR" sz="1800" dirty="0"/>
              <a:t>: 5px;</a:t>
            </a:r>
          </a:p>
          <a:p>
            <a:pPr marL="0" indent="0">
              <a:buNone/>
            </a:pPr>
            <a:r>
              <a:rPr lang="fr-FR" sz="1800" dirty="0"/>
              <a:t>background: </a:t>
            </a:r>
            <a:r>
              <a:rPr lang="fr-FR" sz="1800" dirty="0" err="1"/>
              <a:t>red</a:t>
            </a:r>
            <a:r>
              <a:rPr lang="fr-FR" sz="1800" dirty="0"/>
              <a:t>; </a:t>
            </a:r>
            <a:r>
              <a:rPr lang="fr-FR" sz="1800" dirty="0" err="1"/>
              <a:t>cursor</a:t>
            </a:r>
            <a:r>
              <a:rPr lang="fr-FR" sz="1800" dirty="0"/>
              <a:t>: pointer; }</a:t>
            </a:r>
          </a:p>
          <a:p>
            <a:pPr marL="0" indent="0">
              <a:buNone/>
            </a:pPr>
            <a:r>
              <a:rPr lang="fr-FR" sz="1800" dirty="0"/>
              <a:t>.</a:t>
            </a:r>
            <a:r>
              <a:rPr lang="fr-FR" sz="1800" dirty="0" err="1"/>
              <a:t>mod</a:t>
            </a:r>
            <a:r>
              <a:rPr lang="fr-FR" sz="1800" dirty="0"/>
              <a:t> { background: </a:t>
            </a:r>
            <a:r>
              <a:rPr lang="fr-FR" sz="1800" dirty="0" err="1"/>
              <a:t>blue</a:t>
            </a:r>
            <a:r>
              <a:rPr lang="fr-FR" sz="1800" dirty="0"/>
              <a:t>; </a:t>
            </a:r>
            <a:r>
              <a:rPr lang="fr-FR" sz="1800" dirty="0" err="1"/>
              <a:t>cursor</a:t>
            </a:r>
            <a:r>
              <a:rPr lang="fr-FR" sz="1800" dirty="0"/>
              <a:t>: default; }</a:t>
            </a:r>
          </a:p>
          <a:p>
            <a:pPr marL="0" indent="0">
              <a:buNone/>
            </a:pPr>
            <a:r>
              <a:rPr lang="fr-FR" sz="1800" dirty="0"/>
              <a:t>&lt;/style&gt;</a:t>
            </a:r>
          </a:p>
          <a:p>
            <a:pPr marL="0" indent="0">
              <a:buNone/>
            </a:pPr>
            <a:r>
              <a:rPr lang="fr-FR" sz="1800" dirty="0" smtClean="0"/>
              <a:t>&lt;</a:t>
            </a:r>
            <a:r>
              <a:rPr lang="fr-FR" sz="1800" dirty="0"/>
              <a:t>body&gt;</a:t>
            </a:r>
          </a:p>
          <a:p>
            <a:pPr marL="0" indent="0">
              <a:buNone/>
            </a:pPr>
            <a:r>
              <a:rPr lang="fr-FR" sz="1800" dirty="0"/>
              <a:t>&lt;div&gt;d&lt;/div&gt;</a:t>
            </a:r>
          </a:p>
          <a:p>
            <a:pPr marL="0" indent="0">
              <a:buNone/>
            </a:pPr>
            <a:r>
              <a:rPr lang="fr-FR" sz="1800" dirty="0"/>
              <a:t>&lt;div&gt;d&lt;/div&gt;</a:t>
            </a:r>
          </a:p>
          <a:p>
            <a:pPr marL="0" indent="0">
              <a:buNone/>
            </a:pPr>
            <a:r>
              <a:rPr lang="fr-FR" sz="1800" dirty="0"/>
              <a:t>&lt;div&gt;d&lt;/div&gt;</a:t>
            </a:r>
          </a:p>
          <a:p>
            <a:pPr marL="0" indent="0">
              <a:buNone/>
            </a:pPr>
            <a:r>
              <a:rPr lang="fr-FR" sz="1800" dirty="0"/>
              <a:t>&lt;div&gt;d&lt;/div&gt;</a:t>
            </a:r>
          </a:p>
          <a:p>
            <a:pPr marL="0" indent="0">
              <a:buNone/>
            </a:pPr>
            <a:r>
              <a:rPr lang="fr-FR" sz="1800" dirty="0"/>
              <a:t>&lt;div&gt;d&lt;/div&gt;</a:t>
            </a:r>
          </a:p>
          <a:p>
            <a:pPr marL="0" indent="0">
              <a:buNone/>
            </a:pPr>
            <a:r>
              <a:rPr lang="fr-FR" sz="1800" dirty="0"/>
              <a:t>&lt;script&gt;</a:t>
            </a:r>
          </a:p>
          <a:p>
            <a:pPr marL="0" indent="0">
              <a:buNone/>
            </a:pPr>
            <a:r>
              <a:rPr lang="fr-FR" sz="1800" dirty="0"/>
              <a:t>(</a:t>
            </a:r>
            <a:r>
              <a:rPr lang="fr-FR" sz="1800" dirty="0" err="1"/>
              <a:t>function</a:t>
            </a:r>
            <a:r>
              <a:rPr lang="fr-FR" sz="1800" dirty="0"/>
              <a:t>() {</a:t>
            </a:r>
          </a:p>
          <a:p>
            <a:pPr marL="0" indent="0">
              <a:buNone/>
            </a:pPr>
            <a:r>
              <a:rPr lang="fr-FR" sz="1800" dirty="0" smtClean="0"/>
              <a:t>   var </a:t>
            </a:r>
            <a:r>
              <a:rPr lang="fr-FR" sz="1800" dirty="0" err="1"/>
              <a:t>modWidth</a:t>
            </a:r>
            <a:r>
              <a:rPr lang="fr-FR" sz="1800" dirty="0"/>
              <a:t> = 50;</a:t>
            </a:r>
          </a:p>
          <a:p>
            <a:pPr marL="0" indent="0">
              <a:buNone/>
            </a:pPr>
            <a:r>
              <a:rPr lang="fr-FR" sz="1800" dirty="0" smtClean="0"/>
              <a:t>   $("</a:t>
            </a:r>
            <a:r>
              <a:rPr lang="fr-FR" sz="1800" dirty="0"/>
              <a:t>div").one('click', </a:t>
            </a:r>
            <a:r>
              <a:rPr lang="fr-FR" sz="1800" dirty="0" err="1"/>
              <a:t>function</a:t>
            </a:r>
            <a:r>
              <a:rPr lang="fr-FR" sz="1800" dirty="0"/>
              <a:t> () {</a:t>
            </a:r>
          </a:p>
          <a:p>
            <a:pPr marL="0" indent="0">
              <a:buNone/>
            </a:pPr>
            <a:r>
              <a:rPr lang="fr-FR" sz="1800" dirty="0" smtClean="0"/>
              <a:t>       </a:t>
            </a:r>
            <a:r>
              <a:rPr lang="fr-FR" sz="1800" b="1" dirty="0" smtClean="0">
                <a:solidFill>
                  <a:schemeClr val="accent2">
                    <a:lumMod val="75000"/>
                  </a:schemeClr>
                </a:solidFill>
              </a:rPr>
              <a:t>$(</a:t>
            </a:r>
            <a:r>
              <a:rPr lang="fr-FR" sz="1800" b="1" dirty="0" err="1">
                <a:solidFill>
                  <a:schemeClr val="accent2">
                    <a:lumMod val="75000"/>
                  </a:schemeClr>
                </a:solidFill>
              </a:rPr>
              <a:t>this</a:t>
            </a:r>
            <a:r>
              <a:rPr lang="fr-FR" sz="1800" b="1" dirty="0">
                <a:solidFill>
                  <a:schemeClr val="accent2">
                    <a:lumMod val="75000"/>
                  </a:schemeClr>
                </a:solidFill>
              </a:rPr>
              <a:t>).</a:t>
            </a:r>
            <a:r>
              <a:rPr lang="fr-FR" sz="1800" b="1" dirty="0" err="1">
                <a:solidFill>
                  <a:schemeClr val="accent2">
                    <a:lumMod val="75000"/>
                  </a:schemeClr>
                </a:solidFill>
              </a:rPr>
              <a:t>width</a:t>
            </a:r>
            <a:r>
              <a:rPr lang="fr-FR" sz="1800" b="1" dirty="0">
                <a:solidFill>
                  <a:schemeClr val="accent2">
                    <a:lumMod val="75000"/>
                  </a:schemeClr>
                </a:solidFill>
              </a:rPr>
              <a:t>(</a:t>
            </a:r>
            <a:r>
              <a:rPr lang="fr-FR" sz="1800" b="1" dirty="0" err="1">
                <a:solidFill>
                  <a:schemeClr val="accent2">
                    <a:lumMod val="75000"/>
                  </a:schemeClr>
                </a:solidFill>
              </a:rPr>
              <a:t>modWidth</a:t>
            </a:r>
            <a:r>
              <a:rPr lang="fr-FR" sz="1800" b="1" dirty="0">
                <a:solidFill>
                  <a:schemeClr val="accent2">
                    <a:lumMod val="75000"/>
                  </a:schemeClr>
                </a:solidFill>
              </a:rPr>
              <a:t>).</a:t>
            </a:r>
            <a:r>
              <a:rPr lang="fr-FR" sz="1800" b="1" dirty="0" err="1">
                <a:solidFill>
                  <a:schemeClr val="accent2">
                    <a:lumMod val="75000"/>
                  </a:schemeClr>
                </a:solidFill>
              </a:rPr>
              <a:t>addClass</a:t>
            </a:r>
            <a:r>
              <a:rPr lang="fr-FR" sz="1800" b="1" dirty="0">
                <a:solidFill>
                  <a:schemeClr val="accent2">
                    <a:lumMod val="75000"/>
                  </a:schemeClr>
                </a:solidFill>
              </a:rPr>
              <a:t>("</a:t>
            </a:r>
            <a:r>
              <a:rPr lang="fr-FR" sz="1800" b="1" dirty="0" err="1">
                <a:solidFill>
                  <a:schemeClr val="accent2">
                    <a:lumMod val="75000"/>
                  </a:schemeClr>
                </a:solidFill>
              </a:rPr>
              <a:t>mod</a:t>
            </a:r>
            <a:r>
              <a:rPr lang="fr-FR" sz="1800" b="1" dirty="0">
                <a:solidFill>
                  <a:schemeClr val="accent2">
                    <a:lumMod val="75000"/>
                  </a:schemeClr>
                </a:solidFill>
              </a:rPr>
              <a:t>");</a:t>
            </a:r>
          </a:p>
          <a:p>
            <a:pPr marL="0" indent="0">
              <a:buNone/>
            </a:pPr>
            <a:r>
              <a:rPr lang="fr-FR" sz="1800" dirty="0" smtClean="0"/>
              <a:t>   </a:t>
            </a:r>
            <a:r>
              <a:rPr lang="fr-FR" sz="1800" dirty="0" err="1" smtClean="0"/>
              <a:t>modWidth</a:t>
            </a:r>
            <a:r>
              <a:rPr lang="fr-FR" sz="1800" dirty="0" smtClean="0"/>
              <a:t> </a:t>
            </a:r>
            <a:r>
              <a:rPr lang="fr-FR" sz="1800" dirty="0"/>
              <a:t>-= 8;</a:t>
            </a:r>
          </a:p>
          <a:p>
            <a:pPr marL="0" indent="0">
              <a:buNone/>
            </a:pPr>
            <a:r>
              <a:rPr lang="fr-FR" sz="1800" dirty="0" smtClean="0"/>
              <a:t>   });</a:t>
            </a:r>
            <a:endParaRPr lang="fr-FR" sz="1800" dirty="0"/>
          </a:p>
          <a:p>
            <a:pPr marL="0" indent="0">
              <a:buNone/>
            </a:pPr>
            <a:r>
              <a:rPr lang="fr-FR" sz="1800" dirty="0"/>
              <a:t>})();</a:t>
            </a:r>
          </a:p>
          <a:p>
            <a:pPr marL="0" indent="0">
              <a:buNone/>
            </a:pPr>
            <a:r>
              <a:rPr lang="fr-FR" sz="1800" dirty="0"/>
              <a:t>&lt;/script&gt;</a:t>
            </a:r>
          </a:p>
          <a:p>
            <a:pPr marL="0" indent="0">
              <a:buNone/>
            </a:pPr>
            <a:r>
              <a:rPr lang="fr-FR" sz="1800" dirty="0"/>
              <a:t>&lt;/body&gt;</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6048" y="3131005"/>
            <a:ext cx="4940169" cy="80205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001" y="4065173"/>
            <a:ext cx="4425008" cy="72008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81170626"/>
      </p:ext>
    </p:extLst>
  </p:cSld>
  <p:clrMapOvr>
    <a:masterClrMapping/>
  </p:clrMapOvr>
  <p:transition spd="slow">
    <p:wipe dir="d"/>
  </p:transition>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height</a:t>
            </a:r>
            <a:r>
              <a:rPr lang="fr-FR" sz="2800" b="1" i="1" dirty="0" smtClean="0">
                <a:solidFill>
                  <a:schemeClr val="accent2">
                    <a:lumMod val="75000"/>
                  </a:schemeClr>
                </a:solidFill>
              </a:rPr>
              <a:t>(</a:t>
            </a:r>
            <a:r>
              <a:rPr lang="fr-FR" sz="2800" b="1" i="1" dirty="0" smtClean="0">
                <a:solidFill>
                  <a:schemeClr val="tx2">
                    <a:lumMod val="75000"/>
                  </a:schemeClr>
                </a:solidFill>
              </a:rPr>
              <a:t>[valeur]</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b="1" dirty="0" smtClean="0">
                <a:solidFill>
                  <a:schemeClr val="tx2">
                    <a:lumMod val="75000"/>
                  </a:schemeClr>
                </a:solidFill>
              </a:rPr>
              <a:t>$(cible)</a:t>
            </a:r>
            <a:r>
              <a:rPr lang="fr-FR" sz="2000" b="1" dirty="0" smtClean="0">
                <a:solidFill>
                  <a:schemeClr val="accent2">
                    <a:lumMod val="75000"/>
                  </a:schemeClr>
                </a:solidFill>
              </a:rPr>
              <a:t>.</a:t>
            </a:r>
            <a:r>
              <a:rPr lang="fr-FR" sz="2000" b="1" dirty="0" err="1" smtClean="0">
                <a:solidFill>
                  <a:schemeClr val="accent2">
                    <a:lumMod val="75000"/>
                  </a:schemeClr>
                </a:solidFill>
              </a:rPr>
              <a:t>height</a:t>
            </a:r>
            <a:r>
              <a:rPr lang="fr-FR" sz="2000" b="1" dirty="0" smtClean="0">
                <a:solidFill>
                  <a:schemeClr val="accent2">
                    <a:lumMod val="75000"/>
                  </a:schemeClr>
                </a:solidFill>
              </a:rPr>
              <a:t>()</a:t>
            </a:r>
            <a:r>
              <a:rPr lang="fr-FR" sz="2000" dirty="0" smtClean="0"/>
              <a:t/>
            </a:r>
            <a:br>
              <a:rPr lang="fr-FR" sz="2000" dirty="0" smtClean="0"/>
            </a:br>
            <a:r>
              <a:rPr lang="fr-FR" sz="2000" dirty="0" smtClean="0"/>
              <a:t>Retourne la valeur de la hauteur du </a:t>
            </a:r>
            <a:br>
              <a:rPr lang="fr-FR" sz="2000" dirty="0" smtClean="0"/>
            </a:br>
            <a:r>
              <a:rPr lang="fr-FR" sz="2000" dirty="0" smtClean="0"/>
              <a:t>premier élément sélectionné par </a:t>
            </a:r>
            <a:r>
              <a:rPr lang="fr-FR" sz="2000" b="1" dirty="0" smtClean="0">
                <a:solidFill>
                  <a:schemeClr val="tx2">
                    <a:lumMod val="75000"/>
                  </a:schemeClr>
                </a:solidFill>
              </a:rPr>
              <a:t>$(cible)</a:t>
            </a:r>
            <a:r>
              <a:rPr lang="fr-FR" sz="2000" dirty="0" smtClean="0"/>
              <a:t>.</a:t>
            </a:r>
          </a:p>
          <a:p>
            <a:pPr marL="0" indent="0">
              <a:buNone/>
            </a:pPr>
            <a:r>
              <a:rPr lang="fr-FR" sz="2000" dirty="0" smtClean="0"/>
              <a:t>Cette hauteur est définie en pixels.</a:t>
            </a:r>
          </a:p>
          <a:p>
            <a:pPr marL="0" indent="0">
              <a:buNone/>
            </a:pPr>
            <a:endParaRPr lang="fr-FR" sz="2000" dirty="0"/>
          </a:p>
          <a:p>
            <a:pPr marL="0" indent="0">
              <a:buNone/>
            </a:pPr>
            <a:r>
              <a:rPr lang="fr-FR" sz="2000" b="1" dirty="0" smtClean="0">
                <a:solidFill>
                  <a:schemeClr val="tx2">
                    <a:lumMod val="75000"/>
                  </a:schemeClr>
                </a:solidFill>
              </a:rPr>
              <a:t>$(cible)</a:t>
            </a:r>
            <a:r>
              <a:rPr lang="fr-FR" sz="2000" b="1" dirty="0" smtClean="0">
                <a:solidFill>
                  <a:schemeClr val="accent2">
                    <a:lumMod val="75000"/>
                  </a:schemeClr>
                </a:solidFill>
              </a:rPr>
              <a:t>.</a:t>
            </a:r>
            <a:r>
              <a:rPr lang="fr-FR" sz="2000" b="1" dirty="0" err="1" smtClean="0">
                <a:solidFill>
                  <a:schemeClr val="accent2">
                    <a:lumMod val="75000"/>
                  </a:schemeClr>
                </a:solidFill>
              </a:rPr>
              <a:t>height</a:t>
            </a:r>
            <a:r>
              <a:rPr lang="fr-FR" sz="2000" b="1" dirty="0" smtClean="0">
                <a:solidFill>
                  <a:schemeClr val="accent2">
                    <a:lumMod val="75000"/>
                  </a:schemeClr>
                </a:solidFill>
              </a:rPr>
              <a:t>(</a:t>
            </a:r>
            <a:r>
              <a:rPr lang="fr-FR" sz="2000" b="1" dirty="0" smtClean="0">
                <a:solidFill>
                  <a:schemeClr val="tx2">
                    <a:lumMod val="75000"/>
                  </a:schemeClr>
                </a:solidFill>
              </a:rPr>
              <a:t>valeur</a:t>
            </a:r>
            <a:r>
              <a:rPr lang="fr-FR" sz="2000" b="1" dirty="0" smtClean="0">
                <a:solidFill>
                  <a:schemeClr val="accent2">
                    <a:lumMod val="75000"/>
                  </a:schemeClr>
                </a:solidFill>
              </a:rPr>
              <a:t>)</a:t>
            </a:r>
          </a:p>
          <a:p>
            <a:pPr marL="0" indent="0">
              <a:buNone/>
            </a:pPr>
            <a:r>
              <a:rPr lang="fr-FR" sz="2000" dirty="0" smtClean="0"/>
              <a:t>Spécifie la </a:t>
            </a:r>
            <a:r>
              <a:rPr lang="fr-FR" sz="2000" dirty="0" err="1" smtClean="0"/>
              <a:t>hauteir</a:t>
            </a:r>
            <a:r>
              <a:rPr lang="fr-FR" sz="2000" dirty="0" smtClean="0"/>
              <a:t> CSS de chaque élément du jeu sélectionné </a:t>
            </a:r>
            <a:r>
              <a:rPr lang="fr-FR" sz="2000" dirty="0"/>
              <a:t>par </a:t>
            </a:r>
            <a:r>
              <a:rPr lang="fr-FR" sz="2000" b="1" dirty="0">
                <a:solidFill>
                  <a:schemeClr val="tx2">
                    <a:lumMod val="75000"/>
                  </a:schemeClr>
                </a:solidFill>
              </a:rPr>
              <a:t>$(cible)</a:t>
            </a:r>
            <a:r>
              <a:rPr lang="fr-FR" sz="2000" dirty="0"/>
              <a:t>. </a:t>
            </a:r>
            <a:endParaRPr lang="fr-FR" sz="2000" dirty="0" smtClean="0"/>
          </a:p>
          <a:p>
            <a:pPr marL="0" indent="0">
              <a:buNone/>
            </a:pPr>
            <a:r>
              <a:rPr lang="fr-FR" sz="2000" b="1" dirty="0" smtClean="0">
                <a:solidFill>
                  <a:schemeClr val="tx2">
                    <a:lumMod val="75000"/>
                  </a:schemeClr>
                </a:solidFill>
              </a:rPr>
              <a:t>valeur :</a:t>
            </a:r>
            <a:endParaRPr lang="fr-FR" sz="2000" b="1" dirty="0">
              <a:solidFill>
                <a:schemeClr val="tx2">
                  <a:lumMod val="75000"/>
                </a:schemeClr>
              </a:solidFill>
            </a:endParaRPr>
          </a:p>
          <a:p>
            <a:pPr marL="0" indent="0">
              <a:buNone/>
            </a:pPr>
            <a:r>
              <a:rPr lang="fr-FR" sz="2000" dirty="0" smtClean="0"/>
              <a:t>Entier </a:t>
            </a:r>
            <a:r>
              <a:rPr lang="fr-FR" sz="2000" dirty="0"/>
              <a:t>ou chaîne de </a:t>
            </a:r>
            <a:r>
              <a:rPr lang="fr-FR" sz="2000" dirty="0" smtClean="0"/>
              <a:t>caractères spécifiant le nombre de pixels ou entier avec une unité de mesure CSS (px, </a:t>
            </a:r>
            <a:r>
              <a:rPr lang="fr-FR" sz="2000" dirty="0" err="1" smtClean="0"/>
              <a:t>em</a:t>
            </a:r>
            <a:r>
              <a:rPr lang="fr-FR" sz="2000" dirty="0" smtClean="0"/>
              <a:t>, cm, %, ...).</a:t>
            </a:r>
          </a:p>
          <a:p>
            <a:pPr marL="0" indent="0">
              <a:buNone/>
            </a:pPr>
            <a:r>
              <a:rPr lang="fr-FR" sz="2000" dirty="0" smtClean="0"/>
              <a:t>Valeur peut être remplacé par une fonction de la forme :</a:t>
            </a:r>
          </a:p>
          <a:p>
            <a:pPr marL="0" indent="0">
              <a:buNone/>
            </a:pPr>
            <a:r>
              <a:rPr lang="fr-FR" sz="2000" b="1" dirty="0" smtClean="0">
                <a:solidFill>
                  <a:schemeClr val="tx2">
                    <a:lumMod val="75000"/>
                  </a:schemeClr>
                </a:solidFill>
              </a:rPr>
              <a:t>	</a:t>
            </a:r>
            <a:r>
              <a:rPr lang="fr-FR" sz="2000" b="1" dirty="0" err="1" smtClean="0">
                <a:solidFill>
                  <a:schemeClr val="tx2">
                    <a:lumMod val="75000"/>
                  </a:schemeClr>
                </a:solidFill>
              </a:rPr>
              <a:t>function</a:t>
            </a:r>
            <a:r>
              <a:rPr lang="fr-FR" sz="2000" b="1" dirty="0" smtClean="0">
                <a:solidFill>
                  <a:schemeClr val="tx2">
                    <a:lumMod val="75000"/>
                  </a:schemeClr>
                </a:solidFill>
              </a:rPr>
              <a:t> (index, </a:t>
            </a:r>
            <a:r>
              <a:rPr lang="fr-FR" sz="2000" b="1" dirty="0" err="1" smtClean="0">
                <a:solidFill>
                  <a:schemeClr val="tx2">
                    <a:lumMod val="75000"/>
                  </a:schemeClr>
                </a:solidFill>
              </a:rPr>
              <a:t>ancvaleur</a:t>
            </a:r>
            <a:r>
              <a:rPr lang="fr-FR" sz="2000" b="1" dirty="0" smtClean="0">
                <a:solidFill>
                  <a:schemeClr val="tx2">
                    <a:lumMod val="75000"/>
                  </a:schemeClr>
                </a:solidFill>
              </a:rPr>
              <a:t>)</a:t>
            </a:r>
          </a:p>
          <a:p>
            <a:pPr marL="0" indent="0">
              <a:buNone/>
            </a:pPr>
            <a:r>
              <a:rPr lang="fr-FR" sz="2000" b="1" dirty="0">
                <a:solidFill>
                  <a:schemeClr val="tx2">
                    <a:lumMod val="75000"/>
                  </a:schemeClr>
                </a:solidFill>
              </a:rPr>
              <a:t>	</a:t>
            </a:r>
            <a:r>
              <a:rPr lang="fr-FR" sz="2000" b="1" dirty="0" smtClean="0">
                <a:solidFill>
                  <a:schemeClr val="tx2">
                    <a:lumMod val="75000"/>
                  </a:schemeClr>
                </a:solidFill>
              </a:rPr>
              <a:t>index : </a:t>
            </a:r>
            <a:r>
              <a:rPr lang="fr-FR" sz="2000" dirty="0" smtClean="0"/>
              <a:t>n° de l'élément dans le jeu spécifié par</a:t>
            </a:r>
            <a:r>
              <a:rPr lang="fr-FR" sz="2000" b="1" dirty="0" smtClean="0">
                <a:solidFill>
                  <a:schemeClr val="tx2">
                    <a:lumMod val="75000"/>
                  </a:schemeClr>
                </a:solidFill>
              </a:rPr>
              <a:t> $(cible)</a:t>
            </a:r>
          </a:p>
          <a:p>
            <a:pPr marL="0" indent="0">
              <a:buNone/>
            </a:pPr>
            <a:r>
              <a:rPr lang="fr-FR" sz="2000" b="1" dirty="0">
                <a:solidFill>
                  <a:schemeClr val="tx2">
                    <a:lumMod val="75000"/>
                  </a:schemeClr>
                </a:solidFill>
              </a:rPr>
              <a:t>	</a:t>
            </a:r>
            <a:r>
              <a:rPr lang="fr-FR" sz="2000" b="1" dirty="0" err="1" smtClean="0">
                <a:solidFill>
                  <a:schemeClr val="tx2">
                    <a:lumMod val="75000"/>
                  </a:schemeClr>
                </a:solidFill>
              </a:rPr>
              <a:t>ancvaleur</a:t>
            </a:r>
            <a:r>
              <a:rPr lang="fr-FR" sz="2000" b="1" dirty="0" smtClean="0">
                <a:solidFill>
                  <a:schemeClr val="tx2">
                    <a:lumMod val="75000"/>
                  </a:schemeClr>
                </a:solidFill>
              </a:rPr>
              <a:t> : </a:t>
            </a:r>
            <a:r>
              <a:rPr lang="fr-FR" sz="2000" dirty="0" smtClean="0"/>
              <a:t>ancienne valeur</a:t>
            </a:r>
            <a:endParaRPr lang="fr-FR" sz="20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5711" y="1340024"/>
            <a:ext cx="4070730"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9140569"/>
      </p:ext>
    </p:extLst>
  </p:cSld>
  <p:clrMapOvr>
    <a:masterClrMapping/>
  </p:clrMapOvr>
  <p:transition spd="slow">
    <p:wipe dir="d"/>
  </p:transition>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height</a:t>
            </a:r>
            <a:r>
              <a:rPr lang="fr-FR" sz="2800" b="1" i="1" dirty="0" smtClean="0">
                <a:solidFill>
                  <a:schemeClr val="accent2">
                    <a:lumMod val="75000"/>
                  </a:schemeClr>
                </a:solidFill>
              </a:rPr>
              <a:t>(</a:t>
            </a:r>
            <a:r>
              <a:rPr lang="fr-FR" sz="2800" b="1" i="1" dirty="0" smtClean="0">
                <a:solidFill>
                  <a:schemeClr val="tx2">
                    <a:lumMod val="75000"/>
                  </a:schemeClr>
                </a:solidFill>
              </a:rPr>
              <a:t>[valeur]</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fontScale="85000" lnSpcReduction="20000"/>
          </a:bodyPr>
          <a:lstStyle/>
          <a:p>
            <a:pPr marL="0" indent="0">
              <a:buNone/>
            </a:pPr>
            <a:r>
              <a:rPr lang="fr-FR" sz="2000" dirty="0" smtClean="0"/>
              <a:t>Exemple 1 : </a:t>
            </a:r>
          </a:p>
          <a:p>
            <a:pPr marL="0" indent="0">
              <a:buNone/>
            </a:pPr>
            <a:r>
              <a:rPr lang="fr-FR" sz="2000" dirty="0"/>
              <a:t>&lt;body&gt;</a:t>
            </a:r>
          </a:p>
          <a:p>
            <a:pPr marL="0" indent="0">
              <a:buNone/>
            </a:pPr>
            <a:r>
              <a:rPr lang="fr-FR" sz="2000" dirty="0"/>
              <a:t>&lt;</a:t>
            </a:r>
            <a:r>
              <a:rPr lang="fr-FR" sz="2000" dirty="0" err="1"/>
              <a:t>button</a:t>
            </a:r>
            <a:r>
              <a:rPr lang="fr-FR" sz="2000" dirty="0"/>
              <a:t> id="</a:t>
            </a:r>
            <a:r>
              <a:rPr lang="fr-FR" sz="2000" dirty="0" err="1"/>
              <a:t>getp</a:t>
            </a:r>
            <a:r>
              <a:rPr lang="fr-FR" sz="2000" dirty="0"/>
              <a:t>"&gt;Afficher la </a:t>
            </a:r>
            <a:r>
              <a:rPr lang="fr-FR" sz="2000" dirty="0" smtClean="0"/>
              <a:t>hauteur </a:t>
            </a:r>
            <a:r>
              <a:rPr lang="fr-FR" sz="2000" dirty="0"/>
              <a:t>du paragraphe&lt;/</a:t>
            </a:r>
            <a:r>
              <a:rPr lang="fr-FR" sz="2000" dirty="0" err="1"/>
              <a:t>button</a:t>
            </a:r>
            <a:r>
              <a:rPr lang="fr-FR" sz="2000" dirty="0"/>
              <a:t>&gt;</a:t>
            </a:r>
          </a:p>
          <a:p>
            <a:pPr marL="0" indent="0">
              <a:buNone/>
            </a:pPr>
            <a:r>
              <a:rPr lang="fr-FR" sz="2000" dirty="0"/>
              <a:t>&lt;</a:t>
            </a:r>
            <a:r>
              <a:rPr lang="fr-FR" sz="2000" dirty="0" err="1"/>
              <a:t>button</a:t>
            </a:r>
            <a:r>
              <a:rPr lang="fr-FR" sz="2000" dirty="0"/>
              <a:t> id="</a:t>
            </a:r>
            <a:r>
              <a:rPr lang="fr-FR" sz="2000" dirty="0" err="1"/>
              <a:t>getd</a:t>
            </a:r>
            <a:r>
              <a:rPr lang="fr-FR" sz="2000" dirty="0"/>
              <a:t>"&gt;Afficher la </a:t>
            </a:r>
            <a:r>
              <a:rPr lang="fr-FR" sz="2000" dirty="0" smtClean="0"/>
              <a:t>hauteur </a:t>
            </a:r>
            <a:r>
              <a:rPr lang="fr-FR" sz="2000" dirty="0"/>
              <a:t>du document&lt;/</a:t>
            </a:r>
            <a:r>
              <a:rPr lang="fr-FR" sz="2000" dirty="0" err="1"/>
              <a:t>button</a:t>
            </a:r>
            <a:r>
              <a:rPr lang="fr-FR" sz="2000" dirty="0"/>
              <a:t>&gt;</a:t>
            </a:r>
          </a:p>
          <a:p>
            <a:pPr marL="0" indent="0">
              <a:buNone/>
            </a:pPr>
            <a:r>
              <a:rPr lang="fr-FR" sz="2000" dirty="0"/>
              <a:t> &lt;div&gt;&amp;</a:t>
            </a:r>
            <a:r>
              <a:rPr lang="fr-FR" sz="2000" dirty="0" err="1"/>
              <a:t>nbsp</a:t>
            </a:r>
            <a:r>
              <a:rPr lang="fr-FR" sz="2000" dirty="0"/>
              <a:t>;&lt;/div&gt;</a:t>
            </a:r>
          </a:p>
          <a:p>
            <a:pPr marL="0" indent="0">
              <a:buNone/>
            </a:pPr>
            <a:r>
              <a:rPr lang="fr-FR" sz="2000" dirty="0"/>
              <a:t>&lt;</a:t>
            </a:r>
            <a:r>
              <a:rPr lang="fr-FR" sz="2000" dirty="0" smtClean="0"/>
              <a:t>p&gt;Paragraphe échantillon&lt;/</a:t>
            </a:r>
            <a:r>
              <a:rPr lang="fr-FR" sz="2000" dirty="0"/>
              <a:t>p&gt;</a:t>
            </a:r>
          </a:p>
          <a:p>
            <a:pPr marL="0" indent="0">
              <a:buNone/>
            </a:pPr>
            <a:r>
              <a:rPr lang="fr-FR" sz="2000" dirty="0"/>
              <a:t>&lt;script type="</a:t>
            </a:r>
            <a:r>
              <a:rPr lang="fr-FR" sz="2000" dirty="0" err="1"/>
              <a:t>text</a:t>
            </a:r>
            <a:r>
              <a:rPr lang="fr-FR" sz="2000" dirty="0"/>
              <a:t>/javascript"&gt;</a:t>
            </a:r>
          </a:p>
          <a:p>
            <a:pPr marL="0" indent="0">
              <a:buNone/>
            </a:pPr>
            <a:r>
              <a:rPr lang="fr-FR" sz="2000" dirty="0" err="1"/>
              <a:t>function</a:t>
            </a:r>
            <a:r>
              <a:rPr lang="fr-FR" sz="2000" dirty="0"/>
              <a:t> </a:t>
            </a:r>
            <a:r>
              <a:rPr lang="fr-FR" sz="2000" dirty="0" err="1" smtClean="0"/>
              <a:t>show</a:t>
            </a:r>
            <a:r>
              <a:rPr lang="fr-FR" sz="2000" dirty="0" err="1"/>
              <a:t>Height</a:t>
            </a:r>
            <a:r>
              <a:rPr lang="fr-FR" sz="2000" dirty="0"/>
              <a:t> </a:t>
            </a:r>
            <a:r>
              <a:rPr lang="fr-FR" sz="2000" dirty="0" smtClean="0"/>
              <a:t>(</a:t>
            </a:r>
            <a:r>
              <a:rPr lang="fr-FR" sz="2000" dirty="0" err="1"/>
              <a:t>ele</a:t>
            </a:r>
            <a:r>
              <a:rPr lang="fr-FR" sz="2000" dirty="0"/>
              <a:t>, w) {</a:t>
            </a:r>
          </a:p>
          <a:p>
            <a:pPr marL="0" indent="0">
              <a:buNone/>
            </a:pPr>
            <a:r>
              <a:rPr lang="fr-FR" sz="2000" dirty="0"/>
              <a:t>$("div").</a:t>
            </a:r>
            <a:r>
              <a:rPr lang="fr-FR" sz="2000" dirty="0" err="1"/>
              <a:t>text</a:t>
            </a:r>
            <a:r>
              <a:rPr lang="fr-FR" sz="2000" dirty="0" smtClean="0"/>
              <a:t>("Hauteur </a:t>
            </a:r>
            <a:r>
              <a:rPr lang="fr-FR" sz="2000" dirty="0"/>
              <a:t>du " + </a:t>
            </a:r>
            <a:r>
              <a:rPr lang="fr-FR" sz="2000" dirty="0" err="1"/>
              <a:t>ele</a:t>
            </a:r>
            <a:r>
              <a:rPr lang="fr-FR" sz="2000" dirty="0"/>
              <a:t> +</a:t>
            </a:r>
          </a:p>
          <a:p>
            <a:pPr marL="0" indent="0">
              <a:buNone/>
            </a:pPr>
            <a:r>
              <a:rPr lang="fr-FR" sz="2000" dirty="0" smtClean="0"/>
              <a:t>     " </a:t>
            </a:r>
            <a:r>
              <a:rPr lang="fr-FR" sz="2000" dirty="0"/>
              <a:t>: " + w + "px.");</a:t>
            </a:r>
          </a:p>
          <a:p>
            <a:pPr marL="0" indent="0">
              <a:buNone/>
            </a:pPr>
            <a:r>
              <a:rPr lang="fr-FR" sz="2000" dirty="0"/>
              <a:t>}</a:t>
            </a:r>
          </a:p>
          <a:p>
            <a:pPr marL="0" indent="0">
              <a:buNone/>
            </a:pPr>
            <a:r>
              <a:rPr lang="fr-FR" sz="2000" b="1" dirty="0">
                <a:solidFill>
                  <a:schemeClr val="accent2">
                    <a:lumMod val="75000"/>
                  </a:schemeClr>
                </a:solidFill>
              </a:rPr>
              <a:t>$("#</a:t>
            </a:r>
            <a:r>
              <a:rPr lang="fr-FR" sz="2000" b="1" dirty="0" err="1">
                <a:solidFill>
                  <a:schemeClr val="accent2">
                    <a:lumMod val="75000"/>
                  </a:schemeClr>
                </a:solidFill>
              </a:rPr>
              <a:t>getp</a:t>
            </a:r>
            <a:r>
              <a:rPr lang="fr-FR" sz="2000" b="1" dirty="0">
                <a:solidFill>
                  <a:schemeClr val="accent2">
                    <a:lumMod val="75000"/>
                  </a:schemeClr>
                </a:solidFill>
              </a:rPr>
              <a:t>").click(</a:t>
            </a:r>
            <a:r>
              <a:rPr lang="fr-FR" sz="2000" b="1" dirty="0" err="1">
                <a:solidFill>
                  <a:schemeClr val="accent2">
                    <a:lumMod val="75000"/>
                  </a:schemeClr>
                </a:solidFill>
              </a:rPr>
              <a:t>function</a:t>
            </a:r>
            <a:r>
              <a:rPr lang="fr-FR" sz="2000" b="1" dirty="0">
                <a:solidFill>
                  <a:schemeClr val="accent2">
                    <a:lumMod val="75000"/>
                  </a:schemeClr>
                </a:solidFill>
              </a:rPr>
              <a:t> () {</a:t>
            </a:r>
          </a:p>
          <a:p>
            <a:pPr marL="0" indent="0">
              <a:buNone/>
            </a:pPr>
            <a:r>
              <a:rPr lang="fr-FR" sz="2000" b="1" dirty="0" smtClean="0">
                <a:solidFill>
                  <a:schemeClr val="accent2">
                    <a:lumMod val="75000"/>
                  </a:schemeClr>
                </a:solidFill>
              </a:rPr>
              <a:t>     </a:t>
            </a:r>
            <a:r>
              <a:rPr lang="fr-FR" sz="2000" b="1" dirty="0" err="1" smtClean="0">
                <a:solidFill>
                  <a:schemeClr val="accent2">
                    <a:lumMod val="75000"/>
                  </a:schemeClr>
                </a:solidFill>
              </a:rPr>
              <a:t>show</a:t>
            </a:r>
            <a:r>
              <a:rPr lang="fr-FR" sz="2000" b="1" dirty="0" err="1">
                <a:solidFill>
                  <a:schemeClr val="accent2">
                    <a:lumMod val="75000"/>
                  </a:schemeClr>
                </a:solidFill>
              </a:rPr>
              <a:t>Height</a:t>
            </a:r>
            <a:r>
              <a:rPr lang="fr-FR" sz="2000" b="1" dirty="0">
                <a:solidFill>
                  <a:schemeClr val="accent2">
                    <a:lumMod val="75000"/>
                  </a:schemeClr>
                </a:solidFill>
              </a:rPr>
              <a:t> </a:t>
            </a:r>
            <a:r>
              <a:rPr lang="fr-FR" sz="2000" b="1" dirty="0" smtClean="0">
                <a:solidFill>
                  <a:schemeClr val="accent2">
                    <a:lumMod val="75000"/>
                  </a:schemeClr>
                </a:solidFill>
              </a:rPr>
              <a:t>("</a:t>
            </a:r>
            <a:r>
              <a:rPr lang="fr-FR" sz="2000" b="1" dirty="0">
                <a:solidFill>
                  <a:schemeClr val="accent2">
                    <a:lumMod val="75000"/>
                  </a:schemeClr>
                </a:solidFill>
              </a:rPr>
              <a:t>paragraphe</a:t>
            </a:r>
            <a:r>
              <a:rPr lang="fr-FR" sz="2000" b="1" dirty="0" smtClean="0">
                <a:solidFill>
                  <a:schemeClr val="accent2">
                    <a:lumMod val="75000"/>
                  </a:schemeClr>
                </a:solidFill>
              </a:rPr>
              <a:t>",</a:t>
            </a:r>
          </a:p>
          <a:p>
            <a:pPr marL="0" indent="0">
              <a:buNone/>
            </a:pPr>
            <a:r>
              <a:rPr lang="fr-FR" sz="2000" b="1" dirty="0" smtClean="0">
                <a:solidFill>
                  <a:schemeClr val="accent2">
                    <a:lumMod val="75000"/>
                  </a:schemeClr>
                </a:solidFill>
              </a:rPr>
              <a:t>          $("</a:t>
            </a:r>
            <a:r>
              <a:rPr lang="fr-FR" sz="2000" b="1" dirty="0">
                <a:solidFill>
                  <a:schemeClr val="accent2">
                    <a:lumMod val="75000"/>
                  </a:schemeClr>
                </a:solidFill>
              </a:rPr>
              <a:t>p</a:t>
            </a:r>
            <a:r>
              <a:rPr lang="fr-FR" sz="2000" b="1" dirty="0" smtClean="0">
                <a:solidFill>
                  <a:schemeClr val="accent2">
                    <a:lumMod val="75000"/>
                  </a:schemeClr>
                </a:solidFill>
              </a:rPr>
              <a:t>").</a:t>
            </a:r>
            <a:r>
              <a:rPr lang="fr-FR" sz="2000" b="1" dirty="0" err="1" smtClean="0">
                <a:solidFill>
                  <a:schemeClr val="accent2">
                    <a:lumMod val="75000"/>
                  </a:schemeClr>
                </a:solidFill>
              </a:rPr>
              <a:t>height</a:t>
            </a:r>
            <a:r>
              <a:rPr lang="fr-FR" sz="2000" b="1" dirty="0" smtClean="0">
                <a:solidFill>
                  <a:schemeClr val="accent2">
                    <a:lumMod val="75000"/>
                  </a:schemeClr>
                </a:solidFill>
              </a:rPr>
              <a:t>());</a:t>
            </a:r>
            <a:endParaRPr lang="fr-FR" sz="2000" b="1" dirty="0">
              <a:solidFill>
                <a:schemeClr val="accent2">
                  <a:lumMod val="75000"/>
                </a:schemeClr>
              </a:solidFill>
            </a:endParaRPr>
          </a:p>
          <a:p>
            <a:pPr marL="0" indent="0">
              <a:buNone/>
            </a:pPr>
            <a:r>
              <a:rPr lang="fr-FR" sz="2000" b="1" dirty="0">
                <a:solidFill>
                  <a:schemeClr val="accent2">
                    <a:lumMod val="75000"/>
                  </a:schemeClr>
                </a:solidFill>
              </a:rPr>
              <a:t>});</a:t>
            </a:r>
          </a:p>
          <a:p>
            <a:pPr marL="0" indent="0">
              <a:buNone/>
            </a:pPr>
            <a:r>
              <a:rPr lang="fr-FR" sz="2000" b="1" dirty="0">
                <a:solidFill>
                  <a:schemeClr val="accent2">
                    <a:lumMod val="75000"/>
                  </a:schemeClr>
                </a:solidFill>
              </a:rPr>
              <a:t>$("#</a:t>
            </a:r>
            <a:r>
              <a:rPr lang="fr-FR" sz="2000" b="1" dirty="0" err="1">
                <a:solidFill>
                  <a:schemeClr val="accent2">
                    <a:lumMod val="75000"/>
                  </a:schemeClr>
                </a:solidFill>
              </a:rPr>
              <a:t>getd</a:t>
            </a:r>
            <a:r>
              <a:rPr lang="fr-FR" sz="2000" b="1" dirty="0">
                <a:solidFill>
                  <a:schemeClr val="accent2">
                    <a:lumMod val="75000"/>
                  </a:schemeClr>
                </a:solidFill>
              </a:rPr>
              <a:t>").click(</a:t>
            </a:r>
            <a:r>
              <a:rPr lang="fr-FR" sz="2000" b="1" dirty="0" err="1">
                <a:solidFill>
                  <a:schemeClr val="accent2">
                    <a:lumMod val="75000"/>
                  </a:schemeClr>
                </a:solidFill>
              </a:rPr>
              <a:t>function</a:t>
            </a:r>
            <a:r>
              <a:rPr lang="fr-FR" sz="2000" b="1" dirty="0">
                <a:solidFill>
                  <a:schemeClr val="accent2">
                    <a:lumMod val="75000"/>
                  </a:schemeClr>
                </a:solidFill>
              </a:rPr>
              <a:t> () {</a:t>
            </a:r>
          </a:p>
          <a:p>
            <a:pPr marL="0" indent="0">
              <a:buNone/>
            </a:pPr>
            <a:r>
              <a:rPr lang="fr-FR" sz="2000" b="1" dirty="0" smtClean="0">
                <a:solidFill>
                  <a:schemeClr val="accent2">
                    <a:lumMod val="75000"/>
                  </a:schemeClr>
                </a:solidFill>
              </a:rPr>
              <a:t>     </a:t>
            </a:r>
            <a:r>
              <a:rPr lang="fr-FR" sz="2000" b="1" dirty="0" err="1" smtClean="0">
                <a:solidFill>
                  <a:schemeClr val="accent2">
                    <a:lumMod val="75000"/>
                  </a:schemeClr>
                </a:solidFill>
              </a:rPr>
              <a:t>showHeight</a:t>
            </a:r>
            <a:r>
              <a:rPr lang="fr-FR" sz="2000" b="1" dirty="0" smtClean="0">
                <a:solidFill>
                  <a:schemeClr val="accent2">
                    <a:lumMod val="75000"/>
                  </a:schemeClr>
                </a:solidFill>
              </a:rPr>
              <a:t>("</a:t>
            </a:r>
            <a:r>
              <a:rPr lang="fr-FR" sz="2000" b="1" dirty="0">
                <a:solidFill>
                  <a:schemeClr val="accent2">
                    <a:lumMod val="75000"/>
                  </a:schemeClr>
                </a:solidFill>
              </a:rPr>
              <a:t>document</a:t>
            </a:r>
            <a:r>
              <a:rPr lang="fr-FR" sz="2000" b="1" dirty="0" smtClean="0">
                <a:solidFill>
                  <a:schemeClr val="accent2">
                    <a:lumMod val="75000"/>
                  </a:schemeClr>
                </a:solidFill>
              </a:rPr>
              <a:t>",</a:t>
            </a:r>
          </a:p>
          <a:p>
            <a:pPr marL="0" indent="0">
              <a:buNone/>
            </a:pPr>
            <a:r>
              <a:rPr lang="fr-FR" sz="2000" b="1" dirty="0" smtClean="0">
                <a:solidFill>
                  <a:schemeClr val="accent2">
                    <a:lumMod val="75000"/>
                  </a:schemeClr>
                </a:solidFill>
              </a:rPr>
              <a:t>           $(</a:t>
            </a:r>
            <a:r>
              <a:rPr lang="fr-FR" sz="2000" b="1" dirty="0">
                <a:solidFill>
                  <a:schemeClr val="accent2">
                    <a:lumMod val="75000"/>
                  </a:schemeClr>
                </a:solidFill>
              </a:rPr>
              <a:t>document</a:t>
            </a:r>
            <a:r>
              <a:rPr lang="fr-FR" sz="2000" b="1" dirty="0" smtClean="0">
                <a:solidFill>
                  <a:schemeClr val="accent2">
                    <a:lumMod val="75000"/>
                  </a:schemeClr>
                </a:solidFill>
              </a:rPr>
              <a:t>).</a:t>
            </a:r>
            <a:r>
              <a:rPr lang="fr-FR" sz="2000" b="1" dirty="0" err="1" smtClean="0">
                <a:solidFill>
                  <a:schemeClr val="accent2">
                    <a:lumMod val="75000"/>
                  </a:schemeClr>
                </a:solidFill>
              </a:rPr>
              <a:t>height</a:t>
            </a:r>
            <a:r>
              <a:rPr lang="fr-FR" sz="2000" b="1" dirty="0" smtClean="0">
                <a:solidFill>
                  <a:schemeClr val="accent2">
                    <a:lumMod val="75000"/>
                  </a:schemeClr>
                </a:solidFill>
              </a:rPr>
              <a:t>());</a:t>
            </a:r>
            <a:endParaRPr lang="fr-FR" sz="2000" b="1" dirty="0">
              <a:solidFill>
                <a:schemeClr val="accent2">
                  <a:lumMod val="75000"/>
                </a:schemeClr>
              </a:solidFill>
            </a:endParaRPr>
          </a:p>
          <a:p>
            <a:pPr marL="0" indent="0">
              <a:buNone/>
            </a:pPr>
            <a:r>
              <a:rPr lang="fr-FR" sz="2000" b="1" dirty="0">
                <a:solidFill>
                  <a:schemeClr val="accent2">
                    <a:lumMod val="75000"/>
                  </a:schemeClr>
                </a:solidFill>
              </a:rPr>
              <a:t>});</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638" y="2804677"/>
            <a:ext cx="4914900"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956541"/>
      </p:ext>
    </p:extLst>
  </p:cSld>
  <p:clrMapOvr>
    <a:masterClrMapping/>
  </p:clrMapOvr>
  <p:transition spd="slow">
    <p:wipe dir="d"/>
  </p:transition>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height</a:t>
            </a:r>
            <a:r>
              <a:rPr lang="fr-FR" sz="2800" b="1" i="1" dirty="0" smtClean="0">
                <a:solidFill>
                  <a:schemeClr val="accent2">
                    <a:lumMod val="75000"/>
                  </a:schemeClr>
                </a:solidFill>
              </a:rPr>
              <a:t>(</a:t>
            </a:r>
            <a:r>
              <a:rPr lang="fr-FR" sz="2800" b="1" i="1" dirty="0" smtClean="0">
                <a:solidFill>
                  <a:schemeClr val="tx2">
                    <a:lumMod val="75000"/>
                  </a:schemeClr>
                </a:solidFill>
              </a:rPr>
              <a:t>[valeur]</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lnSpcReduction="10000"/>
          </a:bodyPr>
          <a:lstStyle/>
          <a:p>
            <a:pPr marL="0" indent="0">
              <a:buNone/>
            </a:pPr>
            <a:r>
              <a:rPr lang="fr-FR" sz="2000" dirty="0" smtClean="0"/>
              <a:t>Exemple 2 : </a:t>
            </a:r>
          </a:p>
          <a:p>
            <a:pPr marL="0" indent="0">
              <a:buNone/>
            </a:pPr>
            <a:r>
              <a:rPr lang="fr-FR" sz="1800" dirty="0"/>
              <a:t>&lt;style&gt;</a:t>
            </a:r>
          </a:p>
          <a:p>
            <a:pPr marL="0" indent="0">
              <a:buNone/>
            </a:pPr>
            <a:r>
              <a:rPr lang="fr-FR" sz="1600" dirty="0"/>
              <a:t>div { width:50px; height:70px; </a:t>
            </a:r>
            <a:r>
              <a:rPr lang="fr-FR" sz="1600" dirty="0" err="1"/>
              <a:t>float:left</a:t>
            </a:r>
            <a:r>
              <a:rPr lang="fr-FR" sz="1600" dirty="0"/>
              <a:t>; margin:5px;</a:t>
            </a:r>
          </a:p>
          <a:p>
            <a:pPr marL="0" indent="0">
              <a:buNone/>
            </a:pPr>
            <a:r>
              <a:rPr lang="fr-FR" sz="1600" dirty="0" smtClean="0"/>
              <a:t>       </a:t>
            </a:r>
            <a:r>
              <a:rPr lang="fr-FR" sz="1600" dirty="0" err="1" smtClean="0"/>
              <a:t>background:rgb</a:t>
            </a:r>
            <a:r>
              <a:rPr lang="fr-FR" sz="1600" dirty="0" smtClean="0"/>
              <a:t>(255,140,0</a:t>
            </a:r>
            <a:r>
              <a:rPr lang="fr-FR" sz="1600" dirty="0"/>
              <a:t>); </a:t>
            </a:r>
            <a:r>
              <a:rPr lang="fr-FR" sz="1600" dirty="0" err="1"/>
              <a:t>cursor:pointer</a:t>
            </a:r>
            <a:r>
              <a:rPr lang="fr-FR" sz="1600" dirty="0"/>
              <a:t>; } </a:t>
            </a:r>
            <a:endParaRPr lang="fr-FR" sz="1600" dirty="0" smtClean="0"/>
          </a:p>
          <a:p>
            <a:pPr marL="0" indent="0">
              <a:buNone/>
            </a:pPr>
            <a:r>
              <a:rPr lang="fr-FR" sz="1600" dirty="0" smtClean="0"/>
              <a:t>&lt;/</a:t>
            </a:r>
            <a:r>
              <a:rPr lang="fr-FR" sz="1600" dirty="0"/>
              <a:t>style&gt;</a:t>
            </a:r>
          </a:p>
          <a:p>
            <a:pPr marL="0" indent="0">
              <a:buNone/>
            </a:pPr>
            <a:r>
              <a:rPr lang="fr-FR" sz="1600" dirty="0" smtClean="0"/>
              <a:t>&lt;</a:t>
            </a:r>
            <a:r>
              <a:rPr lang="fr-FR" sz="1600" dirty="0"/>
              <a:t>body&gt;</a:t>
            </a:r>
          </a:p>
          <a:p>
            <a:pPr marL="0" indent="0">
              <a:buNone/>
            </a:pPr>
            <a:r>
              <a:rPr lang="fr-FR" sz="1600" dirty="0"/>
              <a:t>&lt;div&gt;&lt;/div&gt;</a:t>
            </a:r>
          </a:p>
          <a:p>
            <a:pPr marL="0" indent="0">
              <a:buNone/>
            </a:pPr>
            <a:r>
              <a:rPr lang="fr-FR" sz="1600" dirty="0"/>
              <a:t>&lt;div&gt;&lt;/div&gt;</a:t>
            </a:r>
          </a:p>
          <a:p>
            <a:pPr marL="0" indent="0">
              <a:buNone/>
            </a:pPr>
            <a:r>
              <a:rPr lang="fr-FR" sz="1600" dirty="0"/>
              <a:t>&lt;div&gt;&lt;/div&gt;</a:t>
            </a:r>
          </a:p>
          <a:p>
            <a:pPr marL="0" indent="0">
              <a:buNone/>
            </a:pPr>
            <a:r>
              <a:rPr lang="fr-FR" sz="1600" dirty="0"/>
              <a:t>&lt;div&gt;&lt;/div&gt;</a:t>
            </a:r>
          </a:p>
          <a:p>
            <a:pPr marL="0" indent="0">
              <a:buNone/>
            </a:pPr>
            <a:r>
              <a:rPr lang="fr-FR" sz="1600" dirty="0"/>
              <a:t>&lt;div&gt;&lt;/div&gt;</a:t>
            </a:r>
          </a:p>
          <a:p>
            <a:pPr marL="0" indent="0">
              <a:buNone/>
            </a:pPr>
            <a:r>
              <a:rPr lang="fr-FR" sz="1600" dirty="0"/>
              <a:t>&lt;script</a:t>
            </a:r>
            <a:r>
              <a:rPr lang="fr-FR" sz="1600" dirty="0" smtClean="0"/>
              <a:t>&gt;</a:t>
            </a:r>
          </a:p>
          <a:p>
            <a:pPr marL="0" indent="0">
              <a:buNone/>
            </a:pPr>
            <a:r>
              <a:rPr lang="fr-FR" sz="1600" dirty="0" smtClean="0"/>
              <a:t>$("</a:t>
            </a:r>
            <a:r>
              <a:rPr lang="fr-FR" sz="1600" dirty="0"/>
              <a:t>div").one('click', </a:t>
            </a:r>
            <a:r>
              <a:rPr lang="fr-FR" sz="1600" dirty="0" err="1"/>
              <a:t>function</a:t>
            </a:r>
            <a:r>
              <a:rPr lang="fr-FR" sz="1600" dirty="0"/>
              <a:t> () {</a:t>
            </a:r>
          </a:p>
          <a:p>
            <a:pPr marL="0" indent="0">
              <a:buNone/>
            </a:pPr>
            <a:r>
              <a:rPr lang="fr-FR" sz="1600" dirty="0" smtClean="0"/>
              <a:t>   </a:t>
            </a:r>
            <a:r>
              <a:rPr lang="fr-FR" sz="1600" b="1" dirty="0" smtClean="0">
                <a:solidFill>
                  <a:schemeClr val="accent2">
                    <a:lumMod val="75000"/>
                  </a:schemeClr>
                </a:solidFill>
              </a:rPr>
              <a:t> $(</a:t>
            </a:r>
            <a:r>
              <a:rPr lang="fr-FR" sz="1600" b="1" dirty="0" err="1">
                <a:solidFill>
                  <a:schemeClr val="accent2">
                    <a:lumMod val="75000"/>
                  </a:schemeClr>
                </a:solidFill>
              </a:rPr>
              <a:t>this</a:t>
            </a:r>
            <a:r>
              <a:rPr lang="fr-FR" sz="1600" b="1" dirty="0">
                <a:solidFill>
                  <a:schemeClr val="accent2">
                    <a:lumMod val="75000"/>
                  </a:schemeClr>
                </a:solidFill>
              </a:rPr>
              <a:t>).</a:t>
            </a:r>
            <a:r>
              <a:rPr lang="fr-FR" sz="1600" b="1" dirty="0" err="1">
                <a:solidFill>
                  <a:schemeClr val="accent2">
                    <a:lumMod val="75000"/>
                  </a:schemeClr>
                </a:solidFill>
              </a:rPr>
              <a:t>height</a:t>
            </a:r>
            <a:r>
              <a:rPr lang="fr-FR" sz="1600" b="1" dirty="0">
                <a:solidFill>
                  <a:schemeClr val="accent2">
                    <a:lumMod val="75000"/>
                  </a:schemeClr>
                </a:solidFill>
              </a:rPr>
              <a:t>(30)</a:t>
            </a:r>
          </a:p>
          <a:p>
            <a:pPr marL="0" indent="0">
              <a:buNone/>
            </a:pPr>
            <a:r>
              <a:rPr lang="fr-FR" sz="1600" dirty="0" smtClean="0"/>
              <a:t>        .</a:t>
            </a:r>
            <a:r>
              <a:rPr lang="fr-FR" sz="1600" dirty="0" err="1"/>
              <a:t>css</a:t>
            </a:r>
            <a:r>
              <a:rPr lang="fr-FR" sz="1600" dirty="0"/>
              <a:t>({</a:t>
            </a:r>
            <a:r>
              <a:rPr lang="fr-FR" sz="1600" dirty="0" err="1"/>
              <a:t>cursor</a:t>
            </a:r>
            <a:r>
              <a:rPr lang="fr-FR" sz="1600" dirty="0"/>
              <a:t>:"auto", </a:t>
            </a:r>
            <a:r>
              <a:rPr lang="fr-FR" sz="1600" dirty="0" err="1"/>
              <a:t>backgroundColor</a:t>
            </a:r>
            <a:r>
              <a:rPr lang="fr-FR" sz="1600" dirty="0"/>
              <a:t>:"green"});</a:t>
            </a:r>
          </a:p>
          <a:p>
            <a:pPr marL="0" indent="0">
              <a:buNone/>
            </a:pPr>
            <a:r>
              <a:rPr lang="fr-FR" sz="1600" dirty="0" smtClean="0"/>
              <a:t>});</a:t>
            </a:r>
          </a:p>
          <a:p>
            <a:pPr marL="0" indent="0">
              <a:buNone/>
            </a:pPr>
            <a:r>
              <a:rPr lang="fr-FR" sz="1600" dirty="0" smtClean="0"/>
              <a:t>&lt;/</a:t>
            </a:r>
            <a:r>
              <a:rPr lang="fr-FR" sz="1600" dirty="0"/>
              <a:t>script&gt;</a:t>
            </a:r>
          </a:p>
          <a:p>
            <a:pPr marL="0" indent="0">
              <a:buNone/>
            </a:pPr>
            <a:r>
              <a:rPr lang="fr-FR" sz="1600" dirty="0"/>
              <a:t>&lt;/body&gt;</a:t>
            </a:r>
          </a:p>
        </p:txBody>
      </p:sp>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4077072"/>
            <a:ext cx="2990850" cy="8858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908" y="3005137"/>
            <a:ext cx="2943225" cy="8477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24802517"/>
      </p:ext>
    </p:extLst>
  </p:cSld>
  <p:clrMapOvr>
    <a:masterClrMapping/>
  </p:clrMapOvr>
  <p:transition spd="slow">
    <p:wipe dir="d"/>
  </p:transition>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innerWidth</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fontScale="92500" lnSpcReduction="20000"/>
          </a:bodyPr>
          <a:lstStyle/>
          <a:p>
            <a:pPr marL="0" indent="0">
              <a:buNone/>
            </a:pPr>
            <a:r>
              <a:rPr lang="fr-FR" sz="2000" b="1" dirty="0" smtClean="0">
                <a:solidFill>
                  <a:schemeClr val="tx2">
                    <a:lumMod val="75000"/>
                  </a:schemeClr>
                </a:solidFill>
              </a:rPr>
              <a:t>$(cible)</a:t>
            </a:r>
            <a:r>
              <a:rPr lang="fr-FR" sz="2000" b="1" dirty="0" smtClean="0">
                <a:solidFill>
                  <a:schemeClr val="accent2">
                    <a:lumMod val="75000"/>
                  </a:schemeClr>
                </a:solidFill>
              </a:rPr>
              <a:t>.</a:t>
            </a:r>
            <a:r>
              <a:rPr lang="fr-FR" sz="2000" b="1" i="1" dirty="0">
                <a:solidFill>
                  <a:schemeClr val="accent2">
                    <a:lumMod val="75000"/>
                  </a:schemeClr>
                </a:solidFill>
              </a:rPr>
              <a:t> </a:t>
            </a:r>
            <a:r>
              <a:rPr lang="fr-FR" sz="2000" b="1" i="1" dirty="0" err="1" smtClean="0">
                <a:solidFill>
                  <a:schemeClr val="accent2">
                    <a:lumMod val="75000"/>
                  </a:schemeClr>
                </a:solidFill>
              </a:rPr>
              <a:t>innerWidth</a:t>
            </a:r>
            <a:r>
              <a:rPr lang="fr-FR" sz="2000" b="1" dirty="0" smtClean="0">
                <a:solidFill>
                  <a:schemeClr val="accent2">
                    <a:lumMod val="75000"/>
                  </a:schemeClr>
                </a:solidFill>
              </a:rPr>
              <a:t>()</a:t>
            </a:r>
            <a:r>
              <a:rPr lang="fr-FR" sz="2000" dirty="0" smtClean="0"/>
              <a:t/>
            </a:r>
            <a:br>
              <a:rPr lang="fr-FR" sz="2000" dirty="0" smtClean="0"/>
            </a:br>
            <a:r>
              <a:rPr lang="fr-FR" sz="2000" dirty="0" smtClean="0"/>
              <a:t> Retourne la valeur de la largeur du </a:t>
            </a:r>
          </a:p>
          <a:p>
            <a:pPr marL="0" indent="0">
              <a:buNone/>
            </a:pPr>
            <a:r>
              <a:rPr lang="fr-FR" sz="2000" dirty="0" smtClean="0"/>
              <a:t>premier élément sélectionné par </a:t>
            </a:r>
            <a:r>
              <a:rPr lang="fr-FR" sz="2000" b="1" dirty="0" smtClean="0">
                <a:solidFill>
                  <a:schemeClr val="tx2">
                    <a:lumMod val="75000"/>
                  </a:schemeClr>
                </a:solidFill>
              </a:rPr>
              <a:t>$(cible)</a:t>
            </a:r>
          </a:p>
          <a:p>
            <a:pPr marL="0" indent="0">
              <a:buNone/>
            </a:pPr>
            <a:r>
              <a:rPr lang="fr-FR" sz="2000" dirty="0"/>
              <a:t>incluant le </a:t>
            </a:r>
            <a:r>
              <a:rPr lang="fr-FR" sz="2000" dirty="0" err="1"/>
              <a:t>padding</a:t>
            </a:r>
            <a:r>
              <a:rPr lang="fr-FR" sz="2000" dirty="0"/>
              <a:t> mais ni border, </a:t>
            </a:r>
          </a:p>
          <a:p>
            <a:pPr marL="0" indent="0">
              <a:buNone/>
            </a:pPr>
            <a:r>
              <a:rPr lang="fr-FR" sz="2000" dirty="0"/>
              <a:t>ni </a:t>
            </a:r>
            <a:r>
              <a:rPr lang="fr-FR" sz="2000" dirty="0" err="1"/>
              <a:t>margin</a:t>
            </a:r>
            <a:r>
              <a:rPr lang="fr-FR" sz="2000" dirty="0"/>
              <a:t>.</a:t>
            </a:r>
          </a:p>
          <a:p>
            <a:pPr marL="0" indent="0">
              <a:buNone/>
            </a:pPr>
            <a:r>
              <a:rPr lang="fr-FR" sz="2000" dirty="0" smtClean="0"/>
              <a:t>Cette largeur est définie en pixels.</a:t>
            </a:r>
          </a:p>
          <a:p>
            <a:pPr marL="0" indent="0">
              <a:buNone/>
            </a:pPr>
            <a:r>
              <a:rPr lang="fr-FR" sz="2000" dirty="0" smtClean="0"/>
              <a:t>Exemple :</a:t>
            </a:r>
          </a:p>
          <a:p>
            <a:pPr marL="0" indent="0">
              <a:buNone/>
            </a:pPr>
            <a:r>
              <a:rPr lang="fr-FR" sz="2000" dirty="0"/>
              <a:t>&lt;style</a:t>
            </a:r>
            <a:r>
              <a:rPr lang="fr-FR" sz="2000" dirty="0" smtClean="0"/>
              <a:t>&gt;</a:t>
            </a:r>
          </a:p>
          <a:p>
            <a:pPr marL="0" indent="0">
              <a:buNone/>
            </a:pPr>
            <a:r>
              <a:rPr lang="fr-FR" sz="2000" dirty="0" smtClean="0"/>
              <a:t>p </a:t>
            </a:r>
            <a:r>
              <a:rPr lang="fr-FR" sz="2000" dirty="0"/>
              <a:t>{ margin:10px;padding:5px;border:2px </a:t>
            </a:r>
            <a:r>
              <a:rPr lang="fr-FR" sz="2000" dirty="0" err="1"/>
              <a:t>solid</a:t>
            </a:r>
            <a:r>
              <a:rPr lang="fr-FR" sz="2000" dirty="0"/>
              <a:t> #666; } </a:t>
            </a:r>
            <a:endParaRPr lang="fr-FR" sz="2000" dirty="0" smtClean="0"/>
          </a:p>
          <a:p>
            <a:pPr marL="0" indent="0">
              <a:buNone/>
            </a:pPr>
            <a:r>
              <a:rPr lang="fr-FR" sz="2000" dirty="0" smtClean="0"/>
              <a:t>&lt;/</a:t>
            </a:r>
            <a:r>
              <a:rPr lang="fr-FR" sz="2000" dirty="0"/>
              <a:t>style&gt;</a:t>
            </a:r>
          </a:p>
          <a:p>
            <a:pPr marL="0" indent="0">
              <a:buNone/>
            </a:pPr>
            <a:r>
              <a:rPr lang="fr-FR" sz="2000" dirty="0" smtClean="0"/>
              <a:t>&lt;</a:t>
            </a:r>
            <a:r>
              <a:rPr lang="fr-FR" sz="2000" dirty="0"/>
              <a:t>body&gt;</a:t>
            </a:r>
          </a:p>
          <a:p>
            <a:pPr marL="0" indent="0">
              <a:buNone/>
            </a:pPr>
            <a:r>
              <a:rPr lang="fr-FR" sz="2000" dirty="0"/>
              <a:t>&lt;p&gt;Hello&lt;/p&gt;&lt;p&gt;&lt;/p&gt;</a:t>
            </a:r>
          </a:p>
          <a:p>
            <a:pPr marL="0" indent="0">
              <a:buNone/>
            </a:pPr>
            <a:r>
              <a:rPr lang="fr-FR" sz="2000" dirty="0"/>
              <a:t>&lt;script</a:t>
            </a:r>
            <a:r>
              <a:rPr lang="fr-FR" sz="2000" dirty="0" smtClean="0"/>
              <a:t>&gt;</a:t>
            </a:r>
          </a:p>
          <a:p>
            <a:pPr marL="0" indent="0">
              <a:buNone/>
            </a:pPr>
            <a:r>
              <a:rPr lang="fr-FR" sz="2000" dirty="0" smtClean="0"/>
              <a:t>var </a:t>
            </a:r>
            <a:r>
              <a:rPr lang="fr-FR" sz="2000" dirty="0"/>
              <a:t>p = $("</a:t>
            </a:r>
            <a:r>
              <a:rPr lang="fr-FR" sz="2000" dirty="0" err="1"/>
              <a:t>p:first</a:t>
            </a:r>
            <a:r>
              <a:rPr lang="fr-FR" sz="2000" dirty="0"/>
              <a:t>");</a:t>
            </a:r>
          </a:p>
          <a:p>
            <a:pPr marL="0" indent="0">
              <a:buNone/>
            </a:pPr>
            <a:r>
              <a:rPr lang="fr-FR" sz="2000" b="1" dirty="0">
                <a:solidFill>
                  <a:schemeClr val="accent2">
                    <a:lumMod val="75000"/>
                  </a:schemeClr>
                </a:solidFill>
              </a:rPr>
              <a:t>$("</a:t>
            </a:r>
            <a:r>
              <a:rPr lang="fr-FR" sz="2000" b="1" dirty="0" err="1">
                <a:solidFill>
                  <a:schemeClr val="accent2">
                    <a:lumMod val="75000"/>
                  </a:schemeClr>
                </a:solidFill>
              </a:rPr>
              <a:t>p:last</a:t>
            </a:r>
            <a:r>
              <a:rPr lang="fr-FR" sz="2000" b="1" dirty="0">
                <a:solidFill>
                  <a:schemeClr val="accent2">
                    <a:lumMod val="75000"/>
                  </a:schemeClr>
                </a:solidFill>
              </a:rPr>
              <a:t>").</a:t>
            </a:r>
            <a:r>
              <a:rPr lang="fr-FR" sz="2000" b="1" dirty="0" err="1">
                <a:solidFill>
                  <a:schemeClr val="accent2">
                    <a:lumMod val="75000"/>
                  </a:schemeClr>
                </a:solidFill>
              </a:rPr>
              <a:t>text</a:t>
            </a:r>
            <a:r>
              <a:rPr lang="fr-FR" sz="2000" b="1" dirty="0">
                <a:solidFill>
                  <a:schemeClr val="accent2">
                    <a:lumMod val="75000"/>
                  </a:schemeClr>
                </a:solidFill>
              </a:rPr>
              <a:t>( "</a:t>
            </a:r>
            <a:r>
              <a:rPr lang="fr-FR" sz="2000" b="1" dirty="0" err="1">
                <a:solidFill>
                  <a:schemeClr val="accent2">
                    <a:lumMod val="75000"/>
                  </a:schemeClr>
                </a:solidFill>
              </a:rPr>
              <a:t>innerWidth</a:t>
            </a:r>
            <a:r>
              <a:rPr lang="fr-FR" sz="2000" b="1" dirty="0">
                <a:solidFill>
                  <a:schemeClr val="accent2">
                    <a:lumMod val="75000"/>
                  </a:schemeClr>
                </a:solidFill>
              </a:rPr>
              <a:t>:" + </a:t>
            </a:r>
            <a:r>
              <a:rPr lang="fr-FR" sz="2000" b="1" dirty="0" err="1">
                <a:solidFill>
                  <a:schemeClr val="accent2">
                    <a:lumMod val="75000"/>
                  </a:schemeClr>
                </a:solidFill>
              </a:rPr>
              <a:t>p.innerWidth</a:t>
            </a:r>
            <a:r>
              <a:rPr lang="fr-FR" sz="2000" b="1" dirty="0">
                <a:solidFill>
                  <a:schemeClr val="accent2">
                    <a:lumMod val="75000"/>
                  </a:schemeClr>
                </a:solidFill>
              </a:rPr>
              <a:t>() </a:t>
            </a:r>
            <a:r>
              <a:rPr lang="fr-FR" sz="2000" b="1" dirty="0" smtClean="0">
                <a:solidFill>
                  <a:schemeClr val="accent2">
                    <a:lumMod val="75000"/>
                  </a:schemeClr>
                </a:solidFill>
              </a:rPr>
              <a:t>);</a:t>
            </a:r>
          </a:p>
          <a:p>
            <a:pPr marL="0" indent="0">
              <a:buNone/>
            </a:pPr>
            <a:r>
              <a:rPr lang="fr-FR" sz="2000" dirty="0" smtClean="0"/>
              <a:t>&lt;/</a:t>
            </a:r>
            <a:r>
              <a:rPr lang="fr-FR" sz="2000" dirty="0"/>
              <a:t>script&gt;</a:t>
            </a:r>
          </a:p>
          <a:p>
            <a:pPr marL="0" indent="0">
              <a:buNone/>
            </a:pPr>
            <a:r>
              <a:rPr lang="fr-FR" sz="2000" dirty="0"/>
              <a:t>&lt;/body&gt;</a:t>
            </a:r>
          </a:p>
          <a:p>
            <a:pPr marL="0" indent="0">
              <a:buNone/>
            </a:pPr>
            <a:r>
              <a:rPr lang="fr-FR" sz="2000" dirty="0"/>
              <a:t>&lt;/html&gt;</a:t>
            </a:r>
          </a:p>
          <a:p>
            <a:pPr marL="0" indent="0">
              <a:buNone/>
            </a:pPr>
            <a:endParaRPr lang="fr-FR" sz="20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124744"/>
            <a:ext cx="3524156"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4791" y="4018412"/>
            <a:ext cx="4014717" cy="12107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86972165"/>
      </p:ext>
    </p:extLst>
  </p:cSld>
  <p:clrMapOvr>
    <a:masterClrMapping/>
  </p:clrMapOvr>
  <p:transition spd="slow">
    <p:wipe dir="d"/>
  </p:transition>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innerHeight</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lnSpcReduction="10000"/>
          </a:bodyPr>
          <a:lstStyle/>
          <a:p>
            <a:pPr marL="0" indent="0">
              <a:buNone/>
            </a:pPr>
            <a:r>
              <a:rPr lang="fr-FR" sz="2000" b="1" dirty="0" smtClean="0">
                <a:solidFill>
                  <a:schemeClr val="tx2">
                    <a:lumMod val="75000"/>
                  </a:schemeClr>
                </a:solidFill>
              </a:rPr>
              <a:t>$(cible)</a:t>
            </a:r>
            <a:r>
              <a:rPr lang="fr-FR" sz="2000" b="1" dirty="0" smtClean="0">
                <a:solidFill>
                  <a:schemeClr val="accent2">
                    <a:lumMod val="75000"/>
                  </a:schemeClr>
                </a:solidFill>
              </a:rPr>
              <a:t>.</a:t>
            </a:r>
            <a:r>
              <a:rPr lang="fr-FR" sz="2000" b="1" i="1" dirty="0">
                <a:solidFill>
                  <a:schemeClr val="accent2">
                    <a:lumMod val="75000"/>
                  </a:schemeClr>
                </a:solidFill>
              </a:rPr>
              <a:t> </a:t>
            </a:r>
            <a:r>
              <a:rPr lang="fr-FR" sz="2000" b="1" i="1" dirty="0" err="1">
                <a:solidFill>
                  <a:schemeClr val="accent2">
                    <a:lumMod val="75000"/>
                  </a:schemeClr>
                </a:solidFill>
              </a:rPr>
              <a:t>innerH</a:t>
            </a:r>
            <a:r>
              <a:rPr lang="fr-FR" sz="2000" b="1" dirty="0" err="1" smtClean="0">
                <a:solidFill>
                  <a:schemeClr val="accent2">
                    <a:lumMod val="75000"/>
                  </a:schemeClr>
                </a:solidFill>
              </a:rPr>
              <a:t>eight</a:t>
            </a:r>
            <a:r>
              <a:rPr lang="fr-FR" sz="2000" b="1" dirty="0" smtClean="0">
                <a:solidFill>
                  <a:schemeClr val="accent2">
                    <a:lumMod val="75000"/>
                  </a:schemeClr>
                </a:solidFill>
              </a:rPr>
              <a:t>()</a:t>
            </a:r>
            <a:r>
              <a:rPr lang="fr-FR" sz="2000" dirty="0" smtClean="0"/>
              <a:t/>
            </a:r>
            <a:br>
              <a:rPr lang="fr-FR" sz="2000" dirty="0" smtClean="0"/>
            </a:br>
            <a:r>
              <a:rPr lang="fr-FR" sz="2000" dirty="0" smtClean="0"/>
              <a:t>Retourne la valeur de la hauteur du </a:t>
            </a:r>
            <a:br>
              <a:rPr lang="fr-FR" sz="2000" dirty="0" smtClean="0"/>
            </a:br>
            <a:r>
              <a:rPr lang="fr-FR" sz="2000" dirty="0" smtClean="0"/>
              <a:t>premier élément sélectionné par </a:t>
            </a:r>
            <a:r>
              <a:rPr lang="fr-FR" sz="2000" b="1" dirty="0" smtClean="0">
                <a:solidFill>
                  <a:schemeClr val="tx2">
                    <a:lumMod val="75000"/>
                  </a:schemeClr>
                </a:solidFill>
              </a:rPr>
              <a:t>$(cible)</a:t>
            </a:r>
          </a:p>
          <a:p>
            <a:pPr marL="0" indent="0">
              <a:buNone/>
            </a:pPr>
            <a:r>
              <a:rPr lang="fr-FR" sz="2000" dirty="0" smtClean="0"/>
              <a:t>incluant le </a:t>
            </a:r>
            <a:r>
              <a:rPr lang="fr-FR" sz="2000" dirty="0" err="1" smtClean="0"/>
              <a:t>padding</a:t>
            </a:r>
            <a:r>
              <a:rPr lang="fr-FR" sz="2000" dirty="0" smtClean="0"/>
              <a:t> mais ni border, </a:t>
            </a:r>
          </a:p>
          <a:p>
            <a:pPr marL="0" indent="0">
              <a:buNone/>
            </a:pPr>
            <a:r>
              <a:rPr lang="fr-FR" sz="2000" dirty="0" smtClean="0"/>
              <a:t>ni </a:t>
            </a:r>
            <a:r>
              <a:rPr lang="fr-FR" sz="2000" dirty="0" err="1" smtClean="0"/>
              <a:t>margin</a:t>
            </a:r>
            <a:r>
              <a:rPr lang="fr-FR" sz="2000" dirty="0" smtClean="0"/>
              <a:t>.</a:t>
            </a:r>
          </a:p>
          <a:p>
            <a:pPr marL="0" indent="0">
              <a:buNone/>
            </a:pPr>
            <a:r>
              <a:rPr lang="fr-FR" sz="2000" dirty="0" smtClean="0"/>
              <a:t>Cette hauteur est définie en pixels.</a:t>
            </a:r>
          </a:p>
          <a:p>
            <a:pPr marL="0" indent="0">
              <a:buNone/>
            </a:pPr>
            <a:r>
              <a:rPr lang="fr-FR" sz="2000" dirty="0"/>
              <a:t>Exemple 1 : </a:t>
            </a:r>
          </a:p>
          <a:p>
            <a:pPr marL="0" indent="0">
              <a:buNone/>
            </a:pPr>
            <a:r>
              <a:rPr lang="fr-FR" sz="2000" dirty="0"/>
              <a:t>&lt;style</a:t>
            </a:r>
            <a:r>
              <a:rPr lang="fr-FR" sz="2000" dirty="0" smtClean="0"/>
              <a:t>&gt;</a:t>
            </a:r>
          </a:p>
          <a:p>
            <a:pPr marL="0" indent="0">
              <a:buNone/>
            </a:pPr>
            <a:r>
              <a:rPr lang="fr-FR" sz="2000" dirty="0" smtClean="0"/>
              <a:t>p </a:t>
            </a:r>
            <a:r>
              <a:rPr lang="fr-FR" sz="2000" dirty="0"/>
              <a:t>{ margin:10px;padding:5px;border:2px </a:t>
            </a:r>
            <a:r>
              <a:rPr lang="fr-FR" sz="2000" dirty="0" err="1"/>
              <a:t>solid</a:t>
            </a:r>
            <a:r>
              <a:rPr lang="fr-FR" sz="2000" dirty="0"/>
              <a:t> #666; </a:t>
            </a:r>
            <a:r>
              <a:rPr lang="fr-FR" sz="2000" dirty="0" smtClean="0"/>
              <a:t>}</a:t>
            </a:r>
          </a:p>
          <a:p>
            <a:pPr marL="0" indent="0">
              <a:buNone/>
            </a:pPr>
            <a:r>
              <a:rPr lang="fr-FR" sz="2000" dirty="0" smtClean="0"/>
              <a:t>&lt;/</a:t>
            </a:r>
            <a:r>
              <a:rPr lang="fr-FR" sz="2000" dirty="0"/>
              <a:t>style&gt;</a:t>
            </a:r>
          </a:p>
          <a:p>
            <a:pPr marL="0" indent="0">
              <a:buNone/>
            </a:pPr>
            <a:r>
              <a:rPr lang="fr-FR" sz="2000" dirty="0" smtClean="0"/>
              <a:t>&lt;</a:t>
            </a:r>
            <a:r>
              <a:rPr lang="fr-FR" sz="2000" dirty="0"/>
              <a:t>body&gt;</a:t>
            </a:r>
          </a:p>
          <a:p>
            <a:pPr marL="0" indent="0">
              <a:buNone/>
            </a:pPr>
            <a:r>
              <a:rPr lang="fr-FR" sz="2000" dirty="0"/>
              <a:t>&lt;p&gt;Hello&lt;/p&gt;&lt;p&gt;&lt;/p&gt;</a:t>
            </a:r>
          </a:p>
          <a:p>
            <a:pPr marL="0" indent="0">
              <a:buNone/>
            </a:pPr>
            <a:r>
              <a:rPr lang="fr-FR" sz="2000" dirty="0"/>
              <a:t>&lt;script&gt;var p = $("</a:t>
            </a:r>
            <a:r>
              <a:rPr lang="fr-FR" sz="2000" dirty="0" err="1"/>
              <a:t>p:first</a:t>
            </a:r>
            <a:r>
              <a:rPr lang="fr-FR" sz="2000" dirty="0"/>
              <a:t>");</a:t>
            </a:r>
          </a:p>
          <a:p>
            <a:pPr marL="0" indent="0">
              <a:buNone/>
            </a:pPr>
            <a:r>
              <a:rPr lang="fr-FR" sz="2000" b="1" dirty="0">
                <a:solidFill>
                  <a:schemeClr val="accent2">
                    <a:lumMod val="75000"/>
                  </a:schemeClr>
                </a:solidFill>
              </a:rPr>
              <a:t>$("</a:t>
            </a:r>
            <a:r>
              <a:rPr lang="fr-FR" sz="2000" b="1" dirty="0" err="1">
                <a:solidFill>
                  <a:schemeClr val="accent2">
                    <a:lumMod val="75000"/>
                  </a:schemeClr>
                </a:solidFill>
              </a:rPr>
              <a:t>p:last</a:t>
            </a:r>
            <a:r>
              <a:rPr lang="fr-FR" sz="2000" b="1" dirty="0">
                <a:solidFill>
                  <a:schemeClr val="accent2">
                    <a:lumMod val="75000"/>
                  </a:schemeClr>
                </a:solidFill>
              </a:rPr>
              <a:t>").</a:t>
            </a:r>
            <a:r>
              <a:rPr lang="fr-FR" sz="2000" b="1" dirty="0" err="1">
                <a:solidFill>
                  <a:schemeClr val="accent2">
                    <a:lumMod val="75000"/>
                  </a:schemeClr>
                </a:solidFill>
              </a:rPr>
              <a:t>text</a:t>
            </a:r>
            <a:r>
              <a:rPr lang="fr-FR" sz="2000" b="1" dirty="0">
                <a:solidFill>
                  <a:schemeClr val="accent2">
                    <a:lumMod val="75000"/>
                  </a:schemeClr>
                </a:solidFill>
              </a:rPr>
              <a:t>( "</a:t>
            </a:r>
            <a:r>
              <a:rPr lang="fr-FR" sz="2000" b="1" dirty="0" err="1">
                <a:solidFill>
                  <a:schemeClr val="accent2">
                    <a:lumMod val="75000"/>
                  </a:schemeClr>
                </a:solidFill>
              </a:rPr>
              <a:t>innerHeight</a:t>
            </a:r>
            <a:r>
              <a:rPr lang="fr-FR" sz="2000" b="1" dirty="0">
                <a:solidFill>
                  <a:schemeClr val="accent2">
                    <a:lumMod val="75000"/>
                  </a:schemeClr>
                </a:solidFill>
              </a:rPr>
              <a:t>:" + </a:t>
            </a:r>
            <a:r>
              <a:rPr lang="fr-FR" sz="2000" b="1" dirty="0" err="1">
                <a:solidFill>
                  <a:schemeClr val="accent2">
                    <a:lumMod val="75000"/>
                  </a:schemeClr>
                </a:solidFill>
              </a:rPr>
              <a:t>p.innerHeight</a:t>
            </a:r>
            <a:r>
              <a:rPr lang="fr-FR" sz="2000" b="1" dirty="0">
                <a:solidFill>
                  <a:schemeClr val="accent2">
                    <a:lumMod val="75000"/>
                  </a:schemeClr>
                </a:solidFill>
              </a:rPr>
              <a:t>() </a:t>
            </a:r>
            <a:r>
              <a:rPr lang="fr-FR" sz="2000" b="1" dirty="0" smtClean="0">
                <a:solidFill>
                  <a:schemeClr val="accent2">
                    <a:lumMod val="75000"/>
                  </a:schemeClr>
                </a:solidFill>
              </a:rPr>
              <a:t>);</a:t>
            </a:r>
          </a:p>
          <a:p>
            <a:pPr marL="0" indent="0">
              <a:buNone/>
            </a:pPr>
            <a:r>
              <a:rPr lang="fr-FR" sz="2000" dirty="0" smtClean="0"/>
              <a:t>&lt;/</a:t>
            </a:r>
            <a:r>
              <a:rPr lang="fr-FR" sz="2000" dirty="0"/>
              <a:t>script&gt;</a:t>
            </a:r>
          </a:p>
          <a:p>
            <a:pPr marL="0" indent="0">
              <a:buNone/>
            </a:pPr>
            <a:r>
              <a:rPr lang="fr-FR" sz="2000" dirty="0"/>
              <a:t>&lt;/body&gt;</a:t>
            </a:r>
          </a:p>
          <a:p>
            <a:pPr marL="0" indent="0">
              <a:buNone/>
            </a:pPr>
            <a:endParaRPr lang="fr-FR" sz="2000" dirty="0" smtClean="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351" y="1484784"/>
            <a:ext cx="407537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926" y="4365104"/>
            <a:ext cx="3831546" cy="122413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17993646"/>
      </p:ext>
    </p:extLst>
  </p:cSld>
  <p:clrMapOvr>
    <a:masterClrMapping/>
  </p:clrMapOvr>
  <p:transition spd="slow">
    <p:wipe dir="d"/>
  </p:transition>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outerWidth</a:t>
            </a:r>
            <a:r>
              <a:rPr lang="fr-FR" sz="2800" b="1" i="1" dirty="0" smtClean="0">
                <a:solidFill>
                  <a:schemeClr val="accent2">
                    <a:lumMod val="75000"/>
                  </a:schemeClr>
                </a:solidFill>
              </a:rPr>
              <a:t>(</a:t>
            </a:r>
            <a:r>
              <a:rPr lang="fr-FR" sz="2800" b="1" i="1" dirty="0" smtClean="0">
                <a:solidFill>
                  <a:schemeClr val="tx2">
                    <a:lumMod val="75000"/>
                  </a:schemeClr>
                </a:solidFill>
              </a:rPr>
              <a:t>[</a:t>
            </a:r>
            <a:r>
              <a:rPr lang="fr-FR" sz="2800" b="1" i="1" dirty="0" err="1" smtClean="0">
                <a:solidFill>
                  <a:schemeClr val="tx2">
                    <a:lumMod val="75000"/>
                  </a:schemeClr>
                </a:solidFill>
              </a:rPr>
              <a:t>includeMargin</a:t>
            </a:r>
            <a:r>
              <a:rPr lang="fr-FR" sz="2800" b="1" i="1" dirty="0" smtClean="0">
                <a:solidFill>
                  <a:schemeClr val="tx2">
                    <a:lumMod val="75000"/>
                  </a:schemeClr>
                </a:solidFill>
              </a:rPr>
              <a:t>]</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fontScale="85000" lnSpcReduction="10000"/>
          </a:bodyPr>
          <a:lstStyle/>
          <a:p>
            <a:pPr marL="0" indent="0">
              <a:buNone/>
            </a:pPr>
            <a:r>
              <a:rPr lang="fr-FR" sz="2000" b="1" dirty="0" smtClean="0">
                <a:solidFill>
                  <a:schemeClr val="tx2">
                    <a:lumMod val="75000"/>
                  </a:schemeClr>
                </a:solidFill>
              </a:rPr>
              <a:t>$(cible)</a:t>
            </a:r>
            <a:r>
              <a:rPr lang="fr-FR" sz="2000" b="1" dirty="0" smtClean="0">
                <a:solidFill>
                  <a:schemeClr val="accent2">
                    <a:lumMod val="75000"/>
                  </a:schemeClr>
                </a:solidFill>
              </a:rPr>
              <a:t>.</a:t>
            </a:r>
            <a:r>
              <a:rPr lang="fr-FR" sz="2000" b="1" dirty="0">
                <a:solidFill>
                  <a:schemeClr val="accent2">
                    <a:lumMod val="75000"/>
                  </a:schemeClr>
                </a:solidFill>
              </a:rPr>
              <a:t> </a:t>
            </a:r>
            <a:r>
              <a:rPr lang="fr-FR" sz="2000" b="1" dirty="0" err="1">
                <a:solidFill>
                  <a:schemeClr val="accent2">
                    <a:lumMod val="75000"/>
                  </a:schemeClr>
                </a:solidFill>
              </a:rPr>
              <a:t>outerWidth</a:t>
            </a:r>
            <a:r>
              <a:rPr lang="fr-FR" sz="2000" b="1" dirty="0">
                <a:solidFill>
                  <a:schemeClr val="accent2">
                    <a:lumMod val="75000"/>
                  </a:schemeClr>
                </a:solidFill>
              </a:rPr>
              <a:t>(</a:t>
            </a:r>
            <a:r>
              <a:rPr lang="fr-FR" sz="2000" b="1" dirty="0">
                <a:solidFill>
                  <a:schemeClr val="tx2">
                    <a:lumMod val="75000"/>
                  </a:schemeClr>
                </a:solidFill>
              </a:rPr>
              <a:t>[</a:t>
            </a:r>
            <a:r>
              <a:rPr lang="fr-FR" sz="2000" b="1" dirty="0" err="1">
                <a:solidFill>
                  <a:schemeClr val="tx2">
                    <a:lumMod val="75000"/>
                  </a:schemeClr>
                </a:solidFill>
              </a:rPr>
              <a:t>includeMargin</a:t>
            </a:r>
            <a:r>
              <a:rPr lang="fr-FR" sz="2000" b="1" dirty="0">
                <a:solidFill>
                  <a:schemeClr val="tx2">
                    <a:lumMod val="75000"/>
                  </a:schemeClr>
                </a:solidFill>
              </a:rPr>
              <a:t>]</a:t>
            </a:r>
            <a:r>
              <a:rPr lang="fr-FR" sz="2000" b="1" dirty="0">
                <a:solidFill>
                  <a:schemeClr val="accent2">
                    <a:lumMod val="75000"/>
                  </a:schemeClr>
                </a:solidFill>
              </a:rPr>
              <a:t>)</a:t>
            </a:r>
            <a:r>
              <a:rPr lang="fr-FR" sz="2000" dirty="0" smtClean="0"/>
              <a:t/>
            </a:r>
            <a:br>
              <a:rPr lang="fr-FR" sz="2000" dirty="0" smtClean="0"/>
            </a:br>
            <a:r>
              <a:rPr lang="fr-FR" sz="2000" dirty="0" smtClean="0"/>
              <a:t>Retourne la valeur de la largeur du </a:t>
            </a:r>
          </a:p>
          <a:p>
            <a:pPr marL="0" indent="0">
              <a:buNone/>
            </a:pPr>
            <a:r>
              <a:rPr lang="fr-FR" sz="2000" dirty="0" smtClean="0"/>
              <a:t>premier élément sélectionné par </a:t>
            </a:r>
            <a:r>
              <a:rPr lang="fr-FR" sz="2000" b="1" dirty="0" smtClean="0">
                <a:solidFill>
                  <a:schemeClr val="tx2">
                    <a:lumMod val="75000"/>
                  </a:schemeClr>
                </a:solidFill>
              </a:rPr>
              <a:t>$(cible)</a:t>
            </a:r>
          </a:p>
          <a:p>
            <a:pPr marL="0" indent="0">
              <a:buNone/>
            </a:pPr>
            <a:r>
              <a:rPr lang="fr-FR" sz="2000" dirty="0"/>
              <a:t>incluant </a:t>
            </a:r>
            <a:r>
              <a:rPr lang="fr-FR" sz="2000" dirty="0" err="1" smtClean="0"/>
              <a:t>padding</a:t>
            </a:r>
            <a:r>
              <a:rPr lang="fr-FR" sz="2000" dirty="0" smtClean="0"/>
              <a:t> et border. </a:t>
            </a:r>
            <a:endParaRPr lang="fr-FR" sz="2000" dirty="0"/>
          </a:p>
          <a:p>
            <a:pPr marL="0" indent="0">
              <a:buNone/>
            </a:pPr>
            <a:r>
              <a:rPr lang="fr-FR" sz="2000" dirty="0" smtClean="0"/>
              <a:t>Cette largeur est définie en pixels.</a:t>
            </a:r>
          </a:p>
          <a:p>
            <a:pPr marL="0" indent="0">
              <a:buNone/>
            </a:pPr>
            <a:r>
              <a:rPr lang="fr-FR" sz="2000" b="1" dirty="0" err="1" smtClean="0">
                <a:solidFill>
                  <a:schemeClr val="tx2">
                    <a:lumMod val="75000"/>
                  </a:schemeClr>
                </a:solidFill>
              </a:rPr>
              <a:t>includeMargin</a:t>
            </a:r>
            <a:endParaRPr lang="fr-FR" sz="2000" dirty="0"/>
          </a:p>
          <a:p>
            <a:pPr marL="0" indent="0">
              <a:buNone/>
            </a:pPr>
            <a:r>
              <a:rPr lang="fr-FR" sz="2000" dirty="0" smtClean="0"/>
              <a:t>Valeur booléenne indiquant si '</a:t>
            </a:r>
            <a:r>
              <a:rPr lang="fr-FR" sz="2000" dirty="0" err="1" smtClean="0"/>
              <a:t>margin</a:t>
            </a:r>
            <a:r>
              <a:rPr lang="fr-FR" sz="2000" dirty="0" smtClean="0"/>
              <a:t>' doit </a:t>
            </a:r>
          </a:p>
          <a:p>
            <a:pPr marL="0" indent="0">
              <a:buNone/>
            </a:pPr>
            <a:r>
              <a:rPr lang="fr-FR" sz="2000" dirty="0" smtClean="0"/>
              <a:t>être inclue.</a:t>
            </a:r>
            <a:r>
              <a:rPr lang="fr-FR" sz="2000" b="1" dirty="0" smtClean="0"/>
              <a:t> </a:t>
            </a:r>
            <a:r>
              <a:rPr lang="fr-FR" sz="2000" b="1" i="1" dirty="0" err="1" smtClean="0">
                <a:solidFill>
                  <a:schemeClr val="tx2">
                    <a:lumMod val="75000"/>
                  </a:schemeClr>
                </a:solidFill>
              </a:rPr>
              <a:t>True</a:t>
            </a:r>
            <a:r>
              <a:rPr lang="fr-FR" sz="2000" dirty="0" smtClean="0"/>
              <a:t> = oui, </a:t>
            </a:r>
            <a:r>
              <a:rPr lang="fr-FR" sz="2000" b="1" i="1" dirty="0" smtClean="0">
                <a:solidFill>
                  <a:schemeClr val="tx2">
                    <a:lumMod val="75000"/>
                  </a:schemeClr>
                </a:solidFill>
              </a:rPr>
              <a:t>false</a:t>
            </a:r>
            <a:r>
              <a:rPr lang="fr-FR" sz="2000" dirty="0" smtClean="0"/>
              <a:t> ou absent=non</a:t>
            </a:r>
          </a:p>
          <a:p>
            <a:pPr marL="0" indent="0">
              <a:buNone/>
            </a:pPr>
            <a:r>
              <a:rPr lang="fr-FR" sz="2000" dirty="0" smtClean="0"/>
              <a:t>Exemple :</a:t>
            </a:r>
          </a:p>
          <a:p>
            <a:pPr marL="0" indent="0">
              <a:buNone/>
            </a:pPr>
            <a:r>
              <a:rPr lang="fr-FR" sz="2000" dirty="0"/>
              <a:t>&lt;style</a:t>
            </a:r>
            <a:r>
              <a:rPr lang="fr-FR" sz="2000" dirty="0" smtClean="0"/>
              <a:t>&gt;</a:t>
            </a:r>
          </a:p>
          <a:p>
            <a:pPr marL="0" indent="0">
              <a:buNone/>
            </a:pPr>
            <a:r>
              <a:rPr lang="fr-FR" sz="1800" dirty="0"/>
              <a:t>p { margin:10px;padding:5px;border:2px </a:t>
            </a:r>
            <a:r>
              <a:rPr lang="fr-FR" sz="1800" dirty="0" err="1"/>
              <a:t>solid</a:t>
            </a:r>
            <a:r>
              <a:rPr lang="fr-FR" sz="1800" dirty="0"/>
              <a:t> #666; }</a:t>
            </a:r>
          </a:p>
          <a:p>
            <a:pPr marL="0" indent="0">
              <a:buNone/>
            </a:pPr>
            <a:r>
              <a:rPr lang="fr-FR" sz="1800" dirty="0"/>
              <a:t>&lt;/style&gt;</a:t>
            </a:r>
          </a:p>
          <a:p>
            <a:pPr marL="0" indent="0">
              <a:buNone/>
            </a:pPr>
            <a:r>
              <a:rPr lang="fr-FR" sz="1800" dirty="0" smtClean="0"/>
              <a:t>&lt;</a:t>
            </a:r>
            <a:r>
              <a:rPr lang="fr-FR" sz="1800" dirty="0"/>
              <a:t>body&gt;</a:t>
            </a:r>
          </a:p>
          <a:p>
            <a:pPr marL="0" indent="0">
              <a:buNone/>
            </a:pPr>
            <a:r>
              <a:rPr lang="fr-FR" sz="1800" dirty="0"/>
              <a:t>&lt;p&gt;Hello&lt;/p&gt;&lt;p&gt;&lt;/p&gt;</a:t>
            </a:r>
          </a:p>
          <a:p>
            <a:pPr marL="0" indent="0">
              <a:buNone/>
            </a:pPr>
            <a:r>
              <a:rPr lang="fr-FR" sz="1800" dirty="0"/>
              <a:t>&lt;script</a:t>
            </a:r>
            <a:r>
              <a:rPr lang="fr-FR" sz="1800" dirty="0" smtClean="0"/>
              <a:t>&gt;</a:t>
            </a:r>
          </a:p>
          <a:p>
            <a:pPr marL="0" indent="0">
              <a:buNone/>
            </a:pPr>
            <a:r>
              <a:rPr lang="fr-FR" sz="1800" dirty="0" smtClean="0"/>
              <a:t>var </a:t>
            </a:r>
            <a:r>
              <a:rPr lang="fr-FR" sz="1800" dirty="0"/>
              <a:t>p = $("</a:t>
            </a:r>
            <a:r>
              <a:rPr lang="fr-FR" sz="1800" dirty="0" err="1"/>
              <a:t>p:first</a:t>
            </a:r>
            <a:r>
              <a:rPr lang="fr-FR" sz="1800" dirty="0"/>
              <a:t>");</a:t>
            </a:r>
          </a:p>
          <a:p>
            <a:pPr marL="0" indent="0">
              <a:buNone/>
            </a:pPr>
            <a:r>
              <a:rPr lang="fr-FR" sz="1800" b="1" dirty="0">
                <a:solidFill>
                  <a:schemeClr val="accent2">
                    <a:lumMod val="75000"/>
                  </a:schemeClr>
                </a:solidFill>
              </a:rPr>
              <a:t>$("</a:t>
            </a:r>
            <a:r>
              <a:rPr lang="fr-FR" sz="1800" b="1" dirty="0" err="1">
                <a:solidFill>
                  <a:schemeClr val="accent2">
                    <a:lumMod val="75000"/>
                  </a:schemeClr>
                </a:solidFill>
              </a:rPr>
              <a:t>p:last</a:t>
            </a:r>
            <a:r>
              <a:rPr lang="fr-FR" sz="1800" b="1" dirty="0">
                <a:solidFill>
                  <a:schemeClr val="accent2">
                    <a:lumMod val="75000"/>
                  </a:schemeClr>
                </a:solidFill>
              </a:rPr>
              <a:t>").</a:t>
            </a:r>
            <a:r>
              <a:rPr lang="fr-FR" sz="1800" b="1" dirty="0" err="1">
                <a:solidFill>
                  <a:schemeClr val="accent2">
                    <a:lumMod val="75000"/>
                  </a:schemeClr>
                </a:solidFill>
              </a:rPr>
              <a:t>text</a:t>
            </a:r>
            <a:r>
              <a:rPr lang="fr-FR" sz="1800" b="1" dirty="0">
                <a:solidFill>
                  <a:schemeClr val="accent2">
                    <a:lumMod val="75000"/>
                  </a:schemeClr>
                </a:solidFill>
              </a:rPr>
              <a:t>( "</a:t>
            </a:r>
            <a:r>
              <a:rPr lang="fr-FR" sz="1800" b="1" dirty="0" err="1">
                <a:solidFill>
                  <a:schemeClr val="accent2">
                    <a:lumMod val="75000"/>
                  </a:schemeClr>
                </a:solidFill>
              </a:rPr>
              <a:t>outerWidth</a:t>
            </a:r>
            <a:r>
              <a:rPr lang="fr-FR" sz="1800" b="1" dirty="0">
                <a:solidFill>
                  <a:schemeClr val="accent2">
                    <a:lumMod val="75000"/>
                  </a:schemeClr>
                </a:solidFill>
              </a:rPr>
              <a:t>:" + </a:t>
            </a:r>
            <a:r>
              <a:rPr lang="fr-FR" sz="1800" b="1" dirty="0" err="1">
                <a:solidFill>
                  <a:schemeClr val="accent2">
                    <a:lumMod val="75000"/>
                  </a:schemeClr>
                </a:solidFill>
              </a:rPr>
              <a:t>p.outerWidth</a:t>
            </a:r>
            <a:r>
              <a:rPr lang="fr-FR" sz="1800" b="1" dirty="0">
                <a:solidFill>
                  <a:schemeClr val="accent2">
                    <a:lumMod val="75000"/>
                  </a:schemeClr>
                </a:solidFill>
              </a:rPr>
              <a:t>()+ " , </a:t>
            </a:r>
            <a:r>
              <a:rPr lang="fr-FR" sz="1800" b="1" dirty="0" err="1">
                <a:solidFill>
                  <a:schemeClr val="accent2">
                    <a:lumMod val="75000"/>
                  </a:schemeClr>
                </a:solidFill>
              </a:rPr>
              <a:t>outerWidth</a:t>
            </a:r>
            <a:r>
              <a:rPr lang="fr-FR" sz="1800" b="1" dirty="0">
                <a:solidFill>
                  <a:schemeClr val="accent2">
                    <a:lumMod val="75000"/>
                  </a:schemeClr>
                </a:solidFill>
              </a:rPr>
              <a:t>(</a:t>
            </a:r>
            <a:r>
              <a:rPr lang="fr-FR" sz="1800" b="1" dirty="0" err="1">
                <a:solidFill>
                  <a:schemeClr val="accent2">
                    <a:lumMod val="75000"/>
                  </a:schemeClr>
                </a:solidFill>
              </a:rPr>
              <a:t>true</a:t>
            </a:r>
            <a:r>
              <a:rPr lang="fr-FR" sz="1800" b="1" dirty="0">
                <a:solidFill>
                  <a:schemeClr val="accent2">
                    <a:lumMod val="75000"/>
                  </a:schemeClr>
                </a:solidFill>
              </a:rPr>
              <a:t>):" + </a:t>
            </a:r>
            <a:r>
              <a:rPr lang="fr-FR" sz="1800" b="1" dirty="0" err="1">
                <a:solidFill>
                  <a:schemeClr val="accent2">
                    <a:lumMod val="75000"/>
                  </a:schemeClr>
                </a:solidFill>
              </a:rPr>
              <a:t>p.outerWidth</a:t>
            </a:r>
            <a:r>
              <a:rPr lang="fr-FR" sz="1800" b="1" dirty="0">
                <a:solidFill>
                  <a:schemeClr val="accent2">
                    <a:lumMod val="75000"/>
                  </a:schemeClr>
                </a:solidFill>
              </a:rPr>
              <a:t>(</a:t>
            </a:r>
            <a:r>
              <a:rPr lang="fr-FR" sz="1800" b="1" dirty="0" err="1">
                <a:solidFill>
                  <a:schemeClr val="accent2">
                    <a:lumMod val="75000"/>
                  </a:schemeClr>
                </a:solidFill>
              </a:rPr>
              <a:t>true</a:t>
            </a:r>
            <a:r>
              <a:rPr lang="fr-FR" sz="1800" b="1" dirty="0">
                <a:solidFill>
                  <a:schemeClr val="accent2">
                    <a:lumMod val="75000"/>
                  </a:schemeClr>
                </a:solidFill>
              </a:rPr>
              <a:t>) );</a:t>
            </a:r>
          </a:p>
          <a:p>
            <a:pPr marL="0" indent="0">
              <a:buNone/>
            </a:pPr>
            <a:r>
              <a:rPr lang="fr-FR" sz="1800" dirty="0"/>
              <a:t>&lt;/script&gt;</a:t>
            </a:r>
          </a:p>
          <a:p>
            <a:pPr marL="0" indent="0">
              <a:buNone/>
            </a:pPr>
            <a:r>
              <a:rPr lang="fr-FR" sz="1800" dirty="0"/>
              <a:t>&lt;/body</a:t>
            </a:r>
            <a:r>
              <a:rPr lang="fr-FR" sz="1800" dirty="0" smtClean="0"/>
              <a:t>&gt;</a:t>
            </a:r>
            <a:endParaRPr lang="fr-FR" sz="18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4971" y="1124744"/>
            <a:ext cx="3313493" cy="247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3" y="4293096"/>
            <a:ext cx="3605775" cy="115899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50193178"/>
      </p:ext>
    </p:extLst>
  </p:cSld>
  <p:clrMapOvr>
    <a:masterClrMapping/>
  </p:clrMapOvr>
  <p:transition spd="slow">
    <p:wipe dir="d"/>
  </p:transition>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outerHeight</a:t>
            </a:r>
            <a:r>
              <a:rPr lang="fr-FR" sz="2800" b="1" i="1" dirty="0" smtClean="0">
                <a:solidFill>
                  <a:schemeClr val="accent2">
                    <a:lumMod val="75000"/>
                  </a:schemeClr>
                </a:solidFill>
              </a:rPr>
              <a:t>(</a:t>
            </a:r>
            <a:r>
              <a:rPr lang="fr-FR" sz="2800" b="1" i="1" dirty="0">
                <a:solidFill>
                  <a:schemeClr val="tx2">
                    <a:lumMod val="75000"/>
                  </a:schemeClr>
                </a:solidFill>
              </a:rPr>
              <a:t>[</a:t>
            </a:r>
            <a:r>
              <a:rPr lang="fr-FR" sz="2800" b="1" i="1" dirty="0" err="1">
                <a:solidFill>
                  <a:schemeClr val="tx2">
                    <a:lumMod val="75000"/>
                  </a:schemeClr>
                </a:solidFill>
              </a:rPr>
              <a:t>includeMargin</a:t>
            </a:r>
            <a:r>
              <a:rPr lang="fr-FR" sz="2800" b="1" i="1" dirty="0">
                <a:solidFill>
                  <a:schemeClr val="tx2">
                    <a:lumMod val="75000"/>
                  </a:schemeClr>
                </a:solidFill>
              </a:rPr>
              <a:t>]</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445224"/>
          </a:xfrm>
        </p:spPr>
        <p:txBody>
          <a:bodyPr numCol="1">
            <a:normAutofit fontScale="92500" lnSpcReduction="20000"/>
          </a:bodyPr>
          <a:lstStyle/>
          <a:p>
            <a:pPr marL="0" indent="0">
              <a:buNone/>
            </a:pPr>
            <a:r>
              <a:rPr lang="fr-FR" sz="2000" b="1" dirty="0" smtClean="0">
                <a:solidFill>
                  <a:schemeClr val="tx2">
                    <a:lumMod val="75000"/>
                  </a:schemeClr>
                </a:solidFill>
              </a:rPr>
              <a:t>$(cible)</a:t>
            </a:r>
            <a:r>
              <a:rPr lang="fr-FR" sz="2000" b="1" dirty="0" smtClean="0">
                <a:solidFill>
                  <a:schemeClr val="accent2">
                    <a:lumMod val="75000"/>
                  </a:schemeClr>
                </a:solidFill>
              </a:rPr>
              <a:t>.</a:t>
            </a:r>
            <a:r>
              <a:rPr lang="fr-FR" sz="2000" b="1" dirty="0" err="1" smtClean="0">
                <a:solidFill>
                  <a:schemeClr val="accent2">
                    <a:lumMod val="75000"/>
                  </a:schemeClr>
                </a:solidFill>
              </a:rPr>
              <a:t>outerHeight</a:t>
            </a:r>
            <a:r>
              <a:rPr lang="fr-FR" sz="2000" b="1" dirty="0">
                <a:solidFill>
                  <a:schemeClr val="accent2">
                    <a:lumMod val="75000"/>
                  </a:schemeClr>
                </a:solidFill>
              </a:rPr>
              <a:t>(</a:t>
            </a:r>
            <a:r>
              <a:rPr lang="fr-FR" sz="2000" b="1" dirty="0">
                <a:solidFill>
                  <a:schemeClr val="tx2">
                    <a:lumMod val="75000"/>
                  </a:schemeClr>
                </a:solidFill>
              </a:rPr>
              <a:t>[</a:t>
            </a:r>
            <a:r>
              <a:rPr lang="fr-FR" sz="2000" b="1" dirty="0" err="1">
                <a:solidFill>
                  <a:schemeClr val="tx2">
                    <a:lumMod val="75000"/>
                  </a:schemeClr>
                </a:solidFill>
              </a:rPr>
              <a:t>includeMargin</a:t>
            </a:r>
            <a:r>
              <a:rPr lang="fr-FR" sz="2000" b="1" dirty="0">
                <a:solidFill>
                  <a:schemeClr val="tx2">
                    <a:lumMod val="75000"/>
                  </a:schemeClr>
                </a:solidFill>
              </a:rPr>
              <a:t>]</a:t>
            </a:r>
            <a:r>
              <a:rPr lang="fr-FR" sz="2000" b="1" dirty="0">
                <a:solidFill>
                  <a:schemeClr val="accent2">
                    <a:lumMod val="75000"/>
                  </a:schemeClr>
                </a:solidFill>
              </a:rPr>
              <a:t>)</a:t>
            </a:r>
            <a:r>
              <a:rPr lang="fr-FR" sz="2000" dirty="0" smtClean="0"/>
              <a:t/>
            </a:r>
            <a:br>
              <a:rPr lang="fr-FR" sz="2000" dirty="0" smtClean="0"/>
            </a:br>
            <a:r>
              <a:rPr lang="fr-FR" sz="2000" dirty="0" smtClean="0"/>
              <a:t>Retourne la valeur de la hauteur du </a:t>
            </a:r>
            <a:br>
              <a:rPr lang="fr-FR" sz="2000" dirty="0" smtClean="0"/>
            </a:br>
            <a:r>
              <a:rPr lang="fr-FR" sz="2000" dirty="0" smtClean="0"/>
              <a:t>premier élément sélectionné par </a:t>
            </a:r>
            <a:r>
              <a:rPr lang="fr-FR" sz="2000" b="1" dirty="0" smtClean="0">
                <a:solidFill>
                  <a:schemeClr val="tx2">
                    <a:lumMod val="75000"/>
                  </a:schemeClr>
                </a:solidFill>
              </a:rPr>
              <a:t>$(cible)</a:t>
            </a:r>
          </a:p>
          <a:p>
            <a:pPr marL="0" indent="0">
              <a:buNone/>
            </a:pPr>
            <a:r>
              <a:rPr lang="fr-FR" sz="2000" dirty="0"/>
              <a:t>incluant </a:t>
            </a:r>
            <a:r>
              <a:rPr lang="fr-FR" sz="2000" dirty="0" err="1"/>
              <a:t>padding</a:t>
            </a:r>
            <a:r>
              <a:rPr lang="fr-FR" sz="2000" dirty="0"/>
              <a:t> et border. </a:t>
            </a:r>
          </a:p>
          <a:p>
            <a:pPr marL="0" indent="0">
              <a:buNone/>
            </a:pPr>
            <a:r>
              <a:rPr lang="fr-FR" sz="2000" dirty="0" smtClean="0"/>
              <a:t>Cette hauteur est définie en pixels.</a:t>
            </a:r>
          </a:p>
          <a:p>
            <a:pPr marL="0" indent="0">
              <a:buNone/>
            </a:pPr>
            <a:r>
              <a:rPr lang="fr-FR" sz="2000" b="1" dirty="0" err="1">
                <a:solidFill>
                  <a:schemeClr val="tx2">
                    <a:lumMod val="75000"/>
                  </a:schemeClr>
                </a:solidFill>
              </a:rPr>
              <a:t>includeMargin</a:t>
            </a:r>
            <a:endParaRPr lang="fr-FR" sz="2000" dirty="0"/>
          </a:p>
          <a:p>
            <a:pPr marL="0" indent="0">
              <a:buNone/>
            </a:pPr>
            <a:r>
              <a:rPr lang="fr-FR" sz="2000" dirty="0"/>
              <a:t>Valeur booléenne indiquant si '</a:t>
            </a:r>
            <a:r>
              <a:rPr lang="fr-FR" sz="2000" dirty="0" err="1"/>
              <a:t>margin</a:t>
            </a:r>
            <a:r>
              <a:rPr lang="fr-FR" sz="2000" dirty="0"/>
              <a:t>' doit </a:t>
            </a:r>
          </a:p>
          <a:p>
            <a:pPr marL="0" indent="0">
              <a:buNone/>
            </a:pPr>
            <a:r>
              <a:rPr lang="fr-FR" sz="2000" dirty="0"/>
              <a:t>être inclue.</a:t>
            </a:r>
            <a:r>
              <a:rPr lang="fr-FR" sz="2000" b="1" dirty="0"/>
              <a:t> </a:t>
            </a:r>
            <a:r>
              <a:rPr lang="fr-FR" sz="2000" b="1" i="1" dirty="0" err="1">
                <a:solidFill>
                  <a:schemeClr val="tx2">
                    <a:lumMod val="75000"/>
                  </a:schemeClr>
                </a:solidFill>
              </a:rPr>
              <a:t>True</a:t>
            </a:r>
            <a:r>
              <a:rPr lang="fr-FR" sz="2000" dirty="0"/>
              <a:t> = oui, </a:t>
            </a:r>
            <a:r>
              <a:rPr lang="fr-FR" sz="2000" b="1" i="1" dirty="0">
                <a:solidFill>
                  <a:schemeClr val="tx2">
                    <a:lumMod val="75000"/>
                  </a:schemeClr>
                </a:solidFill>
              </a:rPr>
              <a:t>false</a:t>
            </a:r>
            <a:r>
              <a:rPr lang="fr-FR" sz="2000" dirty="0"/>
              <a:t> ou absent=non</a:t>
            </a:r>
          </a:p>
          <a:p>
            <a:pPr marL="0" indent="0">
              <a:buNone/>
            </a:pPr>
            <a:r>
              <a:rPr lang="fr-FR" sz="2000" dirty="0" smtClean="0"/>
              <a:t>Exemple  </a:t>
            </a:r>
            <a:r>
              <a:rPr lang="fr-FR" sz="2000" dirty="0"/>
              <a:t>: </a:t>
            </a:r>
          </a:p>
          <a:p>
            <a:pPr marL="0" indent="0">
              <a:buNone/>
            </a:pPr>
            <a:r>
              <a:rPr lang="fr-FR" sz="2000" dirty="0"/>
              <a:t>&lt;style</a:t>
            </a:r>
            <a:r>
              <a:rPr lang="fr-FR" sz="2000" dirty="0" smtClean="0"/>
              <a:t>&gt;</a:t>
            </a:r>
          </a:p>
          <a:p>
            <a:pPr marL="0" indent="0">
              <a:buNone/>
            </a:pPr>
            <a:r>
              <a:rPr lang="fr-FR" sz="2000" dirty="0"/>
              <a:t>p { margin:10px;padding:5px;border:2px </a:t>
            </a:r>
            <a:r>
              <a:rPr lang="fr-FR" sz="2000" dirty="0" err="1"/>
              <a:t>solid</a:t>
            </a:r>
            <a:r>
              <a:rPr lang="fr-FR" sz="2000" dirty="0"/>
              <a:t> #666; } &lt;/style&gt;</a:t>
            </a:r>
          </a:p>
          <a:p>
            <a:pPr marL="0" indent="0">
              <a:buNone/>
            </a:pPr>
            <a:r>
              <a:rPr lang="fr-FR" sz="2000" dirty="0" smtClean="0"/>
              <a:t>&lt;</a:t>
            </a:r>
            <a:r>
              <a:rPr lang="fr-FR" sz="2000" dirty="0"/>
              <a:t>body&gt;</a:t>
            </a:r>
          </a:p>
          <a:p>
            <a:pPr marL="0" indent="0">
              <a:buNone/>
            </a:pPr>
            <a:r>
              <a:rPr lang="fr-FR" sz="2000" dirty="0"/>
              <a:t>&lt;p&gt;Hello&lt;/p&gt;&lt;p&gt;&lt;/p&gt;</a:t>
            </a:r>
          </a:p>
          <a:p>
            <a:pPr marL="0" indent="0">
              <a:buNone/>
            </a:pPr>
            <a:r>
              <a:rPr lang="fr-FR" sz="2000" dirty="0"/>
              <a:t>&lt;script</a:t>
            </a:r>
            <a:r>
              <a:rPr lang="fr-FR" sz="2000" dirty="0" smtClean="0"/>
              <a:t>&gt;</a:t>
            </a:r>
          </a:p>
          <a:p>
            <a:pPr marL="0" indent="0">
              <a:buNone/>
            </a:pPr>
            <a:r>
              <a:rPr lang="fr-FR" sz="2000" dirty="0" smtClean="0"/>
              <a:t>var </a:t>
            </a:r>
            <a:r>
              <a:rPr lang="fr-FR" sz="2000" dirty="0"/>
              <a:t>p = $("</a:t>
            </a:r>
            <a:r>
              <a:rPr lang="fr-FR" sz="2000" dirty="0" err="1"/>
              <a:t>p:first</a:t>
            </a:r>
            <a:r>
              <a:rPr lang="fr-FR" sz="2000" dirty="0"/>
              <a:t>");</a:t>
            </a:r>
          </a:p>
          <a:p>
            <a:pPr marL="0" indent="0">
              <a:buNone/>
            </a:pPr>
            <a:r>
              <a:rPr lang="fr-FR" sz="2000" b="1" dirty="0">
                <a:solidFill>
                  <a:schemeClr val="accent2">
                    <a:lumMod val="75000"/>
                  </a:schemeClr>
                </a:solidFill>
              </a:rPr>
              <a:t>$("</a:t>
            </a:r>
            <a:r>
              <a:rPr lang="fr-FR" sz="2000" b="1" dirty="0" err="1">
                <a:solidFill>
                  <a:schemeClr val="accent2">
                    <a:lumMod val="75000"/>
                  </a:schemeClr>
                </a:solidFill>
              </a:rPr>
              <a:t>p:last</a:t>
            </a:r>
            <a:r>
              <a:rPr lang="fr-FR" sz="2000" b="1" dirty="0">
                <a:solidFill>
                  <a:schemeClr val="accent2">
                    <a:lumMod val="75000"/>
                  </a:schemeClr>
                </a:solidFill>
              </a:rPr>
              <a:t>").</a:t>
            </a:r>
            <a:r>
              <a:rPr lang="fr-FR" sz="2000" b="1" dirty="0" err="1">
                <a:solidFill>
                  <a:schemeClr val="accent2">
                    <a:lumMod val="75000"/>
                  </a:schemeClr>
                </a:solidFill>
              </a:rPr>
              <a:t>text</a:t>
            </a:r>
            <a:r>
              <a:rPr lang="fr-FR" sz="2000" b="1" dirty="0">
                <a:solidFill>
                  <a:schemeClr val="accent2">
                    <a:lumMod val="75000"/>
                  </a:schemeClr>
                </a:solidFill>
              </a:rPr>
              <a:t>( "</a:t>
            </a:r>
            <a:r>
              <a:rPr lang="fr-FR" sz="2000" b="1" dirty="0" err="1">
                <a:solidFill>
                  <a:schemeClr val="accent2">
                    <a:lumMod val="75000"/>
                  </a:schemeClr>
                </a:solidFill>
              </a:rPr>
              <a:t>outerHeight</a:t>
            </a:r>
            <a:r>
              <a:rPr lang="fr-FR" sz="2000" b="1" dirty="0">
                <a:solidFill>
                  <a:schemeClr val="accent2">
                    <a:lumMod val="75000"/>
                  </a:schemeClr>
                </a:solidFill>
              </a:rPr>
              <a:t>:" + </a:t>
            </a:r>
            <a:r>
              <a:rPr lang="fr-FR" sz="2000" b="1" dirty="0" err="1">
                <a:solidFill>
                  <a:schemeClr val="accent2">
                    <a:lumMod val="75000"/>
                  </a:schemeClr>
                </a:solidFill>
              </a:rPr>
              <a:t>p.outerHeight</a:t>
            </a:r>
            <a:r>
              <a:rPr lang="fr-FR" sz="2000" b="1" dirty="0">
                <a:solidFill>
                  <a:schemeClr val="accent2">
                    <a:lumMod val="75000"/>
                  </a:schemeClr>
                </a:solidFill>
              </a:rPr>
              <a:t>() </a:t>
            </a:r>
            <a:endParaRPr lang="fr-FR" sz="2000" b="1" dirty="0" smtClean="0">
              <a:solidFill>
                <a:schemeClr val="accent2">
                  <a:lumMod val="75000"/>
                </a:schemeClr>
              </a:solidFill>
            </a:endParaRPr>
          </a:p>
          <a:p>
            <a:pPr marL="0" indent="0">
              <a:buNone/>
            </a:pPr>
            <a:r>
              <a:rPr lang="fr-FR" sz="2000" b="1" dirty="0">
                <a:solidFill>
                  <a:schemeClr val="accent2">
                    <a:lumMod val="75000"/>
                  </a:schemeClr>
                </a:solidFill>
              </a:rPr>
              <a:t> </a:t>
            </a:r>
            <a:r>
              <a:rPr lang="fr-FR" sz="2000" b="1" dirty="0" smtClean="0">
                <a:solidFill>
                  <a:schemeClr val="accent2">
                    <a:lumMod val="75000"/>
                  </a:schemeClr>
                </a:solidFill>
              </a:rPr>
              <a:t>           + </a:t>
            </a:r>
            <a:r>
              <a:rPr lang="fr-FR" sz="2000" b="1" dirty="0">
                <a:solidFill>
                  <a:schemeClr val="accent2">
                    <a:lumMod val="75000"/>
                  </a:schemeClr>
                </a:solidFill>
              </a:rPr>
              <a:t>" , </a:t>
            </a:r>
            <a:r>
              <a:rPr lang="fr-FR" sz="2000" b="1" dirty="0" err="1">
                <a:solidFill>
                  <a:schemeClr val="accent2">
                    <a:lumMod val="75000"/>
                  </a:schemeClr>
                </a:solidFill>
              </a:rPr>
              <a:t>outerHeight</a:t>
            </a:r>
            <a:r>
              <a:rPr lang="fr-FR" sz="2000" b="1" dirty="0">
                <a:solidFill>
                  <a:schemeClr val="accent2">
                    <a:lumMod val="75000"/>
                  </a:schemeClr>
                </a:solidFill>
              </a:rPr>
              <a:t>(</a:t>
            </a:r>
            <a:r>
              <a:rPr lang="fr-FR" sz="2000" b="1" dirty="0" err="1">
                <a:solidFill>
                  <a:schemeClr val="accent2">
                    <a:lumMod val="75000"/>
                  </a:schemeClr>
                </a:solidFill>
              </a:rPr>
              <a:t>true</a:t>
            </a:r>
            <a:r>
              <a:rPr lang="fr-FR" sz="2000" b="1" dirty="0">
                <a:solidFill>
                  <a:schemeClr val="accent2">
                    <a:lumMod val="75000"/>
                  </a:schemeClr>
                </a:solidFill>
              </a:rPr>
              <a:t>):" + </a:t>
            </a:r>
            <a:r>
              <a:rPr lang="fr-FR" sz="2000" b="1" dirty="0" err="1">
                <a:solidFill>
                  <a:schemeClr val="accent2">
                    <a:lumMod val="75000"/>
                  </a:schemeClr>
                </a:solidFill>
              </a:rPr>
              <a:t>p.outerHeight</a:t>
            </a:r>
            <a:r>
              <a:rPr lang="fr-FR" sz="2000" b="1" dirty="0">
                <a:solidFill>
                  <a:schemeClr val="accent2">
                    <a:lumMod val="75000"/>
                  </a:schemeClr>
                </a:solidFill>
              </a:rPr>
              <a:t>(</a:t>
            </a:r>
            <a:r>
              <a:rPr lang="fr-FR" sz="2000" b="1" dirty="0" err="1">
                <a:solidFill>
                  <a:schemeClr val="accent2">
                    <a:lumMod val="75000"/>
                  </a:schemeClr>
                </a:solidFill>
              </a:rPr>
              <a:t>true</a:t>
            </a:r>
            <a:r>
              <a:rPr lang="fr-FR" sz="2000" b="1" dirty="0">
                <a:solidFill>
                  <a:schemeClr val="accent2">
                    <a:lumMod val="75000"/>
                  </a:schemeClr>
                </a:solidFill>
              </a:rPr>
              <a:t>) </a:t>
            </a:r>
            <a:r>
              <a:rPr lang="fr-FR" sz="2000" b="1" dirty="0" smtClean="0">
                <a:solidFill>
                  <a:schemeClr val="accent2">
                    <a:lumMod val="75000"/>
                  </a:schemeClr>
                </a:solidFill>
              </a:rPr>
              <a:t>);</a:t>
            </a:r>
          </a:p>
          <a:p>
            <a:pPr marL="0" indent="0">
              <a:buNone/>
            </a:pPr>
            <a:r>
              <a:rPr lang="fr-FR" sz="2000" dirty="0" smtClean="0"/>
              <a:t>&lt;/</a:t>
            </a:r>
            <a:r>
              <a:rPr lang="fr-FR" sz="2000" dirty="0"/>
              <a:t>script&gt;</a:t>
            </a:r>
          </a:p>
          <a:p>
            <a:pPr marL="0" indent="0">
              <a:buNone/>
            </a:pPr>
            <a:r>
              <a:rPr lang="fr-FR" sz="2000" dirty="0"/>
              <a:t>&lt;/body</a:t>
            </a:r>
            <a:r>
              <a:rPr lang="fr-FR" sz="2000" dirty="0" smtClean="0"/>
              <a:t>&gt;</a:t>
            </a:r>
            <a:endParaRPr lang="fr-FR" sz="2000"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7860" y="4509120"/>
            <a:ext cx="3386140" cy="114337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51798290"/>
      </p:ext>
    </p:extLst>
  </p:cSld>
  <p:clrMapOvr>
    <a:masterClrMapping/>
  </p:clrMapOvr>
  <p:transition spd="slow">
    <p:wipe dir="d"/>
  </p:transition>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.offset(</a:t>
            </a:r>
            <a:r>
              <a:rPr lang="fr-FR" sz="2800" b="1" i="1" dirty="0" smtClean="0">
                <a:solidFill>
                  <a:schemeClr val="tx2">
                    <a:lumMod val="75000"/>
                  </a:schemeClr>
                </a:solidFill>
              </a:rPr>
              <a:t>[coordonnées]</a:t>
            </a:r>
            <a:r>
              <a:rPr lang="fr-FR" sz="2800" b="1" i="1" dirty="0" smtClean="0">
                <a:solidFill>
                  <a:schemeClr val="accent2">
                    <a:lumMod val="75000"/>
                  </a:schemeClr>
                </a:solidFill>
              </a:rPr>
              <a:t>)</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445224"/>
          </a:xfrm>
        </p:spPr>
        <p:txBody>
          <a:bodyPr numCol="1">
            <a:normAutofit/>
          </a:bodyPr>
          <a:lstStyle/>
          <a:p>
            <a:pPr marL="0" indent="0">
              <a:buNone/>
            </a:pPr>
            <a:r>
              <a:rPr lang="fr-FR" sz="2000" b="1" dirty="0">
                <a:solidFill>
                  <a:schemeClr val="tx2">
                    <a:lumMod val="75000"/>
                  </a:schemeClr>
                </a:solidFill>
              </a:rPr>
              <a:t>$(cible</a:t>
            </a:r>
            <a:r>
              <a:rPr lang="fr-FR" sz="2000" b="1" dirty="0" smtClean="0">
                <a:solidFill>
                  <a:schemeClr val="tx2">
                    <a:lumMod val="75000"/>
                  </a:schemeClr>
                </a:solidFill>
              </a:rPr>
              <a:t>)</a:t>
            </a:r>
            <a:r>
              <a:rPr lang="fr-FR" sz="2000" b="1" dirty="0" smtClean="0">
                <a:solidFill>
                  <a:schemeClr val="accent2">
                    <a:lumMod val="75000"/>
                  </a:schemeClr>
                </a:solidFill>
              </a:rPr>
              <a:t>.</a:t>
            </a:r>
            <a:r>
              <a:rPr lang="fr-FR" sz="2000" b="1" i="1" dirty="0">
                <a:solidFill>
                  <a:schemeClr val="accent2">
                    <a:lumMod val="75000"/>
                  </a:schemeClr>
                </a:solidFill>
              </a:rPr>
              <a:t> </a:t>
            </a:r>
            <a:r>
              <a:rPr lang="fr-FR" sz="2000" b="1" dirty="0" smtClean="0">
                <a:solidFill>
                  <a:schemeClr val="accent2">
                    <a:lumMod val="75000"/>
                  </a:schemeClr>
                </a:solidFill>
              </a:rPr>
              <a:t>offset()</a:t>
            </a:r>
          </a:p>
          <a:p>
            <a:pPr marL="0" indent="0">
              <a:buNone/>
            </a:pPr>
            <a:r>
              <a:rPr lang="fr-FR" sz="2000" dirty="0"/>
              <a:t>Retourne </a:t>
            </a:r>
            <a:r>
              <a:rPr lang="fr-FR" sz="2000" dirty="0" smtClean="0"/>
              <a:t>les coordonnées </a:t>
            </a:r>
            <a:r>
              <a:rPr lang="fr-FR" sz="2000" dirty="0"/>
              <a:t>en pixels, par rapport </a:t>
            </a:r>
            <a:r>
              <a:rPr lang="fr-FR" sz="2000" dirty="0" smtClean="0"/>
              <a:t>au document, </a:t>
            </a:r>
            <a:r>
              <a:rPr lang="fr-FR" sz="2000" dirty="0"/>
              <a:t>du premier élément du jeu spécifié par </a:t>
            </a:r>
            <a:r>
              <a:rPr lang="fr-FR" sz="2000" b="1" dirty="0">
                <a:solidFill>
                  <a:schemeClr val="tx2">
                    <a:lumMod val="75000"/>
                  </a:schemeClr>
                </a:solidFill>
              </a:rPr>
              <a:t>$(cible).</a:t>
            </a:r>
          </a:p>
          <a:p>
            <a:pPr marL="0" indent="0">
              <a:buNone/>
            </a:pPr>
            <a:r>
              <a:rPr lang="fr-FR" sz="2000" dirty="0"/>
              <a:t>Deux propriétés : </a:t>
            </a:r>
            <a:r>
              <a:rPr lang="fr-FR" sz="2000" b="1" dirty="0">
                <a:solidFill>
                  <a:schemeClr val="tx2">
                    <a:lumMod val="75000"/>
                  </a:schemeClr>
                </a:solidFill>
              </a:rPr>
              <a:t>top</a:t>
            </a:r>
            <a:r>
              <a:rPr lang="fr-FR" sz="2000" dirty="0"/>
              <a:t> : haut, </a:t>
            </a:r>
            <a:r>
              <a:rPr lang="fr-FR" sz="2000" b="1" dirty="0" err="1">
                <a:solidFill>
                  <a:schemeClr val="tx2">
                    <a:lumMod val="75000"/>
                  </a:schemeClr>
                </a:solidFill>
              </a:rPr>
              <a:t>left</a:t>
            </a:r>
            <a:r>
              <a:rPr lang="fr-FR" sz="2000" dirty="0"/>
              <a:t> : gauche.</a:t>
            </a:r>
          </a:p>
          <a:p>
            <a:pPr marL="0" indent="0">
              <a:buNone/>
            </a:pPr>
            <a:endParaRPr lang="fr-FR" sz="2000" dirty="0" smtClean="0"/>
          </a:p>
          <a:p>
            <a:pPr marL="0" indent="0">
              <a:buNone/>
            </a:pPr>
            <a:r>
              <a:rPr lang="fr-FR" sz="2000" b="1" dirty="0">
                <a:solidFill>
                  <a:schemeClr val="tx2">
                    <a:lumMod val="75000"/>
                  </a:schemeClr>
                </a:solidFill>
              </a:rPr>
              <a:t>$(cible)</a:t>
            </a:r>
            <a:r>
              <a:rPr lang="fr-FR" sz="2000" b="1" dirty="0">
                <a:solidFill>
                  <a:schemeClr val="accent2">
                    <a:lumMod val="75000"/>
                  </a:schemeClr>
                </a:solidFill>
              </a:rPr>
              <a:t>.</a:t>
            </a:r>
            <a:r>
              <a:rPr lang="fr-FR" sz="2000" b="1" i="1" dirty="0">
                <a:solidFill>
                  <a:schemeClr val="accent2">
                    <a:lumMod val="75000"/>
                  </a:schemeClr>
                </a:solidFill>
              </a:rPr>
              <a:t> </a:t>
            </a:r>
            <a:r>
              <a:rPr lang="fr-FR" sz="2000" b="1" dirty="0">
                <a:solidFill>
                  <a:schemeClr val="accent2">
                    <a:lumMod val="75000"/>
                  </a:schemeClr>
                </a:solidFill>
              </a:rPr>
              <a:t>offset(</a:t>
            </a:r>
            <a:r>
              <a:rPr lang="fr-FR" sz="2000" b="1" dirty="0">
                <a:solidFill>
                  <a:schemeClr val="tx2">
                    <a:lumMod val="75000"/>
                  </a:schemeClr>
                </a:solidFill>
              </a:rPr>
              <a:t>[coordonnées]</a:t>
            </a:r>
            <a:r>
              <a:rPr lang="fr-FR" sz="2000" b="1" dirty="0">
                <a:solidFill>
                  <a:schemeClr val="accent2">
                    <a:lumMod val="75000"/>
                  </a:schemeClr>
                </a:solidFill>
              </a:rPr>
              <a:t>)</a:t>
            </a:r>
          </a:p>
          <a:p>
            <a:pPr marL="0" indent="0">
              <a:buNone/>
            </a:pPr>
            <a:r>
              <a:rPr lang="fr-FR" sz="2000" dirty="0" smtClean="0"/>
              <a:t>Spécifie </a:t>
            </a:r>
            <a:r>
              <a:rPr lang="fr-FR" sz="2000" dirty="0"/>
              <a:t>les coordonnées</a:t>
            </a:r>
            <a:r>
              <a:rPr lang="fr-FR" sz="2000" dirty="0" smtClean="0"/>
              <a:t> </a:t>
            </a:r>
            <a:r>
              <a:rPr lang="fr-FR" sz="2000" dirty="0"/>
              <a:t>en pixels, par rapport au document, </a:t>
            </a:r>
            <a:r>
              <a:rPr lang="fr-FR" sz="2000" dirty="0" smtClean="0"/>
              <a:t>de chaque </a:t>
            </a:r>
            <a:r>
              <a:rPr lang="fr-FR" sz="2000" dirty="0"/>
              <a:t>élément du jeu spécifié par </a:t>
            </a:r>
            <a:r>
              <a:rPr lang="fr-FR" sz="2000" b="1" dirty="0">
                <a:solidFill>
                  <a:schemeClr val="tx2">
                    <a:lumMod val="75000"/>
                  </a:schemeClr>
                </a:solidFill>
              </a:rPr>
              <a:t>$(cible).</a:t>
            </a:r>
          </a:p>
          <a:p>
            <a:pPr marL="0" indent="0">
              <a:buNone/>
            </a:pPr>
            <a:r>
              <a:rPr lang="fr-FR" sz="2000" dirty="0"/>
              <a:t>Deux propriétés : </a:t>
            </a:r>
            <a:r>
              <a:rPr lang="fr-FR" sz="2000" b="1" dirty="0">
                <a:solidFill>
                  <a:schemeClr val="tx2">
                    <a:lumMod val="75000"/>
                  </a:schemeClr>
                </a:solidFill>
              </a:rPr>
              <a:t>top</a:t>
            </a:r>
            <a:r>
              <a:rPr lang="fr-FR" sz="2000" dirty="0"/>
              <a:t> : haut, </a:t>
            </a:r>
            <a:r>
              <a:rPr lang="fr-FR" sz="2000" b="1" dirty="0" err="1">
                <a:solidFill>
                  <a:schemeClr val="tx2">
                    <a:lumMod val="75000"/>
                  </a:schemeClr>
                </a:solidFill>
              </a:rPr>
              <a:t>left</a:t>
            </a:r>
            <a:r>
              <a:rPr lang="fr-FR" sz="2000" dirty="0"/>
              <a:t> : gauche.</a:t>
            </a:r>
          </a:p>
          <a:p>
            <a:pPr marL="0" indent="0">
              <a:buNone/>
            </a:pPr>
            <a:endParaRPr lang="fr-FR" sz="2000" dirty="0" smtClean="0"/>
          </a:p>
        </p:txBody>
      </p:sp>
    </p:spTree>
    <p:extLst>
      <p:ext uri="{BB962C8B-B14F-4D97-AF65-F5344CB8AC3E}">
        <p14:creationId xmlns:p14="http://schemas.microsoft.com/office/powerpoint/2010/main" val="105158303"/>
      </p:ext>
    </p:extLst>
  </p:cSld>
  <p:clrMapOvr>
    <a:masterClrMapping/>
  </p:clrMapOvr>
  <p:transition spd="slow">
    <p:wipe dir="d"/>
  </p:transition>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.offset(</a:t>
            </a:r>
            <a:r>
              <a:rPr lang="fr-FR" sz="2800" b="1" i="1" dirty="0" smtClean="0">
                <a:solidFill>
                  <a:schemeClr val="tx2">
                    <a:lumMod val="75000"/>
                  </a:schemeClr>
                </a:solidFill>
              </a:rPr>
              <a:t>[coordonnées]</a:t>
            </a:r>
            <a:r>
              <a:rPr lang="fr-FR" sz="2800" b="1" i="1" dirty="0" smtClean="0">
                <a:solidFill>
                  <a:schemeClr val="accent2">
                    <a:lumMod val="75000"/>
                  </a:schemeClr>
                </a:solidFill>
              </a:rPr>
              <a:t>)</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445224"/>
          </a:xfrm>
        </p:spPr>
        <p:txBody>
          <a:bodyPr numCol="1">
            <a:normAutofit fontScale="92500" lnSpcReduction="10000"/>
          </a:bodyPr>
          <a:lstStyle/>
          <a:p>
            <a:pPr marL="0" indent="0">
              <a:buNone/>
            </a:pPr>
            <a:r>
              <a:rPr lang="fr-FR" sz="2000" dirty="0" smtClean="0"/>
              <a:t>Exemple 1:</a:t>
            </a:r>
          </a:p>
          <a:p>
            <a:pPr marL="0" indent="0">
              <a:buNone/>
            </a:pPr>
            <a:r>
              <a:rPr lang="fr-FR" sz="2000" dirty="0"/>
              <a:t>&lt;style&gt;</a:t>
            </a:r>
          </a:p>
          <a:p>
            <a:pPr marL="0" indent="0">
              <a:buNone/>
            </a:pPr>
            <a:r>
              <a:rPr lang="fr-FR" sz="2000" dirty="0"/>
              <a:t>div { </a:t>
            </a:r>
            <a:r>
              <a:rPr lang="fr-FR" sz="2000" dirty="0" err="1"/>
              <a:t>padding</a:t>
            </a:r>
            <a:r>
              <a:rPr lang="fr-FR" sz="2000" dirty="0"/>
              <a:t>: 15px;}</a:t>
            </a:r>
          </a:p>
          <a:p>
            <a:pPr marL="0" indent="0">
              <a:buNone/>
            </a:pPr>
            <a:r>
              <a:rPr lang="fr-FR" sz="2000" dirty="0"/>
              <a:t>p { margin-left:10px; }</a:t>
            </a:r>
          </a:p>
          <a:p>
            <a:pPr marL="0" indent="0">
              <a:buNone/>
            </a:pPr>
            <a:r>
              <a:rPr lang="fr-FR" sz="2000" dirty="0"/>
              <a:t>&lt;/style&gt;</a:t>
            </a:r>
          </a:p>
          <a:p>
            <a:pPr marL="0" indent="0">
              <a:buNone/>
            </a:pPr>
            <a:r>
              <a:rPr lang="fr-FR" sz="2000" dirty="0" smtClean="0"/>
              <a:t>&lt;</a:t>
            </a:r>
            <a:r>
              <a:rPr lang="fr-FR" sz="2000" dirty="0"/>
              <a:t>body&gt;</a:t>
            </a:r>
          </a:p>
          <a:p>
            <a:pPr marL="0" indent="0">
              <a:buNone/>
            </a:pPr>
            <a:r>
              <a:rPr lang="fr-FR" sz="2000" dirty="0"/>
              <a:t>&lt;div&gt;</a:t>
            </a:r>
          </a:p>
          <a:p>
            <a:pPr marL="0" indent="0">
              <a:buNone/>
            </a:pPr>
            <a:r>
              <a:rPr lang="fr-FR" sz="2000" dirty="0"/>
              <a:t>&lt;p&gt;Hello&lt;/p&gt;</a:t>
            </a:r>
          </a:p>
          <a:p>
            <a:pPr marL="0" indent="0">
              <a:buNone/>
            </a:pPr>
            <a:r>
              <a:rPr lang="fr-FR" sz="2000" dirty="0"/>
              <a:t>&lt;/div&gt;</a:t>
            </a:r>
          </a:p>
          <a:p>
            <a:pPr marL="0" indent="0">
              <a:buNone/>
            </a:pPr>
            <a:r>
              <a:rPr lang="fr-FR" sz="2000" dirty="0"/>
              <a:t>&lt;p&gt;&lt;/p&gt;</a:t>
            </a:r>
          </a:p>
          <a:p>
            <a:pPr marL="0" indent="0">
              <a:buNone/>
            </a:pPr>
            <a:r>
              <a:rPr lang="fr-FR" sz="2000" dirty="0"/>
              <a:t>&lt;script&gt;</a:t>
            </a:r>
          </a:p>
          <a:p>
            <a:pPr marL="0" indent="0">
              <a:buNone/>
            </a:pPr>
            <a:r>
              <a:rPr lang="fr-FR" sz="2000" dirty="0"/>
              <a:t>var p = $("</a:t>
            </a:r>
            <a:r>
              <a:rPr lang="fr-FR" sz="2000" dirty="0" err="1"/>
              <a:t>p:first</a:t>
            </a:r>
            <a:r>
              <a:rPr lang="fr-FR" sz="2000" dirty="0"/>
              <a:t>");</a:t>
            </a:r>
          </a:p>
          <a:p>
            <a:pPr marL="0" indent="0">
              <a:buNone/>
            </a:pPr>
            <a:r>
              <a:rPr lang="fr-FR" sz="2000" dirty="0"/>
              <a:t>var offset = </a:t>
            </a:r>
            <a:r>
              <a:rPr lang="fr-FR" sz="2000" dirty="0" err="1"/>
              <a:t>p.offset</a:t>
            </a:r>
            <a:r>
              <a:rPr lang="fr-FR" sz="2000" dirty="0"/>
              <a:t>();</a:t>
            </a:r>
          </a:p>
          <a:p>
            <a:pPr marL="0" indent="0">
              <a:buNone/>
            </a:pPr>
            <a:r>
              <a:rPr lang="fr-FR" sz="2000" dirty="0"/>
              <a:t>$("</a:t>
            </a:r>
            <a:r>
              <a:rPr lang="fr-FR" sz="2000" dirty="0" err="1"/>
              <a:t>p:last</a:t>
            </a:r>
            <a:r>
              <a:rPr lang="fr-FR" sz="2000" dirty="0"/>
              <a:t>").</a:t>
            </a:r>
            <a:r>
              <a:rPr lang="fr-FR" sz="2000" dirty="0" err="1"/>
              <a:t>text</a:t>
            </a:r>
            <a:r>
              <a:rPr lang="fr-FR" sz="2000" dirty="0"/>
              <a:t>( "gauche : " + </a:t>
            </a:r>
            <a:r>
              <a:rPr lang="fr-FR" sz="2000" dirty="0" err="1"/>
              <a:t>offset.left</a:t>
            </a:r>
            <a:r>
              <a:rPr lang="fr-FR" sz="2000" dirty="0"/>
              <a:t> + ", haut : " + </a:t>
            </a:r>
            <a:r>
              <a:rPr lang="fr-FR" sz="2000" dirty="0" err="1"/>
              <a:t>offset.top</a:t>
            </a:r>
            <a:r>
              <a:rPr lang="fr-FR" sz="2000" dirty="0"/>
              <a:t> );</a:t>
            </a:r>
          </a:p>
          <a:p>
            <a:pPr marL="0" indent="0">
              <a:buNone/>
            </a:pPr>
            <a:r>
              <a:rPr lang="fr-FR" sz="2000" dirty="0"/>
              <a:t>&lt;/script&gt;</a:t>
            </a:r>
          </a:p>
          <a:p>
            <a:pPr marL="0" indent="0">
              <a:buNone/>
            </a:pPr>
            <a:r>
              <a:rPr lang="fr-FR" sz="2000" dirty="0"/>
              <a:t>&lt;/body&gt;</a:t>
            </a:r>
            <a:endParaRPr lang="fr-FR" sz="2000" dirty="0" smtClean="0"/>
          </a:p>
        </p:txBody>
      </p:sp>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3648" y="1484784"/>
            <a:ext cx="2686595" cy="190104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35749458"/>
      </p:ext>
    </p:extLst>
  </p:cSld>
  <p:clrMapOvr>
    <a:masterClrMapping/>
  </p:clrMapOvr>
  <p:transition spd="slow">
    <p:wipe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683568" y="1340768"/>
            <a:ext cx="8208912" cy="369332"/>
          </a:xfrm>
          <a:prstGeom prst="rect">
            <a:avLst/>
          </a:prstGeom>
          <a:noFill/>
          <a:ln>
            <a:solidFill>
              <a:schemeClr val="accent1"/>
            </a:solidFill>
          </a:ln>
        </p:spPr>
        <p:txBody>
          <a:bodyPr wrap="square" rtlCol="0">
            <a:spAutoFit/>
          </a:bodyPr>
          <a:lstStyle/>
          <a:p>
            <a:r>
              <a:rPr lang="fr-FR" b="1" dirty="0" smtClean="0">
                <a:solidFill>
                  <a:schemeClr val="accent2">
                    <a:lumMod val="75000"/>
                  </a:schemeClr>
                </a:solidFill>
              </a:rPr>
              <a:t>Evénements de fenêtre (balise body)</a:t>
            </a:r>
          </a:p>
        </p:txBody>
      </p:sp>
      <p:graphicFrame>
        <p:nvGraphicFramePr>
          <p:cNvPr id="6" name="Tableau 5"/>
          <p:cNvGraphicFramePr>
            <a:graphicFrameLocks noGrp="1"/>
          </p:cNvGraphicFramePr>
          <p:nvPr>
            <p:extLst>
              <p:ext uri="{D42A27DB-BD31-4B8C-83A1-F6EECF244321}">
                <p14:modId xmlns:p14="http://schemas.microsoft.com/office/powerpoint/2010/main" val="2327703518"/>
              </p:ext>
            </p:extLst>
          </p:nvPr>
        </p:nvGraphicFramePr>
        <p:xfrm>
          <a:off x="827582" y="1772819"/>
          <a:ext cx="7488833" cy="4896540"/>
        </p:xfrm>
        <a:graphic>
          <a:graphicData uri="http://schemas.openxmlformats.org/drawingml/2006/table">
            <a:tbl>
              <a:tblPr/>
              <a:tblGrid>
                <a:gridCol w="1962035"/>
                <a:gridCol w="5526798"/>
              </a:tblGrid>
              <a:tr h="466337">
                <a:tc>
                  <a:txBody>
                    <a:bodyPr/>
                    <a:lstStyle/>
                    <a:p>
                      <a:r>
                        <a:rPr lang="fr-FR" sz="1400" b="1" dirty="0" err="1"/>
                        <a:t>onoffline</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lorsque le document est déconnecté</a:t>
                      </a:r>
                    </a:p>
                  </a:txBody>
                  <a:tcPr marL="0" marR="0" marT="0" marB="0" anchor="ctr">
                    <a:lnL>
                      <a:noFill/>
                    </a:lnL>
                    <a:lnR>
                      <a:noFill/>
                    </a:lnR>
                    <a:lnT>
                      <a:noFill/>
                    </a:lnT>
                    <a:lnB>
                      <a:noFill/>
                    </a:lnB>
                  </a:tcPr>
                </a:tc>
              </a:tr>
              <a:tr h="466337">
                <a:tc>
                  <a:txBody>
                    <a:bodyPr/>
                    <a:lstStyle/>
                    <a:p>
                      <a:r>
                        <a:rPr lang="fr-FR" sz="1400" b="1" dirty="0" err="1"/>
                        <a:t>ononline</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lorsque le document est en ligne</a:t>
                      </a:r>
                    </a:p>
                  </a:txBody>
                  <a:tcPr marL="0" marR="0" marT="0" marB="0" anchor="ctr">
                    <a:lnL>
                      <a:noFill/>
                    </a:lnL>
                    <a:lnR>
                      <a:noFill/>
                    </a:lnR>
                    <a:lnT>
                      <a:noFill/>
                    </a:lnT>
                    <a:lnB>
                      <a:noFill/>
                    </a:lnB>
                  </a:tcPr>
                </a:tc>
              </a:tr>
              <a:tr h="466337">
                <a:tc>
                  <a:txBody>
                    <a:bodyPr/>
                    <a:lstStyle/>
                    <a:p>
                      <a:r>
                        <a:rPr lang="fr-FR" sz="1400" b="1" dirty="0" err="1"/>
                        <a:t>onpagehide</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lorsque la fenêtre est cachée</a:t>
                      </a:r>
                    </a:p>
                  </a:txBody>
                  <a:tcPr marL="0" marR="0" marT="0" marB="0" anchor="ctr">
                    <a:lnL>
                      <a:noFill/>
                    </a:lnL>
                    <a:lnR>
                      <a:noFill/>
                    </a:lnR>
                    <a:lnT>
                      <a:noFill/>
                    </a:lnT>
                    <a:lnB>
                      <a:noFill/>
                    </a:lnB>
                  </a:tcPr>
                </a:tc>
              </a:tr>
              <a:tr h="466337">
                <a:tc>
                  <a:txBody>
                    <a:bodyPr/>
                    <a:lstStyle/>
                    <a:p>
                      <a:r>
                        <a:rPr lang="fr-FR" sz="1400" b="1" dirty="0" err="1"/>
                        <a:t>onpageshow</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lorsque la fenêtre est visible</a:t>
                      </a:r>
                    </a:p>
                  </a:txBody>
                  <a:tcPr marL="0" marR="0" marT="0" marB="0" anchor="ctr">
                    <a:lnL>
                      <a:noFill/>
                    </a:lnL>
                    <a:lnR>
                      <a:noFill/>
                    </a:lnR>
                    <a:lnT>
                      <a:noFill/>
                    </a:lnT>
                    <a:lnB>
                      <a:noFill/>
                    </a:lnB>
                  </a:tcPr>
                </a:tc>
              </a:tr>
              <a:tr h="466337">
                <a:tc>
                  <a:txBody>
                    <a:bodyPr/>
                    <a:lstStyle/>
                    <a:p>
                      <a:r>
                        <a:rPr lang="fr-FR" sz="1400" b="1" dirty="0" err="1"/>
                        <a:t>onpopstate</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lorsque l’historique de la fenêtre est modifié</a:t>
                      </a:r>
                    </a:p>
                  </a:txBody>
                  <a:tcPr marL="0" marR="0" marT="0" marB="0" anchor="ctr">
                    <a:lnL>
                      <a:noFill/>
                    </a:lnL>
                    <a:lnR>
                      <a:noFill/>
                    </a:lnR>
                    <a:lnT>
                      <a:noFill/>
                    </a:lnT>
                    <a:lnB>
                      <a:noFill/>
                    </a:lnB>
                  </a:tcPr>
                </a:tc>
              </a:tr>
              <a:tr h="466337">
                <a:tc>
                  <a:txBody>
                    <a:bodyPr/>
                    <a:lstStyle/>
                    <a:p>
                      <a:r>
                        <a:rPr lang="fr-FR" sz="1400" b="1" dirty="0" err="1"/>
                        <a:t>onredo</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lorsque le document effectue un Redo</a:t>
                      </a:r>
                    </a:p>
                  </a:txBody>
                  <a:tcPr marL="0" marR="0" marT="0" marB="0" anchor="ctr">
                    <a:lnL>
                      <a:noFill/>
                    </a:lnL>
                    <a:lnR>
                      <a:noFill/>
                    </a:lnR>
                    <a:lnT>
                      <a:noFill/>
                    </a:lnT>
                    <a:lnB>
                      <a:noFill/>
                    </a:lnB>
                  </a:tcPr>
                </a:tc>
              </a:tr>
              <a:tr h="466337">
                <a:tc>
                  <a:txBody>
                    <a:bodyPr/>
                    <a:lstStyle/>
                    <a:p>
                      <a:r>
                        <a:rPr lang="fr-FR" sz="1400" b="1" dirty="0" err="1"/>
                        <a:t>onresize</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lorsque la taille de la fenêtre change</a:t>
                      </a:r>
                    </a:p>
                  </a:txBody>
                  <a:tcPr marL="0" marR="0" marT="0" marB="0" anchor="ctr">
                    <a:lnL>
                      <a:noFill/>
                    </a:lnL>
                    <a:lnR>
                      <a:noFill/>
                    </a:lnR>
                    <a:lnT>
                      <a:noFill/>
                    </a:lnT>
                    <a:lnB>
                      <a:noFill/>
                    </a:lnB>
                  </a:tcPr>
                </a:tc>
              </a:tr>
              <a:tr h="466337">
                <a:tc>
                  <a:txBody>
                    <a:bodyPr/>
                    <a:lstStyle/>
                    <a:p>
                      <a:r>
                        <a:rPr lang="fr-FR" sz="1400" b="1" dirty="0" err="1"/>
                        <a:t>onstorage</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 du chargement du document</a:t>
                      </a:r>
                    </a:p>
                  </a:txBody>
                  <a:tcPr marL="0" marR="0" marT="0" marB="0" anchor="ctr">
                    <a:lnL>
                      <a:noFill/>
                    </a:lnL>
                    <a:lnR>
                      <a:noFill/>
                    </a:lnR>
                    <a:lnT>
                      <a:noFill/>
                    </a:lnT>
                    <a:lnB>
                      <a:noFill/>
                    </a:lnB>
                  </a:tcPr>
                </a:tc>
              </a:tr>
              <a:tr h="699507">
                <a:tc>
                  <a:txBody>
                    <a:bodyPr/>
                    <a:lstStyle/>
                    <a:p>
                      <a:r>
                        <a:rPr lang="fr-FR" sz="1400" b="1" dirty="0" err="1"/>
                        <a:t>onundo</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quand un document effectue un Undo – Annulation ou retour en arrière</a:t>
                      </a:r>
                    </a:p>
                  </a:txBody>
                  <a:tcPr marL="0" marR="0" marT="0" marB="0" anchor="ctr">
                    <a:lnL>
                      <a:noFill/>
                    </a:lnL>
                    <a:lnR>
                      <a:noFill/>
                    </a:lnR>
                    <a:lnT>
                      <a:noFill/>
                    </a:lnT>
                    <a:lnB>
                      <a:noFill/>
                    </a:lnB>
                  </a:tcPr>
                </a:tc>
              </a:tr>
              <a:tr h="466337">
                <a:tc>
                  <a:txBody>
                    <a:bodyPr/>
                    <a:lstStyle/>
                    <a:p>
                      <a:r>
                        <a:rPr lang="fr-FR" sz="1400" b="1" dirty="0" err="1"/>
                        <a:t>onunload</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dirty="0"/>
                        <a:t>Script à exécuter lorsque l’utilisateur quitte le document</a:t>
                      </a:r>
                    </a:p>
                  </a:txBody>
                  <a:tcPr marL="0" marR="0" marT="0" marB="0" anchor="ctr">
                    <a:lnL>
                      <a:noFill/>
                    </a:lnL>
                    <a:lnR>
                      <a:noFill/>
                    </a:lnR>
                    <a:lnT>
                      <a:noFill/>
                    </a:lnT>
                    <a:lnB>
                      <a:noFill/>
                    </a:lnB>
                  </a:tcPr>
                </a:tc>
              </a:tr>
            </a:tbl>
          </a:graphicData>
        </a:graphic>
      </p:graphicFrame>
    </p:spTree>
    <p:extLst>
      <p:ext uri="{BB962C8B-B14F-4D97-AF65-F5344CB8AC3E}">
        <p14:creationId xmlns:p14="http://schemas.microsoft.com/office/powerpoint/2010/main" val="1815453017"/>
      </p:ext>
    </p:extLst>
  </p:cSld>
  <p:clrMapOvr>
    <a:masterClrMapping/>
  </p:clrMapOvr>
  <p:transition spd="slow">
    <p:wipe dir="d"/>
  </p:transition>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.offset(</a:t>
            </a:r>
            <a:r>
              <a:rPr lang="fr-FR" sz="2800" b="1" i="1" dirty="0" smtClean="0">
                <a:solidFill>
                  <a:schemeClr val="tx2">
                    <a:lumMod val="75000"/>
                  </a:schemeClr>
                </a:solidFill>
              </a:rPr>
              <a:t>[coordonnées]</a:t>
            </a:r>
            <a:r>
              <a:rPr lang="fr-FR" sz="2800" b="1" i="1" dirty="0" smtClean="0">
                <a:solidFill>
                  <a:schemeClr val="accent2">
                    <a:lumMod val="75000"/>
                  </a:schemeClr>
                </a:solidFill>
              </a:rPr>
              <a:t>)</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445224"/>
          </a:xfrm>
        </p:spPr>
        <p:txBody>
          <a:bodyPr numCol="1">
            <a:normAutofit/>
          </a:bodyPr>
          <a:lstStyle/>
          <a:p>
            <a:pPr marL="0" indent="0">
              <a:buNone/>
            </a:pPr>
            <a:r>
              <a:rPr lang="fr-FR" sz="2000" dirty="0" smtClean="0"/>
              <a:t>Exemple 2 :</a:t>
            </a:r>
          </a:p>
          <a:p>
            <a:pPr marL="0" indent="0">
              <a:buNone/>
            </a:pPr>
            <a:r>
              <a:rPr lang="fr-FR" sz="2000" dirty="0"/>
              <a:t>&lt;style&gt;</a:t>
            </a:r>
          </a:p>
          <a:p>
            <a:pPr marL="0" indent="0">
              <a:buNone/>
            </a:pPr>
            <a:r>
              <a:rPr lang="fr-FR" sz="2000" dirty="0"/>
              <a:t>p { margin-left:10px; } </a:t>
            </a:r>
          </a:p>
          <a:p>
            <a:pPr marL="0" indent="0">
              <a:buNone/>
            </a:pPr>
            <a:r>
              <a:rPr lang="fr-FR" sz="2000" dirty="0"/>
              <a:t>&lt;/style&gt;</a:t>
            </a:r>
          </a:p>
          <a:p>
            <a:pPr marL="0" indent="0">
              <a:buNone/>
            </a:pPr>
            <a:r>
              <a:rPr lang="fr-FR" sz="2000" dirty="0" smtClean="0"/>
              <a:t>&lt;</a:t>
            </a:r>
            <a:r>
              <a:rPr lang="fr-FR" sz="2000" dirty="0"/>
              <a:t>body&gt;</a:t>
            </a:r>
          </a:p>
          <a:p>
            <a:pPr marL="0" indent="0">
              <a:buNone/>
            </a:pPr>
            <a:r>
              <a:rPr lang="fr-FR" sz="2000" dirty="0"/>
              <a:t>&lt;p&gt;Hello&lt;/p</a:t>
            </a:r>
            <a:r>
              <a:rPr lang="fr-FR" sz="2000" dirty="0" smtClean="0"/>
              <a:t>&gt;</a:t>
            </a:r>
          </a:p>
          <a:p>
            <a:pPr marL="0" indent="0">
              <a:buNone/>
            </a:pPr>
            <a:r>
              <a:rPr lang="fr-FR" sz="2000" dirty="0" smtClean="0"/>
              <a:t>&lt;p&gt;2ème paragraphe&lt;/</a:t>
            </a:r>
            <a:r>
              <a:rPr lang="fr-FR" sz="2000" dirty="0"/>
              <a:t>p&gt;</a:t>
            </a:r>
          </a:p>
          <a:p>
            <a:pPr marL="0" indent="0">
              <a:buNone/>
            </a:pPr>
            <a:r>
              <a:rPr lang="fr-FR" sz="2000" dirty="0"/>
              <a:t>&lt;script</a:t>
            </a:r>
            <a:r>
              <a:rPr lang="fr-FR" sz="2000" dirty="0" smtClean="0"/>
              <a:t>&gt;</a:t>
            </a:r>
          </a:p>
          <a:p>
            <a:pPr marL="0" indent="0">
              <a:buNone/>
            </a:pPr>
            <a:r>
              <a:rPr lang="fr-FR" sz="2000" dirty="0" smtClean="0"/>
              <a:t>$("</a:t>
            </a:r>
            <a:r>
              <a:rPr lang="fr-FR" sz="2000" dirty="0" err="1"/>
              <a:t>p:last</a:t>
            </a:r>
            <a:r>
              <a:rPr lang="fr-FR" sz="2000" dirty="0"/>
              <a:t>").offset({ top: 10, </a:t>
            </a:r>
            <a:r>
              <a:rPr lang="fr-FR" sz="2000" dirty="0" err="1"/>
              <a:t>left</a:t>
            </a:r>
            <a:r>
              <a:rPr lang="fr-FR" sz="2000" dirty="0"/>
              <a:t>: 30 </a:t>
            </a:r>
            <a:r>
              <a:rPr lang="fr-FR" sz="2000" dirty="0" smtClean="0"/>
              <a:t>});</a:t>
            </a:r>
          </a:p>
          <a:p>
            <a:pPr marL="0" indent="0">
              <a:buNone/>
            </a:pPr>
            <a:r>
              <a:rPr lang="fr-FR" sz="2000" dirty="0" smtClean="0"/>
              <a:t>&lt;/</a:t>
            </a:r>
            <a:r>
              <a:rPr lang="fr-FR" sz="2000" dirty="0"/>
              <a:t>script&gt;</a:t>
            </a:r>
          </a:p>
          <a:p>
            <a:pPr marL="0" indent="0">
              <a:buNone/>
            </a:pPr>
            <a:r>
              <a:rPr lang="fr-FR" sz="2000" dirty="0"/>
              <a:t>&lt;/body&gt;</a:t>
            </a:r>
            <a:endParaRPr lang="fr-FR" sz="2000" dirty="0" smtClean="0"/>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938060"/>
            <a:ext cx="2816324" cy="8214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2053580"/>
            <a:ext cx="4472338" cy="478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0496391"/>
      </p:ext>
    </p:extLst>
  </p:cSld>
  <p:clrMapOvr>
    <a:masterClrMapping/>
  </p:clrMapOvr>
  <p:transition spd="slow">
    <p:wipe dir="d"/>
  </p:transition>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.position()</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445224"/>
          </a:xfrm>
        </p:spPr>
        <p:txBody>
          <a:bodyPr numCol="1">
            <a:normAutofit fontScale="85000" lnSpcReduction="20000"/>
          </a:bodyPr>
          <a:lstStyle/>
          <a:p>
            <a:pPr marL="0" indent="0">
              <a:buNone/>
            </a:pPr>
            <a:r>
              <a:rPr lang="fr-FR" sz="2000" b="1" dirty="0" smtClean="0">
                <a:solidFill>
                  <a:schemeClr val="tx2">
                    <a:lumMod val="75000"/>
                  </a:schemeClr>
                </a:solidFill>
              </a:rPr>
              <a:t>$(cible)</a:t>
            </a:r>
            <a:r>
              <a:rPr lang="fr-FR" sz="2000" b="1" dirty="0" smtClean="0">
                <a:solidFill>
                  <a:schemeClr val="accent2">
                    <a:lumMod val="75000"/>
                  </a:schemeClr>
                </a:solidFill>
              </a:rPr>
              <a:t>. position()</a:t>
            </a:r>
          </a:p>
          <a:p>
            <a:pPr marL="0" indent="0">
              <a:buNone/>
            </a:pPr>
            <a:r>
              <a:rPr lang="fr-FR" sz="2000" dirty="0" smtClean="0"/>
              <a:t>Retourne la position en pixels, par rapport à l'élément parent, du premier élément du jeu spécifié par </a:t>
            </a:r>
            <a:r>
              <a:rPr lang="fr-FR" sz="2000" b="1" dirty="0">
                <a:solidFill>
                  <a:schemeClr val="tx2">
                    <a:lumMod val="75000"/>
                  </a:schemeClr>
                </a:solidFill>
              </a:rPr>
              <a:t>$(cible).</a:t>
            </a:r>
          </a:p>
          <a:p>
            <a:pPr marL="0" indent="0">
              <a:buNone/>
            </a:pPr>
            <a:r>
              <a:rPr lang="fr-FR" sz="2000" dirty="0" smtClean="0"/>
              <a:t>Deux propriétés : </a:t>
            </a:r>
            <a:r>
              <a:rPr lang="fr-FR" sz="2000" b="1" dirty="0" smtClean="0">
                <a:solidFill>
                  <a:schemeClr val="tx2">
                    <a:lumMod val="75000"/>
                  </a:schemeClr>
                </a:solidFill>
              </a:rPr>
              <a:t>top</a:t>
            </a:r>
            <a:r>
              <a:rPr lang="fr-FR" sz="2000" dirty="0" smtClean="0"/>
              <a:t> : haut, </a:t>
            </a:r>
            <a:r>
              <a:rPr lang="fr-FR" sz="2000" b="1" dirty="0" err="1" smtClean="0">
                <a:solidFill>
                  <a:schemeClr val="tx2">
                    <a:lumMod val="75000"/>
                  </a:schemeClr>
                </a:solidFill>
              </a:rPr>
              <a:t>left</a:t>
            </a:r>
            <a:r>
              <a:rPr lang="fr-FR" sz="2000" dirty="0" smtClean="0"/>
              <a:t> : gauche.</a:t>
            </a:r>
          </a:p>
          <a:p>
            <a:pPr marL="0" indent="0">
              <a:buNone/>
            </a:pPr>
            <a:r>
              <a:rPr lang="fr-FR" sz="2000" dirty="0" smtClean="0"/>
              <a:t>Exemple :</a:t>
            </a:r>
          </a:p>
          <a:p>
            <a:pPr marL="0" indent="0">
              <a:buNone/>
            </a:pPr>
            <a:r>
              <a:rPr lang="fr-FR" sz="2000" dirty="0" smtClean="0"/>
              <a:t>&lt;style&gt;</a:t>
            </a:r>
          </a:p>
          <a:p>
            <a:pPr marL="0" indent="0">
              <a:buNone/>
            </a:pPr>
            <a:r>
              <a:rPr lang="fr-FR" sz="2000" dirty="0"/>
              <a:t>div { </a:t>
            </a:r>
            <a:r>
              <a:rPr lang="fr-FR" sz="2000" dirty="0" err="1"/>
              <a:t>padding</a:t>
            </a:r>
            <a:r>
              <a:rPr lang="fr-FR" sz="2000" dirty="0"/>
              <a:t>: 15px;}</a:t>
            </a:r>
          </a:p>
          <a:p>
            <a:pPr marL="0" indent="0">
              <a:buNone/>
            </a:pPr>
            <a:r>
              <a:rPr lang="fr-FR" sz="2000" dirty="0"/>
              <a:t>p { margin-left:10px; }</a:t>
            </a:r>
          </a:p>
          <a:p>
            <a:pPr marL="0" indent="0">
              <a:buNone/>
            </a:pPr>
            <a:r>
              <a:rPr lang="fr-FR" sz="2000" dirty="0"/>
              <a:t>&lt;/style&gt;</a:t>
            </a:r>
          </a:p>
          <a:p>
            <a:pPr marL="0" indent="0">
              <a:buNone/>
            </a:pPr>
            <a:r>
              <a:rPr lang="fr-FR" sz="2000" dirty="0" smtClean="0"/>
              <a:t>&lt;</a:t>
            </a:r>
            <a:r>
              <a:rPr lang="fr-FR" sz="2000" dirty="0"/>
              <a:t>body&gt;</a:t>
            </a:r>
          </a:p>
          <a:p>
            <a:pPr marL="0" indent="0">
              <a:buNone/>
            </a:pPr>
            <a:r>
              <a:rPr lang="fr-FR" sz="2000" dirty="0"/>
              <a:t>&lt;div&gt;</a:t>
            </a:r>
          </a:p>
          <a:p>
            <a:pPr marL="0" indent="0">
              <a:buNone/>
            </a:pPr>
            <a:r>
              <a:rPr lang="fr-FR" sz="2000" dirty="0"/>
              <a:t>&lt;p&gt;Hello&lt;/p&gt;</a:t>
            </a:r>
          </a:p>
          <a:p>
            <a:pPr marL="0" indent="0">
              <a:buNone/>
            </a:pPr>
            <a:r>
              <a:rPr lang="fr-FR" sz="2000" dirty="0"/>
              <a:t>&lt;/div&gt;</a:t>
            </a:r>
          </a:p>
          <a:p>
            <a:pPr marL="0" indent="0">
              <a:buNone/>
            </a:pPr>
            <a:r>
              <a:rPr lang="fr-FR" sz="2000" dirty="0"/>
              <a:t>&lt;p&gt;&lt;/p&gt;</a:t>
            </a:r>
          </a:p>
          <a:p>
            <a:pPr marL="0" indent="0">
              <a:buNone/>
            </a:pPr>
            <a:r>
              <a:rPr lang="fr-FR" sz="2000" dirty="0"/>
              <a:t>&lt;script&gt;</a:t>
            </a:r>
          </a:p>
          <a:p>
            <a:pPr marL="0" indent="0">
              <a:buNone/>
            </a:pPr>
            <a:r>
              <a:rPr lang="fr-FR" sz="2000" dirty="0"/>
              <a:t>var p = $("</a:t>
            </a:r>
            <a:r>
              <a:rPr lang="fr-FR" sz="2000" dirty="0" err="1"/>
              <a:t>p:first</a:t>
            </a:r>
            <a:r>
              <a:rPr lang="fr-FR" sz="2000" dirty="0"/>
              <a:t>");</a:t>
            </a:r>
          </a:p>
          <a:p>
            <a:pPr marL="0" indent="0">
              <a:buNone/>
            </a:pPr>
            <a:r>
              <a:rPr lang="fr-FR" sz="2000" dirty="0"/>
              <a:t>var position = </a:t>
            </a:r>
            <a:r>
              <a:rPr lang="fr-FR" sz="2000" dirty="0" err="1"/>
              <a:t>p.position</a:t>
            </a:r>
            <a:r>
              <a:rPr lang="fr-FR" sz="2000" dirty="0"/>
              <a:t>();</a:t>
            </a:r>
          </a:p>
          <a:p>
            <a:pPr marL="0" indent="0">
              <a:buNone/>
            </a:pPr>
            <a:r>
              <a:rPr lang="fr-FR" sz="2000" b="1" dirty="0">
                <a:solidFill>
                  <a:schemeClr val="accent2">
                    <a:lumMod val="75000"/>
                  </a:schemeClr>
                </a:solidFill>
              </a:rPr>
              <a:t>$("</a:t>
            </a:r>
            <a:r>
              <a:rPr lang="fr-FR" sz="2000" b="1" dirty="0" err="1">
                <a:solidFill>
                  <a:schemeClr val="accent2">
                    <a:lumMod val="75000"/>
                  </a:schemeClr>
                </a:solidFill>
              </a:rPr>
              <a:t>p:last</a:t>
            </a:r>
            <a:r>
              <a:rPr lang="fr-FR" sz="2000" b="1" dirty="0">
                <a:solidFill>
                  <a:schemeClr val="accent2">
                    <a:lumMod val="75000"/>
                  </a:schemeClr>
                </a:solidFill>
              </a:rPr>
              <a:t>").</a:t>
            </a:r>
            <a:r>
              <a:rPr lang="fr-FR" sz="2000" b="1" dirty="0" err="1">
                <a:solidFill>
                  <a:schemeClr val="accent2">
                    <a:lumMod val="75000"/>
                  </a:schemeClr>
                </a:solidFill>
              </a:rPr>
              <a:t>text</a:t>
            </a:r>
            <a:r>
              <a:rPr lang="fr-FR" sz="2000" b="1" dirty="0">
                <a:solidFill>
                  <a:schemeClr val="accent2">
                    <a:lumMod val="75000"/>
                  </a:schemeClr>
                </a:solidFill>
              </a:rPr>
              <a:t>( </a:t>
            </a:r>
            <a:r>
              <a:rPr lang="fr-FR" sz="2000" b="1" dirty="0" smtClean="0">
                <a:solidFill>
                  <a:schemeClr val="accent2">
                    <a:lumMod val="75000"/>
                  </a:schemeClr>
                </a:solidFill>
              </a:rPr>
              <a:t>"gauche : </a:t>
            </a:r>
            <a:r>
              <a:rPr lang="fr-FR" sz="2000" b="1" dirty="0">
                <a:solidFill>
                  <a:schemeClr val="accent2">
                    <a:lumMod val="75000"/>
                  </a:schemeClr>
                </a:solidFill>
              </a:rPr>
              <a:t>" + </a:t>
            </a:r>
            <a:r>
              <a:rPr lang="fr-FR" sz="2000" b="1" dirty="0" err="1">
                <a:solidFill>
                  <a:schemeClr val="accent2">
                    <a:lumMod val="75000"/>
                  </a:schemeClr>
                </a:solidFill>
              </a:rPr>
              <a:t>position.left</a:t>
            </a:r>
            <a:r>
              <a:rPr lang="fr-FR" sz="2000" b="1" dirty="0">
                <a:solidFill>
                  <a:schemeClr val="accent2">
                    <a:lumMod val="75000"/>
                  </a:schemeClr>
                </a:solidFill>
              </a:rPr>
              <a:t> + ", </a:t>
            </a:r>
            <a:r>
              <a:rPr lang="fr-FR" sz="2000" b="1" dirty="0" smtClean="0">
                <a:solidFill>
                  <a:schemeClr val="accent2">
                    <a:lumMod val="75000"/>
                  </a:schemeClr>
                </a:solidFill>
              </a:rPr>
              <a:t>haut : </a:t>
            </a:r>
            <a:r>
              <a:rPr lang="fr-FR" sz="2000" b="1" dirty="0">
                <a:solidFill>
                  <a:schemeClr val="accent2">
                    <a:lumMod val="75000"/>
                  </a:schemeClr>
                </a:solidFill>
              </a:rPr>
              <a:t>" + </a:t>
            </a:r>
            <a:r>
              <a:rPr lang="fr-FR" sz="2000" b="1" dirty="0" err="1">
                <a:solidFill>
                  <a:schemeClr val="accent2">
                    <a:lumMod val="75000"/>
                  </a:schemeClr>
                </a:solidFill>
              </a:rPr>
              <a:t>position.top</a:t>
            </a:r>
            <a:r>
              <a:rPr lang="fr-FR" sz="2000" b="1" dirty="0">
                <a:solidFill>
                  <a:schemeClr val="accent2">
                    <a:lumMod val="75000"/>
                  </a:schemeClr>
                </a:solidFill>
              </a:rPr>
              <a:t> );</a:t>
            </a:r>
          </a:p>
          <a:p>
            <a:pPr marL="0" indent="0">
              <a:buNone/>
            </a:pPr>
            <a:r>
              <a:rPr lang="fr-FR" sz="2000" dirty="0"/>
              <a:t>&lt;/script&gt;</a:t>
            </a:r>
          </a:p>
          <a:p>
            <a:pPr marL="0" indent="0">
              <a:buNone/>
            </a:pPr>
            <a:r>
              <a:rPr lang="fr-FR" sz="2000" dirty="0"/>
              <a:t>&lt;/body</a:t>
            </a:r>
            <a:r>
              <a:rPr lang="fr-FR" sz="2000" dirty="0" smtClean="0"/>
              <a:t>&gt;</a:t>
            </a:r>
            <a:endParaRPr lang="fr-FR" sz="2000"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2852936"/>
            <a:ext cx="2788967" cy="216024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24796071"/>
      </p:ext>
    </p:extLst>
  </p:cSld>
  <p:clrMapOvr>
    <a:masterClrMapping/>
  </p:clrMapOvr>
  <p:transition spd="slow">
    <p:wipe dir="d"/>
  </p:transition>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offsetParent</a:t>
            </a:r>
            <a:r>
              <a:rPr lang="fr-FR" sz="2800" b="1" i="1" dirty="0" smtClean="0">
                <a:solidFill>
                  <a:schemeClr val="accent2">
                    <a:lumMod val="75000"/>
                  </a:schemeClr>
                </a:solidFill>
              </a:rPr>
              <a:t>()</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445224"/>
          </a:xfrm>
        </p:spPr>
        <p:txBody>
          <a:bodyPr numCol="1">
            <a:normAutofit fontScale="70000" lnSpcReduction="20000"/>
          </a:bodyPr>
          <a:lstStyle/>
          <a:p>
            <a:pPr marL="0" indent="0">
              <a:buNone/>
            </a:pPr>
            <a:r>
              <a:rPr lang="fr-FR" sz="2300" b="1" dirty="0">
                <a:solidFill>
                  <a:schemeClr val="tx2">
                    <a:lumMod val="75000"/>
                  </a:schemeClr>
                </a:solidFill>
              </a:rPr>
              <a:t>$(cible</a:t>
            </a:r>
            <a:r>
              <a:rPr lang="fr-FR" sz="2300" b="1" dirty="0" smtClean="0">
                <a:solidFill>
                  <a:schemeClr val="tx2">
                    <a:lumMod val="75000"/>
                  </a:schemeClr>
                </a:solidFill>
              </a:rPr>
              <a:t>)</a:t>
            </a:r>
            <a:r>
              <a:rPr lang="fr-FR" sz="2300" b="1" dirty="0" smtClean="0">
                <a:solidFill>
                  <a:schemeClr val="accent2">
                    <a:lumMod val="75000"/>
                  </a:schemeClr>
                </a:solidFill>
              </a:rPr>
              <a:t>.</a:t>
            </a:r>
            <a:r>
              <a:rPr lang="fr-FR" sz="2300" b="1" i="1" dirty="0">
                <a:solidFill>
                  <a:schemeClr val="accent2">
                    <a:lumMod val="75000"/>
                  </a:schemeClr>
                </a:solidFill>
              </a:rPr>
              <a:t> </a:t>
            </a:r>
            <a:r>
              <a:rPr lang="fr-FR" sz="2300" b="1" dirty="0" err="1" smtClean="0">
                <a:solidFill>
                  <a:schemeClr val="accent2">
                    <a:lumMod val="75000"/>
                  </a:schemeClr>
                </a:solidFill>
              </a:rPr>
              <a:t>offsetParent</a:t>
            </a:r>
            <a:r>
              <a:rPr lang="fr-FR" sz="2300" b="1" dirty="0" smtClean="0">
                <a:solidFill>
                  <a:schemeClr val="accent2">
                    <a:lumMod val="75000"/>
                  </a:schemeClr>
                </a:solidFill>
              </a:rPr>
              <a:t>()</a:t>
            </a:r>
          </a:p>
          <a:p>
            <a:pPr marL="0" indent="0">
              <a:buNone/>
            </a:pPr>
            <a:r>
              <a:rPr lang="fr-FR" sz="2300" dirty="0"/>
              <a:t>Retourne </a:t>
            </a:r>
            <a:r>
              <a:rPr lang="fr-FR" sz="2300" dirty="0" smtClean="0"/>
              <a:t>l'élément ancêtre le plus proche qui est positionné, c'est à dire qui possède un style 'position :relative, :</a:t>
            </a:r>
            <a:r>
              <a:rPr lang="fr-FR" sz="2300" dirty="0" err="1" smtClean="0"/>
              <a:t>fixed</a:t>
            </a:r>
            <a:r>
              <a:rPr lang="fr-FR" sz="2300" dirty="0" smtClean="0"/>
              <a:t> ou :</a:t>
            </a:r>
            <a:r>
              <a:rPr lang="fr-FR" sz="2300" dirty="0" err="1" smtClean="0"/>
              <a:t>absolute</a:t>
            </a:r>
            <a:r>
              <a:rPr lang="fr-FR" sz="2300" dirty="0" smtClean="0"/>
              <a:t>'</a:t>
            </a:r>
          </a:p>
          <a:p>
            <a:pPr marL="0" indent="0">
              <a:buNone/>
            </a:pPr>
            <a:r>
              <a:rPr lang="fr-FR" sz="2000" dirty="0" smtClean="0"/>
              <a:t>Exemple :</a:t>
            </a:r>
          </a:p>
          <a:p>
            <a:pPr marL="0" indent="0">
              <a:buNone/>
            </a:pPr>
            <a:r>
              <a:rPr lang="fr-FR" sz="2000" dirty="0"/>
              <a:t>&lt;</a:t>
            </a:r>
            <a:r>
              <a:rPr lang="fr-FR" sz="2000" dirty="0" err="1"/>
              <a:t>ul</a:t>
            </a:r>
            <a:r>
              <a:rPr lang="fr-FR" sz="2000" dirty="0"/>
              <a:t> class="level-1"&gt;</a:t>
            </a:r>
          </a:p>
          <a:p>
            <a:pPr marL="0" indent="0">
              <a:buNone/>
            </a:pPr>
            <a:r>
              <a:rPr lang="fr-FR" sz="2000" dirty="0" smtClean="0"/>
              <a:t>   &lt;</a:t>
            </a:r>
            <a:r>
              <a:rPr lang="fr-FR" sz="2000" dirty="0"/>
              <a:t>li class="item-i"&gt;I&lt;/li&gt;</a:t>
            </a:r>
          </a:p>
          <a:p>
            <a:pPr marL="0" indent="0">
              <a:buNone/>
            </a:pPr>
            <a:r>
              <a:rPr lang="fr-FR" sz="2000" dirty="0" smtClean="0"/>
              <a:t>   &lt;</a:t>
            </a:r>
            <a:r>
              <a:rPr lang="fr-FR" sz="2000" dirty="0"/>
              <a:t>li class="item-ii" style="position: relative;"&gt;II</a:t>
            </a:r>
          </a:p>
          <a:p>
            <a:pPr marL="0" indent="0">
              <a:buNone/>
            </a:pPr>
            <a:r>
              <a:rPr lang="fr-FR" sz="2000" dirty="0" smtClean="0"/>
              <a:t>      &lt;</a:t>
            </a:r>
            <a:r>
              <a:rPr lang="fr-FR" sz="2000" dirty="0" err="1"/>
              <a:t>ul</a:t>
            </a:r>
            <a:r>
              <a:rPr lang="fr-FR" sz="2000" dirty="0"/>
              <a:t> class="level-2"&gt;</a:t>
            </a:r>
          </a:p>
          <a:p>
            <a:pPr marL="0" indent="0">
              <a:buNone/>
            </a:pPr>
            <a:r>
              <a:rPr lang="fr-FR" sz="2000" dirty="0" smtClean="0"/>
              <a:t>         &lt;</a:t>
            </a:r>
            <a:r>
              <a:rPr lang="fr-FR" sz="2000" dirty="0"/>
              <a:t>li class="item-a"&gt;A&lt;/li&gt;</a:t>
            </a:r>
          </a:p>
          <a:p>
            <a:pPr marL="0" indent="0">
              <a:buNone/>
            </a:pPr>
            <a:r>
              <a:rPr lang="fr-FR" sz="2000" dirty="0" smtClean="0"/>
              <a:t>         &lt;</a:t>
            </a:r>
            <a:r>
              <a:rPr lang="fr-FR" sz="2000" dirty="0"/>
              <a:t>li class="item-b"&gt;B</a:t>
            </a:r>
          </a:p>
          <a:p>
            <a:pPr marL="0" indent="0">
              <a:buNone/>
            </a:pPr>
            <a:r>
              <a:rPr lang="fr-FR" sz="2000" dirty="0" smtClean="0"/>
              <a:t>            &lt;</a:t>
            </a:r>
            <a:r>
              <a:rPr lang="fr-FR" sz="2000" dirty="0" err="1"/>
              <a:t>ul</a:t>
            </a:r>
            <a:r>
              <a:rPr lang="fr-FR" sz="2000" dirty="0"/>
              <a:t> class="level-3"&gt;</a:t>
            </a:r>
          </a:p>
          <a:p>
            <a:pPr marL="0" indent="0">
              <a:buNone/>
            </a:pPr>
            <a:r>
              <a:rPr lang="fr-FR" sz="2000" dirty="0" smtClean="0"/>
              <a:t>               &lt;</a:t>
            </a:r>
            <a:r>
              <a:rPr lang="fr-FR" sz="2000" dirty="0"/>
              <a:t>li class="item-1"&gt;1&lt;/li&gt;</a:t>
            </a:r>
          </a:p>
          <a:p>
            <a:pPr marL="0" indent="0">
              <a:buNone/>
            </a:pPr>
            <a:r>
              <a:rPr lang="fr-FR" sz="2000" dirty="0" smtClean="0"/>
              <a:t>               &lt;</a:t>
            </a:r>
            <a:r>
              <a:rPr lang="fr-FR" sz="2000" dirty="0"/>
              <a:t>li class="item-2"&gt;2&lt;/li&gt;</a:t>
            </a:r>
          </a:p>
          <a:p>
            <a:pPr marL="0" indent="0">
              <a:buNone/>
            </a:pPr>
            <a:r>
              <a:rPr lang="fr-FR" sz="2000" dirty="0" smtClean="0"/>
              <a:t>               &lt;</a:t>
            </a:r>
            <a:r>
              <a:rPr lang="fr-FR" sz="2000" dirty="0"/>
              <a:t>li class="item-3"&gt;3&lt;/li&gt;</a:t>
            </a:r>
          </a:p>
          <a:p>
            <a:pPr marL="0" indent="0">
              <a:buNone/>
            </a:pPr>
            <a:r>
              <a:rPr lang="fr-FR" sz="2000" dirty="0" smtClean="0"/>
              <a:t>            &lt;/</a:t>
            </a:r>
            <a:r>
              <a:rPr lang="fr-FR" sz="2000" dirty="0" err="1"/>
              <a:t>ul</a:t>
            </a:r>
            <a:r>
              <a:rPr lang="fr-FR" sz="2000" dirty="0"/>
              <a:t>&gt;</a:t>
            </a:r>
          </a:p>
          <a:p>
            <a:pPr marL="0" indent="0">
              <a:buNone/>
            </a:pPr>
            <a:r>
              <a:rPr lang="fr-FR" sz="2000" dirty="0" smtClean="0"/>
              <a:t>         &lt;/</a:t>
            </a:r>
            <a:r>
              <a:rPr lang="fr-FR" sz="2000" dirty="0"/>
              <a:t>li&gt;</a:t>
            </a:r>
          </a:p>
          <a:p>
            <a:pPr marL="0" indent="0">
              <a:buNone/>
            </a:pPr>
            <a:r>
              <a:rPr lang="fr-FR" sz="2000" dirty="0" smtClean="0"/>
              <a:t>         &lt;</a:t>
            </a:r>
            <a:r>
              <a:rPr lang="fr-FR" sz="2000" dirty="0"/>
              <a:t>li class="item-c"&gt;C&lt;/li&gt;</a:t>
            </a:r>
          </a:p>
          <a:p>
            <a:pPr marL="0" indent="0">
              <a:buNone/>
            </a:pPr>
            <a:r>
              <a:rPr lang="fr-FR" sz="2000" dirty="0" smtClean="0"/>
              <a:t>      &lt;/</a:t>
            </a:r>
            <a:r>
              <a:rPr lang="fr-FR" sz="2000" dirty="0" err="1"/>
              <a:t>ul</a:t>
            </a:r>
            <a:r>
              <a:rPr lang="fr-FR" sz="2000" dirty="0"/>
              <a:t>&gt;</a:t>
            </a:r>
          </a:p>
          <a:p>
            <a:pPr marL="0" indent="0">
              <a:buNone/>
            </a:pPr>
            <a:r>
              <a:rPr lang="fr-FR" sz="2000" dirty="0" smtClean="0"/>
              <a:t>   &lt;/</a:t>
            </a:r>
            <a:r>
              <a:rPr lang="fr-FR" sz="2000" dirty="0"/>
              <a:t>li&gt;</a:t>
            </a:r>
          </a:p>
          <a:p>
            <a:pPr marL="0" indent="0">
              <a:buNone/>
            </a:pPr>
            <a:r>
              <a:rPr lang="fr-FR" sz="2000" dirty="0" smtClean="0"/>
              <a:t>   &lt;</a:t>
            </a:r>
            <a:r>
              <a:rPr lang="fr-FR" sz="2000" dirty="0"/>
              <a:t>li class="item-iii"&gt;III&lt;/li&gt;</a:t>
            </a:r>
          </a:p>
          <a:p>
            <a:pPr marL="0" indent="0">
              <a:buNone/>
            </a:pPr>
            <a:r>
              <a:rPr lang="fr-FR" sz="2000" dirty="0"/>
              <a:t>&lt;/</a:t>
            </a:r>
            <a:r>
              <a:rPr lang="fr-FR" sz="2000" dirty="0" err="1"/>
              <a:t>ul</a:t>
            </a:r>
            <a:r>
              <a:rPr lang="fr-FR" sz="2000" dirty="0"/>
              <a:t>&gt;</a:t>
            </a:r>
          </a:p>
          <a:p>
            <a:pPr marL="0" indent="0">
              <a:buNone/>
            </a:pPr>
            <a:r>
              <a:rPr lang="fr-FR" sz="2000" dirty="0"/>
              <a:t>&lt;script</a:t>
            </a:r>
            <a:r>
              <a:rPr lang="fr-FR" sz="2000" dirty="0" smtClean="0"/>
              <a:t>&gt;</a:t>
            </a:r>
          </a:p>
          <a:p>
            <a:pPr marL="0" indent="0">
              <a:buNone/>
            </a:pPr>
            <a:r>
              <a:rPr lang="fr-FR" sz="2300" b="1" dirty="0" smtClean="0">
                <a:solidFill>
                  <a:schemeClr val="accent2">
                    <a:lumMod val="75000"/>
                  </a:schemeClr>
                </a:solidFill>
              </a:rPr>
              <a:t>$(</a:t>
            </a:r>
            <a:r>
              <a:rPr lang="fr-FR" sz="2300" b="1" dirty="0">
                <a:solidFill>
                  <a:schemeClr val="accent2">
                    <a:lumMod val="75000"/>
                  </a:schemeClr>
                </a:solidFill>
              </a:rPr>
              <a:t>'</a:t>
            </a:r>
            <a:r>
              <a:rPr lang="fr-FR" sz="2300" b="1" dirty="0" err="1">
                <a:solidFill>
                  <a:schemeClr val="accent2">
                    <a:lumMod val="75000"/>
                  </a:schemeClr>
                </a:solidFill>
              </a:rPr>
              <a:t>li.item-a</a:t>
            </a:r>
            <a:r>
              <a:rPr lang="fr-FR" sz="2300" b="1" dirty="0">
                <a:solidFill>
                  <a:schemeClr val="accent2">
                    <a:lumMod val="75000"/>
                  </a:schemeClr>
                </a:solidFill>
              </a:rPr>
              <a:t>').</a:t>
            </a:r>
            <a:r>
              <a:rPr lang="fr-FR" sz="2300" b="1" dirty="0" err="1">
                <a:solidFill>
                  <a:schemeClr val="accent2">
                    <a:lumMod val="75000"/>
                  </a:schemeClr>
                </a:solidFill>
              </a:rPr>
              <a:t>offsetParent</a:t>
            </a:r>
            <a:r>
              <a:rPr lang="fr-FR" sz="2300" b="1" dirty="0">
                <a:solidFill>
                  <a:schemeClr val="accent2">
                    <a:lumMod val="75000"/>
                  </a:schemeClr>
                </a:solidFill>
              </a:rPr>
              <a:t>().</a:t>
            </a:r>
            <a:r>
              <a:rPr lang="fr-FR" sz="2300" b="1" dirty="0" err="1">
                <a:solidFill>
                  <a:schemeClr val="accent2">
                    <a:lumMod val="75000"/>
                  </a:schemeClr>
                </a:solidFill>
              </a:rPr>
              <a:t>css</a:t>
            </a:r>
            <a:r>
              <a:rPr lang="fr-FR" sz="2300" b="1" dirty="0">
                <a:solidFill>
                  <a:schemeClr val="accent2">
                    <a:lumMod val="75000"/>
                  </a:schemeClr>
                </a:solidFill>
              </a:rPr>
              <a:t>('background-</a:t>
            </a:r>
            <a:r>
              <a:rPr lang="fr-FR" sz="2300" b="1" dirty="0" err="1">
                <a:solidFill>
                  <a:schemeClr val="accent2">
                    <a:lumMod val="75000"/>
                  </a:schemeClr>
                </a:solidFill>
              </a:rPr>
              <a:t>color</a:t>
            </a:r>
            <a:r>
              <a:rPr lang="fr-FR" sz="2300" b="1" dirty="0">
                <a:solidFill>
                  <a:schemeClr val="accent2">
                    <a:lumMod val="75000"/>
                  </a:schemeClr>
                </a:solidFill>
              </a:rPr>
              <a:t>', </a:t>
            </a:r>
            <a:r>
              <a:rPr lang="fr-FR" sz="2300" b="1" dirty="0" smtClean="0">
                <a:solidFill>
                  <a:schemeClr val="accent2">
                    <a:lumMod val="75000"/>
                  </a:schemeClr>
                </a:solidFill>
              </a:rPr>
              <a:t>'</a:t>
            </a:r>
            <a:r>
              <a:rPr lang="fr-FR" sz="2300" b="1" dirty="0" err="1" smtClean="0">
                <a:solidFill>
                  <a:schemeClr val="accent2">
                    <a:lumMod val="75000"/>
                  </a:schemeClr>
                </a:solidFill>
              </a:rPr>
              <a:t>yellow</a:t>
            </a:r>
            <a:r>
              <a:rPr lang="fr-FR" sz="2300" b="1" dirty="0" smtClean="0">
                <a:solidFill>
                  <a:schemeClr val="accent2">
                    <a:lumMod val="75000"/>
                  </a:schemeClr>
                </a:solidFill>
              </a:rPr>
              <a:t>');</a:t>
            </a:r>
          </a:p>
          <a:p>
            <a:pPr marL="0" indent="0">
              <a:buNone/>
            </a:pPr>
            <a:r>
              <a:rPr lang="fr-FR" sz="2000" dirty="0" smtClean="0"/>
              <a:t>&lt;/</a:t>
            </a:r>
            <a:r>
              <a:rPr lang="fr-FR" sz="2000" dirty="0"/>
              <a:t>script&gt;</a:t>
            </a:r>
          </a:p>
          <a:p>
            <a:pPr marL="0" indent="0">
              <a:buNone/>
            </a:pPr>
            <a:endParaRPr lang="fr-FR" sz="2000" dirty="0" smtClean="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718" y="3140968"/>
            <a:ext cx="4669753" cy="256525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32503666"/>
      </p:ext>
    </p:extLst>
  </p:cSld>
  <p:clrMapOvr>
    <a:masterClrMapping/>
  </p:clrMapOvr>
  <p:transition spd="slow">
    <p:wipe dir="d"/>
  </p:transition>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pageX</a:t>
            </a:r>
            <a:r>
              <a:rPr lang="fr-FR" sz="2800" b="1" i="1" dirty="0" smtClean="0">
                <a:solidFill>
                  <a:schemeClr val="accent2">
                    <a:lumMod val="75000"/>
                  </a:schemeClr>
                </a:solidFill>
              </a:rPr>
              <a:t> .</a:t>
            </a:r>
            <a:r>
              <a:rPr lang="fr-FR" sz="2800" b="1" i="1" dirty="0" err="1" smtClean="0">
                <a:solidFill>
                  <a:schemeClr val="accent2">
                    <a:lumMod val="75000"/>
                  </a:schemeClr>
                </a:solidFill>
              </a:rPr>
              <a:t>pageY</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445224"/>
          </a:xfrm>
        </p:spPr>
        <p:txBody>
          <a:bodyPr numCol="1">
            <a:normAutofit/>
          </a:bodyPr>
          <a:lstStyle/>
          <a:p>
            <a:pPr marL="0" indent="0">
              <a:buNone/>
            </a:pPr>
            <a:r>
              <a:rPr lang="fr-FR" sz="2000" b="1" dirty="0" err="1" smtClean="0">
                <a:solidFill>
                  <a:schemeClr val="tx2">
                    <a:lumMod val="75000"/>
                  </a:schemeClr>
                </a:solidFill>
              </a:rPr>
              <a:t>event</a:t>
            </a:r>
            <a:r>
              <a:rPr lang="fr-FR" sz="2000" b="1" dirty="0" smtClean="0">
                <a:solidFill>
                  <a:schemeClr val="accent2">
                    <a:lumMod val="75000"/>
                  </a:schemeClr>
                </a:solidFill>
              </a:rPr>
              <a:t>. </a:t>
            </a:r>
            <a:r>
              <a:rPr lang="fr-FR" sz="2000" b="1" dirty="0" err="1" smtClean="0">
                <a:solidFill>
                  <a:schemeClr val="accent2">
                    <a:lumMod val="75000"/>
                  </a:schemeClr>
                </a:solidFill>
              </a:rPr>
              <a:t>pageX</a:t>
            </a:r>
            <a:endParaRPr lang="fr-FR" sz="2000" b="1" dirty="0" smtClean="0">
              <a:solidFill>
                <a:schemeClr val="accent2">
                  <a:lumMod val="75000"/>
                </a:schemeClr>
              </a:solidFill>
            </a:endParaRPr>
          </a:p>
          <a:p>
            <a:pPr marL="0" indent="0">
              <a:buNone/>
            </a:pPr>
            <a:r>
              <a:rPr lang="fr-FR" sz="2000" dirty="0" smtClean="0"/>
              <a:t>Retourne la position horizontale de la souris relative au coin supérieur gauche du document.</a:t>
            </a:r>
          </a:p>
          <a:p>
            <a:pPr marL="0" indent="0">
              <a:buNone/>
            </a:pPr>
            <a:r>
              <a:rPr lang="fr-FR" sz="2000" dirty="0" smtClean="0"/>
              <a:t>Cette position est définie en pixels.</a:t>
            </a:r>
          </a:p>
          <a:p>
            <a:pPr marL="0" indent="0">
              <a:buNone/>
            </a:pPr>
            <a:endParaRPr lang="fr-FR" sz="2000" dirty="0"/>
          </a:p>
          <a:p>
            <a:pPr marL="0" indent="0">
              <a:buNone/>
            </a:pPr>
            <a:r>
              <a:rPr lang="fr-FR" sz="2000" b="1" dirty="0" err="1">
                <a:solidFill>
                  <a:schemeClr val="tx2">
                    <a:lumMod val="75000"/>
                  </a:schemeClr>
                </a:solidFill>
              </a:rPr>
              <a:t>event</a:t>
            </a:r>
            <a:r>
              <a:rPr lang="fr-FR" sz="2000" b="1" dirty="0">
                <a:solidFill>
                  <a:schemeClr val="accent2">
                    <a:lumMod val="75000"/>
                  </a:schemeClr>
                </a:solidFill>
              </a:rPr>
              <a:t>. </a:t>
            </a:r>
            <a:r>
              <a:rPr lang="fr-FR" sz="2000" b="1" dirty="0" err="1" smtClean="0">
                <a:solidFill>
                  <a:schemeClr val="accent2">
                    <a:lumMod val="75000"/>
                  </a:schemeClr>
                </a:solidFill>
              </a:rPr>
              <a:t>pageY</a:t>
            </a:r>
            <a:endParaRPr lang="fr-FR" sz="2000" b="1" dirty="0">
              <a:solidFill>
                <a:schemeClr val="accent2">
                  <a:lumMod val="75000"/>
                </a:schemeClr>
              </a:solidFill>
            </a:endParaRPr>
          </a:p>
          <a:p>
            <a:pPr marL="0" indent="0">
              <a:buNone/>
            </a:pPr>
            <a:r>
              <a:rPr lang="fr-FR" sz="2000" dirty="0"/>
              <a:t>Retourne la position </a:t>
            </a:r>
            <a:r>
              <a:rPr lang="fr-FR" sz="2000" dirty="0" smtClean="0"/>
              <a:t>verticale de </a:t>
            </a:r>
            <a:r>
              <a:rPr lang="fr-FR" sz="2000" dirty="0"/>
              <a:t>la souris relative au coin supérieur gauche du document.</a:t>
            </a:r>
          </a:p>
          <a:p>
            <a:pPr marL="0" indent="0">
              <a:buNone/>
            </a:pPr>
            <a:r>
              <a:rPr lang="fr-FR" sz="2000" dirty="0"/>
              <a:t>Cette position est définie en pixels.</a:t>
            </a:r>
          </a:p>
          <a:p>
            <a:pPr marL="0" indent="0">
              <a:buNone/>
            </a:pPr>
            <a:endParaRPr lang="fr-FR" sz="2000" dirty="0" smtClean="0"/>
          </a:p>
        </p:txBody>
      </p:sp>
    </p:spTree>
    <p:extLst>
      <p:ext uri="{BB962C8B-B14F-4D97-AF65-F5344CB8AC3E}">
        <p14:creationId xmlns:p14="http://schemas.microsoft.com/office/powerpoint/2010/main" val="2639501170"/>
      </p:ext>
    </p:extLst>
  </p:cSld>
  <p:clrMapOvr>
    <a:masterClrMapping/>
  </p:clrMapOvr>
  <p:transition spd="slow">
    <p:wipe dir="d"/>
  </p:transition>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pageX</a:t>
            </a:r>
            <a:r>
              <a:rPr lang="fr-FR" sz="2800" b="1" i="1" dirty="0" smtClean="0">
                <a:solidFill>
                  <a:schemeClr val="accent2">
                    <a:lumMod val="75000"/>
                  </a:schemeClr>
                </a:solidFill>
              </a:rPr>
              <a:t> .</a:t>
            </a:r>
            <a:r>
              <a:rPr lang="fr-FR" sz="2800" b="1" i="1" dirty="0" err="1" smtClean="0">
                <a:solidFill>
                  <a:schemeClr val="accent2">
                    <a:lumMod val="75000"/>
                  </a:schemeClr>
                </a:solidFill>
              </a:rPr>
              <a:t>pageY</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62000" y="1556792"/>
            <a:ext cx="8274496" cy="5301208"/>
          </a:xfrm>
        </p:spPr>
        <p:txBody>
          <a:bodyPr numCol="1">
            <a:normAutofit/>
          </a:bodyPr>
          <a:lstStyle/>
          <a:p>
            <a:pPr marL="0" indent="0">
              <a:buNone/>
            </a:pPr>
            <a:r>
              <a:rPr lang="fr-FR" sz="2000" dirty="0" smtClean="0"/>
              <a:t>Exemple :</a:t>
            </a:r>
          </a:p>
          <a:p>
            <a:pPr marL="0" indent="0">
              <a:buNone/>
            </a:pPr>
            <a:r>
              <a:rPr lang="fr-FR" sz="2000" dirty="0" smtClean="0"/>
              <a:t>&lt;</a:t>
            </a:r>
            <a:r>
              <a:rPr lang="fr-FR" sz="2000" dirty="0"/>
              <a:t>style</a:t>
            </a:r>
            <a:r>
              <a:rPr lang="fr-FR" sz="2000" dirty="0" smtClean="0"/>
              <a:t>&gt;</a:t>
            </a:r>
          </a:p>
          <a:p>
            <a:pPr marL="0" indent="0">
              <a:buNone/>
            </a:pPr>
            <a:r>
              <a:rPr lang="fr-FR" sz="2000" dirty="0" smtClean="0"/>
              <a:t>body </a:t>
            </a:r>
            <a:r>
              <a:rPr lang="fr-FR" sz="2000" dirty="0"/>
              <a:t>{background-</a:t>
            </a:r>
            <a:r>
              <a:rPr lang="fr-FR" sz="2000" dirty="0" err="1"/>
              <a:t>color</a:t>
            </a:r>
            <a:r>
              <a:rPr lang="fr-FR" sz="2000" dirty="0"/>
              <a:t>: #</a:t>
            </a:r>
            <a:r>
              <a:rPr lang="fr-FR" sz="2000" dirty="0" err="1"/>
              <a:t>eef</a:t>
            </a:r>
            <a:r>
              <a:rPr lang="fr-FR" sz="2000" dirty="0"/>
              <a:t>; }</a:t>
            </a:r>
          </a:p>
          <a:p>
            <a:pPr marL="0" indent="0">
              <a:buNone/>
            </a:pPr>
            <a:r>
              <a:rPr lang="fr-FR" sz="2000" dirty="0"/>
              <a:t>div { </a:t>
            </a:r>
            <a:r>
              <a:rPr lang="fr-FR" sz="2000" dirty="0" err="1"/>
              <a:t>padding</a:t>
            </a:r>
            <a:r>
              <a:rPr lang="fr-FR" sz="2000" dirty="0"/>
              <a:t>: 20px; </a:t>
            </a:r>
            <a:r>
              <a:rPr lang="fr-FR" sz="2000" dirty="0" smtClean="0"/>
              <a:t>}</a:t>
            </a:r>
          </a:p>
          <a:p>
            <a:pPr marL="0" indent="0">
              <a:buNone/>
            </a:pPr>
            <a:r>
              <a:rPr lang="fr-FR" sz="2000" dirty="0" smtClean="0"/>
              <a:t>&lt;/</a:t>
            </a:r>
            <a:r>
              <a:rPr lang="fr-FR" sz="2000" dirty="0"/>
              <a:t>style&gt;</a:t>
            </a:r>
          </a:p>
          <a:p>
            <a:pPr marL="0" indent="0">
              <a:buNone/>
            </a:pPr>
            <a:r>
              <a:rPr lang="fr-FR" sz="2000" dirty="0" smtClean="0"/>
              <a:t>&lt;</a:t>
            </a:r>
            <a:r>
              <a:rPr lang="fr-FR" sz="2000" dirty="0"/>
              <a:t>body&gt;</a:t>
            </a:r>
          </a:p>
          <a:p>
            <a:pPr marL="0" indent="0">
              <a:buNone/>
            </a:pPr>
            <a:r>
              <a:rPr lang="fr-FR" sz="2000" dirty="0"/>
              <a:t>&lt;div id="log"&gt;&lt;/div&gt;</a:t>
            </a:r>
          </a:p>
          <a:p>
            <a:pPr marL="0" indent="0">
              <a:buNone/>
            </a:pPr>
            <a:r>
              <a:rPr lang="fr-FR" sz="2000" dirty="0"/>
              <a:t>&lt;script</a:t>
            </a:r>
            <a:r>
              <a:rPr lang="fr-FR" sz="2000" dirty="0" smtClean="0"/>
              <a:t>&gt;</a:t>
            </a:r>
          </a:p>
          <a:p>
            <a:pPr marL="0" indent="0">
              <a:buNone/>
            </a:pPr>
            <a:r>
              <a:rPr lang="fr-FR" sz="2000" dirty="0" smtClean="0"/>
              <a:t>$(</a:t>
            </a:r>
            <a:r>
              <a:rPr lang="fr-FR" sz="2000" dirty="0"/>
              <a:t>document).on('</a:t>
            </a:r>
            <a:r>
              <a:rPr lang="fr-FR" sz="2000" dirty="0" err="1"/>
              <a:t>mousemove</a:t>
            </a:r>
            <a:r>
              <a:rPr lang="fr-FR" sz="2000" dirty="0"/>
              <a:t>',</a:t>
            </a:r>
            <a:r>
              <a:rPr lang="fr-FR" sz="2000" dirty="0" err="1"/>
              <a:t>function</a:t>
            </a:r>
            <a:r>
              <a:rPr lang="fr-FR" sz="2000" dirty="0"/>
              <a:t>(e){</a:t>
            </a:r>
          </a:p>
          <a:p>
            <a:pPr marL="0" indent="0">
              <a:buNone/>
            </a:pPr>
            <a:r>
              <a:rPr lang="fr-FR" sz="2000" b="1" dirty="0">
                <a:solidFill>
                  <a:schemeClr val="accent2">
                    <a:lumMod val="75000"/>
                  </a:schemeClr>
                </a:solidFill>
              </a:rPr>
              <a:t>$("#log").</a:t>
            </a:r>
            <a:r>
              <a:rPr lang="fr-FR" sz="2000" b="1" dirty="0" err="1">
                <a:solidFill>
                  <a:schemeClr val="accent2">
                    <a:lumMod val="75000"/>
                  </a:schemeClr>
                </a:solidFill>
              </a:rPr>
              <a:t>text</a:t>
            </a:r>
            <a:r>
              <a:rPr lang="fr-FR" sz="2000" b="1" dirty="0">
                <a:solidFill>
                  <a:schemeClr val="accent2">
                    <a:lumMod val="75000"/>
                  </a:schemeClr>
                </a:solidFill>
              </a:rPr>
              <a:t>("</a:t>
            </a:r>
            <a:r>
              <a:rPr lang="fr-FR" sz="2000" b="1" dirty="0" err="1">
                <a:solidFill>
                  <a:schemeClr val="accent2">
                    <a:lumMod val="75000"/>
                  </a:schemeClr>
                </a:solidFill>
              </a:rPr>
              <a:t>e.pageX</a:t>
            </a:r>
            <a:r>
              <a:rPr lang="fr-FR" sz="2000" b="1" dirty="0">
                <a:solidFill>
                  <a:schemeClr val="accent2">
                    <a:lumMod val="75000"/>
                  </a:schemeClr>
                </a:solidFill>
              </a:rPr>
              <a:t>: " + </a:t>
            </a:r>
            <a:r>
              <a:rPr lang="fr-FR" sz="2000" b="1" dirty="0" err="1">
                <a:solidFill>
                  <a:schemeClr val="accent2">
                    <a:lumMod val="75000"/>
                  </a:schemeClr>
                </a:solidFill>
              </a:rPr>
              <a:t>e.pageX</a:t>
            </a:r>
            <a:r>
              <a:rPr lang="fr-FR" sz="2000" b="1" dirty="0">
                <a:solidFill>
                  <a:schemeClr val="accent2">
                    <a:lumMod val="75000"/>
                  </a:schemeClr>
                </a:solidFill>
              </a:rPr>
              <a:t> + ", </a:t>
            </a:r>
            <a:r>
              <a:rPr lang="fr-FR" sz="2000" b="1" dirty="0" err="1">
                <a:solidFill>
                  <a:schemeClr val="accent2">
                    <a:lumMod val="75000"/>
                  </a:schemeClr>
                </a:solidFill>
              </a:rPr>
              <a:t>e.pageY</a:t>
            </a:r>
            <a:r>
              <a:rPr lang="fr-FR" sz="2000" b="1" dirty="0">
                <a:solidFill>
                  <a:schemeClr val="accent2">
                    <a:lumMod val="75000"/>
                  </a:schemeClr>
                </a:solidFill>
              </a:rPr>
              <a:t>: " + </a:t>
            </a:r>
            <a:r>
              <a:rPr lang="fr-FR" sz="2000" b="1" dirty="0" err="1">
                <a:solidFill>
                  <a:schemeClr val="accent2">
                    <a:lumMod val="75000"/>
                  </a:schemeClr>
                </a:solidFill>
              </a:rPr>
              <a:t>e.pageY</a:t>
            </a:r>
            <a:r>
              <a:rPr lang="fr-FR" sz="2000" b="1" dirty="0">
                <a:solidFill>
                  <a:schemeClr val="accent2">
                    <a:lumMod val="75000"/>
                  </a:schemeClr>
                </a:solidFill>
              </a:rPr>
              <a:t>);</a:t>
            </a:r>
          </a:p>
          <a:p>
            <a:pPr marL="0" indent="0">
              <a:buNone/>
            </a:pPr>
            <a:r>
              <a:rPr lang="fr-FR" sz="2000" dirty="0"/>
              <a:t>}); </a:t>
            </a:r>
            <a:endParaRPr lang="fr-FR" sz="2000" dirty="0" smtClean="0"/>
          </a:p>
          <a:p>
            <a:pPr marL="0" indent="0">
              <a:buNone/>
            </a:pPr>
            <a:r>
              <a:rPr lang="fr-FR" sz="2000" dirty="0" smtClean="0"/>
              <a:t>&lt;/</a:t>
            </a:r>
            <a:r>
              <a:rPr lang="fr-FR" sz="2000" dirty="0"/>
              <a:t>script&gt;</a:t>
            </a:r>
          </a:p>
          <a:p>
            <a:pPr marL="0" indent="0">
              <a:buNone/>
            </a:pPr>
            <a:r>
              <a:rPr lang="fr-FR" sz="2000" dirty="0"/>
              <a:t>&lt;/body</a:t>
            </a:r>
            <a:r>
              <a:rPr lang="fr-FR" sz="2000" dirty="0" smtClean="0"/>
              <a:t>&gt;</a:t>
            </a:r>
            <a:endParaRPr lang="fr-FR" sz="2000" dirty="0"/>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871" y="0"/>
            <a:ext cx="4457700" cy="444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1240396"/>
      </p:ext>
    </p:extLst>
  </p:cSld>
  <p:clrMapOvr>
    <a:masterClrMapping/>
  </p:clrMapOvr>
  <p:transition spd="slow">
    <p:wipe dir="d"/>
  </p:transition>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inArray</a:t>
            </a:r>
            <a:r>
              <a:rPr lang="fr-FR" sz="2800" b="1" i="1" dirty="0" smtClean="0">
                <a:solidFill>
                  <a:schemeClr val="accent2">
                    <a:lumMod val="75000"/>
                  </a:schemeClr>
                </a:solidFill>
              </a:rPr>
              <a:t>(</a:t>
            </a:r>
            <a:r>
              <a:rPr lang="fr-FR" sz="2800" b="1" i="1" dirty="0" err="1" smtClean="0">
                <a:solidFill>
                  <a:schemeClr val="tx2">
                    <a:lumMod val="75000"/>
                  </a:schemeClr>
                </a:solidFill>
              </a:rPr>
              <a:t>valeur,tableau</a:t>
            </a:r>
            <a:r>
              <a:rPr lang="fr-FR" sz="2800" b="1" i="1" dirty="0" smtClean="0">
                <a:solidFill>
                  <a:schemeClr val="tx2">
                    <a:lumMod val="75000"/>
                  </a:schemeClr>
                </a:solidFill>
              </a:rPr>
              <a:t>[,depuis]</a:t>
            </a:r>
            <a:r>
              <a:rPr lang="fr-FR" sz="2800" b="1" i="1" dirty="0" smtClean="0">
                <a:solidFill>
                  <a:schemeClr val="accent2">
                    <a:lumMod val="75000"/>
                  </a:schemeClr>
                </a:solidFill>
              </a:rPr>
              <a:t>)</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445224"/>
          </a:xfrm>
        </p:spPr>
        <p:txBody>
          <a:bodyPr numCol="1">
            <a:normAutofit/>
          </a:bodyPr>
          <a:lstStyle/>
          <a:p>
            <a:pPr marL="0" indent="0">
              <a:buNone/>
            </a:pPr>
            <a:r>
              <a:rPr lang="fr-FR" sz="2000" b="1" dirty="0" smtClean="0">
                <a:solidFill>
                  <a:schemeClr val="tx2">
                    <a:lumMod val="75000"/>
                  </a:schemeClr>
                </a:solidFill>
              </a:rPr>
              <a:t>$</a:t>
            </a:r>
            <a:r>
              <a:rPr lang="fr-FR" sz="2000" b="1" dirty="0" smtClean="0">
                <a:solidFill>
                  <a:schemeClr val="accent2">
                    <a:lumMod val="75000"/>
                  </a:schemeClr>
                </a:solidFill>
              </a:rPr>
              <a:t> </a:t>
            </a:r>
            <a:r>
              <a:rPr lang="fr-FR" sz="2000" b="1" dirty="0">
                <a:solidFill>
                  <a:schemeClr val="accent2">
                    <a:lumMod val="75000"/>
                  </a:schemeClr>
                </a:solidFill>
              </a:rPr>
              <a:t>.</a:t>
            </a:r>
            <a:r>
              <a:rPr lang="fr-FR" sz="2000" b="1" dirty="0" err="1">
                <a:solidFill>
                  <a:schemeClr val="accent2">
                    <a:lumMod val="75000"/>
                  </a:schemeClr>
                </a:solidFill>
              </a:rPr>
              <a:t>inArray</a:t>
            </a:r>
            <a:r>
              <a:rPr lang="fr-FR" sz="2000" b="1" dirty="0">
                <a:solidFill>
                  <a:schemeClr val="accent2">
                    <a:lumMod val="75000"/>
                  </a:schemeClr>
                </a:solidFill>
              </a:rPr>
              <a:t>(</a:t>
            </a:r>
            <a:r>
              <a:rPr lang="fr-FR" sz="2000" b="1" dirty="0" err="1">
                <a:solidFill>
                  <a:schemeClr val="tx2">
                    <a:lumMod val="75000"/>
                  </a:schemeClr>
                </a:solidFill>
              </a:rPr>
              <a:t>valeur,tableau</a:t>
            </a:r>
            <a:r>
              <a:rPr lang="fr-FR" sz="2000" b="1" dirty="0">
                <a:solidFill>
                  <a:schemeClr val="tx2">
                    <a:lumMod val="75000"/>
                  </a:schemeClr>
                </a:solidFill>
              </a:rPr>
              <a:t>[,depuis]</a:t>
            </a:r>
            <a:r>
              <a:rPr lang="fr-FR" sz="2000" b="1" dirty="0">
                <a:solidFill>
                  <a:schemeClr val="accent2">
                    <a:lumMod val="75000"/>
                  </a:schemeClr>
                </a:solidFill>
              </a:rPr>
              <a:t>)</a:t>
            </a:r>
            <a:endParaRPr lang="fr-FR" sz="2000" b="1" dirty="0" smtClean="0">
              <a:solidFill>
                <a:schemeClr val="accent2">
                  <a:lumMod val="75000"/>
                </a:schemeClr>
              </a:solidFill>
            </a:endParaRPr>
          </a:p>
          <a:p>
            <a:pPr marL="0" indent="0">
              <a:buNone/>
            </a:pPr>
            <a:r>
              <a:rPr lang="fr-FR" sz="2000" dirty="0" smtClean="0"/>
              <a:t>Recherche une valeur dans un tableau et retourne </a:t>
            </a:r>
            <a:r>
              <a:rPr lang="fr-FR" sz="2000" dirty="0"/>
              <a:t>s</a:t>
            </a:r>
            <a:r>
              <a:rPr lang="fr-FR" sz="2000" dirty="0" smtClean="0"/>
              <a:t>a position (index), -1 si la valeur n'est pas trouvée.</a:t>
            </a:r>
          </a:p>
          <a:p>
            <a:pPr marL="0" indent="0">
              <a:buNone/>
            </a:pPr>
            <a:endParaRPr lang="fr-FR" sz="2000" dirty="0"/>
          </a:p>
          <a:p>
            <a:pPr marL="0" indent="0">
              <a:buNone/>
            </a:pPr>
            <a:r>
              <a:rPr lang="fr-FR" sz="2000" b="1" dirty="0" smtClean="0">
                <a:solidFill>
                  <a:schemeClr val="tx2">
                    <a:lumMod val="75000"/>
                  </a:schemeClr>
                </a:solidFill>
              </a:rPr>
              <a:t>valeur :</a:t>
            </a:r>
          </a:p>
          <a:p>
            <a:pPr marL="0" indent="0">
              <a:buNone/>
            </a:pPr>
            <a:r>
              <a:rPr lang="fr-FR" sz="2000" dirty="0" smtClean="0"/>
              <a:t>Toute valeur pouvant être recherchée.</a:t>
            </a:r>
          </a:p>
          <a:p>
            <a:pPr marL="0" indent="0">
              <a:buNone/>
            </a:pPr>
            <a:endParaRPr lang="fr-FR" sz="2000" dirty="0"/>
          </a:p>
          <a:p>
            <a:pPr marL="0" indent="0">
              <a:buNone/>
            </a:pPr>
            <a:r>
              <a:rPr lang="fr-FR" sz="2000" b="1" dirty="0" smtClean="0">
                <a:solidFill>
                  <a:schemeClr val="tx2">
                    <a:lumMod val="75000"/>
                  </a:schemeClr>
                </a:solidFill>
              </a:rPr>
              <a:t>tableau :</a:t>
            </a:r>
          </a:p>
          <a:p>
            <a:pPr marL="0" indent="0">
              <a:buNone/>
            </a:pPr>
            <a:r>
              <a:rPr lang="fr-FR" sz="2000" dirty="0" smtClean="0"/>
              <a:t>Un tableau (</a:t>
            </a:r>
            <a:r>
              <a:rPr lang="fr-FR" sz="2000" dirty="0" err="1" smtClean="0"/>
              <a:t>Array</a:t>
            </a:r>
            <a:r>
              <a:rPr lang="fr-FR" sz="2000" dirty="0" smtClean="0"/>
              <a:t>). (Une chaîne de caractères est un tableau)</a:t>
            </a:r>
          </a:p>
          <a:p>
            <a:pPr marL="0" indent="0">
              <a:buNone/>
            </a:pPr>
            <a:endParaRPr lang="fr-FR" sz="2000" dirty="0"/>
          </a:p>
          <a:p>
            <a:pPr marL="0" indent="0">
              <a:buNone/>
            </a:pPr>
            <a:r>
              <a:rPr lang="fr-FR" sz="2000" b="1" dirty="0">
                <a:solidFill>
                  <a:schemeClr val="tx2">
                    <a:lumMod val="75000"/>
                  </a:schemeClr>
                </a:solidFill>
              </a:rPr>
              <a:t>depuis :</a:t>
            </a:r>
          </a:p>
          <a:p>
            <a:pPr marL="0" indent="0">
              <a:buNone/>
            </a:pPr>
            <a:r>
              <a:rPr lang="fr-FR" sz="2000" dirty="0" smtClean="0"/>
              <a:t>Optionnel. Position à partie de laquelle la recherche est faite.</a:t>
            </a:r>
            <a:endParaRPr lang="fr-FR" sz="2000" dirty="0"/>
          </a:p>
          <a:p>
            <a:pPr marL="0" indent="0">
              <a:buNone/>
            </a:pPr>
            <a:endParaRPr lang="fr-FR" sz="2000" dirty="0" smtClean="0"/>
          </a:p>
        </p:txBody>
      </p:sp>
    </p:spTree>
    <p:extLst>
      <p:ext uri="{BB962C8B-B14F-4D97-AF65-F5344CB8AC3E}">
        <p14:creationId xmlns:p14="http://schemas.microsoft.com/office/powerpoint/2010/main" val="2043892940"/>
      </p:ext>
    </p:extLst>
  </p:cSld>
  <p:clrMapOvr>
    <a:masterClrMapping/>
  </p:clrMapOvr>
  <p:transition spd="slow">
    <p:wipe dir="d"/>
  </p:transition>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inArray</a:t>
            </a:r>
            <a:r>
              <a:rPr lang="fr-FR" sz="2800" b="1" i="1" dirty="0" smtClean="0">
                <a:solidFill>
                  <a:schemeClr val="accent2">
                    <a:lumMod val="75000"/>
                  </a:schemeClr>
                </a:solidFill>
              </a:rPr>
              <a:t>(</a:t>
            </a:r>
            <a:r>
              <a:rPr lang="fr-FR" sz="2800" b="1" i="1" dirty="0" err="1" smtClean="0">
                <a:solidFill>
                  <a:schemeClr val="tx2">
                    <a:lumMod val="75000"/>
                  </a:schemeClr>
                </a:solidFill>
              </a:rPr>
              <a:t>valeur,tableau</a:t>
            </a:r>
            <a:r>
              <a:rPr lang="fr-FR" sz="2800" b="1" i="1" dirty="0" smtClean="0">
                <a:solidFill>
                  <a:schemeClr val="tx2">
                    <a:lumMod val="75000"/>
                  </a:schemeClr>
                </a:solidFill>
              </a:rPr>
              <a:t>[,depuis]</a:t>
            </a:r>
            <a:r>
              <a:rPr lang="fr-FR" sz="2800" b="1" i="1" dirty="0" smtClean="0">
                <a:solidFill>
                  <a:schemeClr val="accent2">
                    <a:lumMod val="75000"/>
                  </a:schemeClr>
                </a:solidFill>
              </a:rPr>
              <a:t>)</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445224"/>
          </a:xfrm>
        </p:spPr>
        <p:txBody>
          <a:bodyPr numCol="1">
            <a:normAutofit fontScale="85000" lnSpcReduction="20000"/>
          </a:bodyPr>
          <a:lstStyle/>
          <a:p>
            <a:pPr marL="0" indent="0">
              <a:buNone/>
            </a:pPr>
            <a:r>
              <a:rPr lang="fr-FR" sz="2000" dirty="0" smtClean="0"/>
              <a:t>Exemple :</a:t>
            </a:r>
          </a:p>
          <a:p>
            <a:pPr marL="0" indent="0">
              <a:buNone/>
            </a:pPr>
            <a:r>
              <a:rPr lang="fr-FR" sz="2000" dirty="0"/>
              <a:t>&lt;style&gt;</a:t>
            </a:r>
          </a:p>
          <a:p>
            <a:pPr marL="0" indent="0">
              <a:buNone/>
            </a:pPr>
            <a:r>
              <a:rPr lang="fr-FR" sz="2000" dirty="0"/>
              <a:t>div { </a:t>
            </a:r>
            <a:r>
              <a:rPr lang="fr-FR" sz="2000" dirty="0" err="1"/>
              <a:t>color:blue</a:t>
            </a:r>
            <a:r>
              <a:rPr lang="fr-FR" sz="2000" dirty="0"/>
              <a:t>; }</a:t>
            </a:r>
          </a:p>
          <a:p>
            <a:pPr marL="0" indent="0">
              <a:buNone/>
            </a:pPr>
            <a:r>
              <a:rPr lang="fr-FR" sz="2000" dirty="0" err="1"/>
              <a:t>span</a:t>
            </a:r>
            <a:r>
              <a:rPr lang="fr-FR" sz="2000" dirty="0"/>
              <a:t> { </a:t>
            </a:r>
            <a:r>
              <a:rPr lang="fr-FR" sz="2000" dirty="0" err="1"/>
              <a:t>color:red</a:t>
            </a:r>
            <a:r>
              <a:rPr lang="fr-FR" sz="2000" dirty="0"/>
              <a:t>; }</a:t>
            </a:r>
          </a:p>
          <a:p>
            <a:pPr marL="0" indent="0">
              <a:buNone/>
            </a:pPr>
            <a:r>
              <a:rPr lang="fr-FR" sz="2000" dirty="0"/>
              <a:t>&lt;/style&gt;</a:t>
            </a:r>
          </a:p>
          <a:p>
            <a:pPr marL="0" indent="0">
              <a:buNone/>
            </a:pPr>
            <a:r>
              <a:rPr lang="fr-FR" sz="2000" dirty="0" smtClean="0"/>
              <a:t>&lt;</a:t>
            </a:r>
            <a:r>
              <a:rPr lang="fr-FR" sz="2000" dirty="0"/>
              <a:t>body&gt;</a:t>
            </a:r>
          </a:p>
          <a:p>
            <a:pPr marL="0" indent="0">
              <a:buNone/>
            </a:pPr>
            <a:r>
              <a:rPr lang="fr-FR" sz="2000" dirty="0"/>
              <a:t>&lt;div&gt;"John" trouvé en &lt;</a:t>
            </a:r>
            <a:r>
              <a:rPr lang="fr-FR" sz="2000" dirty="0" err="1"/>
              <a:t>span</a:t>
            </a:r>
            <a:r>
              <a:rPr lang="fr-FR" sz="2000" dirty="0"/>
              <a:t>&gt;&lt;/</a:t>
            </a:r>
            <a:r>
              <a:rPr lang="fr-FR" sz="2000" dirty="0" err="1"/>
              <a:t>span</a:t>
            </a:r>
            <a:r>
              <a:rPr lang="fr-FR" sz="2000" dirty="0"/>
              <a:t>&gt;&lt;/div&gt;</a:t>
            </a:r>
          </a:p>
          <a:p>
            <a:pPr marL="0" indent="0">
              <a:buNone/>
            </a:pPr>
            <a:r>
              <a:rPr lang="fr-FR" sz="2000" dirty="0"/>
              <a:t>&lt;div&gt;4 trouvé en &lt;</a:t>
            </a:r>
            <a:r>
              <a:rPr lang="fr-FR" sz="2000" dirty="0" err="1"/>
              <a:t>span</a:t>
            </a:r>
            <a:r>
              <a:rPr lang="fr-FR" sz="2000" dirty="0"/>
              <a:t>&gt;&lt;/</a:t>
            </a:r>
            <a:r>
              <a:rPr lang="fr-FR" sz="2000" dirty="0" err="1"/>
              <a:t>span</a:t>
            </a:r>
            <a:r>
              <a:rPr lang="fr-FR" sz="2000" dirty="0"/>
              <a:t>&gt;&lt;/div&gt;</a:t>
            </a:r>
          </a:p>
          <a:p>
            <a:pPr marL="0" indent="0">
              <a:buNone/>
            </a:pPr>
            <a:r>
              <a:rPr lang="fr-FR" sz="2000" dirty="0"/>
              <a:t>&lt;div&gt;"Karl" non trouvé, donc égal à &lt;</a:t>
            </a:r>
            <a:r>
              <a:rPr lang="fr-FR" sz="2000" dirty="0" err="1"/>
              <a:t>span</a:t>
            </a:r>
            <a:r>
              <a:rPr lang="fr-FR" sz="2000" dirty="0"/>
              <a:t>&gt;&lt;/</a:t>
            </a:r>
            <a:r>
              <a:rPr lang="fr-FR" sz="2000" dirty="0" err="1"/>
              <a:t>span</a:t>
            </a:r>
            <a:r>
              <a:rPr lang="fr-FR" sz="2000" dirty="0"/>
              <a:t>&gt;&lt;/div&gt;</a:t>
            </a:r>
          </a:p>
          <a:p>
            <a:pPr marL="0" indent="0">
              <a:buNone/>
            </a:pPr>
            <a:r>
              <a:rPr lang="fr-FR" sz="2000" dirty="0"/>
              <a:t>&lt;div&gt;"Pete" est dans le tableau, mais pas après l'index 2, donc égal à &lt;</a:t>
            </a:r>
            <a:r>
              <a:rPr lang="fr-FR" sz="2000" dirty="0" err="1"/>
              <a:t>span</a:t>
            </a:r>
            <a:r>
              <a:rPr lang="fr-FR" sz="2000" dirty="0"/>
              <a:t>&gt;&lt;/</a:t>
            </a:r>
            <a:r>
              <a:rPr lang="fr-FR" sz="2000" dirty="0" err="1"/>
              <a:t>span</a:t>
            </a:r>
            <a:r>
              <a:rPr lang="fr-FR" sz="2000" dirty="0"/>
              <a:t>&gt;&lt;/div&gt;</a:t>
            </a:r>
          </a:p>
          <a:p>
            <a:pPr marL="0" indent="0">
              <a:buNone/>
            </a:pPr>
            <a:r>
              <a:rPr lang="fr-FR" sz="2000" dirty="0"/>
              <a:t>&lt;script</a:t>
            </a:r>
            <a:r>
              <a:rPr lang="fr-FR" sz="2000" dirty="0" smtClean="0"/>
              <a:t>&gt;</a:t>
            </a:r>
          </a:p>
          <a:p>
            <a:pPr marL="0" indent="0">
              <a:buNone/>
            </a:pPr>
            <a:r>
              <a:rPr lang="fr-FR" sz="2000" dirty="0" smtClean="0"/>
              <a:t>var tableau </a:t>
            </a:r>
            <a:r>
              <a:rPr lang="fr-FR" sz="2000" dirty="0"/>
              <a:t>= [ 4, "Pete", 8, "John" ];</a:t>
            </a:r>
          </a:p>
          <a:p>
            <a:pPr marL="0" indent="0">
              <a:buNone/>
            </a:pPr>
            <a:r>
              <a:rPr lang="fr-FR" sz="2000" dirty="0"/>
              <a:t>var $</a:t>
            </a:r>
            <a:r>
              <a:rPr lang="fr-FR" sz="2000" dirty="0" err="1"/>
              <a:t>spans</a:t>
            </a:r>
            <a:r>
              <a:rPr lang="fr-FR" sz="2000" dirty="0"/>
              <a:t> = $("</a:t>
            </a:r>
            <a:r>
              <a:rPr lang="fr-FR" sz="2000" dirty="0" err="1"/>
              <a:t>span</a:t>
            </a:r>
            <a:r>
              <a:rPr lang="fr-FR" sz="2000" dirty="0"/>
              <a:t>");</a:t>
            </a:r>
          </a:p>
          <a:p>
            <a:pPr marL="0" indent="0">
              <a:buNone/>
            </a:pPr>
            <a:r>
              <a:rPr lang="fr-FR" sz="2000" dirty="0"/>
              <a:t>$</a:t>
            </a:r>
            <a:r>
              <a:rPr lang="fr-FR" sz="2000" dirty="0" err="1"/>
              <a:t>spans.eq</a:t>
            </a:r>
            <a:r>
              <a:rPr lang="fr-FR" sz="2000" dirty="0"/>
              <a:t>(0).</a:t>
            </a:r>
            <a:r>
              <a:rPr lang="fr-FR" sz="2000" dirty="0" err="1"/>
              <a:t>text</a:t>
            </a:r>
            <a:r>
              <a:rPr lang="fr-FR" sz="2000" dirty="0"/>
              <a:t>(</a:t>
            </a:r>
            <a:r>
              <a:rPr lang="fr-FR" sz="2000" b="1" dirty="0">
                <a:solidFill>
                  <a:schemeClr val="accent2">
                    <a:lumMod val="75000"/>
                  </a:schemeClr>
                </a:solidFill>
              </a:rPr>
              <a:t>$.</a:t>
            </a:r>
            <a:r>
              <a:rPr lang="fr-FR" sz="2000" b="1" dirty="0" err="1">
                <a:solidFill>
                  <a:schemeClr val="accent2">
                    <a:lumMod val="75000"/>
                  </a:schemeClr>
                </a:solidFill>
              </a:rPr>
              <a:t>inArray</a:t>
            </a:r>
            <a:r>
              <a:rPr lang="fr-FR" sz="2000" b="1" dirty="0">
                <a:solidFill>
                  <a:schemeClr val="accent2">
                    <a:lumMod val="75000"/>
                  </a:schemeClr>
                </a:solidFill>
              </a:rPr>
              <a:t>("John", tableau </a:t>
            </a:r>
            <a:r>
              <a:rPr lang="fr-FR" sz="2000" b="1" dirty="0" smtClean="0">
                <a:solidFill>
                  <a:schemeClr val="accent2">
                    <a:lumMod val="75000"/>
                  </a:schemeClr>
                </a:solidFill>
              </a:rPr>
              <a:t>)</a:t>
            </a:r>
            <a:r>
              <a:rPr lang="fr-FR" sz="2000" dirty="0" smtClean="0"/>
              <a:t>);</a:t>
            </a:r>
            <a:endParaRPr lang="fr-FR" sz="2000" dirty="0"/>
          </a:p>
          <a:p>
            <a:pPr marL="0" indent="0">
              <a:buNone/>
            </a:pPr>
            <a:r>
              <a:rPr lang="fr-FR" sz="2000" dirty="0"/>
              <a:t>$</a:t>
            </a:r>
            <a:r>
              <a:rPr lang="fr-FR" sz="2000" dirty="0" err="1"/>
              <a:t>spans.eq</a:t>
            </a:r>
            <a:r>
              <a:rPr lang="fr-FR" sz="2000" dirty="0"/>
              <a:t>(1).</a:t>
            </a:r>
            <a:r>
              <a:rPr lang="fr-FR" sz="2000" dirty="0" err="1"/>
              <a:t>text</a:t>
            </a:r>
            <a:r>
              <a:rPr lang="fr-FR" sz="2000" dirty="0"/>
              <a:t>($</a:t>
            </a:r>
            <a:r>
              <a:rPr lang="fr-FR" sz="2000" b="1" dirty="0">
                <a:solidFill>
                  <a:schemeClr val="accent2">
                    <a:lumMod val="75000"/>
                  </a:schemeClr>
                </a:solidFill>
              </a:rPr>
              <a:t>.</a:t>
            </a:r>
            <a:r>
              <a:rPr lang="fr-FR" sz="2000" b="1" dirty="0" err="1">
                <a:solidFill>
                  <a:schemeClr val="accent2">
                    <a:lumMod val="75000"/>
                  </a:schemeClr>
                </a:solidFill>
              </a:rPr>
              <a:t>inArray</a:t>
            </a:r>
            <a:r>
              <a:rPr lang="fr-FR" sz="2000" b="1" dirty="0">
                <a:solidFill>
                  <a:schemeClr val="accent2">
                    <a:lumMod val="75000"/>
                  </a:schemeClr>
                </a:solidFill>
              </a:rPr>
              <a:t>(4, tableau)</a:t>
            </a:r>
            <a:r>
              <a:rPr lang="fr-FR" sz="2000" dirty="0" smtClean="0"/>
              <a:t>);</a:t>
            </a:r>
            <a:endParaRPr lang="fr-FR" sz="2000" dirty="0"/>
          </a:p>
          <a:p>
            <a:pPr marL="0" indent="0">
              <a:buNone/>
            </a:pPr>
            <a:r>
              <a:rPr lang="fr-FR" sz="2000" dirty="0"/>
              <a:t>$</a:t>
            </a:r>
            <a:r>
              <a:rPr lang="fr-FR" sz="2000" dirty="0" err="1"/>
              <a:t>spans.eq</a:t>
            </a:r>
            <a:r>
              <a:rPr lang="fr-FR" sz="2000" dirty="0"/>
              <a:t>(2).</a:t>
            </a:r>
            <a:r>
              <a:rPr lang="fr-FR" sz="2000" dirty="0" err="1"/>
              <a:t>text</a:t>
            </a:r>
            <a:r>
              <a:rPr lang="fr-FR" sz="2000" dirty="0"/>
              <a:t>(</a:t>
            </a:r>
            <a:r>
              <a:rPr lang="fr-FR" sz="2000" b="1" dirty="0">
                <a:solidFill>
                  <a:schemeClr val="accent2">
                    <a:lumMod val="75000"/>
                  </a:schemeClr>
                </a:solidFill>
              </a:rPr>
              <a:t>$.</a:t>
            </a:r>
            <a:r>
              <a:rPr lang="fr-FR" sz="2000" b="1" dirty="0" err="1">
                <a:solidFill>
                  <a:schemeClr val="accent2">
                    <a:lumMod val="75000"/>
                  </a:schemeClr>
                </a:solidFill>
              </a:rPr>
              <a:t>inArray</a:t>
            </a:r>
            <a:r>
              <a:rPr lang="fr-FR" sz="2000" b="1" dirty="0">
                <a:solidFill>
                  <a:schemeClr val="accent2">
                    <a:lumMod val="75000"/>
                  </a:schemeClr>
                </a:solidFill>
              </a:rPr>
              <a:t>("Karl", tableau)</a:t>
            </a:r>
            <a:r>
              <a:rPr lang="fr-FR" sz="2000" dirty="0" smtClean="0"/>
              <a:t>);</a:t>
            </a:r>
            <a:endParaRPr lang="fr-FR" sz="2000" dirty="0"/>
          </a:p>
          <a:p>
            <a:pPr marL="0" indent="0">
              <a:buNone/>
            </a:pPr>
            <a:r>
              <a:rPr lang="fr-FR" sz="2000" dirty="0"/>
              <a:t>$</a:t>
            </a:r>
            <a:r>
              <a:rPr lang="fr-FR" sz="2000" dirty="0" err="1"/>
              <a:t>spans.eq</a:t>
            </a:r>
            <a:r>
              <a:rPr lang="fr-FR" sz="2000" dirty="0"/>
              <a:t>(3).</a:t>
            </a:r>
            <a:r>
              <a:rPr lang="fr-FR" sz="2000" dirty="0" err="1"/>
              <a:t>text</a:t>
            </a:r>
            <a:r>
              <a:rPr lang="fr-FR" sz="2000" dirty="0"/>
              <a:t>(</a:t>
            </a:r>
            <a:r>
              <a:rPr lang="fr-FR" sz="2000" b="1" dirty="0">
                <a:solidFill>
                  <a:schemeClr val="accent2">
                    <a:lumMod val="75000"/>
                  </a:schemeClr>
                </a:solidFill>
              </a:rPr>
              <a:t>$.</a:t>
            </a:r>
            <a:r>
              <a:rPr lang="fr-FR" sz="2000" b="1" dirty="0" err="1">
                <a:solidFill>
                  <a:schemeClr val="accent2">
                    <a:lumMod val="75000"/>
                  </a:schemeClr>
                </a:solidFill>
              </a:rPr>
              <a:t>inArray</a:t>
            </a:r>
            <a:r>
              <a:rPr lang="fr-FR" sz="2000" b="1" dirty="0">
                <a:solidFill>
                  <a:schemeClr val="accent2">
                    <a:lumMod val="75000"/>
                  </a:schemeClr>
                </a:solidFill>
              </a:rPr>
              <a:t>("Pete", tableau, 2)</a:t>
            </a:r>
            <a:r>
              <a:rPr lang="fr-FR" sz="2000" dirty="0"/>
              <a:t>);</a:t>
            </a:r>
          </a:p>
          <a:p>
            <a:pPr marL="0" indent="0">
              <a:buNone/>
            </a:pPr>
            <a:r>
              <a:rPr lang="fr-FR" sz="2000" dirty="0"/>
              <a:t>&lt;/script&gt;</a:t>
            </a:r>
          </a:p>
          <a:p>
            <a:pPr marL="0" indent="0">
              <a:buNone/>
            </a:pPr>
            <a:r>
              <a:rPr lang="fr-FR" sz="2000" dirty="0"/>
              <a:t>&lt;/body&gt;</a:t>
            </a:r>
            <a:endParaRPr lang="fr-FR" sz="2000" dirty="0" smtClean="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628800"/>
            <a:ext cx="5256584" cy="11521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57300191"/>
      </p:ext>
    </p:extLst>
  </p:cSld>
  <p:clrMapOvr>
    <a:masterClrMapping/>
  </p:clrMapOvr>
  <p:transition spd="slow">
    <p:wipe dir="d"/>
  </p:transition>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isNumeric</a:t>
            </a:r>
            <a:r>
              <a:rPr lang="fr-FR" sz="2800" b="1" i="1" dirty="0" smtClean="0">
                <a:solidFill>
                  <a:schemeClr val="accent2">
                    <a:lumMod val="75000"/>
                  </a:schemeClr>
                </a:solidFill>
              </a:rPr>
              <a:t>(</a:t>
            </a:r>
            <a:r>
              <a:rPr lang="fr-FR" sz="2800" b="1" i="1" dirty="0" smtClean="0">
                <a:solidFill>
                  <a:schemeClr val="tx2">
                    <a:lumMod val="75000"/>
                  </a:schemeClr>
                </a:solidFill>
              </a:rPr>
              <a:t>valeur</a:t>
            </a:r>
            <a:r>
              <a:rPr lang="fr-FR" sz="2800" b="1" i="1" dirty="0" smtClean="0">
                <a:solidFill>
                  <a:schemeClr val="accent2">
                    <a:lumMod val="75000"/>
                  </a:schemeClr>
                </a:solidFill>
              </a:rPr>
              <a:t>)</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445224"/>
          </a:xfrm>
        </p:spPr>
        <p:txBody>
          <a:bodyPr numCol="1">
            <a:normAutofit fontScale="92500" lnSpcReduction="20000"/>
          </a:bodyPr>
          <a:lstStyle/>
          <a:p>
            <a:pPr marL="0" indent="0">
              <a:buNone/>
            </a:pPr>
            <a:r>
              <a:rPr lang="fr-FR" sz="2000" b="1" dirty="0" smtClean="0">
                <a:solidFill>
                  <a:schemeClr val="tx2">
                    <a:lumMod val="75000"/>
                  </a:schemeClr>
                </a:solidFill>
              </a:rPr>
              <a:t>$</a:t>
            </a:r>
            <a:r>
              <a:rPr lang="fr-FR" sz="2000" b="1" dirty="0" smtClean="0">
                <a:solidFill>
                  <a:schemeClr val="accent2">
                    <a:lumMod val="75000"/>
                  </a:schemeClr>
                </a:solidFill>
              </a:rPr>
              <a:t>.</a:t>
            </a:r>
            <a:r>
              <a:rPr lang="fr-FR" sz="2000" b="1" dirty="0" err="1" smtClean="0">
                <a:solidFill>
                  <a:schemeClr val="accent2">
                    <a:lumMod val="75000"/>
                  </a:schemeClr>
                </a:solidFill>
              </a:rPr>
              <a:t>isNumeric</a:t>
            </a:r>
            <a:r>
              <a:rPr lang="fr-FR" sz="2000" b="1" dirty="0" smtClean="0">
                <a:solidFill>
                  <a:schemeClr val="accent2">
                    <a:lumMod val="75000"/>
                  </a:schemeClr>
                </a:solidFill>
              </a:rPr>
              <a:t>(</a:t>
            </a:r>
            <a:r>
              <a:rPr lang="fr-FR" sz="2000" b="1" dirty="0" smtClean="0">
                <a:solidFill>
                  <a:schemeClr val="tx2">
                    <a:lumMod val="75000"/>
                  </a:schemeClr>
                </a:solidFill>
              </a:rPr>
              <a:t>valeur</a:t>
            </a:r>
            <a:r>
              <a:rPr lang="fr-FR" sz="2000" b="1" dirty="0">
                <a:solidFill>
                  <a:schemeClr val="accent2">
                    <a:lumMod val="75000"/>
                  </a:schemeClr>
                </a:solidFill>
              </a:rPr>
              <a:t>)</a:t>
            </a:r>
            <a:endParaRPr lang="fr-FR" sz="2000" b="1" dirty="0" smtClean="0">
              <a:solidFill>
                <a:schemeClr val="accent2">
                  <a:lumMod val="75000"/>
                </a:schemeClr>
              </a:solidFill>
            </a:endParaRPr>
          </a:p>
          <a:p>
            <a:pPr marL="0" indent="0">
              <a:buNone/>
            </a:pPr>
            <a:r>
              <a:rPr lang="fr-FR" sz="2000" b="1" i="1" dirty="0" err="1">
                <a:solidFill>
                  <a:schemeClr val="tx2">
                    <a:lumMod val="75000"/>
                  </a:schemeClr>
                </a:solidFill>
              </a:rPr>
              <a:t>True</a:t>
            </a:r>
            <a:r>
              <a:rPr lang="fr-FR" sz="2000" dirty="0" smtClean="0"/>
              <a:t> si valeur est un nombre, </a:t>
            </a:r>
            <a:r>
              <a:rPr lang="fr-FR" sz="2000" b="1" i="1" dirty="0" smtClean="0">
                <a:solidFill>
                  <a:schemeClr val="tx2">
                    <a:lumMod val="75000"/>
                  </a:schemeClr>
                </a:solidFill>
              </a:rPr>
              <a:t>false</a:t>
            </a:r>
            <a:r>
              <a:rPr lang="fr-FR" sz="2000" dirty="0" smtClean="0"/>
              <a:t> sinon.</a:t>
            </a:r>
          </a:p>
          <a:p>
            <a:pPr marL="0" indent="0">
              <a:buNone/>
            </a:pPr>
            <a:r>
              <a:rPr lang="fr-FR" sz="2000" dirty="0" smtClean="0"/>
              <a:t>Exemple :</a:t>
            </a:r>
          </a:p>
          <a:p>
            <a:pPr marL="0" indent="0">
              <a:buNone/>
            </a:pPr>
            <a:r>
              <a:rPr lang="fr-FR" sz="2000" b="1" dirty="0">
                <a:solidFill>
                  <a:schemeClr val="accent2">
                    <a:lumMod val="75000"/>
                  </a:schemeClr>
                </a:solidFill>
              </a:rPr>
              <a:t>$.</a:t>
            </a:r>
            <a:r>
              <a:rPr lang="fr-FR" sz="2000" b="1" dirty="0" err="1">
                <a:solidFill>
                  <a:schemeClr val="accent2">
                    <a:lumMod val="75000"/>
                  </a:schemeClr>
                </a:solidFill>
              </a:rPr>
              <a:t>isNumeric</a:t>
            </a:r>
            <a:r>
              <a:rPr lang="fr-FR" sz="2000" b="1" dirty="0">
                <a:solidFill>
                  <a:schemeClr val="accent2">
                    <a:lumMod val="75000"/>
                  </a:schemeClr>
                </a:solidFill>
              </a:rPr>
              <a:t>("-10"); </a:t>
            </a:r>
            <a:r>
              <a:rPr lang="fr-FR" sz="2000" b="1" dirty="0" smtClean="0">
                <a:solidFill>
                  <a:schemeClr val="accent2">
                    <a:lumMod val="75000"/>
                  </a:schemeClr>
                </a:solidFill>
              </a:rPr>
              <a:t>	</a:t>
            </a:r>
            <a:r>
              <a:rPr lang="fr-FR" sz="2000" b="1" dirty="0" smtClean="0">
                <a:solidFill>
                  <a:schemeClr val="tx2">
                    <a:lumMod val="75000"/>
                  </a:schemeClr>
                </a:solidFill>
              </a:rPr>
              <a:t>// </a:t>
            </a:r>
            <a:r>
              <a:rPr lang="fr-FR" sz="2000" b="1" dirty="0" err="1">
                <a:solidFill>
                  <a:schemeClr val="tx2">
                    <a:lumMod val="75000"/>
                  </a:schemeClr>
                </a:solidFill>
              </a:rPr>
              <a:t>true</a:t>
            </a:r>
            <a:endParaRPr lang="fr-FR" sz="2000" b="1" dirty="0">
              <a:solidFill>
                <a:schemeClr val="tx2">
                  <a:lumMod val="75000"/>
                </a:schemeClr>
              </a:solidFill>
            </a:endParaRPr>
          </a:p>
          <a:p>
            <a:pPr marL="0" indent="0">
              <a:buNone/>
            </a:pPr>
            <a:r>
              <a:rPr lang="fr-FR" sz="2000" b="1" dirty="0">
                <a:solidFill>
                  <a:schemeClr val="accent2">
                    <a:lumMod val="75000"/>
                  </a:schemeClr>
                </a:solidFill>
              </a:rPr>
              <a:t>$.</a:t>
            </a:r>
            <a:r>
              <a:rPr lang="fr-FR" sz="2000" b="1" dirty="0" err="1">
                <a:solidFill>
                  <a:schemeClr val="accent2">
                    <a:lumMod val="75000"/>
                  </a:schemeClr>
                </a:solidFill>
              </a:rPr>
              <a:t>isNumeric</a:t>
            </a:r>
            <a:r>
              <a:rPr lang="fr-FR" sz="2000" b="1" dirty="0">
                <a:solidFill>
                  <a:schemeClr val="accent2">
                    <a:lumMod val="75000"/>
                  </a:schemeClr>
                </a:solidFill>
              </a:rPr>
              <a:t>(16); </a:t>
            </a:r>
            <a:r>
              <a:rPr lang="fr-FR" sz="2000" b="1" dirty="0" smtClean="0">
                <a:solidFill>
                  <a:schemeClr val="accent2">
                    <a:lumMod val="75000"/>
                  </a:schemeClr>
                </a:solidFill>
              </a:rPr>
              <a:t>		</a:t>
            </a:r>
            <a:r>
              <a:rPr lang="fr-FR" sz="2000" b="1" dirty="0" smtClean="0">
                <a:solidFill>
                  <a:schemeClr val="tx2">
                    <a:lumMod val="75000"/>
                  </a:schemeClr>
                </a:solidFill>
              </a:rPr>
              <a:t>// </a:t>
            </a:r>
            <a:r>
              <a:rPr lang="fr-FR" sz="2000" b="1" dirty="0" err="1">
                <a:solidFill>
                  <a:schemeClr val="tx2">
                    <a:lumMod val="75000"/>
                  </a:schemeClr>
                </a:solidFill>
              </a:rPr>
              <a:t>true</a:t>
            </a:r>
            <a:endParaRPr lang="fr-FR" sz="2000" b="1" dirty="0">
              <a:solidFill>
                <a:schemeClr val="tx2">
                  <a:lumMod val="75000"/>
                </a:schemeClr>
              </a:solidFill>
            </a:endParaRPr>
          </a:p>
          <a:p>
            <a:pPr marL="0" indent="0">
              <a:buNone/>
            </a:pPr>
            <a:r>
              <a:rPr lang="fr-FR" sz="2000" b="1" dirty="0">
                <a:solidFill>
                  <a:schemeClr val="accent2">
                    <a:lumMod val="75000"/>
                  </a:schemeClr>
                </a:solidFill>
              </a:rPr>
              <a:t>$.</a:t>
            </a:r>
            <a:r>
              <a:rPr lang="fr-FR" sz="2000" b="1" dirty="0" err="1">
                <a:solidFill>
                  <a:schemeClr val="accent2">
                    <a:lumMod val="75000"/>
                  </a:schemeClr>
                </a:solidFill>
              </a:rPr>
              <a:t>isNumeric</a:t>
            </a:r>
            <a:r>
              <a:rPr lang="fr-FR" sz="2000" b="1" dirty="0">
                <a:solidFill>
                  <a:schemeClr val="accent2">
                    <a:lumMod val="75000"/>
                  </a:schemeClr>
                </a:solidFill>
              </a:rPr>
              <a:t>(0xFF); </a:t>
            </a:r>
            <a:r>
              <a:rPr lang="fr-FR" sz="2000" b="1" dirty="0" smtClean="0">
                <a:solidFill>
                  <a:schemeClr val="accent2">
                    <a:lumMod val="75000"/>
                  </a:schemeClr>
                </a:solidFill>
              </a:rPr>
              <a:t>	</a:t>
            </a:r>
            <a:r>
              <a:rPr lang="fr-FR" sz="2000" b="1" dirty="0" smtClean="0">
                <a:solidFill>
                  <a:schemeClr val="tx2">
                    <a:lumMod val="75000"/>
                  </a:schemeClr>
                </a:solidFill>
              </a:rPr>
              <a:t>// </a:t>
            </a:r>
            <a:r>
              <a:rPr lang="fr-FR" sz="2000" b="1" dirty="0" err="1">
                <a:solidFill>
                  <a:schemeClr val="tx2">
                    <a:lumMod val="75000"/>
                  </a:schemeClr>
                </a:solidFill>
              </a:rPr>
              <a:t>true</a:t>
            </a:r>
            <a:endParaRPr lang="fr-FR" sz="2000" b="1" dirty="0">
              <a:solidFill>
                <a:schemeClr val="tx2">
                  <a:lumMod val="75000"/>
                </a:schemeClr>
              </a:solidFill>
            </a:endParaRPr>
          </a:p>
          <a:p>
            <a:pPr marL="0" indent="0">
              <a:buNone/>
            </a:pPr>
            <a:r>
              <a:rPr lang="fr-FR" sz="2000" b="1" dirty="0">
                <a:solidFill>
                  <a:schemeClr val="accent2">
                    <a:lumMod val="75000"/>
                  </a:schemeClr>
                </a:solidFill>
              </a:rPr>
              <a:t>$.</a:t>
            </a:r>
            <a:r>
              <a:rPr lang="fr-FR" sz="2000" b="1" dirty="0" err="1">
                <a:solidFill>
                  <a:schemeClr val="accent2">
                    <a:lumMod val="75000"/>
                  </a:schemeClr>
                </a:solidFill>
              </a:rPr>
              <a:t>isNumeric</a:t>
            </a:r>
            <a:r>
              <a:rPr lang="fr-FR" sz="2000" b="1" dirty="0">
                <a:solidFill>
                  <a:schemeClr val="accent2">
                    <a:lumMod val="75000"/>
                  </a:schemeClr>
                </a:solidFill>
              </a:rPr>
              <a:t>("0xFF"); </a:t>
            </a:r>
            <a:r>
              <a:rPr lang="fr-FR" sz="2000" b="1" dirty="0" smtClean="0">
                <a:solidFill>
                  <a:schemeClr val="accent2">
                    <a:lumMod val="75000"/>
                  </a:schemeClr>
                </a:solidFill>
              </a:rPr>
              <a:t>	</a:t>
            </a:r>
            <a:r>
              <a:rPr lang="fr-FR" sz="2000" b="1" dirty="0" smtClean="0">
                <a:solidFill>
                  <a:schemeClr val="tx2">
                    <a:lumMod val="75000"/>
                  </a:schemeClr>
                </a:solidFill>
              </a:rPr>
              <a:t>// </a:t>
            </a:r>
            <a:r>
              <a:rPr lang="fr-FR" sz="2000" b="1" dirty="0" err="1">
                <a:solidFill>
                  <a:schemeClr val="tx2">
                    <a:lumMod val="75000"/>
                  </a:schemeClr>
                </a:solidFill>
              </a:rPr>
              <a:t>true</a:t>
            </a:r>
            <a:endParaRPr lang="fr-FR" sz="2000" b="1" dirty="0">
              <a:solidFill>
                <a:schemeClr val="tx2">
                  <a:lumMod val="75000"/>
                </a:schemeClr>
              </a:solidFill>
            </a:endParaRPr>
          </a:p>
          <a:p>
            <a:pPr marL="0" indent="0">
              <a:buNone/>
            </a:pPr>
            <a:r>
              <a:rPr lang="fr-FR" sz="2000" b="1" dirty="0">
                <a:solidFill>
                  <a:schemeClr val="accent2">
                    <a:lumMod val="75000"/>
                  </a:schemeClr>
                </a:solidFill>
              </a:rPr>
              <a:t>$.</a:t>
            </a:r>
            <a:r>
              <a:rPr lang="fr-FR" sz="2000" b="1" dirty="0" err="1">
                <a:solidFill>
                  <a:schemeClr val="accent2">
                    <a:lumMod val="75000"/>
                  </a:schemeClr>
                </a:solidFill>
              </a:rPr>
              <a:t>isNumeric</a:t>
            </a:r>
            <a:r>
              <a:rPr lang="fr-FR" sz="2000" b="1" dirty="0">
                <a:solidFill>
                  <a:schemeClr val="accent2">
                    <a:lumMod val="75000"/>
                  </a:schemeClr>
                </a:solidFill>
              </a:rPr>
              <a:t>("8e5</a:t>
            </a:r>
            <a:r>
              <a:rPr lang="fr-FR" sz="2000" b="1" dirty="0" smtClean="0">
                <a:solidFill>
                  <a:schemeClr val="accent2">
                    <a:lumMod val="75000"/>
                  </a:schemeClr>
                </a:solidFill>
              </a:rPr>
              <a:t>");	</a:t>
            </a:r>
            <a:r>
              <a:rPr lang="fr-FR" sz="2000" b="1" dirty="0" smtClean="0">
                <a:solidFill>
                  <a:schemeClr val="tx2">
                    <a:lumMod val="75000"/>
                  </a:schemeClr>
                </a:solidFill>
              </a:rPr>
              <a:t>// </a:t>
            </a:r>
            <a:r>
              <a:rPr lang="fr-FR" sz="2000" b="1" dirty="0" err="1">
                <a:solidFill>
                  <a:schemeClr val="tx2">
                    <a:lumMod val="75000"/>
                  </a:schemeClr>
                </a:solidFill>
              </a:rPr>
              <a:t>true</a:t>
            </a:r>
            <a:r>
              <a:rPr lang="fr-FR" sz="2000" b="1" dirty="0">
                <a:solidFill>
                  <a:schemeClr val="tx2">
                    <a:lumMod val="75000"/>
                  </a:schemeClr>
                </a:solidFill>
              </a:rPr>
              <a:t> </a:t>
            </a:r>
            <a:r>
              <a:rPr lang="fr-FR" sz="2000" b="1" dirty="0" smtClean="0">
                <a:solidFill>
                  <a:schemeClr val="tx2">
                    <a:lumMod val="75000"/>
                  </a:schemeClr>
                </a:solidFill>
              </a:rPr>
              <a:t>(notation exponentielle)</a:t>
            </a:r>
            <a:endParaRPr lang="fr-FR" sz="2000" b="1" dirty="0">
              <a:solidFill>
                <a:schemeClr val="tx2">
                  <a:lumMod val="75000"/>
                </a:schemeClr>
              </a:solidFill>
            </a:endParaRPr>
          </a:p>
          <a:p>
            <a:pPr marL="0" indent="0">
              <a:buNone/>
            </a:pPr>
            <a:r>
              <a:rPr lang="fr-FR" sz="2000" b="1" dirty="0">
                <a:solidFill>
                  <a:schemeClr val="accent2">
                    <a:lumMod val="75000"/>
                  </a:schemeClr>
                </a:solidFill>
              </a:rPr>
              <a:t>$.</a:t>
            </a:r>
            <a:r>
              <a:rPr lang="fr-FR" sz="2000" b="1" dirty="0" err="1">
                <a:solidFill>
                  <a:schemeClr val="accent2">
                    <a:lumMod val="75000"/>
                  </a:schemeClr>
                </a:solidFill>
              </a:rPr>
              <a:t>isNumeric</a:t>
            </a:r>
            <a:r>
              <a:rPr lang="fr-FR" sz="2000" b="1" dirty="0">
                <a:solidFill>
                  <a:schemeClr val="accent2">
                    <a:lumMod val="75000"/>
                  </a:schemeClr>
                </a:solidFill>
              </a:rPr>
              <a:t>(3.1415); </a:t>
            </a:r>
            <a:r>
              <a:rPr lang="fr-FR" sz="2000" b="1" dirty="0" smtClean="0">
                <a:solidFill>
                  <a:schemeClr val="accent2">
                    <a:lumMod val="75000"/>
                  </a:schemeClr>
                </a:solidFill>
              </a:rPr>
              <a:t>	</a:t>
            </a:r>
            <a:r>
              <a:rPr lang="fr-FR" sz="2000" b="1" dirty="0" smtClean="0">
                <a:solidFill>
                  <a:schemeClr val="tx2">
                    <a:lumMod val="75000"/>
                  </a:schemeClr>
                </a:solidFill>
              </a:rPr>
              <a:t>// </a:t>
            </a:r>
            <a:r>
              <a:rPr lang="fr-FR" sz="2000" b="1" dirty="0" err="1">
                <a:solidFill>
                  <a:schemeClr val="tx2">
                    <a:lumMod val="75000"/>
                  </a:schemeClr>
                </a:solidFill>
              </a:rPr>
              <a:t>true</a:t>
            </a:r>
            <a:endParaRPr lang="fr-FR" sz="2000" b="1" dirty="0">
              <a:solidFill>
                <a:schemeClr val="tx2">
                  <a:lumMod val="75000"/>
                </a:schemeClr>
              </a:solidFill>
            </a:endParaRPr>
          </a:p>
          <a:p>
            <a:pPr marL="0" indent="0">
              <a:buNone/>
            </a:pPr>
            <a:r>
              <a:rPr lang="fr-FR" sz="2000" b="1" dirty="0">
                <a:solidFill>
                  <a:schemeClr val="accent2">
                    <a:lumMod val="75000"/>
                  </a:schemeClr>
                </a:solidFill>
              </a:rPr>
              <a:t>$.</a:t>
            </a:r>
            <a:r>
              <a:rPr lang="fr-FR" sz="2000" b="1" dirty="0" err="1">
                <a:solidFill>
                  <a:schemeClr val="accent2">
                    <a:lumMod val="75000"/>
                  </a:schemeClr>
                </a:solidFill>
              </a:rPr>
              <a:t>isNumeric</a:t>
            </a:r>
            <a:r>
              <a:rPr lang="fr-FR" sz="2000" b="1" dirty="0">
                <a:solidFill>
                  <a:schemeClr val="accent2">
                    <a:lumMod val="75000"/>
                  </a:schemeClr>
                </a:solidFill>
              </a:rPr>
              <a:t>(+10</a:t>
            </a:r>
            <a:r>
              <a:rPr lang="fr-FR" sz="2000" b="1" dirty="0" smtClean="0">
                <a:solidFill>
                  <a:schemeClr val="accent2">
                    <a:lumMod val="75000"/>
                  </a:schemeClr>
                </a:solidFill>
              </a:rPr>
              <a:t>);		</a:t>
            </a:r>
            <a:r>
              <a:rPr lang="fr-FR" sz="2000" b="1" dirty="0" smtClean="0">
                <a:solidFill>
                  <a:schemeClr val="tx2">
                    <a:lumMod val="75000"/>
                  </a:schemeClr>
                </a:solidFill>
              </a:rPr>
              <a:t>// </a:t>
            </a:r>
            <a:r>
              <a:rPr lang="fr-FR" sz="2000" b="1" dirty="0" err="1">
                <a:solidFill>
                  <a:schemeClr val="tx2">
                    <a:lumMod val="75000"/>
                  </a:schemeClr>
                </a:solidFill>
              </a:rPr>
              <a:t>true</a:t>
            </a:r>
            <a:endParaRPr lang="fr-FR" sz="2000" b="1" dirty="0">
              <a:solidFill>
                <a:schemeClr val="tx2">
                  <a:lumMod val="75000"/>
                </a:schemeClr>
              </a:solidFill>
            </a:endParaRPr>
          </a:p>
          <a:p>
            <a:pPr marL="0" indent="0">
              <a:buNone/>
            </a:pPr>
            <a:r>
              <a:rPr lang="fr-FR" sz="2000" b="1" dirty="0">
                <a:solidFill>
                  <a:schemeClr val="accent2">
                    <a:lumMod val="75000"/>
                  </a:schemeClr>
                </a:solidFill>
              </a:rPr>
              <a:t>$.</a:t>
            </a:r>
            <a:r>
              <a:rPr lang="fr-FR" sz="2000" b="1" dirty="0" err="1">
                <a:solidFill>
                  <a:schemeClr val="accent2">
                    <a:lumMod val="75000"/>
                  </a:schemeClr>
                </a:solidFill>
              </a:rPr>
              <a:t>isNumeric</a:t>
            </a:r>
            <a:r>
              <a:rPr lang="fr-FR" sz="2000" b="1" dirty="0">
                <a:solidFill>
                  <a:schemeClr val="accent2">
                    <a:lumMod val="75000"/>
                  </a:schemeClr>
                </a:solidFill>
              </a:rPr>
              <a:t>(0144); </a:t>
            </a:r>
            <a:r>
              <a:rPr lang="fr-FR" sz="2000" b="1" dirty="0" smtClean="0">
                <a:solidFill>
                  <a:schemeClr val="accent2">
                    <a:lumMod val="75000"/>
                  </a:schemeClr>
                </a:solidFill>
              </a:rPr>
              <a:t>	</a:t>
            </a:r>
            <a:r>
              <a:rPr lang="fr-FR" sz="2000" b="1" dirty="0" smtClean="0">
                <a:solidFill>
                  <a:schemeClr val="tx2">
                    <a:lumMod val="75000"/>
                  </a:schemeClr>
                </a:solidFill>
              </a:rPr>
              <a:t>// </a:t>
            </a:r>
            <a:r>
              <a:rPr lang="fr-FR" sz="2000" b="1" dirty="0" err="1">
                <a:solidFill>
                  <a:schemeClr val="tx2">
                    <a:lumMod val="75000"/>
                  </a:schemeClr>
                </a:solidFill>
              </a:rPr>
              <a:t>true</a:t>
            </a:r>
            <a:r>
              <a:rPr lang="fr-FR" sz="2000" b="1" dirty="0">
                <a:solidFill>
                  <a:schemeClr val="tx2">
                    <a:lumMod val="75000"/>
                  </a:schemeClr>
                </a:solidFill>
              </a:rPr>
              <a:t> </a:t>
            </a:r>
            <a:r>
              <a:rPr lang="fr-FR" sz="2000" b="1" dirty="0" smtClean="0">
                <a:solidFill>
                  <a:schemeClr val="tx2">
                    <a:lumMod val="75000"/>
                  </a:schemeClr>
                </a:solidFill>
              </a:rPr>
              <a:t>(entier octal)</a:t>
            </a:r>
            <a:endParaRPr lang="fr-FR" sz="2000" b="1" dirty="0">
              <a:solidFill>
                <a:schemeClr val="tx2">
                  <a:lumMod val="75000"/>
                </a:schemeClr>
              </a:solidFill>
            </a:endParaRPr>
          </a:p>
          <a:p>
            <a:pPr marL="0" indent="0">
              <a:buNone/>
            </a:pPr>
            <a:r>
              <a:rPr lang="fr-FR" sz="2000" b="1" dirty="0">
                <a:solidFill>
                  <a:schemeClr val="accent2">
                    <a:lumMod val="75000"/>
                  </a:schemeClr>
                </a:solidFill>
              </a:rPr>
              <a:t>$.</a:t>
            </a:r>
            <a:r>
              <a:rPr lang="fr-FR" sz="2000" b="1" dirty="0" err="1">
                <a:solidFill>
                  <a:schemeClr val="accent2">
                    <a:lumMod val="75000"/>
                  </a:schemeClr>
                </a:solidFill>
              </a:rPr>
              <a:t>isNumeric</a:t>
            </a:r>
            <a:r>
              <a:rPr lang="fr-FR" sz="2000" b="1" dirty="0">
                <a:solidFill>
                  <a:schemeClr val="accent2">
                    <a:lumMod val="75000"/>
                  </a:schemeClr>
                </a:solidFill>
              </a:rPr>
              <a:t>(""); </a:t>
            </a:r>
            <a:r>
              <a:rPr lang="fr-FR" sz="2000" b="1" dirty="0" smtClean="0">
                <a:solidFill>
                  <a:schemeClr val="accent2">
                    <a:lumMod val="75000"/>
                  </a:schemeClr>
                </a:solidFill>
              </a:rPr>
              <a:t>		</a:t>
            </a:r>
            <a:r>
              <a:rPr lang="fr-FR" sz="2000" b="1" dirty="0" smtClean="0">
                <a:solidFill>
                  <a:schemeClr val="tx2">
                    <a:lumMod val="75000"/>
                  </a:schemeClr>
                </a:solidFill>
              </a:rPr>
              <a:t>// </a:t>
            </a:r>
            <a:r>
              <a:rPr lang="fr-FR" sz="2000" b="1" dirty="0">
                <a:solidFill>
                  <a:schemeClr val="tx2">
                    <a:lumMod val="75000"/>
                  </a:schemeClr>
                </a:solidFill>
              </a:rPr>
              <a:t>false</a:t>
            </a:r>
          </a:p>
          <a:p>
            <a:pPr marL="0" indent="0">
              <a:buNone/>
            </a:pPr>
            <a:r>
              <a:rPr lang="fr-FR" sz="2000" b="1" dirty="0">
                <a:solidFill>
                  <a:schemeClr val="accent2">
                    <a:lumMod val="75000"/>
                  </a:schemeClr>
                </a:solidFill>
              </a:rPr>
              <a:t>$.</a:t>
            </a:r>
            <a:r>
              <a:rPr lang="fr-FR" sz="2000" b="1" dirty="0" err="1">
                <a:solidFill>
                  <a:schemeClr val="accent2">
                    <a:lumMod val="75000"/>
                  </a:schemeClr>
                </a:solidFill>
              </a:rPr>
              <a:t>isNumeric</a:t>
            </a:r>
            <a:r>
              <a:rPr lang="fr-FR" sz="2000" b="1" dirty="0">
                <a:solidFill>
                  <a:schemeClr val="accent2">
                    <a:lumMod val="75000"/>
                  </a:schemeClr>
                </a:solidFill>
              </a:rPr>
              <a:t>({}); </a:t>
            </a:r>
            <a:r>
              <a:rPr lang="fr-FR" sz="2000" b="1" dirty="0" smtClean="0">
                <a:solidFill>
                  <a:schemeClr val="accent2">
                    <a:lumMod val="75000"/>
                  </a:schemeClr>
                </a:solidFill>
              </a:rPr>
              <a:t>		</a:t>
            </a:r>
            <a:r>
              <a:rPr lang="fr-FR" sz="2000" b="1" dirty="0" smtClean="0">
                <a:solidFill>
                  <a:schemeClr val="tx2">
                    <a:lumMod val="75000"/>
                  </a:schemeClr>
                </a:solidFill>
              </a:rPr>
              <a:t>// </a:t>
            </a:r>
            <a:r>
              <a:rPr lang="fr-FR" sz="2000" b="1" dirty="0">
                <a:solidFill>
                  <a:schemeClr val="tx2">
                    <a:lumMod val="75000"/>
                  </a:schemeClr>
                </a:solidFill>
              </a:rPr>
              <a:t>false </a:t>
            </a:r>
            <a:r>
              <a:rPr lang="fr-FR" sz="2000" b="1" dirty="0" smtClean="0">
                <a:solidFill>
                  <a:schemeClr val="tx2">
                    <a:lumMod val="75000"/>
                  </a:schemeClr>
                </a:solidFill>
              </a:rPr>
              <a:t>(objet vide)</a:t>
            </a:r>
            <a:endParaRPr lang="fr-FR" sz="2000" b="1" dirty="0">
              <a:solidFill>
                <a:schemeClr val="tx2">
                  <a:lumMod val="75000"/>
                </a:schemeClr>
              </a:solidFill>
            </a:endParaRPr>
          </a:p>
          <a:p>
            <a:pPr marL="0" indent="0">
              <a:buNone/>
            </a:pPr>
            <a:r>
              <a:rPr lang="fr-FR" sz="2000" b="1" dirty="0">
                <a:solidFill>
                  <a:schemeClr val="accent2">
                    <a:lumMod val="75000"/>
                  </a:schemeClr>
                </a:solidFill>
              </a:rPr>
              <a:t>$.</a:t>
            </a:r>
            <a:r>
              <a:rPr lang="fr-FR" sz="2000" b="1" dirty="0" err="1">
                <a:solidFill>
                  <a:schemeClr val="accent2">
                    <a:lumMod val="75000"/>
                  </a:schemeClr>
                </a:solidFill>
              </a:rPr>
              <a:t>isNumeric</a:t>
            </a:r>
            <a:r>
              <a:rPr lang="fr-FR" sz="2000" b="1" dirty="0">
                <a:solidFill>
                  <a:schemeClr val="accent2">
                    <a:lumMod val="75000"/>
                  </a:schemeClr>
                </a:solidFill>
              </a:rPr>
              <a:t>(</a:t>
            </a:r>
            <a:r>
              <a:rPr lang="fr-FR" sz="2000" b="1" dirty="0" err="1">
                <a:solidFill>
                  <a:schemeClr val="accent2">
                    <a:lumMod val="75000"/>
                  </a:schemeClr>
                </a:solidFill>
              </a:rPr>
              <a:t>NaN</a:t>
            </a:r>
            <a:r>
              <a:rPr lang="fr-FR" sz="2000" b="1" dirty="0" smtClean="0">
                <a:solidFill>
                  <a:schemeClr val="accent2">
                    <a:lumMod val="75000"/>
                  </a:schemeClr>
                </a:solidFill>
              </a:rPr>
              <a:t>);	</a:t>
            </a:r>
            <a:r>
              <a:rPr lang="fr-FR" sz="2000" b="1" dirty="0" smtClean="0">
                <a:solidFill>
                  <a:schemeClr val="tx2">
                    <a:lumMod val="75000"/>
                  </a:schemeClr>
                </a:solidFill>
              </a:rPr>
              <a:t>// </a:t>
            </a:r>
            <a:r>
              <a:rPr lang="fr-FR" sz="2000" b="1" dirty="0">
                <a:solidFill>
                  <a:schemeClr val="tx2">
                    <a:lumMod val="75000"/>
                  </a:schemeClr>
                </a:solidFill>
              </a:rPr>
              <a:t>false</a:t>
            </a:r>
          </a:p>
          <a:p>
            <a:pPr marL="0" indent="0">
              <a:buNone/>
            </a:pPr>
            <a:r>
              <a:rPr lang="fr-FR" sz="2000" b="1" dirty="0">
                <a:solidFill>
                  <a:schemeClr val="accent2">
                    <a:lumMod val="75000"/>
                  </a:schemeClr>
                </a:solidFill>
              </a:rPr>
              <a:t>$.</a:t>
            </a:r>
            <a:r>
              <a:rPr lang="fr-FR" sz="2000" b="1" dirty="0" err="1">
                <a:solidFill>
                  <a:schemeClr val="accent2">
                    <a:lumMod val="75000"/>
                  </a:schemeClr>
                </a:solidFill>
              </a:rPr>
              <a:t>isNumeric</a:t>
            </a:r>
            <a:r>
              <a:rPr lang="fr-FR" sz="2000" b="1" dirty="0">
                <a:solidFill>
                  <a:schemeClr val="accent2">
                    <a:lumMod val="75000"/>
                  </a:schemeClr>
                </a:solidFill>
              </a:rPr>
              <a:t>(</a:t>
            </a:r>
            <a:r>
              <a:rPr lang="fr-FR" sz="2000" b="1" dirty="0" err="1">
                <a:solidFill>
                  <a:schemeClr val="accent2">
                    <a:lumMod val="75000"/>
                  </a:schemeClr>
                </a:solidFill>
              </a:rPr>
              <a:t>null</a:t>
            </a:r>
            <a:r>
              <a:rPr lang="fr-FR" sz="2000" b="1" dirty="0">
                <a:solidFill>
                  <a:schemeClr val="accent2">
                    <a:lumMod val="75000"/>
                  </a:schemeClr>
                </a:solidFill>
              </a:rPr>
              <a:t>); </a:t>
            </a:r>
            <a:r>
              <a:rPr lang="fr-FR" sz="2000" b="1" dirty="0" smtClean="0">
                <a:solidFill>
                  <a:schemeClr val="accent2">
                    <a:lumMod val="75000"/>
                  </a:schemeClr>
                </a:solidFill>
              </a:rPr>
              <a:t>	</a:t>
            </a:r>
            <a:r>
              <a:rPr lang="fr-FR" sz="2000" b="1" dirty="0" smtClean="0">
                <a:solidFill>
                  <a:schemeClr val="tx2">
                    <a:lumMod val="75000"/>
                  </a:schemeClr>
                </a:solidFill>
              </a:rPr>
              <a:t>// </a:t>
            </a:r>
            <a:r>
              <a:rPr lang="fr-FR" sz="2000" b="1" dirty="0">
                <a:solidFill>
                  <a:schemeClr val="tx2">
                    <a:lumMod val="75000"/>
                  </a:schemeClr>
                </a:solidFill>
              </a:rPr>
              <a:t>false</a:t>
            </a:r>
          </a:p>
          <a:p>
            <a:pPr marL="0" indent="0">
              <a:buNone/>
            </a:pPr>
            <a:r>
              <a:rPr lang="fr-FR" sz="2000" b="1" dirty="0">
                <a:solidFill>
                  <a:schemeClr val="accent2">
                    <a:lumMod val="75000"/>
                  </a:schemeClr>
                </a:solidFill>
              </a:rPr>
              <a:t>$.</a:t>
            </a:r>
            <a:r>
              <a:rPr lang="fr-FR" sz="2000" b="1" dirty="0" err="1">
                <a:solidFill>
                  <a:schemeClr val="accent2">
                    <a:lumMod val="75000"/>
                  </a:schemeClr>
                </a:solidFill>
              </a:rPr>
              <a:t>isNumeric</a:t>
            </a:r>
            <a:r>
              <a:rPr lang="fr-FR" sz="2000" b="1" dirty="0">
                <a:solidFill>
                  <a:schemeClr val="accent2">
                    <a:lumMod val="75000"/>
                  </a:schemeClr>
                </a:solidFill>
              </a:rPr>
              <a:t>(</a:t>
            </a:r>
            <a:r>
              <a:rPr lang="fr-FR" sz="2000" b="1" dirty="0" err="1">
                <a:solidFill>
                  <a:schemeClr val="accent2">
                    <a:lumMod val="75000"/>
                  </a:schemeClr>
                </a:solidFill>
              </a:rPr>
              <a:t>true</a:t>
            </a:r>
            <a:r>
              <a:rPr lang="fr-FR" sz="2000" b="1" dirty="0">
                <a:solidFill>
                  <a:schemeClr val="accent2">
                    <a:lumMod val="75000"/>
                  </a:schemeClr>
                </a:solidFill>
              </a:rPr>
              <a:t>); </a:t>
            </a:r>
            <a:r>
              <a:rPr lang="fr-FR" sz="2000" b="1" dirty="0" smtClean="0">
                <a:solidFill>
                  <a:schemeClr val="accent2">
                    <a:lumMod val="75000"/>
                  </a:schemeClr>
                </a:solidFill>
              </a:rPr>
              <a:t>	</a:t>
            </a:r>
            <a:r>
              <a:rPr lang="fr-FR" sz="2000" b="1" dirty="0" smtClean="0">
                <a:solidFill>
                  <a:schemeClr val="tx2">
                    <a:lumMod val="75000"/>
                  </a:schemeClr>
                </a:solidFill>
              </a:rPr>
              <a:t>// </a:t>
            </a:r>
            <a:r>
              <a:rPr lang="fr-FR" sz="2000" b="1" dirty="0">
                <a:solidFill>
                  <a:schemeClr val="tx2">
                    <a:lumMod val="75000"/>
                  </a:schemeClr>
                </a:solidFill>
              </a:rPr>
              <a:t>false</a:t>
            </a:r>
          </a:p>
          <a:p>
            <a:pPr marL="0" indent="0">
              <a:buNone/>
            </a:pPr>
            <a:r>
              <a:rPr lang="fr-FR" sz="2000" b="1" dirty="0">
                <a:solidFill>
                  <a:schemeClr val="accent2">
                    <a:lumMod val="75000"/>
                  </a:schemeClr>
                </a:solidFill>
              </a:rPr>
              <a:t>$.</a:t>
            </a:r>
            <a:r>
              <a:rPr lang="fr-FR" sz="2000" b="1" dirty="0" err="1">
                <a:solidFill>
                  <a:schemeClr val="accent2">
                    <a:lumMod val="75000"/>
                  </a:schemeClr>
                </a:solidFill>
              </a:rPr>
              <a:t>isNumeric</a:t>
            </a:r>
            <a:r>
              <a:rPr lang="fr-FR" sz="2000" b="1" dirty="0">
                <a:solidFill>
                  <a:schemeClr val="accent2">
                    <a:lumMod val="75000"/>
                  </a:schemeClr>
                </a:solidFill>
              </a:rPr>
              <a:t>(</a:t>
            </a:r>
            <a:r>
              <a:rPr lang="fr-FR" sz="2000" b="1" dirty="0" err="1">
                <a:solidFill>
                  <a:schemeClr val="accent2">
                    <a:lumMod val="75000"/>
                  </a:schemeClr>
                </a:solidFill>
              </a:rPr>
              <a:t>Infinity</a:t>
            </a:r>
            <a:r>
              <a:rPr lang="fr-FR" sz="2000" b="1" dirty="0">
                <a:solidFill>
                  <a:schemeClr val="accent2">
                    <a:lumMod val="75000"/>
                  </a:schemeClr>
                </a:solidFill>
              </a:rPr>
              <a:t>); </a:t>
            </a:r>
            <a:r>
              <a:rPr lang="fr-FR" sz="2000" b="1" dirty="0" smtClean="0">
                <a:solidFill>
                  <a:schemeClr val="accent2">
                    <a:lumMod val="75000"/>
                  </a:schemeClr>
                </a:solidFill>
              </a:rPr>
              <a:t>	</a:t>
            </a:r>
            <a:r>
              <a:rPr lang="fr-FR" sz="2000" b="1" dirty="0" smtClean="0">
                <a:solidFill>
                  <a:schemeClr val="tx2">
                    <a:lumMod val="75000"/>
                  </a:schemeClr>
                </a:solidFill>
              </a:rPr>
              <a:t>// </a:t>
            </a:r>
            <a:r>
              <a:rPr lang="fr-FR" sz="2000" b="1" dirty="0">
                <a:solidFill>
                  <a:schemeClr val="tx2">
                    <a:lumMod val="75000"/>
                  </a:schemeClr>
                </a:solidFill>
              </a:rPr>
              <a:t>false</a:t>
            </a:r>
          </a:p>
          <a:p>
            <a:pPr marL="0" indent="0">
              <a:buNone/>
            </a:pPr>
            <a:r>
              <a:rPr lang="fr-FR" sz="2000" b="1" dirty="0">
                <a:solidFill>
                  <a:schemeClr val="accent2">
                    <a:lumMod val="75000"/>
                  </a:schemeClr>
                </a:solidFill>
              </a:rPr>
              <a:t>$.</a:t>
            </a:r>
            <a:r>
              <a:rPr lang="fr-FR" sz="2000" b="1" dirty="0" err="1">
                <a:solidFill>
                  <a:schemeClr val="accent2">
                    <a:lumMod val="75000"/>
                  </a:schemeClr>
                </a:solidFill>
              </a:rPr>
              <a:t>isNumeric</a:t>
            </a:r>
            <a:r>
              <a:rPr lang="fr-FR" sz="2000" b="1" dirty="0">
                <a:solidFill>
                  <a:schemeClr val="accent2">
                    <a:lumMod val="75000"/>
                  </a:schemeClr>
                </a:solidFill>
              </a:rPr>
              <a:t>(</a:t>
            </a:r>
            <a:r>
              <a:rPr lang="fr-FR" sz="2000" b="1" dirty="0" err="1">
                <a:solidFill>
                  <a:schemeClr val="accent2">
                    <a:lumMod val="75000"/>
                  </a:schemeClr>
                </a:solidFill>
              </a:rPr>
              <a:t>undefined</a:t>
            </a:r>
            <a:r>
              <a:rPr lang="fr-FR" sz="2000" b="1" dirty="0">
                <a:solidFill>
                  <a:schemeClr val="accent2">
                    <a:lumMod val="75000"/>
                  </a:schemeClr>
                </a:solidFill>
              </a:rPr>
              <a:t>); </a:t>
            </a:r>
            <a:r>
              <a:rPr lang="fr-FR" sz="2000" b="1" dirty="0" smtClean="0">
                <a:solidFill>
                  <a:schemeClr val="accent2">
                    <a:lumMod val="75000"/>
                  </a:schemeClr>
                </a:solidFill>
              </a:rPr>
              <a:t>	</a:t>
            </a:r>
            <a:r>
              <a:rPr lang="fr-FR" sz="2000" b="1" dirty="0" smtClean="0">
                <a:solidFill>
                  <a:schemeClr val="tx2">
                    <a:lumMod val="75000"/>
                  </a:schemeClr>
                </a:solidFill>
              </a:rPr>
              <a:t>// </a:t>
            </a:r>
            <a:r>
              <a:rPr lang="fr-FR" sz="2000" b="1" dirty="0">
                <a:solidFill>
                  <a:schemeClr val="tx2">
                    <a:lumMod val="75000"/>
                  </a:schemeClr>
                </a:solidFill>
              </a:rPr>
              <a:t>false</a:t>
            </a:r>
          </a:p>
          <a:p>
            <a:pPr marL="0" indent="0">
              <a:buNone/>
            </a:pPr>
            <a:endParaRPr lang="fr-FR" sz="2000" dirty="0"/>
          </a:p>
        </p:txBody>
      </p:sp>
    </p:spTree>
    <p:extLst>
      <p:ext uri="{BB962C8B-B14F-4D97-AF65-F5344CB8AC3E}">
        <p14:creationId xmlns:p14="http://schemas.microsoft.com/office/powerpoint/2010/main" val="2720168478"/>
      </p:ext>
    </p:extLst>
  </p:cSld>
  <p:clrMapOvr>
    <a:masterClrMapping/>
  </p:clrMapOvr>
  <p:transition spd="slow">
    <p:wipe dir="d"/>
  </p:transition>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isEmptyObject</a:t>
            </a:r>
            <a:r>
              <a:rPr lang="fr-FR" sz="2800" b="1" i="1" dirty="0" smtClean="0">
                <a:solidFill>
                  <a:schemeClr val="accent2">
                    <a:lumMod val="75000"/>
                  </a:schemeClr>
                </a:solidFill>
              </a:rPr>
              <a:t>(</a:t>
            </a:r>
            <a:r>
              <a:rPr lang="fr-FR" sz="2800" b="1" i="1" dirty="0" smtClean="0">
                <a:solidFill>
                  <a:schemeClr val="tx2">
                    <a:lumMod val="75000"/>
                  </a:schemeClr>
                </a:solidFill>
              </a:rPr>
              <a:t>objet</a:t>
            </a:r>
            <a:r>
              <a:rPr lang="fr-FR" sz="2800" b="1" i="1" dirty="0" smtClean="0">
                <a:solidFill>
                  <a:schemeClr val="accent2">
                    <a:lumMod val="75000"/>
                  </a:schemeClr>
                </a:solidFill>
              </a:rPr>
              <a:t>)</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445224"/>
          </a:xfrm>
        </p:spPr>
        <p:txBody>
          <a:bodyPr numCol="1">
            <a:normAutofit/>
          </a:bodyPr>
          <a:lstStyle/>
          <a:p>
            <a:pPr marL="0" indent="0">
              <a:buNone/>
            </a:pPr>
            <a:r>
              <a:rPr lang="fr-FR" sz="2000" b="1" dirty="0" smtClean="0">
                <a:solidFill>
                  <a:schemeClr val="tx2">
                    <a:lumMod val="75000"/>
                  </a:schemeClr>
                </a:solidFill>
              </a:rPr>
              <a:t>$</a:t>
            </a:r>
            <a:r>
              <a:rPr lang="fr-FR" sz="2000" b="1" dirty="0" smtClean="0">
                <a:solidFill>
                  <a:schemeClr val="accent2">
                    <a:lumMod val="75000"/>
                  </a:schemeClr>
                </a:solidFill>
              </a:rPr>
              <a:t>.</a:t>
            </a:r>
            <a:r>
              <a:rPr lang="fr-FR" sz="2000" b="1" dirty="0" err="1" smtClean="0">
                <a:solidFill>
                  <a:schemeClr val="accent2">
                    <a:lumMod val="75000"/>
                  </a:schemeClr>
                </a:solidFill>
              </a:rPr>
              <a:t>isEmptyObject</a:t>
            </a:r>
            <a:r>
              <a:rPr lang="fr-FR" sz="2000" b="1" dirty="0" smtClean="0">
                <a:solidFill>
                  <a:schemeClr val="accent2">
                    <a:lumMod val="75000"/>
                  </a:schemeClr>
                </a:solidFill>
              </a:rPr>
              <a:t>(</a:t>
            </a:r>
            <a:r>
              <a:rPr lang="fr-FR" sz="2000" b="1" dirty="0" smtClean="0">
                <a:solidFill>
                  <a:schemeClr val="tx2">
                    <a:lumMod val="75000"/>
                  </a:schemeClr>
                </a:solidFill>
              </a:rPr>
              <a:t>objet</a:t>
            </a:r>
            <a:r>
              <a:rPr lang="fr-FR" sz="2000" b="1" dirty="0">
                <a:solidFill>
                  <a:schemeClr val="accent2">
                    <a:lumMod val="75000"/>
                  </a:schemeClr>
                </a:solidFill>
              </a:rPr>
              <a:t>)</a:t>
            </a:r>
            <a:endParaRPr lang="fr-FR" sz="2000" b="1" dirty="0" smtClean="0">
              <a:solidFill>
                <a:schemeClr val="accent2">
                  <a:lumMod val="75000"/>
                </a:schemeClr>
              </a:solidFill>
            </a:endParaRPr>
          </a:p>
          <a:p>
            <a:pPr marL="0" indent="0">
              <a:buNone/>
            </a:pPr>
            <a:r>
              <a:rPr lang="fr-FR" sz="2000" b="1" i="1" dirty="0" err="1">
                <a:solidFill>
                  <a:schemeClr val="tx2">
                    <a:lumMod val="75000"/>
                  </a:schemeClr>
                </a:solidFill>
              </a:rPr>
              <a:t>True</a:t>
            </a:r>
            <a:r>
              <a:rPr lang="fr-FR" sz="2000" dirty="0" smtClean="0"/>
              <a:t> si l'objet est vide (ne contient rien), </a:t>
            </a:r>
            <a:r>
              <a:rPr lang="fr-FR" sz="2000" b="1" i="1" dirty="0" smtClean="0">
                <a:solidFill>
                  <a:schemeClr val="tx2">
                    <a:lumMod val="75000"/>
                  </a:schemeClr>
                </a:solidFill>
              </a:rPr>
              <a:t>false</a:t>
            </a:r>
            <a:r>
              <a:rPr lang="fr-FR" sz="2000" dirty="0" smtClean="0"/>
              <a:t> sinon.</a:t>
            </a:r>
          </a:p>
          <a:p>
            <a:pPr marL="0" indent="0">
              <a:buNone/>
            </a:pPr>
            <a:r>
              <a:rPr lang="fr-FR" sz="2000" dirty="0" smtClean="0"/>
              <a:t>Exemple :</a:t>
            </a:r>
          </a:p>
          <a:p>
            <a:pPr marL="0" indent="0">
              <a:buNone/>
            </a:pPr>
            <a:r>
              <a:rPr lang="fr-FR" sz="2000" b="1" dirty="0" smtClean="0">
                <a:solidFill>
                  <a:schemeClr val="accent2">
                    <a:lumMod val="75000"/>
                  </a:schemeClr>
                </a:solidFill>
              </a:rPr>
              <a:t>$.</a:t>
            </a:r>
            <a:r>
              <a:rPr lang="fr-FR" sz="2000" b="1" dirty="0" err="1">
                <a:solidFill>
                  <a:schemeClr val="accent2">
                    <a:lumMod val="75000"/>
                  </a:schemeClr>
                </a:solidFill>
              </a:rPr>
              <a:t>isEmptyObject</a:t>
            </a:r>
            <a:r>
              <a:rPr lang="fr-FR" sz="2000" b="1" dirty="0">
                <a:solidFill>
                  <a:schemeClr val="accent2">
                    <a:lumMod val="75000"/>
                  </a:schemeClr>
                </a:solidFill>
              </a:rPr>
              <a:t>({}) </a:t>
            </a:r>
            <a:r>
              <a:rPr lang="fr-FR" sz="2000" b="1" dirty="0" smtClean="0">
                <a:solidFill>
                  <a:schemeClr val="accent2">
                    <a:lumMod val="75000"/>
                  </a:schemeClr>
                </a:solidFill>
              </a:rPr>
              <a:t>			</a:t>
            </a:r>
            <a:r>
              <a:rPr lang="fr-FR" sz="2000" b="1" dirty="0" smtClean="0">
                <a:solidFill>
                  <a:schemeClr val="tx2">
                    <a:lumMod val="75000"/>
                  </a:schemeClr>
                </a:solidFill>
              </a:rPr>
              <a:t>// </a:t>
            </a:r>
            <a:r>
              <a:rPr lang="fr-FR" sz="2000" b="1" dirty="0" err="1">
                <a:solidFill>
                  <a:schemeClr val="tx2">
                    <a:lumMod val="75000"/>
                  </a:schemeClr>
                </a:solidFill>
              </a:rPr>
              <a:t>true</a:t>
            </a:r>
            <a:endParaRPr lang="fr-FR" sz="2000" b="1" dirty="0">
              <a:solidFill>
                <a:schemeClr val="tx2">
                  <a:lumMod val="75000"/>
                </a:schemeClr>
              </a:solidFill>
            </a:endParaRPr>
          </a:p>
          <a:p>
            <a:pPr marL="0" indent="0">
              <a:buNone/>
            </a:pPr>
            <a:r>
              <a:rPr lang="fr-FR" sz="2000" b="1" dirty="0" smtClean="0">
                <a:solidFill>
                  <a:schemeClr val="accent2">
                    <a:lumMod val="75000"/>
                  </a:schemeClr>
                </a:solidFill>
              </a:rPr>
              <a:t>$.</a:t>
            </a:r>
            <a:r>
              <a:rPr lang="fr-FR" sz="2000" b="1" dirty="0" err="1" smtClean="0">
                <a:solidFill>
                  <a:schemeClr val="accent2">
                    <a:lumMod val="75000"/>
                  </a:schemeClr>
                </a:solidFill>
              </a:rPr>
              <a:t>isEmptyObject</a:t>
            </a:r>
            <a:r>
              <a:rPr lang="fr-FR" sz="2000" b="1" dirty="0">
                <a:solidFill>
                  <a:schemeClr val="accent2">
                    <a:lumMod val="75000"/>
                  </a:schemeClr>
                </a:solidFill>
              </a:rPr>
              <a:t>({ </a:t>
            </a:r>
            <a:r>
              <a:rPr lang="fr-FR" sz="2000" b="1" dirty="0" smtClean="0">
                <a:solidFill>
                  <a:schemeClr val="accent2">
                    <a:lumMod val="75000"/>
                  </a:schemeClr>
                </a:solidFill>
              </a:rPr>
              <a:t>marque: "</a:t>
            </a:r>
            <a:r>
              <a:rPr lang="fr-FR" sz="2000" b="1" dirty="0">
                <a:solidFill>
                  <a:schemeClr val="accent2">
                    <a:lumMod val="75000"/>
                  </a:schemeClr>
                </a:solidFill>
              </a:rPr>
              <a:t>T</a:t>
            </a:r>
            <a:r>
              <a:rPr lang="fr-FR" sz="2000" b="1" dirty="0" smtClean="0">
                <a:solidFill>
                  <a:schemeClr val="accent2">
                    <a:lumMod val="75000"/>
                  </a:schemeClr>
                </a:solidFill>
              </a:rPr>
              <a:t>oyota" })	</a:t>
            </a:r>
            <a:r>
              <a:rPr lang="fr-FR" sz="2000" b="1" dirty="0" smtClean="0">
                <a:solidFill>
                  <a:schemeClr val="tx2">
                    <a:lumMod val="75000"/>
                  </a:schemeClr>
                </a:solidFill>
              </a:rPr>
              <a:t>// </a:t>
            </a:r>
            <a:r>
              <a:rPr lang="fr-FR" sz="2000" b="1" dirty="0">
                <a:solidFill>
                  <a:schemeClr val="tx2">
                    <a:lumMod val="75000"/>
                  </a:schemeClr>
                </a:solidFill>
              </a:rPr>
              <a:t>false</a:t>
            </a:r>
          </a:p>
          <a:p>
            <a:pPr marL="0" indent="0">
              <a:buNone/>
            </a:pPr>
            <a:endParaRPr lang="fr-FR" sz="2000" dirty="0">
              <a:solidFill>
                <a:schemeClr val="tx2">
                  <a:lumMod val="75000"/>
                </a:schemeClr>
              </a:solidFill>
            </a:endParaRPr>
          </a:p>
        </p:txBody>
      </p:sp>
    </p:spTree>
    <p:extLst>
      <p:ext uri="{BB962C8B-B14F-4D97-AF65-F5344CB8AC3E}">
        <p14:creationId xmlns:p14="http://schemas.microsoft.com/office/powerpoint/2010/main" val="1424728863"/>
      </p:ext>
    </p:extLst>
  </p:cSld>
  <p:clrMapOvr>
    <a:masterClrMapping/>
  </p:clrMapOvr>
  <p:transition spd="slow">
    <p:wipe dir="d"/>
  </p:transition>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now</a:t>
            </a:r>
            <a:r>
              <a:rPr lang="fr-FR" sz="2800" b="1" i="1" dirty="0" smtClean="0">
                <a:solidFill>
                  <a:schemeClr val="accent2">
                    <a:lumMod val="75000"/>
                  </a:schemeClr>
                </a:solidFill>
              </a:rPr>
              <a:t>()</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445224"/>
          </a:xfrm>
        </p:spPr>
        <p:txBody>
          <a:bodyPr numCol="1">
            <a:normAutofit/>
          </a:bodyPr>
          <a:lstStyle/>
          <a:p>
            <a:pPr marL="0" indent="0">
              <a:buNone/>
            </a:pPr>
            <a:r>
              <a:rPr lang="fr-FR" sz="2000" b="1" dirty="0" smtClean="0">
                <a:solidFill>
                  <a:schemeClr val="tx2">
                    <a:lumMod val="75000"/>
                  </a:schemeClr>
                </a:solidFill>
              </a:rPr>
              <a:t>$</a:t>
            </a:r>
            <a:r>
              <a:rPr lang="fr-FR" sz="2000" b="1" dirty="0" smtClean="0">
                <a:solidFill>
                  <a:schemeClr val="accent2">
                    <a:lumMod val="75000"/>
                  </a:schemeClr>
                </a:solidFill>
              </a:rPr>
              <a:t>.</a:t>
            </a:r>
            <a:r>
              <a:rPr lang="fr-FR" sz="2000" b="1" dirty="0" err="1" smtClean="0">
                <a:solidFill>
                  <a:schemeClr val="accent2">
                    <a:lumMod val="75000"/>
                  </a:schemeClr>
                </a:solidFill>
              </a:rPr>
              <a:t>now</a:t>
            </a:r>
            <a:r>
              <a:rPr lang="fr-FR" sz="2000" b="1" dirty="0" smtClean="0">
                <a:solidFill>
                  <a:schemeClr val="accent2">
                    <a:lumMod val="75000"/>
                  </a:schemeClr>
                </a:solidFill>
              </a:rPr>
              <a:t>()</a:t>
            </a:r>
          </a:p>
          <a:p>
            <a:pPr marL="0" indent="0">
              <a:buNone/>
            </a:pPr>
            <a:r>
              <a:rPr lang="fr-FR" sz="2000" dirty="0" smtClean="0"/>
              <a:t>Retourne un nombre représentant l'heure système.</a:t>
            </a:r>
          </a:p>
          <a:p>
            <a:pPr marL="0" indent="0">
              <a:buNone/>
            </a:pPr>
            <a:r>
              <a:rPr lang="fr-FR" sz="2000" dirty="0"/>
              <a:t>Raccourci pour </a:t>
            </a:r>
            <a:r>
              <a:rPr lang="fr-FR" sz="2000" b="1" i="1" dirty="0">
                <a:solidFill>
                  <a:schemeClr val="tx2">
                    <a:lumMod val="75000"/>
                  </a:schemeClr>
                </a:solidFill>
              </a:rPr>
              <a:t>(new Date).</a:t>
            </a:r>
            <a:r>
              <a:rPr lang="fr-FR" sz="2000" b="1" i="1" dirty="0" err="1">
                <a:solidFill>
                  <a:schemeClr val="tx2">
                    <a:lumMod val="75000"/>
                  </a:schemeClr>
                </a:solidFill>
              </a:rPr>
              <a:t>getTime</a:t>
            </a:r>
            <a:r>
              <a:rPr lang="fr-FR" sz="2000" b="1" i="1" dirty="0" smtClean="0">
                <a:solidFill>
                  <a:schemeClr val="tx2">
                    <a:lumMod val="75000"/>
                  </a:schemeClr>
                </a:solidFill>
              </a:rPr>
              <a:t>()</a:t>
            </a:r>
          </a:p>
          <a:p>
            <a:pPr marL="0" indent="0">
              <a:buNone/>
            </a:pPr>
            <a:endParaRPr lang="fr-FR" sz="2000" dirty="0"/>
          </a:p>
          <a:p>
            <a:pPr marL="0" indent="0">
              <a:buNone/>
            </a:pPr>
            <a:r>
              <a:rPr lang="fr-FR" sz="2000" dirty="0" smtClean="0"/>
              <a:t>Exemple : </a:t>
            </a:r>
          </a:p>
          <a:p>
            <a:pPr marL="0" indent="0">
              <a:buNone/>
            </a:pPr>
            <a:r>
              <a:rPr lang="fr-FR" sz="2000" b="1" dirty="0" err="1" smtClean="0">
                <a:solidFill>
                  <a:schemeClr val="accent2">
                    <a:lumMod val="75000"/>
                  </a:schemeClr>
                </a:solidFill>
              </a:rPr>
              <a:t>alert</a:t>
            </a:r>
            <a:r>
              <a:rPr lang="fr-FR" sz="2000" b="1" dirty="0" smtClean="0">
                <a:solidFill>
                  <a:schemeClr val="accent2">
                    <a:lumMod val="75000"/>
                  </a:schemeClr>
                </a:solidFill>
              </a:rPr>
              <a:t>($.</a:t>
            </a:r>
            <a:r>
              <a:rPr lang="fr-FR" sz="2000" b="1" dirty="0" err="1" smtClean="0">
                <a:solidFill>
                  <a:schemeClr val="accent2">
                    <a:lumMod val="75000"/>
                  </a:schemeClr>
                </a:solidFill>
              </a:rPr>
              <a:t>now</a:t>
            </a:r>
            <a:r>
              <a:rPr lang="fr-FR" sz="2000" b="1" dirty="0" smtClean="0">
                <a:solidFill>
                  <a:schemeClr val="accent2">
                    <a:lumMod val="75000"/>
                  </a:schemeClr>
                </a:solidFill>
              </a:rPr>
              <a:t>()));</a:t>
            </a:r>
          </a:p>
          <a:p>
            <a:pPr marL="0" indent="0">
              <a:buNone/>
            </a:pPr>
            <a:endParaRPr lang="fr-FR" sz="2000" dirty="0">
              <a:solidFill>
                <a:schemeClr val="tx2">
                  <a:lumMod val="75000"/>
                </a:schemeClr>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4" y="2700338"/>
            <a:ext cx="3566889" cy="2182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168620"/>
      </p:ext>
    </p:extLst>
  </p:cSld>
  <p:clrMapOvr>
    <a:masterClrMapping/>
  </p:clrMapOvr>
  <p:transition spd="slow">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683568" y="1340768"/>
            <a:ext cx="8208912" cy="369332"/>
          </a:xfrm>
          <a:prstGeom prst="rect">
            <a:avLst/>
          </a:prstGeom>
          <a:noFill/>
          <a:ln>
            <a:solidFill>
              <a:schemeClr val="accent1"/>
            </a:solidFill>
          </a:ln>
        </p:spPr>
        <p:txBody>
          <a:bodyPr wrap="square" rtlCol="0">
            <a:spAutoFit/>
          </a:bodyPr>
          <a:lstStyle/>
          <a:p>
            <a:r>
              <a:rPr lang="fr-FR" b="1" dirty="0" smtClean="0">
                <a:solidFill>
                  <a:schemeClr val="accent2">
                    <a:lumMod val="75000"/>
                  </a:schemeClr>
                </a:solidFill>
              </a:rPr>
              <a:t>Evénements multimédia</a:t>
            </a:r>
          </a:p>
        </p:txBody>
      </p:sp>
      <p:graphicFrame>
        <p:nvGraphicFramePr>
          <p:cNvPr id="4" name="Tableau 3"/>
          <p:cNvGraphicFramePr>
            <a:graphicFrameLocks noGrp="1"/>
          </p:cNvGraphicFramePr>
          <p:nvPr>
            <p:extLst>
              <p:ext uri="{D42A27DB-BD31-4B8C-83A1-F6EECF244321}">
                <p14:modId xmlns:p14="http://schemas.microsoft.com/office/powerpoint/2010/main" val="1671111897"/>
              </p:ext>
            </p:extLst>
          </p:nvPr>
        </p:nvGraphicFramePr>
        <p:xfrm>
          <a:off x="827582" y="1710105"/>
          <a:ext cx="8136906" cy="5031262"/>
        </p:xfrm>
        <a:graphic>
          <a:graphicData uri="http://schemas.openxmlformats.org/drawingml/2006/table">
            <a:tbl>
              <a:tblPr/>
              <a:tblGrid>
                <a:gridCol w="2137255"/>
                <a:gridCol w="5999651"/>
              </a:tblGrid>
              <a:tr h="419272">
                <a:tc>
                  <a:txBody>
                    <a:bodyPr/>
                    <a:lstStyle/>
                    <a:p>
                      <a:r>
                        <a:rPr lang="fr-FR" sz="1400" b="1"/>
                        <a:t>onabort</a:t>
                      </a:r>
                      <a:endParaRPr lang="fr-FR" sz="1400"/>
                    </a:p>
                  </a:txBody>
                  <a:tcPr marL="0" marR="0" marT="0" marB="0" anchor="ctr">
                    <a:lnL>
                      <a:noFill/>
                    </a:lnL>
                    <a:lnR>
                      <a:noFill/>
                    </a:lnR>
                    <a:lnT>
                      <a:noFill/>
                    </a:lnT>
                    <a:lnB>
                      <a:noFill/>
                    </a:lnB>
                  </a:tcPr>
                </a:tc>
                <a:tc>
                  <a:txBody>
                    <a:bodyPr/>
                    <a:lstStyle/>
                    <a:p>
                      <a:r>
                        <a:rPr lang="fr-FR" sz="1400"/>
                        <a:t>Le script démarre lorsqu’un évènement est avorté</a:t>
                      </a:r>
                    </a:p>
                  </a:txBody>
                  <a:tcPr marL="0" marR="0" marT="0" marB="0" anchor="ctr">
                    <a:lnL>
                      <a:noFill/>
                    </a:lnL>
                    <a:lnR>
                      <a:noFill/>
                    </a:lnR>
                    <a:lnT>
                      <a:noFill/>
                    </a:lnT>
                    <a:lnB>
                      <a:noFill/>
                    </a:lnB>
                  </a:tcPr>
                </a:tc>
              </a:tr>
              <a:tr h="419272">
                <a:tc>
                  <a:txBody>
                    <a:bodyPr/>
                    <a:lstStyle/>
                    <a:p>
                      <a:r>
                        <a:rPr lang="fr-FR" sz="1400" b="1" dirty="0" err="1"/>
                        <a:t>oncanplay</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Le script démarre lorsque le média commence à jouer</a:t>
                      </a:r>
                    </a:p>
                  </a:txBody>
                  <a:tcPr marL="0" marR="0" marT="0" marB="0" anchor="ctr">
                    <a:lnL>
                      <a:noFill/>
                    </a:lnL>
                    <a:lnR>
                      <a:noFill/>
                    </a:lnR>
                    <a:lnT>
                      <a:noFill/>
                    </a:lnT>
                    <a:lnB>
                      <a:noFill/>
                    </a:lnB>
                  </a:tcPr>
                </a:tc>
              </a:tr>
              <a:tr h="628907">
                <a:tc>
                  <a:txBody>
                    <a:bodyPr/>
                    <a:lstStyle/>
                    <a:p>
                      <a:r>
                        <a:rPr lang="fr-FR" sz="1400" b="1" dirty="0" err="1"/>
                        <a:t>oncanplaythrough</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lorsque le média peut être lus jusqu’à la fin – Sans arrêt pour la mise en tampon</a:t>
                      </a:r>
                    </a:p>
                  </a:txBody>
                  <a:tcPr marL="0" marR="0" marT="0" marB="0" anchor="ctr">
                    <a:lnL>
                      <a:noFill/>
                    </a:lnL>
                    <a:lnR>
                      <a:noFill/>
                    </a:lnR>
                    <a:lnT>
                      <a:noFill/>
                    </a:lnT>
                    <a:lnB>
                      <a:noFill/>
                    </a:lnB>
                  </a:tcPr>
                </a:tc>
              </a:tr>
              <a:tr h="419272">
                <a:tc>
                  <a:txBody>
                    <a:bodyPr/>
                    <a:lstStyle/>
                    <a:p>
                      <a:r>
                        <a:rPr lang="fr-FR" sz="1400" b="1" dirty="0" err="1"/>
                        <a:t>ondurationchange</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lorsque la longueur du média est modifié</a:t>
                      </a:r>
                    </a:p>
                  </a:txBody>
                  <a:tcPr marL="0" marR="0" marT="0" marB="0" anchor="ctr">
                    <a:lnL>
                      <a:noFill/>
                    </a:lnL>
                    <a:lnR>
                      <a:noFill/>
                    </a:lnR>
                    <a:lnT>
                      <a:noFill/>
                    </a:lnT>
                    <a:lnB>
                      <a:noFill/>
                    </a:lnB>
                  </a:tcPr>
                </a:tc>
              </a:tr>
              <a:tr h="419272">
                <a:tc>
                  <a:txBody>
                    <a:bodyPr/>
                    <a:lstStyle/>
                    <a:p>
                      <a:r>
                        <a:rPr lang="fr-FR" sz="1400" b="1" dirty="0" err="1"/>
                        <a:t>onemptied</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lorsqu’un élément média devient tout à coup vide</a:t>
                      </a:r>
                    </a:p>
                  </a:txBody>
                  <a:tcPr marL="0" marR="0" marT="0" marB="0" anchor="ctr">
                    <a:lnL>
                      <a:noFill/>
                    </a:lnL>
                    <a:lnR>
                      <a:noFill/>
                    </a:lnR>
                    <a:lnT>
                      <a:noFill/>
                    </a:lnT>
                    <a:lnB>
                      <a:noFill/>
                    </a:lnB>
                  </a:tcPr>
                </a:tc>
              </a:tr>
              <a:tr h="419272">
                <a:tc>
                  <a:txBody>
                    <a:bodyPr/>
                    <a:lstStyle/>
                    <a:p>
                      <a:r>
                        <a:rPr lang="fr-FR" sz="1400" b="1" dirty="0" err="1"/>
                        <a:t>onended</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lorsque la lecture du média est finis</a:t>
                      </a:r>
                    </a:p>
                  </a:txBody>
                  <a:tcPr marL="0" marR="0" marT="0" marB="0" anchor="ctr">
                    <a:lnL>
                      <a:noFill/>
                    </a:lnL>
                    <a:lnR>
                      <a:noFill/>
                    </a:lnR>
                    <a:lnT>
                      <a:noFill/>
                    </a:lnT>
                    <a:lnB>
                      <a:noFill/>
                    </a:lnB>
                  </a:tcPr>
                </a:tc>
              </a:tr>
              <a:tr h="419272">
                <a:tc>
                  <a:txBody>
                    <a:bodyPr/>
                    <a:lstStyle/>
                    <a:p>
                      <a:r>
                        <a:rPr lang="fr-FR" sz="1400" b="1" dirty="0" err="1"/>
                        <a:t>onerror</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quand une erreur survient lors du chargement d’un élément</a:t>
                      </a:r>
                    </a:p>
                  </a:txBody>
                  <a:tcPr marL="0" marR="0" marT="0" marB="0" anchor="ctr">
                    <a:lnL>
                      <a:noFill/>
                    </a:lnL>
                    <a:lnR>
                      <a:noFill/>
                    </a:lnR>
                    <a:lnT>
                      <a:noFill/>
                    </a:lnT>
                    <a:lnB>
                      <a:noFill/>
                    </a:lnB>
                  </a:tcPr>
                </a:tc>
              </a:tr>
              <a:tr h="419272">
                <a:tc>
                  <a:txBody>
                    <a:bodyPr/>
                    <a:lstStyle/>
                    <a:p>
                      <a:r>
                        <a:rPr lang="fr-FR" sz="1400" b="1" dirty="0" err="1"/>
                        <a:t>onloadeddata</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dirty="0"/>
                        <a:t>Script à exécuter lorsque les données du média sont </a:t>
                      </a:r>
                      <a:r>
                        <a:rPr lang="fr-FR" sz="1400" dirty="0" smtClean="0"/>
                        <a:t>chargées</a:t>
                      </a:r>
                      <a:endParaRPr lang="fr-FR" sz="1400" dirty="0"/>
                    </a:p>
                  </a:txBody>
                  <a:tcPr marL="0" marR="0" marT="0" marB="0" anchor="ctr">
                    <a:lnL>
                      <a:noFill/>
                    </a:lnL>
                    <a:lnR>
                      <a:noFill/>
                    </a:lnR>
                    <a:lnT>
                      <a:noFill/>
                    </a:lnT>
                    <a:lnB>
                      <a:noFill/>
                    </a:lnB>
                  </a:tcPr>
                </a:tc>
              </a:tr>
              <a:tr h="628907">
                <a:tc>
                  <a:txBody>
                    <a:bodyPr/>
                    <a:lstStyle/>
                    <a:p>
                      <a:r>
                        <a:rPr lang="fr-FR" sz="1400" b="1" dirty="0" err="1"/>
                        <a:t>onloadedmetadata</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dirty="0"/>
                        <a:t>Script à exécuter lorsque la durée ou d’autres données d’un élément média </a:t>
                      </a:r>
                      <a:r>
                        <a:rPr lang="fr-FR" sz="1400" dirty="0" smtClean="0"/>
                        <a:t>sont chargées</a:t>
                      </a:r>
                      <a:endParaRPr lang="fr-FR" sz="1400" dirty="0"/>
                    </a:p>
                  </a:txBody>
                  <a:tcPr marL="0" marR="0" marT="0" marB="0" anchor="ctr">
                    <a:lnL>
                      <a:noFill/>
                    </a:lnL>
                    <a:lnR>
                      <a:noFill/>
                    </a:lnR>
                    <a:lnT>
                      <a:noFill/>
                    </a:lnT>
                    <a:lnB>
                      <a:noFill/>
                    </a:lnB>
                  </a:tcPr>
                </a:tc>
              </a:tr>
              <a:tr h="419272">
                <a:tc>
                  <a:txBody>
                    <a:bodyPr/>
                    <a:lstStyle/>
                    <a:p>
                      <a:r>
                        <a:rPr lang="fr-FR" sz="1400" b="1" dirty="0" err="1"/>
                        <a:t>onloadstart</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lorsque le navigateur commence à charger un élément média</a:t>
                      </a:r>
                    </a:p>
                  </a:txBody>
                  <a:tcPr marL="0" marR="0" marT="0" marB="0" anchor="ctr">
                    <a:lnL>
                      <a:noFill/>
                    </a:lnL>
                    <a:lnR>
                      <a:noFill/>
                    </a:lnR>
                    <a:lnT>
                      <a:noFill/>
                    </a:lnT>
                    <a:lnB>
                      <a:noFill/>
                    </a:lnB>
                  </a:tcPr>
                </a:tc>
              </a:tr>
              <a:tr h="419272">
                <a:tc>
                  <a:txBody>
                    <a:bodyPr/>
                    <a:lstStyle/>
                    <a:p>
                      <a:r>
                        <a:rPr lang="fr-FR" sz="1400" b="1" dirty="0" err="1"/>
                        <a:t>onpause</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dirty="0"/>
                        <a:t>Script à exécuter lorsqu’un élément média est en pause</a:t>
                      </a:r>
                    </a:p>
                  </a:txBody>
                  <a:tcPr marL="0" marR="0" marT="0" marB="0" anchor="ctr">
                    <a:lnL>
                      <a:noFill/>
                    </a:lnL>
                    <a:lnR>
                      <a:noFill/>
                    </a:lnR>
                    <a:lnT>
                      <a:noFill/>
                    </a:lnT>
                    <a:lnB>
                      <a:noFill/>
                    </a:lnB>
                  </a:tcPr>
                </a:tc>
              </a:tr>
            </a:tbl>
          </a:graphicData>
        </a:graphic>
      </p:graphicFrame>
    </p:spTree>
    <p:extLst>
      <p:ext uri="{BB962C8B-B14F-4D97-AF65-F5344CB8AC3E}">
        <p14:creationId xmlns:p14="http://schemas.microsoft.com/office/powerpoint/2010/main" val="4144405051"/>
      </p:ext>
    </p:extLst>
  </p:cSld>
  <p:clrMapOvr>
    <a:masterClrMapping/>
  </p:clrMapOvr>
  <p:transition spd="slow">
    <p:wipe dir="d"/>
  </p:transition>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makeArray</a:t>
            </a:r>
            <a:r>
              <a:rPr lang="fr-FR" sz="2800" b="1" i="1" dirty="0" smtClean="0">
                <a:solidFill>
                  <a:schemeClr val="accent2">
                    <a:lumMod val="75000"/>
                  </a:schemeClr>
                </a:solidFill>
              </a:rPr>
              <a:t>(</a:t>
            </a:r>
            <a:r>
              <a:rPr lang="fr-FR" sz="2800" b="1" i="1" dirty="0" smtClean="0">
                <a:solidFill>
                  <a:schemeClr val="tx2">
                    <a:lumMod val="75000"/>
                  </a:schemeClr>
                </a:solidFill>
              </a:rPr>
              <a:t>objet</a:t>
            </a:r>
            <a:r>
              <a:rPr lang="fr-FR" sz="2800" b="1" i="1" dirty="0" smtClean="0">
                <a:solidFill>
                  <a:schemeClr val="accent2">
                    <a:lumMod val="75000"/>
                  </a:schemeClr>
                </a:solidFill>
              </a:rPr>
              <a:t>)</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445224"/>
          </a:xfrm>
        </p:spPr>
        <p:txBody>
          <a:bodyPr numCol="1">
            <a:normAutofit fontScale="92500" lnSpcReduction="20000"/>
          </a:bodyPr>
          <a:lstStyle/>
          <a:p>
            <a:pPr marL="0" indent="0">
              <a:buNone/>
            </a:pPr>
            <a:r>
              <a:rPr lang="fr-FR" sz="2000" b="1" dirty="0" smtClean="0">
                <a:solidFill>
                  <a:schemeClr val="tx2">
                    <a:lumMod val="75000"/>
                  </a:schemeClr>
                </a:solidFill>
              </a:rPr>
              <a:t>$</a:t>
            </a:r>
            <a:r>
              <a:rPr lang="fr-FR" sz="2000" b="1" dirty="0" smtClean="0">
                <a:solidFill>
                  <a:schemeClr val="accent2">
                    <a:lumMod val="75000"/>
                  </a:schemeClr>
                </a:solidFill>
              </a:rPr>
              <a:t>.</a:t>
            </a:r>
            <a:r>
              <a:rPr lang="fr-FR" sz="2000" b="1" dirty="0" err="1" smtClean="0">
                <a:solidFill>
                  <a:schemeClr val="accent2">
                    <a:lumMod val="75000"/>
                  </a:schemeClr>
                </a:solidFill>
              </a:rPr>
              <a:t>makeArrayt</a:t>
            </a:r>
            <a:r>
              <a:rPr lang="fr-FR" sz="2000" b="1" dirty="0" smtClean="0">
                <a:solidFill>
                  <a:schemeClr val="accent2">
                    <a:lumMod val="75000"/>
                  </a:schemeClr>
                </a:solidFill>
              </a:rPr>
              <a:t>(</a:t>
            </a:r>
            <a:r>
              <a:rPr lang="fr-FR" sz="2000" b="1" dirty="0" smtClean="0">
                <a:solidFill>
                  <a:schemeClr val="tx2">
                    <a:lumMod val="75000"/>
                  </a:schemeClr>
                </a:solidFill>
              </a:rPr>
              <a:t>objet</a:t>
            </a:r>
            <a:r>
              <a:rPr lang="fr-FR" sz="2000" b="1" dirty="0">
                <a:solidFill>
                  <a:schemeClr val="accent2">
                    <a:lumMod val="75000"/>
                  </a:schemeClr>
                </a:solidFill>
              </a:rPr>
              <a:t>)</a:t>
            </a:r>
            <a:endParaRPr lang="fr-FR" sz="2000" b="1" dirty="0" smtClean="0">
              <a:solidFill>
                <a:schemeClr val="accent2">
                  <a:lumMod val="75000"/>
                </a:schemeClr>
              </a:solidFill>
            </a:endParaRPr>
          </a:p>
          <a:p>
            <a:pPr marL="0" indent="0">
              <a:buNone/>
            </a:pPr>
            <a:r>
              <a:rPr lang="fr-FR" sz="2000" dirty="0" smtClean="0"/>
              <a:t>Convertit un objet en tableau Javascript.</a:t>
            </a:r>
          </a:p>
          <a:p>
            <a:pPr marL="0" indent="0">
              <a:buNone/>
            </a:pPr>
            <a:r>
              <a:rPr lang="fr-FR" sz="2000" dirty="0" smtClean="0"/>
              <a:t>Exemple :  </a:t>
            </a:r>
            <a:r>
              <a:rPr lang="fr-FR" sz="2000" i="1" dirty="0" smtClean="0">
                <a:solidFill>
                  <a:schemeClr val="tx2">
                    <a:lumMod val="75000"/>
                  </a:schemeClr>
                </a:solidFill>
              </a:rPr>
              <a:t> 					Avant :</a:t>
            </a:r>
          </a:p>
          <a:p>
            <a:pPr marL="0" indent="0">
              <a:buNone/>
            </a:pPr>
            <a:r>
              <a:rPr lang="fr-FR" sz="2000" dirty="0"/>
              <a:t>&lt;body&gt;</a:t>
            </a:r>
          </a:p>
          <a:p>
            <a:pPr marL="0" indent="0">
              <a:buNone/>
            </a:pPr>
            <a:r>
              <a:rPr lang="fr-FR" sz="2000" dirty="0"/>
              <a:t>&lt;div&gt;Janvier&lt;/div&gt;</a:t>
            </a:r>
          </a:p>
          <a:p>
            <a:pPr marL="0" indent="0">
              <a:buNone/>
            </a:pPr>
            <a:r>
              <a:rPr lang="fr-FR" sz="2000" dirty="0"/>
              <a:t>&lt;div&gt;Février&lt;/div&gt;</a:t>
            </a:r>
          </a:p>
          <a:p>
            <a:pPr marL="0" indent="0">
              <a:buNone/>
            </a:pPr>
            <a:r>
              <a:rPr lang="fr-FR" sz="2000" dirty="0"/>
              <a:t>&lt;div&gt;Mars&lt;/div&gt;</a:t>
            </a:r>
          </a:p>
          <a:p>
            <a:pPr marL="0" indent="0">
              <a:buNone/>
            </a:pPr>
            <a:r>
              <a:rPr lang="fr-FR" sz="2000" dirty="0"/>
              <a:t>&lt;div&gt;Avril&lt;/div&gt;</a:t>
            </a:r>
          </a:p>
          <a:p>
            <a:pPr marL="0" indent="0">
              <a:buNone/>
            </a:pPr>
            <a:r>
              <a:rPr lang="fr-FR" sz="2000" dirty="0"/>
              <a:t>&lt;script</a:t>
            </a:r>
            <a:r>
              <a:rPr lang="fr-FR" sz="2000" dirty="0" smtClean="0"/>
              <a:t>&gt;</a:t>
            </a:r>
            <a:endParaRPr lang="fr-FR" sz="2000" dirty="0"/>
          </a:p>
          <a:p>
            <a:pPr marL="0" indent="0">
              <a:buNone/>
            </a:pPr>
            <a:r>
              <a:rPr lang="fr-FR" sz="2000" dirty="0"/>
              <a:t>var mois = </a:t>
            </a:r>
            <a:r>
              <a:rPr lang="fr-FR" sz="2000" dirty="0" err="1"/>
              <a:t>document.getElementsByTagName</a:t>
            </a:r>
            <a:r>
              <a:rPr lang="fr-FR" sz="2000" dirty="0"/>
              <a:t>("div"); // retourne un objet </a:t>
            </a:r>
            <a:r>
              <a:rPr lang="fr-FR" sz="2000" dirty="0" smtClean="0"/>
              <a:t>liste</a:t>
            </a:r>
            <a:endParaRPr lang="fr-FR" sz="2000" dirty="0"/>
          </a:p>
          <a:p>
            <a:pPr marL="0" indent="0">
              <a:buNone/>
            </a:pPr>
            <a:r>
              <a:rPr lang="fr-FR" sz="2000" b="1" dirty="0">
                <a:solidFill>
                  <a:schemeClr val="accent2">
                    <a:lumMod val="75000"/>
                  </a:schemeClr>
                </a:solidFill>
              </a:rPr>
              <a:t>var tableau </a:t>
            </a:r>
            <a:r>
              <a:rPr lang="fr-FR" sz="2000" b="1" dirty="0" smtClean="0">
                <a:solidFill>
                  <a:schemeClr val="accent2">
                    <a:lumMod val="75000"/>
                  </a:schemeClr>
                </a:solidFill>
              </a:rPr>
              <a:t>=$.</a:t>
            </a:r>
            <a:r>
              <a:rPr lang="fr-FR" sz="2000" b="1" dirty="0" err="1" smtClean="0">
                <a:solidFill>
                  <a:schemeClr val="accent2">
                    <a:lumMod val="75000"/>
                  </a:schemeClr>
                </a:solidFill>
              </a:rPr>
              <a:t>makeArray</a:t>
            </a:r>
            <a:r>
              <a:rPr lang="fr-FR" sz="2000" b="1" dirty="0" smtClean="0">
                <a:solidFill>
                  <a:schemeClr val="accent2">
                    <a:lumMod val="75000"/>
                  </a:schemeClr>
                </a:solidFill>
              </a:rPr>
              <a:t>(mois</a:t>
            </a:r>
            <a:r>
              <a:rPr lang="fr-FR" sz="2000" b="1" dirty="0">
                <a:solidFill>
                  <a:schemeClr val="accent2">
                    <a:lumMod val="75000"/>
                  </a:schemeClr>
                </a:solidFill>
              </a:rPr>
              <a:t>);</a:t>
            </a:r>
          </a:p>
          <a:p>
            <a:pPr marL="0" indent="0">
              <a:buNone/>
            </a:pPr>
            <a:r>
              <a:rPr lang="fr-FR" sz="2000" dirty="0" err="1"/>
              <a:t>tableau.reverse</a:t>
            </a:r>
            <a:r>
              <a:rPr lang="fr-FR" sz="2000" dirty="0"/>
              <a:t>(); </a:t>
            </a:r>
            <a:r>
              <a:rPr lang="fr-FR" sz="2000" dirty="0" smtClean="0"/>
              <a:t>		// </a:t>
            </a:r>
            <a:r>
              <a:rPr lang="fr-FR" sz="2000" dirty="0"/>
              <a:t>inverse la </a:t>
            </a:r>
            <a:r>
              <a:rPr lang="fr-FR" sz="2000" dirty="0" smtClean="0"/>
              <a:t>liste 		</a:t>
            </a:r>
            <a:r>
              <a:rPr lang="fr-FR" sz="2000" i="1" dirty="0" smtClean="0">
                <a:solidFill>
                  <a:schemeClr val="tx2">
                    <a:lumMod val="75000"/>
                  </a:schemeClr>
                </a:solidFill>
              </a:rPr>
              <a:t>Après </a:t>
            </a:r>
            <a:r>
              <a:rPr lang="fr-FR" sz="2000" i="1" dirty="0">
                <a:solidFill>
                  <a:schemeClr val="tx2">
                    <a:lumMod val="75000"/>
                  </a:schemeClr>
                </a:solidFill>
              </a:rPr>
              <a:t>:</a:t>
            </a:r>
            <a:endParaRPr lang="fr-FR" sz="2000" dirty="0"/>
          </a:p>
          <a:p>
            <a:pPr marL="0" indent="0">
              <a:buNone/>
            </a:pPr>
            <a:r>
              <a:rPr lang="fr-FR" sz="2000" b="1" dirty="0">
                <a:solidFill>
                  <a:schemeClr val="accent2">
                    <a:lumMod val="75000"/>
                  </a:schemeClr>
                </a:solidFill>
              </a:rPr>
              <a:t>$(tableau).</a:t>
            </a:r>
            <a:r>
              <a:rPr lang="fr-FR" sz="2000" b="1" dirty="0" err="1">
                <a:solidFill>
                  <a:schemeClr val="accent2">
                    <a:lumMod val="75000"/>
                  </a:schemeClr>
                </a:solidFill>
              </a:rPr>
              <a:t>appendTo</a:t>
            </a:r>
            <a:r>
              <a:rPr lang="fr-FR" sz="2000" b="1" dirty="0">
                <a:solidFill>
                  <a:schemeClr val="accent2">
                    <a:lumMod val="75000"/>
                  </a:schemeClr>
                </a:solidFill>
              </a:rPr>
              <a:t>(</a:t>
            </a:r>
            <a:r>
              <a:rPr lang="fr-FR" sz="2000" b="1" dirty="0" err="1">
                <a:solidFill>
                  <a:schemeClr val="accent2">
                    <a:lumMod val="75000"/>
                  </a:schemeClr>
                </a:solidFill>
              </a:rPr>
              <a:t>document.body</a:t>
            </a:r>
            <a:r>
              <a:rPr lang="fr-FR" sz="2000" b="1" dirty="0" smtClean="0">
                <a:solidFill>
                  <a:schemeClr val="accent2">
                    <a:lumMod val="75000"/>
                  </a:schemeClr>
                </a:solidFill>
              </a:rPr>
              <a:t>);</a:t>
            </a:r>
            <a:endParaRPr lang="fr-FR" sz="2000" b="1" dirty="0">
              <a:solidFill>
                <a:schemeClr val="accent2">
                  <a:lumMod val="75000"/>
                </a:schemeClr>
              </a:solidFill>
            </a:endParaRPr>
          </a:p>
          <a:p>
            <a:pPr marL="0" indent="0">
              <a:buNone/>
            </a:pPr>
            <a:r>
              <a:rPr lang="fr-FR" sz="2000" dirty="0"/>
              <a:t>&lt;/script&gt;</a:t>
            </a:r>
            <a:endParaRPr lang="fr-FR" sz="2000" dirty="0" smtClean="0"/>
          </a:p>
          <a:p>
            <a:pPr marL="0" indent="0">
              <a:buNone/>
            </a:pPr>
            <a:r>
              <a:rPr lang="fr-FR" sz="2000" i="1" smtClean="0">
                <a:solidFill>
                  <a:schemeClr val="tx2">
                    <a:lumMod val="75000"/>
                  </a:schemeClr>
                </a:solidFill>
              </a:rPr>
              <a:t>code généré :</a:t>
            </a:r>
            <a:r>
              <a:rPr lang="fr-FR" sz="2000" i="1" dirty="0" smtClean="0">
                <a:solidFill>
                  <a:schemeClr val="tx2">
                    <a:lumMod val="75000"/>
                  </a:schemeClr>
                </a:solidFill>
              </a:rPr>
              <a:t>				</a:t>
            </a:r>
          </a:p>
          <a:p>
            <a:pPr marL="0" indent="0">
              <a:buNone/>
            </a:pPr>
            <a:r>
              <a:rPr lang="fr-FR" sz="2000" dirty="0" smtClean="0">
                <a:solidFill>
                  <a:schemeClr val="tx1">
                    <a:lumMod val="65000"/>
                    <a:lumOff val="35000"/>
                  </a:schemeClr>
                </a:solidFill>
              </a:rPr>
              <a:t>&lt;body&gt;</a:t>
            </a:r>
          </a:p>
          <a:p>
            <a:pPr marL="0" indent="0">
              <a:buNone/>
            </a:pPr>
            <a:r>
              <a:rPr lang="fr-FR" sz="2000" dirty="0" smtClean="0">
                <a:solidFill>
                  <a:schemeClr val="tx1">
                    <a:lumMod val="65000"/>
                    <a:lumOff val="35000"/>
                  </a:schemeClr>
                </a:solidFill>
              </a:rPr>
              <a:t>&lt;</a:t>
            </a:r>
            <a:r>
              <a:rPr lang="fr-FR" sz="2000" dirty="0">
                <a:solidFill>
                  <a:schemeClr val="tx1">
                    <a:lumMod val="65000"/>
                    <a:lumOff val="35000"/>
                  </a:schemeClr>
                </a:solidFill>
              </a:rPr>
              <a:t>div&gt;Avril&lt;/div&gt;&lt;div&gt;Mars&lt;/div&gt;&lt;div&gt;Février&lt;/div&gt;&lt;div&gt;Janvier&lt;/div&gt; </a:t>
            </a:r>
            <a:endParaRPr lang="fr-FR" sz="2000" dirty="0" smtClean="0">
              <a:solidFill>
                <a:schemeClr val="tx1">
                  <a:lumMod val="65000"/>
                  <a:lumOff val="35000"/>
                </a:schemeClr>
              </a:solidFill>
            </a:endParaRPr>
          </a:p>
          <a:p>
            <a:pPr marL="0" indent="0">
              <a:buNone/>
            </a:pPr>
            <a:r>
              <a:rPr lang="fr-FR" sz="2000" dirty="0" smtClean="0">
                <a:solidFill>
                  <a:schemeClr val="tx1">
                    <a:lumMod val="65000"/>
                    <a:lumOff val="35000"/>
                  </a:schemeClr>
                </a:solidFill>
              </a:rPr>
              <a:t>&lt;/</a:t>
            </a:r>
            <a:r>
              <a:rPr lang="fr-FR" sz="2000" dirty="0">
                <a:solidFill>
                  <a:schemeClr val="tx1">
                    <a:lumMod val="65000"/>
                    <a:lumOff val="35000"/>
                  </a:schemeClr>
                </a:solidFill>
              </a:rPr>
              <a:t>body&gt;</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1988840"/>
            <a:ext cx="1080120" cy="142515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20" y="4493952"/>
            <a:ext cx="936104" cy="147729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37692537"/>
      </p:ext>
    </p:extLst>
  </p:cSld>
  <p:clrMapOvr>
    <a:masterClrMapping/>
  </p:clrMapOvr>
  <p:transition spd="slow">
    <p:wipe dir="d"/>
  </p:transition>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a:t>
            </a:r>
            <a:br>
              <a:rPr lang="fr-FR" sz="4000" b="1" i="1" dirty="0" smtClean="0"/>
            </a:br>
            <a:r>
              <a:rPr lang="fr-FR" sz="2800" b="1" i="1" dirty="0" smtClean="0">
                <a:solidFill>
                  <a:schemeClr val="accent2">
                    <a:lumMod val="75000"/>
                  </a:schemeClr>
                </a:solidFill>
              </a:rPr>
              <a:t>Principes</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smtClean="0"/>
              <a:t>Ajax (</a:t>
            </a:r>
            <a:r>
              <a:rPr lang="fr-FR" sz="2000" i="1" dirty="0" err="1"/>
              <a:t>Asynchronous</a:t>
            </a:r>
            <a:r>
              <a:rPr lang="fr-FR" sz="2000" i="1" dirty="0"/>
              <a:t> Javascript And XML</a:t>
            </a:r>
            <a:r>
              <a:rPr lang="fr-FR" sz="2000" dirty="0" smtClean="0"/>
              <a:t>.) est une fonctionnalité Javascript.</a:t>
            </a:r>
          </a:p>
          <a:p>
            <a:pPr marL="0" indent="0">
              <a:buNone/>
            </a:pPr>
            <a:r>
              <a:rPr lang="fr-FR" sz="2000" dirty="0" smtClean="0"/>
              <a:t>Cela veut dire qu'elle se situe côté client.</a:t>
            </a:r>
          </a:p>
          <a:p>
            <a:pPr marL="0" indent="0">
              <a:buNone/>
            </a:pPr>
            <a:endParaRPr lang="fr-FR" sz="2000" dirty="0"/>
          </a:p>
          <a:p>
            <a:pPr marL="0" indent="0">
              <a:buNone/>
            </a:pPr>
            <a:r>
              <a:rPr lang="fr-FR" sz="2000" dirty="0"/>
              <a:t>AJAX permet de mettre à jour une page WEB de façon asynchrone par échange de petites quantités de données avec le serveur dans les coulisses. </a:t>
            </a:r>
            <a:endParaRPr lang="fr-FR" sz="2000" dirty="0" smtClean="0"/>
          </a:p>
          <a:p>
            <a:pPr marL="0" indent="0">
              <a:buNone/>
            </a:pPr>
            <a:r>
              <a:rPr lang="fr-FR" sz="2000" dirty="0" smtClean="0"/>
              <a:t>Cela </a:t>
            </a:r>
            <a:r>
              <a:rPr lang="fr-FR" sz="2000" dirty="0"/>
              <a:t>signifie qu'il est possible de mettre à jour des parties d'une page Web, sans recharger la page entière</a:t>
            </a:r>
            <a:endParaRPr lang="fr-FR" sz="2000" dirty="0" smtClean="0"/>
          </a:p>
          <a:p>
            <a:pPr marL="0" indent="0">
              <a:buNone/>
            </a:pPr>
            <a:endParaRPr lang="fr-FR" sz="2000" dirty="0" smtClean="0"/>
          </a:p>
        </p:txBody>
      </p:sp>
    </p:spTree>
    <p:extLst>
      <p:ext uri="{BB962C8B-B14F-4D97-AF65-F5344CB8AC3E}">
        <p14:creationId xmlns:p14="http://schemas.microsoft.com/office/powerpoint/2010/main" val="3845142570"/>
      </p:ext>
    </p:extLst>
  </p:cSld>
  <p:clrMapOvr>
    <a:masterClrMapping/>
  </p:clrMapOvr>
  <p:transition spd="slow">
    <p:wipe dir="d"/>
  </p:transition>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a:t>
            </a:r>
            <a:br>
              <a:rPr lang="fr-FR" sz="4000" b="1" i="1" dirty="0" smtClean="0"/>
            </a:br>
            <a:r>
              <a:rPr lang="fr-FR" sz="2800" b="1" i="1" dirty="0" smtClean="0">
                <a:solidFill>
                  <a:schemeClr val="accent2">
                    <a:lumMod val="75000"/>
                  </a:schemeClr>
                </a:solidFill>
              </a:rPr>
              <a:t>Principes</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457200" indent="-457200">
              <a:buFont typeface="+mj-lt"/>
              <a:buAutoNum type="alphaUcPeriod"/>
            </a:pPr>
            <a:r>
              <a:rPr lang="fr-FR" sz="2000" dirty="0" smtClean="0"/>
              <a:t>Cette fonctionnalité permet de lancer une requête (pas SQL) au serveur pour qu'il exécute un script PHP.</a:t>
            </a:r>
          </a:p>
          <a:p>
            <a:pPr marL="457200" indent="-457200">
              <a:buFont typeface="+mj-lt"/>
              <a:buAutoNum type="alphaUcPeriod"/>
            </a:pPr>
            <a:r>
              <a:rPr lang="fr-FR" sz="2000" dirty="0" smtClean="0"/>
              <a:t>Cette requête peut être accompagnée d'un ou de plusieurs paramètres.</a:t>
            </a:r>
          </a:p>
          <a:p>
            <a:pPr marL="457200" indent="-457200">
              <a:buFont typeface="+mj-lt"/>
              <a:buAutoNum type="alphaUcPeriod"/>
            </a:pPr>
            <a:r>
              <a:rPr lang="fr-FR" sz="2000" dirty="0" smtClean="0"/>
              <a:t>Le script PHP appelé sera exécuté sur le serveur et renverra le résultat au poste client. Comment ?</a:t>
            </a:r>
            <a:br>
              <a:rPr lang="fr-FR" sz="2000" dirty="0" smtClean="0"/>
            </a:br>
            <a:r>
              <a:rPr lang="fr-FR" sz="2000" dirty="0" smtClean="0"/>
              <a:t>Sous la forme </a:t>
            </a:r>
            <a:br>
              <a:rPr lang="fr-FR" sz="2000" dirty="0" smtClean="0"/>
            </a:br>
            <a:r>
              <a:rPr lang="fr-FR" sz="2000" dirty="0" smtClean="0"/>
              <a:t> 	1 d'une chaîne de texte brut,</a:t>
            </a:r>
          </a:p>
          <a:p>
            <a:pPr marL="0" indent="0">
              <a:buNone/>
            </a:pPr>
            <a:r>
              <a:rPr lang="fr-FR" sz="2000" dirty="0"/>
              <a:t>	</a:t>
            </a:r>
            <a:r>
              <a:rPr lang="fr-FR" sz="2000" dirty="0" smtClean="0"/>
              <a:t>2 d'une chaîne contenant des balises HTML,</a:t>
            </a:r>
          </a:p>
          <a:p>
            <a:pPr marL="0" indent="0">
              <a:buNone/>
            </a:pPr>
            <a:r>
              <a:rPr lang="fr-FR" sz="2000" dirty="0" smtClean="0"/>
              <a:t>	3 d'une chaîne </a:t>
            </a:r>
            <a:r>
              <a:rPr lang="fr-FR" sz="2000" dirty="0"/>
              <a:t>contenant des balises </a:t>
            </a:r>
            <a:r>
              <a:rPr lang="fr-FR" sz="2000" dirty="0" smtClean="0"/>
              <a:t>XML</a:t>
            </a:r>
            <a:r>
              <a:rPr lang="fr-FR" sz="2000" dirty="0"/>
              <a:t>,</a:t>
            </a:r>
          </a:p>
          <a:p>
            <a:pPr marL="0" indent="0">
              <a:buNone/>
            </a:pPr>
            <a:r>
              <a:rPr lang="fr-FR" sz="2000" dirty="0" smtClean="0"/>
              <a:t>	4 d'une chaîne codé en JSON.</a:t>
            </a:r>
          </a:p>
          <a:p>
            <a:pPr marL="0" indent="0">
              <a:buNone/>
            </a:pPr>
            <a:r>
              <a:rPr lang="fr-FR" sz="2000" dirty="0"/>
              <a:t> </a:t>
            </a:r>
            <a:r>
              <a:rPr lang="fr-FR" sz="2000" dirty="0" smtClean="0"/>
              <a:t>     Les deux dernières ne sont pas acceptées par tout les navigateurs.</a:t>
            </a:r>
          </a:p>
          <a:p>
            <a:pPr marL="0" indent="0">
              <a:buNone/>
            </a:pPr>
            <a:r>
              <a:rPr lang="fr-FR" sz="2000" dirty="0"/>
              <a:t> </a:t>
            </a:r>
            <a:r>
              <a:rPr lang="fr-FR" sz="2000" dirty="0" smtClean="0"/>
              <a:t>    	 L'ensemble des informations émises par le script PHP à l'aide des 	instructions </a:t>
            </a:r>
            <a:r>
              <a:rPr lang="fr-FR" sz="2000" b="1" dirty="0" err="1" smtClean="0">
                <a:solidFill>
                  <a:schemeClr val="accent2">
                    <a:lumMod val="75000"/>
                  </a:schemeClr>
                </a:solidFill>
              </a:rPr>
              <a:t>echo</a:t>
            </a:r>
            <a:r>
              <a:rPr lang="fr-FR" sz="2000" dirty="0" smtClean="0"/>
              <a:t> ou </a:t>
            </a:r>
            <a:r>
              <a:rPr lang="fr-FR" sz="2000" b="1" dirty="0" err="1" smtClean="0">
                <a:solidFill>
                  <a:schemeClr val="accent2">
                    <a:lumMod val="75000"/>
                  </a:schemeClr>
                </a:solidFill>
              </a:rPr>
              <a:t>print</a:t>
            </a:r>
            <a:r>
              <a:rPr lang="fr-FR" sz="2000" b="1" dirty="0" smtClean="0">
                <a:solidFill>
                  <a:schemeClr val="accent2">
                    <a:lumMod val="75000"/>
                  </a:schemeClr>
                </a:solidFill>
              </a:rPr>
              <a:t> </a:t>
            </a:r>
            <a:r>
              <a:rPr lang="fr-FR" sz="2000" dirty="0" smtClean="0"/>
              <a:t>formera le résultat.</a:t>
            </a:r>
            <a:endParaRPr lang="fr-FR" sz="2000" dirty="0"/>
          </a:p>
        </p:txBody>
      </p:sp>
    </p:spTree>
    <p:extLst>
      <p:ext uri="{BB962C8B-B14F-4D97-AF65-F5344CB8AC3E}">
        <p14:creationId xmlns:p14="http://schemas.microsoft.com/office/powerpoint/2010/main" val="1017944655"/>
      </p:ext>
    </p:extLst>
  </p:cSld>
  <p:clrMapOvr>
    <a:masterClrMapping/>
  </p:clrMapOvr>
  <p:transition spd="slow">
    <p:wipe dir="d"/>
  </p:transition>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a:t>
            </a:r>
            <a:br>
              <a:rPr lang="fr-FR" sz="4000" b="1" i="1" dirty="0" smtClean="0"/>
            </a:br>
            <a:r>
              <a:rPr lang="fr-FR" sz="2800" b="1" i="1" dirty="0" smtClean="0">
                <a:solidFill>
                  <a:schemeClr val="accent2">
                    <a:lumMod val="75000"/>
                  </a:schemeClr>
                </a:solidFill>
              </a:rPr>
              <a:t>Principes</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7842448" cy="4752528"/>
          </a:xfrm>
        </p:spPr>
        <p:txBody>
          <a:bodyPr numCol="1">
            <a:normAutofit/>
          </a:bodyPr>
          <a:lstStyle/>
          <a:p>
            <a:pPr marL="0" indent="0">
              <a:buNone/>
            </a:pPr>
            <a:r>
              <a:rPr lang="fr-FR" sz="2000" dirty="0" smtClean="0"/>
              <a:t>Le script javascript attendra le résultat et exécutera les instructions javascript nécessaires pour mettre à jour la page HTML côté client.</a:t>
            </a:r>
          </a:p>
          <a:p>
            <a:pPr marL="0" indent="0">
              <a:buNone/>
            </a:pPr>
            <a:r>
              <a:rPr lang="fr-FR" sz="2000" dirty="0" smtClean="0"/>
              <a:t>	CLIENT				SERVEUR</a:t>
            </a:r>
          </a:p>
          <a:p>
            <a:pPr marL="0" indent="0">
              <a:buNone/>
            </a:pPr>
            <a:endParaRPr lang="fr-FR" sz="2000" dirty="0"/>
          </a:p>
          <a:p>
            <a:pPr marL="0" indent="0">
              <a:buNone/>
            </a:pPr>
            <a:endParaRPr lang="fr-FR" sz="2000" dirty="0" smtClean="0"/>
          </a:p>
          <a:p>
            <a:pPr marL="0" indent="0">
              <a:buNone/>
            </a:pPr>
            <a:endParaRPr lang="fr-FR" sz="2000" dirty="0"/>
          </a:p>
          <a:p>
            <a:pPr marL="0" indent="0">
              <a:buNone/>
            </a:pPr>
            <a:endParaRPr lang="fr-FR" sz="2000" dirty="0" smtClean="0"/>
          </a:p>
          <a:p>
            <a:pPr marL="0" indent="0">
              <a:buNone/>
            </a:pPr>
            <a:endParaRPr lang="fr-FR" sz="2000" dirty="0"/>
          </a:p>
          <a:p>
            <a:pPr marL="0" indent="0">
              <a:buNone/>
            </a:pPr>
            <a:r>
              <a:rPr lang="fr-FR" sz="2000" dirty="0" smtClean="0"/>
              <a:t>	CLIENT</a:t>
            </a:r>
            <a:endParaRPr lang="fr-FR" sz="2000" dirty="0"/>
          </a:p>
          <a:p>
            <a:pPr marL="0" indent="0">
              <a:buNone/>
            </a:pPr>
            <a:endParaRPr lang="fr-FR" sz="2000" dirty="0"/>
          </a:p>
        </p:txBody>
      </p:sp>
      <p:sp>
        <p:nvSpPr>
          <p:cNvPr id="4" name="ZoneTexte 3"/>
          <p:cNvSpPr txBox="1"/>
          <p:nvPr/>
        </p:nvSpPr>
        <p:spPr>
          <a:xfrm>
            <a:off x="1403648" y="2636912"/>
            <a:ext cx="2088232" cy="1200329"/>
          </a:xfrm>
          <a:prstGeom prst="rect">
            <a:avLst/>
          </a:prstGeom>
          <a:noFill/>
          <a:ln w="19050" cap="rnd">
            <a:solidFill>
              <a:schemeClr val="tx2">
                <a:lumMod val="75000"/>
              </a:schemeClr>
            </a:solidFill>
          </a:ln>
          <a:effectLst>
            <a:innerShdw blurRad="63500" dist="50800" dir="2700000">
              <a:prstClr val="black">
                <a:alpha val="50000"/>
              </a:prstClr>
            </a:innerShdw>
          </a:effectLst>
          <a:scene3d>
            <a:camera prst="orthographicFront"/>
            <a:lightRig rig="threePt" dir="t"/>
          </a:scene3d>
          <a:sp3d>
            <a:bevelT w="165100" prst="coolSlant"/>
          </a:sp3d>
        </p:spPr>
        <p:txBody>
          <a:bodyPr wrap="square" rtlCol="0">
            <a:spAutoFit/>
          </a:bodyPr>
          <a:lstStyle/>
          <a:p>
            <a:r>
              <a:rPr lang="fr-FR" dirty="0" smtClean="0"/>
              <a:t>Page HTML</a:t>
            </a:r>
          </a:p>
          <a:p>
            <a:r>
              <a:rPr lang="fr-FR" dirty="0" smtClean="0"/>
              <a:t>- crée la requête</a:t>
            </a:r>
          </a:p>
          <a:p>
            <a:r>
              <a:rPr lang="fr-FR" dirty="0" smtClean="0"/>
              <a:t>- envoie la requête au serveur</a:t>
            </a:r>
            <a:endParaRPr lang="fr-FR" dirty="0"/>
          </a:p>
        </p:txBody>
      </p:sp>
      <p:sp>
        <p:nvSpPr>
          <p:cNvPr id="5" name="ZoneTexte 4"/>
          <p:cNvSpPr txBox="1"/>
          <p:nvPr/>
        </p:nvSpPr>
        <p:spPr>
          <a:xfrm>
            <a:off x="4932040" y="2639453"/>
            <a:ext cx="2088232" cy="1754326"/>
          </a:xfrm>
          <a:prstGeom prst="rect">
            <a:avLst/>
          </a:prstGeom>
          <a:noFill/>
          <a:ln w="19050" cap="rnd">
            <a:solidFill>
              <a:schemeClr val="tx2">
                <a:lumMod val="75000"/>
              </a:schemeClr>
            </a:solidFill>
          </a:ln>
          <a:effectLst>
            <a:innerShdw blurRad="63500" dist="50800" dir="2700000">
              <a:prstClr val="black">
                <a:alpha val="50000"/>
              </a:prstClr>
            </a:innerShdw>
          </a:effectLst>
          <a:scene3d>
            <a:camera prst="orthographicFront"/>
            <a:lightRig rig="threePt" dir="t"/>
          </a:scene3d>
          <a:sp3d>
            <a:bevelT w="165100" prst="coolSlant"/>
          </a:sp3d>
        </p:spPr>
        <p:txBody>
          <a:bodyPr wrap="square" rtlCol="0">
            <a:spAutoFit/>
          </a:bodyPr>
          <a:lstStyle/>
          <a:p>
            <a:r>
              <a:rPr lang="fr-FR" dirty="0" smtClean="0"/>
              <a:t>Script PHP</a:t>
            </a:r>
          </a:p>
          <a:p>
            <a:r>
              <a:rPr lang="fr-FR" dirty="0" smtClean="0"/>
              <a:t>- reçoit la requête</a:t>
            </a:r>
          </a:p>
          <a:p>
            <a:r>
              <a:rPr lang="fr-FR" dirty="0" smtClean="0"/>
              <a:t>- exécute les instructions prévues</a:t>
            </a:r>
          </a:p>
          <a:p>
            <a:r>
              <a:rPr lang="fr-FR" dirty="0" smtClean="0"/>
              <a:t>- envoie la réponse au client</a:t>
            </a:r>
            <a:endParaRPr lang="fr-FR" dirty="0"/>
          </a:p>
        </p:txBody>
      </p:sp>
      <p:sp>
        <p:nvSpPr>
          <p:cNvPr id="6" name="ZoneTexte 5"/>
          <p:cNvSpPr txBox="1"/>
          <p:nvPr/>
        </p:nvSpPr>
        <p:spPr>
          <a:xfrm>
            <a:off x="1384303" y="4725144"/>
            <a:ext cx="2088232" cy="1200329"/>
          </a:xfrm>
          <a:prstGeom prst="rect">
            <a:avLst/>
          </a:prstGeom>
          <a:noFill/>
          <a:ln w="19050" cap="rnd">
            <a:solidFill>
              <a:schemeClr val="tx2">
                <a:lumMod val="75000"/>
              </a:schemeClr>
            </a:solidFill>
          </a:ln>
          <a:effectLst>
            <a:innerShdw blurRad="63500" dist="50800" dir="2700000">
              <a:prstClr val="black">
                <a:alpha val="50000"/>
              </a:prstClr>
            </a:innerShdw>
          </a:effectLst>
          <a:scene3d>
            <a:camera prst="orthographicFront"/>
            <a:lightRig rig="threePt" dir="t"/>
          </a:scene3d>
          <a:sp3d>
            <a:bevelT w="165100" prst="coolSlant"/>
          </a:sp3d>
        </p:spPr>
        <p:txBody>
          <a:bodyPr wrap="square" rtlCol="0">
            <a:spAutoFit/>
          </a:bodyPr>
          <a:lstStyle/>
          <a:p>
            <a:r>
              <a:rPr lang="fr-FR" dirty="0" smtClean="0"/>
              <a:t>Page HTML</a:t>
            </a:r>
          </a:p>
          <a:p>
            <a:r>
              <a:rPr lang="fr-FR" dirty="0" smtClean="0"/>
              <a:t>- reçoit la réponse</a:t>
            </a:r>
          </a:p>
          <a:p>
            <a:r>
              <a:rPr lang="fr-FR" dirty="0" smtClean="0"/>
              <a:t>- met à jour la page HTML</a:t>
            </a:r>
            <a:endParaRPr lang="fr-FR" dirty="0"/>
          </a:p>
        </p:txBody>
      </p:sp>
      <p:cxnSp>
        <p:nvCxnSpPr>
          <p:cNvPr id="8" name="Connecteur droit avec flèche 7"/>
          <p:cNvCxnSpPr/>
          <p:nvPr/>
        </p:nvCxnSpPr>
        <p:spPr>
          <a:xfrm>
            <a:off x="3491880" y="3237076"/>
            <a:ext cx="1440160" cy="0"/>
          </a:xfrm>
          <a:prstGeom prst="straightConnector1">
            <a:avLst/>
          </a:prstGeom>
          <a:ln w="158750">
            <a:tailEnd type="arrow"/>
          </a:ln>
        </p:spPr>
        <p:style>
          <a:lnRef idx="1">
            <a:schemeClr val="accent1"/>
          </a:lnRef>
          <a:fillRef idx="0">
            <a:schemeClr val="accent1"/>
          </a:fillRef>
          <a:effectRef idx="0">
            <a:schemeClr val="accent1"/>
          </a:effectRef>
          <a:fontRef idx="minor">
            <a:schemeClr val="tx1"/>
          </a:fontRef>
        </p:style>
      </p:cxnSp>
      <p:sp>
        <p:nvSpPr>
          <p:cNvPr id="9" name="Flèche à angle droit 8"/>
          <p:cNvSpPr/>
          <p:nvPr/>
        </p:nvSpPr>
        <p:spPr>
          <a:xfrm rot="5400000" flipV="1">
            <a:off x="4262304" y="3767375"/>
            <a:ext cx="1195459" cy="244827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64494888"/>
      </p:ext>
    </p:extLst>
  </p:cSld>
  <p:clrMapOvr>
    <a:masterClrMapping/>
  </p:clrMapOvr>
  <p:transition spd="slow">
    <p:wipe dir="d"/>
  </p:transition>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a:t>
            </a:r>
            <a:br>
              <a:rPr lang="fr-FR" sz="4000" b="1" i="1" dirty="0" smtClean="0"/>
            </a:br>
            <a:r>
              <a:rPr lang="fr-FR" sz="2800" b="1" i="1" dirty="0" smtClean="0">
                <a:solidFill>
                  <a:schemeClr val="accent2">
                    <a:lumMod val="75000"/>
                  </a:schemeClr>
                </a:solidFill>
              </a:rPr>
              <a:t>Principes</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94792" y="1412776"/>
            <a:ext cx="8274496" cy="1728192"/>
          </a:xfrm>
        </p:spPr>
        <p:txBody>
          <a:bodyPr numCol="1">
            <a:normAutofit/>
          </a:bodyPr>
          <a:lstStyle/>
          <a:p>
            <a:pPr marL="0" indent="0">
              <a:buNone/>
            </a:pPr>
            <a:r>
              <a:rPr lang="fr-FR" sz="2000" dirty="0" smtClean="0"/>
              <a:t>Pour bien comprendre le fonctionnement d'une requête Ajax, voici un exemple très simple : </a:t>
            </a:r>
          </a:p>
          <a:p>
            <a:pPr marL="0" indent="0">
              <a:buNone/>
            </a:pPr>
            <a:r>
              <a:rPr lang="fr-FR" sz="2000" dirty="0" smtClean="0"/>
              <a:t>une page composé d'un bouton qui, lorsque l'on clique dessus remplace le texte 'Il est 5 heures' par 'Rien ne sert de courir, il faut partir à point.' situé sur le serveur.</a:t>
            </a:r>
          </a:p>
          <a:p>
            <a:pPr marL="0" indent="0">
              <a:buNone/>
            </a:pPr>
            <a:endParaRPr lang="fr-FR"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490" y="3645024"/>
            <a:ext cx="3505200"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3671809"/>
            <a:ext cx="3505200"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032301"/>
      </p:ext>
    </p:extLst>
  </p:cSld>
  <p:clrMapOvr>
    <a:masterClrMapping/>
  </p:clrMapOvr>
  <p:transition spd="slow">
    <p:wipe dir="d"/>
  </p:transition>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639088"/>
          </a:xfrm>
        </p:spPr>
        <p:txBody>
          <a:bodyPr>
            <a:normAutofit fontScale="90000"/>
          </a:bodyPr>
          <a:lstStyle/>
          <a:p>
            <a:r>
              <a:rPr lang="fr-FR" sz="4000" b="1" i="1" dirty="0" smtClean="0"/>
              <a:t>Ajax  </a:t>
            </a:r>
            <a:r>
              <a:rPr lang="fr-FR" sz="2800" b="1" i="1" dirty="0" smtClean="0">
                <a:solidFill>
                  <a:schemeClr val="accent2">
                    <a:lumMod val="75000"/>
                  </a:schemeClr>
                </a:solidFill>
              </a:rPr>
              <a:t>Principes</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55576" y="1164814"/>
            <a:ext cx="7953672" cy="3384376"/>
          </a:xfrm>
          <a:ln w="25400">
            <a:solidFill>
              <a:schemeClr val="tx1"/>
            </a:solidFill>
          </a:ln>
        </p:spPr>
        <p:txBody>
          <a:bodyPr numCol="2">
            <a:normAutofit/>
          </a:bodyPr>
          <a:lstStyle/>
          <a:p>
            <a:pPr marL="0" indent="0">
              <a:spcBef>
                <a:spcPts val="0"/>
              </a:spcBef>
              <a:buNone/>
            </a:pPr>
            <a:r>
              <a:rPr lang="fr-FR" sz="1800" b="1" dirty="0" smtClean="0">
                <a:solidFill>
                  <a:srgbClr val="FF0000"/>
                </a:solidFill>
                <a:latin typeface="Courier New" pitchFamily="49" charset="0"/>
                <a:cs typeface="Courier New" pitchFamily="49" charset="0"/>
              </a:rPr>
              <a:t>&lt;!</a:t>
            </a:r>
            <a:r>
              <a:rPr lang="fr-FR" sz="1800" b="1" dirty="0">
                <a:solidFill>
                  <a:srgbClr val="FF0000"/>
                </a:solidFill>
                <a:latin typeface="Courier New" pitchFamily="49" charset="0"/>
                <a:cs typeface="Courier New" pitchFamily="49" charset="0"/>
              </a:rPr>
              <a:t>DOCTYPE html&gt;</a:t>
            </a:r>
          </a:p>
          <a:p>
            <a:pPr marL="0" indent="0">
              <a:spcBef>
                <a:spcPts val="0"/>
              </a:spcBef>
              <a:buNone/>
            </a:pPr>
            <a:r>
              <a:rPr lang="fr-FR" sz="1800" b="1" dirty="0">
                <a:solidFill>
                  <a:srgbClr val="FF0000"/>
                </a:solidFill>
                <a:latin typeface="Courier New" pitchFamily="49" charset="0"/>
                <a:cs typeface="Courier New" pitchFamily="49" charset="0"/>
              </a:rPr>
              <a:t>&lt;html </a:t>
            </a:r>
            <a:r>
              <a:rPr lang="fr-FR" sz="1800" b="1" dirty="0" err="1">
                <a:solidFill>
                  <a:srgbClr val="FF0000"/>
                </a:solidFill>
                <a:latin typeface="Courier New" pitchFamily="49" charset="0"/>
                <a:cs typeface="Courier New" pitchFamily="49" charset="0"/>
              </a:rPr>
              <a:t>lang</a:t>
            </a:r>
            <a:r>
              <a:rPr lang="fr-FR" sz="1800" b="1" dirty="0">
                <a:solidFill>
                  <a:srgbClr val="FF0000"/>
                </a:solidFill>
                <a:latin typeface="Courier New" pitchFamily="49" charset="0"/>
                <a:cs typeface="Courier New" pitchFamily="49" charset="0"/>
              </a:rPr>
              <a:t>="fr"&gt;</a:t>
            </a:r>
          </a:p>
          <a:p>
            <a:pPr marL="0" indent="0">
              <a:spcBef>
                <a:spcPts val="0"/>
              </a:spcBef>
              <a:buNone/>
            </a:pPr>
            <a:r>
              <a:rPr lang="fr-FR" sz="1800" b="1" dirty="0">
                <a:latin typeface="Courier New" pitchFamily="49" charset="0"/>
                <a:cs typeface="Courier New" pitchFamily="49" charset="0"/>
              </a:rPr>
              <a:t>&lt;</a:t>
            </a:r>
            <a:r>
              <a:rPr lang="fr-FR" sz="1800" b="1" dirty="0" err="1">
                <a:latin typeface="Courier New" pitchFamily="49" charset="0"/>
                <a:cs typeface="Courier New" pitchFamily="49" charset="0"/>
              </a:rPr>
              <a:t>head</a:t>
            </a:r>
            <a:r>
              <a:rPr lang="fr-FR" sz="1800" b="1" dirty="0">
                <a:latin typeface="Courier New" pitchFamily="49" charset="0"/>
                <a:cs typeface="Courier New" pitchFamily="49" charset="0"/>
              </a:rPr>
              <a:t>&gt;</a:t>
            </a:r>
          </a:p>
          <a:p>
            <a:pPr marL="0" indent="0">
              <a:spcBef>
                <a:spcPts val="0"/>
              </a:spcBef>
              <a:buNone/>
            </a:pPr>
            <a:r>
              <a:rPr lang="fr-FR" sz="1800" b="1" dirty="0">
                <a:latin typeface="Courier New" pitchFamily="49" charset="0"/>
                <a:cs typeface="Courier New" pitchFamily="49" charset="0"/>
              </a:rPr>
              <a:t>&lt;</a:t>
            </a:r>
            <a:r>
              <a:rPr lang="fr-FR" sz="1800" b="1" dirty="0" err="1">
                <a:latin typeface="Courier New" pitchFamily="49" charset="0"/>
                <a:cs typeface="Courier New" pitchFamily="49" charset="0"/>
              </a:rPr>
              <a:t>title</a:t>
            </a:r>
            <a:r>
              <a:rPr lang="fr-FR" sz="1800" b="1" dirty="0">
                <a:latin typeface="Courier New" pitchFamily="49" charset="0"/>
                <a:cs typeface="Courier New" pitchFamily="49" charset="0"/>
              </a:rPr>
              <a:t>&gt;AJAX 1&lt;/</a:t>
            </a:r>
            <a:r>
              <a:rPr lang="fr-FR" sz="1800" b="1" dirty="0" err="1">
                <a:latin typeface="Courier New" pitchFamily="49" charset="0"/>
                <a:cs typeface="Courier New" pitchFamily="49" charset="0"/>
              </a:rPr>
              <a:t>title</a:t>
            </a:r>
            <a:r>
              <a:rPr lang="fr-FR" sz="1800" b="1" dirty="0">
                <a:latin typeface="Courier New" pitchFamily="49" charset="0"/>
                <a:cs typeface="Courier New" pitchFamily="49" charset="0"/>
              </a:rPr>
              <a:t>&gt;</a:t>
            </a:r>
          </a:p>
          <a:p>
            <a:pPr marL="0" indent="0">
              <a:spcBef>
                <a:spcPts val="0"/>
              </a:spcBef>
              <a:buNone/>
            </a:pPr>
            <a:r>
              <a:rPr lang="fr-FR" sz="1800" b="1" dirty="0">
                <a:latin typeface="Courier New" pitchFamily="49" charset="0"/>
                <a:cs typeface="Courier New" pitchFamily="49" charset="0"/>
              </a:rPr>
              <a:t>&lt;</a:t>
            </a:r>
            <a:r>
              <a:rPr lang="fr-FR" sz="1800" b="1" dirty="0" err="1">
                <a:latin typeface="Courier New" pitchFamily="49" charset="0"/>
                <a:cs typeface="Courier New" pitchFamily="49" charset="0"/>
              </a:rPr>
              <a:t>meta</a:t>
            </a: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charset</a:t>
            </a:r>
            <a:r>
              <a:rPr lang="fr-FR" sz="1800" b="1" dirty="0">
                <a:latin typeface="Courier New" pitchFamily="49" charset="0"/>
                <a:cs typeface="Courier New" pitchFamily="49" charset="0"/>
              </a:rPr>
              <a:t>="UTF-8"&gt;</a:t>
            </a:r>
          </a:p>
          <a:p>
            <a:pPr marL="0" indent="0">
              <a:spcBef>
                <a:spcPts val="0"/>
              </a:spcBef>
              <a:buNone/>
            </a:pPr>
            <a:r>
              <a:rPr lang="fr-FR" sz="1800" b="1" dirty="0">
                <a:latin typeface="Courier New" pitchFamily="49" charset="0"/>
                <a:cs typeface="Courier New" pitchFamily="49" charset="0"/>
              </a:rPr>
              <a:t>&lt;style type="</a:t>
            </a:r>
            <a:r>
              <a:rPr lang="fr-FR" sz="1800" b="1" dirty="0" err="1">
                <a:latin typeface="Courier New" pitchFamily="49" charset="0"/>
                <a:cs typeface="Courier New" pitchFamily="49" charset="0"/>
              </a:rPr>
              <a:t>text</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css</a:t>
            </a:r>
            <a:r>
              <a:rPr lang="fr-FR" sz="1800" b="1" dirty="0">
                <a:latin typeface="Courier New" pitchFamily="49" charset="0"/>
                <a:cs typeface="Courier New" pitchFamily="49" charset="0"/>
              </a:rPr>
              <a:t>"&gt;</a:t>
            </a:r>
          </a:p>
          <a:p>
            <a:pPr marL="0" indent="0">
              <a:spcBef>
                <a:spcPts val="0"/>
              </a:spcBef>
              <a:buNone/>
            </a:pPr>
            <a:r>
              <a:rPr lang="fr-FR" sz="1800" b="1" dirty="0">
                <a:latin typeface="Courier New" pitchFamily="49" charset="0"/>
                <a:cs typeface="Courier New" pitchFamily="49" charset="0"/>
              </a:rPr>
              <a:t>&lt;/style&gt;</a:t>
            </a:r>
          </a:p>
          <a:p>
            <a:pPr marL="0" indent="0">
              <a:spcBef>
                <a:spcPts val="0"/>
              </a:spcBef>
              <a:buNone/>
            </a:pPr>
            <a:r>
              <a:rPr lang="fr-FR" sz="1800" b="1" dirty="0">
                <a:solidFill>
                  <a:schemeClr val="accent6">
                    <a:lumMod val="75000"/>
                  </a:schemeClr>
                </a:solidFill>
                <a:latin typeface="Courier New" pitchFamily="49" charset="0"/>
                <a:cs typeface="Courier New" pitchFamily="49" charset="0"/>
              </a:rPr>
              <a:t>&lt;script type="</a:t>
            </a:r>
            <a:r>
              <a:rPr lang="fr-FR" sz="1800" b="1" dirty="0" err="1">
                <a:solidFill>
                  <a:schemeClr val="accent6">
                    <a:lumMod val="75000"/>
                  </a:schemeClr>
                </a:solidFill>
                <a:latin typeface="Courier New" pitchFamily="49" charset="0"/>
                <a:cs typeface="Courier New" pitchFamily="49" charset="0"/>
              </a:rPr>
              <a:t>text</a:t>
            </a:r>
            <a:r>
              <a:rPr lang="fr-FR" sz="1800" b="1" dirty="0">
                <a:solidFill>
                  <a:schemeClr val="accent6">
                    <a:lumMod val="75000"/>
                  </a:schemeClr>
                </a:solidFill>
                <a:latin typeface="Courier New" pitchFamily="49" charset="0"/>
                <a:cs typeface="Courier New" pitchFamily="49" charset="0"/>
              </a:rPr>
              <a:t>/javascript"&gt;</a:t>
            </a:r>
          </a:p>
          <a:p>
            <a:pPr marL="0" indent="0">
              <a:spcBef>
                <a:spcPts val="0"/>
              </a:spcBef>
              <a:buNone/>
            </a:pPr>
            <a:r>
              <a:rPr lang="fr-FR" sz="1800" b="1" dirty="0" err="1">
                <a:solidFill>
                  <a:schemeClr val="accent6">
                    <a:lumMod val="75000"/>
                  </a:schemeClr>
                </a:solidFill>
                <a:latin typeface="Courier New" pitchFamily="49" charset="0"/>
                <a:cs typeface="Courier New" pitchFamily="49" charset="0"/>
              </a:rPr>
              <a:t>function</a:t>
            </a:r>
            <a:r>
              <a:rPr lang="fr-FR" sz="1800" b="1" dirty="0">
                <a:solidFill>
                  <a:schemeClr val="accent6">
                    <a:lumMod val="75000"/>
                  </a:schemeClr>
                </a:solidFill>
                <a:latin typeface="Courier New" pitchFamily="49" charset="0"/>
                <a:cs typeface="Courier New" pitchFamily="49" charset="0"/>
              </a:rPr>
              <a:t> appel_ajax120()</a:t>
            </a:r>
          </a:p>
          <a:p>
            <a:pPr marL="0" indent="0">
              <a:spcBef>
                <a:spcPts val="0"/>
              </a:spcBef>
              <a:buNone/>
            </a:pPr>
            <a:r>
              <a:rPr lang="fr-FR" sz="1800" b="1" dirty="0" smtClean="0">
                <a:solidFill>
                  <a:schemeClr val="accent6">
                    <a:lumMod val="75000"/>
                  </a:schemeClr>
                </a:solidFill>
                <a:latin typeface="Courier New" pitchFamily="49" charset="0"/>
                <a:cs typeface="Courier New" pitchFamily="49" charset="0"/>
              </a:rPr>
              <a:t>.......</a:t>
            </a:r>
            <a:endParaRPr lang="fr-FR" sz="1800" b="1" dirty="0">
              <a:solidFill>
                <a:schemeClr val="accent6">
                  <a:lumMod val="75000"/>
                </a:schemeClr>
              </a:solidFill>
              <a:latin typeface="Courier New" pitchFamily="49" charset="0"/>
              <a:cs typeface="Courier New" pitchFamily="49" charset="0"/>
            </a:endParaRPr>
          </a:p>
          <a:p>
            <a:pPr marL="0" indent="0">
              <a:spcBef>
                <a:spcPts val="0"/>
              </a:spcBef>
              <a:buNone/>
            </a:pPr>
            <a:r>
              <a:rPr lang="fr-FR" sz="1800" b="1" dirty="0" smtClean="0">
                <a:solidFill>
                  <a:schemeClr val="accent6">
                    <a:lumMod val="75000"/>
                  </a:schemeClr>
                </a:solidFill>
                <a:latin typeface="Courier New" pitchFamily="49" charset="0"/>
                <a:cs typeface="Courier New" pitchFamily="49" charset="0"/>
              </a:rPr>
              <a:t>&lt;/</a:t>
            </a:r>
            <a:r>
              <a:rPr lang="fr-FR" sz="1800" b="1" dirty="0">
                <a:solidFill>
                  <a:schemeClr val="accent6">
                    <a:lumMod val="75000"/>
                  </a:schemeClr>
                </a:solidFill>
                <a:latin typeface="Courier New" pitchFamily="49" charset="0"/>
                <a:cs typeface="Courier New" pitchFamily="49" charset="0"/>
              </a:rPr>
              <a:t>script&gt;</a:t>
            </a:r>
          </a:p>
          <a:p>
            <a:pPr marL="0" indent="0">
              <a:spcBef>
                <a:spcPts val="0"/>
              </a:spcBef>
              <a:buNone/>
            </a:pPr>
            <a:r>
              <a:rPr lang="fr-FR" sz="1800" b="1" dirty="0">
                <a:latin typeface="Courier New" pitchFamily="49" charset="0"/>
                <a:cs typeface="Courier New" pitchFamily="49" charset="0"/>
              </a:rPr>
              <a:t>&lt;/</a:t>
            </a:r>
            <a:r>
              <a:rPr lang="fr-FR" sz="1800" b="1" dirty="0" err="1">
                <a:latin typeface="Courier New" pitchFamily="49" charset="0"/>
                <a:cs typeface="Courier New" pitchFamily="49" charset="0"/>
              </a:rPr>
              <a:t>head</a:t>
            </a:r>
            <a:r>
              <a:rPr lang="fr-FR" sz="1800" b="1" dirty="0">
                <a:latin typeface="Courier New" pitchFamily="49" charset="0"/>
                <a:cs typeface="Courier New" pitchFamily="49" charset="0"/>
              </a:rPr>
              <a:t>&gt;</a:t>
            </a:r>
          </a:p>
          <a:p>
            <a:pPr marL="0" indent="0">
              <a:spcBef>
                <a:spcPts val="0"/>
              </a:spcBef>
              <a:buNone/>
            </a:pPr>
            <a:r>
              <a:rPr lang="fr-FR" sz="1800" b="1" dirty="0">
                <a:solidFill>
                  <a:schemeClr val="tx2">
                    <a:lumMod val="75000"/>
                  </a:schemeClr>
                </a:solidFill>
                <a:latin typeface="Courier New" pitchFamily="49" charset="0"/>
                <a:cs typeface="Courier New" pitchFamily="49" charset="0"/>
              </a:rPr>
              <a:t>&lt;body&gt;</a:t>
            </a:r>
          </a:p>
          <a:p>
            <a:pPr marL="0" indent="0">
              <a:spcBef>
                <a:spcPts val="0"/>
              </a:spcBef>
              <a:buNone/>
            </a:pPr>
            <a:r>
              <a:rPr lang="fr-FR" sz="1800" b="1" dirty="0">
                <a:solidFill>
                  <a:schemeClr val="tx2">
                    <a:lumMod val="75000"/>
                  </a:schemeClr>
                </a:solidFill>
                <a:latin typeface="Courier New" pitchFamily="49" charset="0"/>
                <a:cs typeface="Courier New" pitchFamily="49" charset="0"/>
              </a:rPr>
              <a:t>&lt;div&gt;</a:t>
            </a:r>
          </a:p>
          <a:p>
            <a:pPr marL="0" indent="0">
              <a:spcBef>
                <a:spcPts val="0"/>
              </a:spcBef>
              <a:buNone/>
            </a:pPr>
            <a:r>
              <a:rPr lang="fr-FR" sz="1800" b="1" dirty="0" smtClean="0">
                <a:solidFill>
                  <a:schemeClr val="tx2">
                    <a:lumMod val="75000"/>
                  </a:schemeClr>
                </a:solidFill>
                <a:latin typeface="Courier New" pitchFamily="49" charset="0"/>
                <a:cs typeface="Courier New" pitchFamily="49" charset="0"/>
              </a:rPr>
              <a:t>&lt;</a:t>
            </a:r>
            <a:r>
              <a:rPr lang="fr-FR" sz="1800" b="1" dirty="0" err="1">
                <a:solidFill>
                  <a:schemeClr val="tx2">
                    <a:lumMod val="75000"/>
                  </a:schemeClr>
                </a:solidFill>
                <a:latin typeface="Courier New" pitchFamily="49" charset="0"/>
                <a:cs typeface="Courier New" pitchFamily="49" charset="0"/>
              </a:rPr>
              <a:t>button</a:t>
            </a:r>
            <a:r>
              <a:rPr lang="fr-FR" sz="1800" b="1" dirty="0">
                <a:solidFill>
                  <a:schemeClr val="tx2">
                    <a:lumMod val="75000"/>
                  </a:schemeClr>
                </a:solidFill>
                <a:latin typeface="Courier New" pitchFamily="49" charset="0"/>
                <a:cs typeface="Courier New" pitchFamily="49" charset="0"/>
              </a:rPr>
              <a:t> id="bouton" </a:t>
            </a:r>
            <a:r>
              <a:rPr lang="fr-FR" sz="1800" b="1" dirty="0" smtClean="0">
                <a:solidFill>
                  <a:schemeClr val="tx2">
                    <a:lumMod val="75000"/>
                  </a:schemeClr>
                </a:solidFill>
                <a:latin typeface="Courier New" pitchFamily="49" charset="0"/>
                <a:cs typeface="Courier New" pitchFamily="49" charset="0"/>
              </a:rPr>
              <a:t>           </a:t>
            </a:r>
            <a:r>
              <a:rPr lang="fr-FR" sz="1800" b="1" dirty="0" err="1" smtClean="0">
                <a:solidFill>
                  <a:schemeClr val="tx2">
                    <a:lumMod val="75000"/>
                  </a:schemeClr>
                </a:solidFill>
                <a:latin typeface="Courier New" pitchFamily="49" charset="0"/>
                <a:cs typeface="Courier New" pitchFamily="49" charset="0"/>
              </a:rPr>
              <a:t>onclick</a:t>
            </a:r>
            <a:r>
              <a:rPr lang="fr-FR" sz="1800" b="1" dirty="0">
                <a:solidFill>
                  <a:schemeClr val="tx2">
                    <a:lumMod val="75000"/>
                  </a:schemeClr>
                </a:solidFill>
                <a:latin typeface="Courier New" pitchFamily="49" charset="0"/>
                <a:cs typeface="Courier New" pitchFamily="49" charset="0"/>
              </a:rPr>
              <a:t>="appel_ajax120</a:t>
            </a:r>
            <a:r>
              <a:rPr lang="fr-FR" sz="1800" b="1" dirty="0" smtClean="0">
                <a:solidFill>
                  <a:schemeClr val="tx2">
                    <a:lumMod val="75000"/>
                  </a:schemeClr>
                </a:solidFill>
                <a:latin typeface="Courier New" pitchFamily="49" charset="0"/>
                <a:cs typeface="Courier New" pitchFamily="49" charset="0"/>
              </a:rPr>
              <a:t>()"&gt;</a:t>
            </a:r>
          </a:p>
          <a:p>
            <a:pPr marL="0" indent="0">
              <a:spcBef>
                <a:spcPts val="0"/>
              </a:spcBef>
              <a:buNone/>
            </a:pPr>
            <a:r>
              <a:rPr lang="fr-FR" sz="1800" b="1" dirty="0" smtClean="0">
                <a:solidFill>
                  <a:schemeClr val="tx2">
                    <a:lumMod val="75000"/>
                  </a:schemeClr>
                </a:solidFill>
                <a:latin typeface="Courier New" pitchFamily="49" charset="0"/>
                <a:cs typeface="Courier New" pitchFamily="49" charset="0"/>
              </a:rPr>
              <a:t>Lancer </a:t>
            </a:r>
            <a:r>
              <a:rPr lang="fr-FR" sz="1800" b="1" dirty="0">
                <a:solidFill>
                  <a:schemeClr val="tx2">
                    <a:lumMod val="75000"/>
                  </a:schemeClr>
                </a:solidFill>
                <a:latin typeface="Courier New" pitchFamily="49" charset="0"/>
                <a:cs typeface="Courier New" pitchFamily="49" charset="0"/>
              </a:rPr>
              <a:t>Ajax&lt;/</a:t>
            </a:r>
            <a:r>
              <a:rPr lang="fr-FR" sz="1800" b="1" dirty="0" err="1">
                <a:solidFill>
                  <a:schemeClr val="tx2">
                    <a:lumMod val="75000"/>
                  </a:schemeClr>
                </a:solidFill>
                <a:latin typeface="Courier New" pitchFamily="49" charset="0"/>
                <a:cs typeface="Courier New" pitchFamily="49" charset="0"/>
              </a:rPr>
              <a:t>button</a:t>
            </a:r>
            <a:r>
              <a:rPr lang="fr-FR" sz="1800" b="1" dirty="0">
                <a:solidFill>
                  <a:schemeClr val="tx2">
                    <a:lumMod val="75000"/>
                  </a:schemeClr>
                </a:solidFill>
                <a:latin typeface="Courier New" pitchFamily="49" charset="0"/>
                <a:cs typeface="Courier New" pitchFamily="49" charset="0"/>
              </a:rPr>
              <a:t>&gt;</a:t>
            </a:r>
          </a:p>
          <a:p>
            <a:pPr marL="0" indent="0">
              <a:spcBef>
                <a:spcPts val="0"/>
              </a:spcBef>
              <a:buNone/>
            </a:pPr>
            <a:r>
              <a:rPr lang="fr-FR" sz="1800" b="1" dirty="0">
                <a:solidFill>
                  <a:schemeClr val="tx2">
                    <a:lumMod val="75000"/>
                  </a:schemeClr>
                </a:solidFill>
                <a:latin typeface="Courier New" pitchFamily="49" charset="0"/>
                <a:cs typeface="Courier New" pitchFamily="49" charset="0"/>
              </a:rPr>
              <a:t>&lt;/div&gt;</a:t>
            </a:r>
          </a:p>
          <a:p>
            <a:pPr marL="0" indent="0">
              <a:spcBef>
                <a:spcPts val="0"/>
              </a:spcBef>
              <a:buNone/>
            </a:pPr>
            <a:r>
              <a:rPr lang="fr-FR" sz="1800" b="1" dirty="0">
                <a:solidFill>
                  <a:schemeClr val="tx2">
                    <a:lumMod val="75000"/>
                  </a:schemeClr>
                </a:solidFill>
                <a:latin typeface="Courier New" pitchFamily="49" charset="0"/>
                <a:cs typeface="Courier New" pitchFamily="49" charset="0"/>
              </a:rPr>
              <a:t>&lt;p id="</a:t>
            </a:r>
            <a:r>
              <a:rPr lang="fr-FR" sz="1800" b="1" dirty="0" err="1">
                <a:solidFill>
                  <a:schemeClr val="tx2">
                    <a:lumMod val="75000"/>
                  </a:schemeClr>
                </a:solidFill>
                <a:latin typeface="Courier New" pitchFamily="49" charset="0"/>
                <a:cs typeface="Courier New" pitchFamily="49" charset="0"/>
              </a:rPr>
              <a:t>recup</a:t>
            </a:r>
            <a:r>
              <a:rPr lang="fr-FR" sz="1800" b="1" dirty="0">
                <a:solidFill>
                  <a:schemeClr val="tx2">
                    <a:lumMod val="75000"/>
                  </a:schemeClr>
                </a:solidFill>
                <a:latin typeface="Courier New" pitchFamily="49" charset="0"/>
                <a:cs typeface="Courier New" pitchFamily="49" charset="0"/>
              </a:rPr>
              <a:t>"&gt;Il est 5 heures&lt;/p&gt;</a:t>
            </a:r>
          </a:p>
          <a:p>
            <a:pPr marL="0" indent="0">
              <a:spcBef>
                <a:spcPts val="0"/>
              </a:spcBef>
              <a:buNone/>
            </a:pPr>
            <a:r>
              <a:rPr lang="fr-FR" sz="1800" b="1" dirty="0" smtClean="0">
                <a:solidFill>
                  <a:schemeClr val="tx2">
                    <a:lumMod val="75000"/>
                  </a:schemeClr>
                </a:solidFill>
                <a:latin typeface="Courier New" pitchFamily="49" charset="0"/>
                <a:cs typeface="Courier New" pitchFamily="49" charset="0"/>
              </a:rPr>
              <a:t>&lt;/</a:t>
            </a:r>
            <a:r>
              <a:rPr lang="fr-FR" sz="1800" b="1" dirty="0">
                <a:solidFill>
                  <a:schemeClr val="tx2">
                    <a:lumMod val="75000"/>
                  </a:schemeClr>
                </a:solidFill>
                <a:latin typeface="Courier New" pitchFamily="49" charset="0"/>
                <a:cs typeface="Courier New" pitchFamily="49" charset="0"/>
              </a:rPr>
              <a:t>body&gt;</a:t>
            </a:r>
          </a:p>
          <a:p>
            <a:pPr marL="0" indent="0">
              <a:spcBef>
                <a:spcPts val="0"/>
              </a:spcBef>
              <a:buNone/>
            </a:pPr>
            <a:r>
              <a:rPr lang="fr-FR" sz="1800" b="1" dirty="0">
                <a:solidFill>
                  <a:srgbClr val="FF0000"/>
                </a:solidFill>
                <a:latin typeface="Courier New" pitchFamily="49" charset="0"/>
                <a:cs typeface="Courier New" pitchFamily="49" charset="0"/>
              </a:rPr>
              <a:t>&lt;/html&gt;</a:t>
            </a:r>
          </a:p>
        </p:txBody>
      </p:sp>
      <p:sp>
        <p:nvSpPr>
          <p:cNvPr id="4" name="ZoneTexte 3"/>
          <p:cNvSpPr txBox="1"/>
          <p:nvPr/>
        </p:nvSpPr>
        <p:spPr>
          <a:xfrm>
            <a:off x="3246331" y="764704"/>
            <a:ext cx="2232248" cy="4001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sz="2000" dirty="0" smtClean="0"/>
              <a:t>exemple120.html</a:t>
            </a:r>
          </a:p>
        </p:txBody>
      </p:sp>
      <p:sp>
        <p:nvSpPr>
          <p:cNvPr id="5" name="ZoneTexte 4"/>
          <p:cNvSpPr txBox="1"/>
          <p:nvPr/>
        </p:nvSpPr>
        <p:spPr>
          <a:xfrm>
            <a:off x="933691" y="5106230"/>
            <a:ext cx="7200800" cy="1754326"/>
          </a:xfrm>
          <a:prstGeom prst="rect">
            <a:avLst/>
          </a:prstGeom>
          <a:noFill/>
          <a:ln w="22225">
            <a:solidFill>
              <a:schemeClr val="tx1"/>
            </a:solidFill>
          </a:ln>
          <a:scene3d>
            <a:camera prst="orthographicFront"/>
            <a:lightRig rig="threePt" dir="t"/>
          </a:scene3d>
          <a:sp3d>
            <a:bevelT w="165100" prst="coolSlant"/>
          </a:sp3d>
        </p:spPr>
        <p:txBody>
          <a:bodyPr wrap="square" rtlCol="0">
            <a:spAutoFit/>
          </a:bodyPr>
          <a:lstStyle/>
          <a:p>
            <a:r>
              <a:rPr lang="fr-FR" b="1" dirty="0">
                <a:solidFill>
                  <a:srgbClr val="FF0000"/>
                </a:solidFill>
                <a:latin typeface="Courier New" pitchFamily="49" charset="0"/>
                <a:cs typeface="Courier New" pitchFamily="49" charset="0"/>
              </a:rPr>
              <a:t>&lt;?PHP</a:t>
            </a:r>
          </a:p>
          <a:p>
            <a:r>
              <a:rPr lang="fr-FR" b="1" dirty="0" err="1">
                <a:latin typeface="Courier New" pitchFamily="49" charset="0"/>
                <a:cs typeface="Courier New" pitchFamily="49" charset="0"/>
              </a:rPr>
              <a:t>session_start</a:t>
            </a:r>
            <a:r>
              <a:rPr lang="fr-FR" b="1" dirty="0">
                <a:latin typeface="Courier New" pitchFamily="49" charset="0"/>
                <a:cs typeface="Courier New" pitchFamily="49" charset="0"/>
              </a:rPr>
              <a:t>();</a:t>
            </a:r>
          </a:p>
          <a:p>
            <a:r>
              <a:rPr lang="fr-FR" b="1" dirty="0">
                <a:latin typeface="Courier New" pitchFamily="49" charset="0"/>
                <a:cs typeface="Courier New" pitchFamily="49" charset="0"/>
              </a:rPr>
              <a:t>header('Content-type: </a:t>
            </a:r>
            <a:r>
              <a:rPr lang="fr-FR" b="1" dirty="0" err="1">
                <a:latin typeface="Courier New" pitchFamily="49" charset="0"/>
                <a:cs typeface="Courier New" pitchFamily="49" charset="0"/>
              </a:rPr>
              <a:t>text</a:t>
            </a:r>
            <a:r>
              <a:rPr lang="fr-FR" b="1" dirty="0">
                <a:latin typeface="Courier New" pitchFamily="49" charset="0"/>
                <a:cs typeface="Courier New" pitchFamily="49" charset="0"/>
              </a:rPr>
              <a:t>/HTML; </a:t>
            </a:r>
            <a:r>
              <a:rPr lang="fr-FR" b="1" dirty="0" err="1">
                <a:latin typeface="Courier New" pitchFamily="49" charset="0"/>
                <a:cs typeface="Courier New" pitchFamily="49" charset="0"/>
              </a:rPr>
              <a:t>charset</a:t>
            </a:r>
            <a:r>
              <a:rPr lang="fr-FR" b="1" dirty="0">
                <a:latin typeface="Courier New" pitchFamily="49" charset="0"/>
                <a:cs typeface="Courier New" pitchFamily="49" charset="0"/>
              </a:rPr>
              <a:t>=UTF-8');</a:t>
            </a:r>
          </a:p>
          <a:p>
            <a:r>
              <a:rPr lang="fr-FR" b="1" dirty="0" err="1">
                <a:latin typeface="Courier New" pitchFamily="49" charset="0"/>
                <a:cs typeface="Courier New" pitchFamily="49" charset="0"/>
              </a:rPr>
              <a:t>echo</a:t>
            </a:r>
            <a:r>
              <a:rPr lang="fr-FR" b="1" dirty="0">
                <a:latin typeface="Courier New" pitchFamily="49" charset="0"/>
                <a:cs typeface="Courier New" pitchFamily="49" charset="0"/>
              </a:rPr>
              <a:t> "Rien de sert de courir, il faut partir à point.";</a:t>
            </a:r>
          </a:p>
          <a:p>
            <a:r>
              <a:rPr lang="fr-FR" b="1" dirty="0">
                <a:solidFill>
                  <a:srgbClr val="FF0000"/>
                </a:solidFill>
                <a:latin typeface="Courier New" pitchFamily="49" charset="0"/>
                <a:cs typeface="Courier New" pitchFamily="49" charset="0"/>
              </a:rPr>
              <a:t>?&gt;</a:t>
            </a:r>
          </a:p>
        </p:txBody>
      </p:sp>
      <p:sp>
        <p:nvSpPr>
          <p:cNvPr id="8" name="ZoneTexte 7"/>
          <p:cNvSpPr txBox="1"/>
          <p:nvPr/>
        </p:nvSpPr>
        <p:spPr>
          <a:xfrm>
            <a:off x="3284240" y="4753866"/>
            <a:ext cx="2232248" cy="4001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sz="2000" dirty="0" smtClean="0"/>
              <a:t>ajax120.php</a:t>
            </a:r>
          </a:p>
        </p:txBody>
      </p:sp>
    </p:spTree>
    <p:extLst>
      <p:ext uri="{BB962C8B-B14F-4D97-AF65-F5344CB8AC3E}">
        <p14:creationId xmlns:p14="http://schemas.microsoft.com/office/powerpoint/2010/main" val="2356329606"/>
      </p:ext>
    </p:extLst>
  </p:cSld>
  <p:clrMapOvr>
    <a:masterClrMapping/>
  </p:clrMapOvr>
  <p:transition spd="slow">
    <p:wipe dir="d"/>
  </p:transition>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a:t>
            </a:r>
            <a:br>
              <a:rPr lang="fr-FR" sz="4000" b="1" i="1" dirty="0" smtClean="0"/>
            </a:br>
            <a:r>
              <a:rPr lang="fr-FR" sz="2800" b="1" i="1" dirty="0" smtClean="0">
                <a:solidFill>
                  <a:schemeClr val="accent2">
                    <a:lumMod val="75000"/>
                  </a:schemeClr>
                </a:solidFill>
              </a:rPr>
              <a:t>Le script Ajax : organisation</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buNone/>
            </a:pPr>
            <a:r>
              <a:rPr lang="fr-FR" sz="1800" b="1" dirty="0" err="1">
                <a:latin typeface="Courier New" pitchFamily="49" charset="0"/>
                <a:cs typeface="Courier New" pitchFamily="49" charset="0"/>
              </a:rPr>
              <a:t>function</a:t>
            </a:r>
            <a:r>
              <a:rPr lang="fr-FR" sz="1800" b="1" dirty="0">
                <a:latin typeface="Courier New" pitchFamily="49" charset="0"/>
                <a:cs typeface="Courier New" pitchFamily="49" charset="0"/>
              </a:rPr>
              <a:t> appel_ajax120()</a:t>
            </a:r>
          </a:p>
          <a:p>
            <a:pPr marL="0" indent="0">
              <a:buNone/>
            </a:pPr>
            <a:r>
              <a:rPr lang="fr-FR" sz="1800" b="1" dirty="0" smtClean="0">
                <a:latin typeface="Courier New" pitchFamily="49" charset="0"/>
                <a:cs typeface="Courier New" pitchFamily="49" charset="0"/>
              </a:rPr>
              <a:t>{</a:t>
            </a:r>
          </a:p>
          <a:p>
            <a:pPr marL="0" indent="0">
              <a:buNone/>
            </a:pPr>
            <a:r>
              <a:rPr lang="fr-FR" sz="1800" b="1" dirty="0" smtClean="0">
                <a:solidFill>
                  <a:schemeClr val="accent2">
                    <a:lumMod val="75000"/>
                  </a:schemeClr>
                </a:solidFill>
                <a:latin typeface="Courier New" pitchFamily="49" charset="0"/>
                <a:cs typeface="Courier New" pitchFamily="49" charset="0"/>
              </a:rPr>
              <a:t>// 1 - initialisation</a:t>
            </a:r>
          </a:p>
          <a:p>
            <a:pPr marL="0" indent="0">
              <a:buNone/>
            </a:pPr>
            <a:r>
              <a:rPr lang="fr-FR" sz="1800" b="1" dirty="0" smtClean="0">
                <a:solidFill>
                  <a:schemeClr val="accent2">
                    <a:lumMod val="75000"/>
                  </a:schemeClr>
                </a:solidFill>
                <a:latin typeface="Courier New" pitchFamily="49" charset="0"/>
                <a:cs typeface="Courier New" pitchFamily="49" charset="0"/>
              </a:rPr>
              <a:t>// 2 - préparation de la requête</a:t>
            </a:r>
          </a:p>
          <a:p>
            <a:pPr marL="0" indent="0">
              <a:buNone/>
            </a:pPr>
            <a:r>
              <a:rPr lang="fr-FR" sz="1800" b="1" dirty="0" smtClean="0">
                <a:solidFill>
                  <a:schemeClr val="accent2">
                    <a:lumMod val="75000"/>
                  </a:schemeClr>
                </a:solidFill>
                <a:latin typeface="Courier New" pitchFamily="49" charset="0"/>
                <a:cs typeface="Courier New" pitchFamily="49" charset="0"/>
              </a:rPr>
              <a:t>// 3 - préparation de l'attente de la réponse</a:t>
            </a:r>
          </a:p>
          <a:p>
            <a:pPr marL="0" indent="0">
              <a:buNone/>
            </a:pPr>
            <a:r>
              <a:rPr lang="fr-FR" sz="1800" b="1" dirty="0" smtClean="0">
                <a:solidFill>
                  <a:schemeClr val="accent2">
                    <a:lumMod val="75000"/>
                  </a:schemeClr>
                </a:solidFill>
                <a:latin typeface="Courier New" pitchFamily="49" charset="0"/>
                <a:cs typeface="Courier New" pitchFamily="49" charset="0"/>
              </a:rPr>
              <a:t>// 4 - instructions de mise à jour de la page HTML</a:t>
            </a:r>
          </a:p>
          <a:p>
            <a:pPr marL="0" indent="0">
              <a:buNone/>
            </a:pPr>
            <a:r>
              <a:rPr lang="fr-FR" sz="1800" b="1" dirty="0" smtClean="0">
                <a:solidFill>
                  <a:schemeClr val="accent2">
                    <a:lumMod val="75000"/>
                  </a:schemeClr>
                </a:solidFill>
                <a:latin typeface="Courier New" pitchFamily="49" charset="0"/>
                <a:cs typeface="Courier New" pitchFamily="49" charset="0"/>
              </a:rPr>
              <a:t>// 5 - paramétrage de l'entête</a:t>
            </a:r>
          </a:p>
          <a:p>
            <a:pPr marL="0" indent="0">
              <a:buNone/>
            </a:pPr>
            <a:r>
              <a:rPr lang="fr-FR" sz="1800" b="1" dirty="0" smtClean="0">
                <a:solidFill>
                  <a:schemeClr val="accent2">
                    <a:lumMod val="75000"/>
                  </a:schemeClr>
                </a:solidFill>
                <a:latin typeface="Courier New" pitchFamily="49" charset="0"/>
                <a:cs typeface="Courier New" pitchFamily="49" charset="0"/>
              </a:rPr>
              <a:t>// 6 - envoi de la requête au serveur</a:t>
            </a:r>
          </a:p>
          <a:p>
            <a:pPr marL="0" indent="0">
              <a:buNone/>
            </a:pPr>
            <a:r>
              <a:rPr lang="fr-FR" sz="1800" b="1" dirty="0">
                <a:latin typeface="Courier New" pitchFamily="49" charset="0"/>
                <a:cs typeface="Courier New" pitchFamily="49" charset="0"/>
              </a:rPr>
              <a:t>}</a:t>
            </a:r>
          </a:p>
        </p:txBody>
      </p:sp>
    </p:spTree>
    <p:extLst>
      <p:ext uri="{BB962C8B-B14F-4D97-AF65-F5344CB8AC3E}">
        <p14:creationId xmlns:p14="http://schemas.microsoft.com/office/powerpoint/2010/main" val="4119390327"/>
      </p:ext>
    </p:extLst>
  </p:cSld>
  <p:clrMapOvr>
    <a:masterClrMapping/>
  </p:clrMapOvr>
  <p:transition spd="slow">
    <p:wipe dir="d"/>
  </p:transition>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Ajax</a:t>
            </a:r>
            <a:br>
              <a:rPr lang="fr-FR" sz="4000" b="1" i="1" dirty="0" smtClean="0"/>
            </a:br>
            <a:r>
              <a:rPr lang="fr-FR" sz="2800" b="1" i="1" dirty="0" smtClean="0">
                <a:solidFill>
                  <a:schemeClr val="accent2">
                    <a:lumMod val="75000"/>
                  </a:schemeClr>
                </a:solidFill>
              </a:rPr>
              <a:t>Le script Ajax	1 - </a:t>
            </a:r>
            <a:r>
              <a:rPr lang="fr-FR" sz="2800" b="1" i="1" dirty="0">
                <a:solidFill>
                  <a:schemeClr val="accent2">
                    <a:lumMod val="75000"/>
                  </a:schemeClr>
                </a:solidFill>
              </a:rPr>
              <a:t>initialisation</a:t>
            </a:r>
            <a:br>
              <a:rPr lang="fr-FR" sz="2800" b="1" i="1" dirty="0">
                <a:solidFill>
                  <a:schemeClr val="accent2">
                    <a:lumMod val="75000"/>
                  </a:schemeClr>
                </a:solidFill>
              </a:rPr>
            </a:b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55576" y="1196752"/>
            <a:ext cx="8169696" cy="5661248"/>
          </a:xfrm>
        </p:spPr>
        <p:txBody>
          <a:bodyPr numCol="1">
            <a:normAutofit/>
          </a:bodyPr>
          <a:lstStyle/>
          <a:p>
            <a:pPr marL="0" indent="0">
              <a:spcBef>
                <a:spcPts val="0"/>
              </a:spcBef>
              <a:buNone/>
            </a:pPr>
            <a:r>
              <a:rPr lang="fr-FR" sz="1800" b="1" dirty="0" smtClean="0">
                <a:latin typeface="Courier New" pitchFamily="49" charset="0"/>
                <a:cs typeface="Courier New" pitchFamily="49" charset="0"/>
              </a:rPr>
              <a:t>fonctions </a:t>
            </a:r>
            <a:r>
              <a:rPr lang="fr-FR" sz="1800" b="1" dirty="0">
                <a:latin typeface="Courier New" pitchFamily="49" charset="0"/>
                <a:cs typeface="Courier New" pitchFamily="49" charset="0"/>
              </a:rPr>
              <a:t>appel_ajax120()</a:t>
            </a:r>
          </a:p>
          <a:p>
            <a:pPr marL="0" indent="0">
              <a:spcBef>
                <a:spcPts val="0"/>
              </a:spcBef>
              <a:buNone/>
            </a:pPr>
            <a:r>
              <a:rPr lang="fr-FR" sz="1800" b="1" dirty="0" smtClean="0">
                <a:latin typeface="Courier New" pitchFamily="49" charset="0"/>
                <a:cs typeface="Courier New" pitchFamily="49" charset="0"/>
              </a:rPr>
              <a:t>{</a:t>
            </a:r>
          </a:p>
          <a:p>
            <a:pPr marL="0" indent="0">
              <a:spcBef>
                <a:spcPts val="0"/>
              </a:spcBef>
              <a:buNone/>
            </a:pPr>
            <a:r>
              <a:rPr lang="fr-FR" sz="1800" b="1" dirty="0">
                <a:latin typeface="Courier New" pitchFamily="49" charset="0"/>
                <a:cs typeface="Courier New" pitchFamily="49" charset="0"/>
              </a:rPr>
              <a:t>var </a:t>
            </a:r>
            <a:r>
              <a:rPr lang="fr-FR" sz="1800" b="1" dirty="0" err="1">
                <a:latin typeface="Courier New" pitchFamily="49" charset="0"/>
                <a:cs typeface="Courier New" pitchFamily="49" charset="0"/>
              </a:rPr>
              <a:t>xhr</a:t>
            </a:r>
            <a:r>
              <a:rPr lang="fr-FR" sz="1800" b="1" dirty="0">
                <a:latin typeface="Courier New" pitchFamily="49" charset="0"/>
                <a:cs typeface="Courier New" pitchFamily="49" charset="0"/>
              </a:rPr>
              <a:t>;</a:t>
            </a:r>
          </a:p>
          <a:p>
            <a:pPr marL="0" indent="0">
              <a:spcBef>
                <a:spcPts val="0"/>
              </a:spcBef>
              <a:buNone/>
            </a:pPr>
            <a:r>
              <a:rPr lang="fr-FR" sz="1800" b="1" dirty="0">
                <a:latin typeface="Courier New" pitchFamily="49" charset="0"/>
                <a:cs typeface="Courier New" pitchFamily="49" charset="0"/>
              </a:rPr>
              <a:t>   if (</a:t>
            </a:r>
            <a:r>
              <a:rPr lang="fr-FR" sz="1800" b="1" dirty="0" err="1">
                <a:latin typeface="Courier New" pitchFamily="49" charset="0"/>
                <a:cs typeface="Courier New" pitchFamily="49" charset="0"/>
              </a:rPr>
              <a:t>window.XMLHttpRequest</a:t>
            </a:r>
            <a:r>
              <a:rPr lang="fr-FR" sz="1800" b="1" dirty="0" smtClean="0">
                <a:latin typeface="Courier New" pitchFamily="49" charset="0"/>
                <a:cs typeface="Courier New" pitchFamily="49" charset="0"/>
              </a:rPr>
              <a:t>) {</a:t>
            </a:r>
            <a:endParaRPr lang="fr-FR" sz="1800" b="1" dirty="0">
              <a:latin typeface="Courier New" pitchFamily="49" charset="0"/>
              <a:cs typeface="Courier New" pitchFamily="49" charset="0"/>
            </a:endParaRPr>
          </a:p>
          <a:p>
            <a:pPr marL="0" indent="0">
              <a:spcBef>
                <a:spcPts val="0"/>
              </a:spcBef>
              <a:buNone/>
            </a:pPr>
            <a:r>
              <a:rPr lang="fr-FR" sz="1800" b="1" dirty="0">
                <a:latin typeface="Courier New" pitchFamily="49" charset="0"/>
                <a:cs typeface="Courier New" pitchFamily="49" charset="0"/>
              </a:rPr>
              <a:t>      </a:t>
            </a:r>
            <a:r>
              <a:rPr lang="fr-FR" sz="1800" b="1" dirty="0">
                <a:solidFill>
                  <a:schemeClr val="accent3">
                    <a:lumMod val="50000"/>
                  </a:schemeClr>
                </a:solidFill>
                <a:latin typeface="Courier New" pitchFamily="49" charset="0"/>
                <a:cs typeface="Courier New" pitchFamily="49" charset="0"/>
              </a:rPr>
              <a:t>// Mozilla, Safari, </a:t>
            </a:r>
            <a:r>
              <a:rPr lang="fr-FR" sz="1800" b="1" dirty="0">
                <a:latin typeface="Courier New" pitchFamily="49" charset="0"/>
                <a:cs typeface="Courier New" pitchFamily="49" charset="0"/>
              </a:rPr>
              <a:t>...</a:t>
            </a:r>
          </a:p>
          <a:p>
            <a:pPr marL="0" indent="0">
              <a:spcBef>
                <a:spcPts val="0"/>
              </a:spcBef>
              <a:buNone/>
            </a:pP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xhr</a:t>
            </a:r>
            <a:r>
              <a:rPr lang="fr-FR" sz="1800" b="1" dirty="0">
                <a:latin typeface="Courier New" pitchFamily="49" charset="0"/>
                <a:cs typeface="Courier New" pitchFamily="49" charset="0"/>
              </a:rPr>
              <a:t> = new </a:t>
            </a:r>
            <a:r>
              <a:rPr lang="fr-FR" sz="1800" b="1" dirty="0" err="1">
                <a:latin typeface="Courier New" pitchFamily="49" charset="0"/>
                <a:cs typeface="Courier New" pitchFamily="49" charset="0"/>
              </a:rPr>
              <a:t>XMLHttpRequest</a:t>
            </a:r>
            <a:r>
              <a:rPr lang="fr-FR" sz="1800" b="1" dirty="0">
                <a:latin typeface="Courier New" pitchFamily="49" charset="0"/>
                <a:cs typeface="Courier New" pitchFamily="49" charset="0"/>
              </a:rPr>
              <a:t>();</a:t>
            </a:r>
          </a:p>
          <a:p>
            <a:pPr marL="0" indent="0">
              <a:spcBef>
                <a:spcPts val="0"/>
              </a:spcBef>
              <a:buNone/>
            </a:pPr>
            <a:r>
              <a:rPr lang="fr-FR" sz="1800" b="1" dirty="0">
                <a:latin typeface="Courier New" pitchFamily="49" charset="0"/>
                <a:cs typeface="Courier New" pitchFamily="49" charset="0"/>
              </a:rPr>
              <a:t>   }</a:t>
            </a:r>
          </a:p>
          <a:p>
            <a:pPr marL="0" indent="0">
              <a:spcBef>
                <a:spcPts val="0"/>
              </a:spcBef>
              <a:buNone/>
            </a:pP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else</a:t>
            </a:r>
            <a:r>
              <a:rPr lang="fr-FR" sz="1800" b="1" dirty="0">
                <a:latin typeface="Courier New" pitchFamily="49" charset="0"/>
                <a:cs typeface="Courier New" pitchFamily="49" charset="0"/>
              </a:rPr>
              <a:t> if (</a:t>
            </a:r>
            <a:r>
              <a:rPr lang="fr-FR" sz="1800" b="1" dirty="0" err="1">
                <a:latin typeface="Courier New" pitchFamily="49" charset="0"/>
                <a:cs typeface="Courier New" pitchFamily="49" charset="0"/>
              </a:rPr>
              <a:t>window.ActiveXObject</a:t>
            </a:r>
            <a:r>
              <a:rPr lang="fr-FR" sz="1800" b="1" dirty="0" smtClean="0">
                <a:latin typeface="Courier New" pitchFamily="49" charset="0"/>
                <a:cs typeface="Courier New" pitchFamily="49" charset="0"/>
              </a:rPr>
              <a:t>) </a:t>
            </a:r>
            <a:r>
              <a:rPr lang="fr-FR" sz="1800" b="1" dirty="0">
                <a:latin typeface="Courier New" pitchFamily="49" charset="0"/>
                <a:cs typeface="Courier New" pitchFamily="49" charset="0"/>
              </a:rPr>
              <a:t>{  </a:t>
            </a:r>
          </a:p>
          <a:p>
            <a:pPr marL="0" indent="0">
              <a:spcBef>
                <a:spcPts val="0"/>
              </a:spcBef>
              <a:buNone/>
            </a:pPr>
            <a:r>
              <a:rPr lang="fr-FR" sz="1800" b="1" dirty="0">
                <a:latin typeface="Courier New" pitchFamily="49" charset="0"/>
                <a:cs typeface="Courier New" pitchFamily="49" charset="0"/>
              </a:rPr>
              <a:t>      </a:t>
            </a:r>
            <a:r>
              <a:rPr lang="fr-FR" sz="1800" b="1" dirty="0">
                <a:solidFill>
                  <a:schemeClr val="accent3">
                    <a:lumMod val="50000"/>
                  </a:schemeClr>
                </a:solidFill>
                <a:latin typeface="Courier New" pitchFamily="49" charset="0"/>
                <a:cs typeface="Courier New" pitchFamily="49" charset="0"/>
              </a:rPr>
              <a:t>// </a:t>
            </a:r>
            <a:r>
              <a:rPr lang="fr-FR" sz="1800" b="1" dirty="0" smtClean="0">
                <a:solidFill>
                  <a:schemeClr val="accent3">
                    <a:lumMod val="50000"/>
                  </a:schemeClr>
                </a:solidFill>
                <a:latin typeface="Courier New" pitchFamily="49" charset="0"/>
                <a:cs typeface="Courier New" pitchFamily="49" charset="0"/>
              </a:rPr>
              <a:t>IE 6 et précédent</a:t>
            </a:r>
            <a:endParaRPr lang="fr-FR" sz="1800" b="1" dirty="0">
              <a:solidFill>
                <a:schemeClr val="accent3">
                  <a:lumMod val="50000"/>
                </a:schemeClr>
              </a:solidFill>
              <a:latin typeface="Courier New" pitchFamily="49" charset="0"/>
              <a:cs typeface="Courier New" pitchFamily="49" charset="0"/>
            </a:endParaRPr>
          </a:p>
          <a:p>
            <a:pPr marL="0" indent="0">
              <a:spcBef>
                <a:spcPts val="0"/>
              </a:spcBef>
              <a:buNone/>
            </a:pP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xhr</a:t>
            </a:r>
            <a:r>
              <a:rPr lang="fr-FR" sz="1800" b="1" dirty="0">
                <a:latin typeface="Courier New" pitchFamily="49" charset="0"/>
                <a:cs typeface="Courier New" pitchFamily="49" charset="0"/>
              </a:rPr>
              <a:t> = new </a:t>
            </a:r>
            <a:r>
              <a:rPr lang="fr-FR" sz="1800" b="1" dirty="0" err="1">
                <a:latin typeface="Courier New" pitchFamily="49" charset="0"/>
                <a:cs typeface="Courier New" pitchFamily="49" charset="0"/>
              </a:rPr>
              <a:t>ActiveXObject</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Microsoft.XMLHTTP</a:t>
            </a:r>
            <a:r>
              <a:rPr lang="fr-FR" sz="1800" b="1" dirty="0">
                <a:latin typeface="Courier New" pitchFamily="49" charset="0"/>
                <a:cs typeface="Courier New" pitchFamily="49" charset="0"/>
              </a:rPr>
              <a:t>');</a:t>
            </a:r>
          </a:p>
          <a:p>
            <a:pPr marL="0" indent="0">
              <a:spcBef>
                <a:spcPts val="0"/>
              </a:spcBef>
              <a:buNone/>
            </a:pPr>
            <a:r>
              <a:rPr lang="fr-FR" sz="1800" b="1" dirty="0">
                <a:latin typeface="Courier New" pitchFamily="49" charset="0"/>
                <a:cs typeface="Courier New" pitchFamily="49" charset="0"/>
              </a:rPr>
              <a:t>   }</a:t>
            </a:r>
          </a:p>
          <a:p>
            <a:pPr marL="0" indent="0">
              <a:spcBef>
                <a:spcPts val="0"/>
              </a:spcBef>
              <a:buNone/>
            </a:pP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else</a:t>
            </a: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a:t>
            </a:r>
            <a:endParaRPr lang="fr-FR" sz="1800" b="1" dirty="0">
              <a:latin typeface="Courier New" pitchFamily="49" charset="0"/>
              <a:cs typeface="Courier New" pitchFamily="49" charset="0"/>
            </a:endParaRPr>
          </a:p>
          <a:p>
            <a:pPr marL="0" indent="0">
              <a:spcBef>
                <a:spcPts val="0"/>
              </a:spcBef>
              <a:buNone/>
            </a:pP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alert</a:t>
            </a:r>
            <a:r>
              <a:rPr lang="fr-FR" sz="1800" b="1" dirty="0">
                <a:latin typeface="Courier New" pitchFamily="49" charset="0"/>
                <a:cs typeface="Courier New" pitchFamily="49" charset="0"/>
              </a:rPr>
              <a:t>("Votre navigateur n'est pas adapté pour faire des requêtes AJAX..."); </a:t>
            </a:r>
          </a:p>
          <a:p>
            <a:pPr marL="0" indent="0">
              <a:spcBef>
                <a:spcPts val="0"/>
              </a:spcBef>
              <a:buNone/>
            </a:pP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xhr</a:t>
            </a:r>
            <a:r>
              <a:rPr lang="fr-FR" sz="1800" b="1" dirty="0">
                <a:latin typeface="Courier New" pitchFamily="49" charset="0"/>
                <a:cs typeface="Courier New" pitchFamily="49" charset="0"/>
              </a:rPr>
              <a:t> = false;</a:t>
            </a:r>
          </a:p>
          <a:p>
            <a:pPr marL="0" indent="0">
              <a:spcBef>
                <a:spcPts val="0"/>
              </a:spcBef>
              <a:buNone/>
            </a:pP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a:t>
            </a:r>
          </a:p>
          <a:p>
            <a:pPr marL="0" indent="0">
              <a:spcBef>
                <a:spcPts val="0"/>
              </a:spcBef>
              <a:buNone/>
            </a:pPr>
            <a:r>
              <a:rPr lang="fr-FR" sz="1800" b="1" dirty="0" smtClean="0">
                <a:latin typeface="Courier New" pitchFamily="49" charset="0"/>
                <a:cs typeface="Courier New" pitchFamily="49" charset="0"/>
              </a:rPr>
              <a:t>....</a:t>
            </a:r>
          </a:p>
          <a:p>
            <a:pPr marL="0" indent="0">
              <a:spcBef>
                <a:spcPts val="0"/>
              </a:spcBef>
              <a:buNone/>
            </a:pPr>
            <a:r>
              <a:rPr lang="fr-FR" sz="1800" dirty="0">
                <a:latin typeface="+mj-lt"/>
                <a:cs typeface="Courier New" pitchFamily="49" charset="0"/>
              </a:rPr>
              <a:t>L'objet </a:t>
            </a:r>
            <a:r>
              <a:rPr lang="fr-FR" sz="1800" b="1" dirty="0" err="1" smtClean="0">
                <a:solidFill>
                  <a:schemeClr val="accent2">
                    <a:lumMod val="75000"/>
                  </a:schemeClr>
                </a:solidFill>
                <a:latin typeface="Courier New" pitchFamily="49" charset="0"/>
                <a:cs typeface="Courier New" pitchFamily="49" charset="0"/>
              </a:rPr>
              <a:t>window.XMLHttpRequest</a:t>
            </a:r>
            <a:r>
              <a:rPr lang="fr-FR" sz="1800" b="1" dirty="0" smtClean="0">
                <a:solidFill>
                  <a:schemeClr val="accent2">
                    <a:lumMod val="75000"/>
                  </a:schemeClr>
                </a:solidFill>
                <a:latin typeface="Courier New" pitchFamily="49" charset="0"/>
                <a:cs typeface="Courier New" pitchFamily="49" charset="0"/>
              </a:rPr>
              <a:t> </a:t>
            </a:r>
            <a:r>
              <a:rPr lang="fr-FR" sz="1800" dirty="0">
                <a:latin typeface="+mj-lt"/>
                <a:cs typeface="Courier New" pitchFamily="49" charset="0"/>
              </a:rPr>
              <a:t>est le pivot d'AJAX. L'initialisation crée un objet</a:t>
            </a:r>
            <a:r>
              <a:rPr lang="fr-FR" sz="1800" b="1" dirty="0" smtClean="0">
                <a:solidFill>
                  <a:schemeClr val="tx2">
                    <a:lumMod val="75000"/>
                  </a:schemeClr>
                </a:solidFill>
                <a:latin typeface="Comic Sans MS" panose="030F0702030302020204" pitchFamily="66" charset="0"/>
                <a:cs typeface="Courier New" pitchFamily="49" charset="0"/>
              </a:rPr>
              <a:t> </a:t>
            </a:r>
            <a:r>
              <a:rPr lang="fr-FR" sz="1800" b="1" dirty="0" err="1">
                <a:solidFill>
                  <a:schemeClr val="accent2">
                    <a:lumMod val="75000"/>
                  </a:schemeClr>
                </a:solidFill>
                <a:latin typeface="Courier New" pitchFamily="49" charset="0"/>
                <a:cs typeface="Courier New" pitchFamily="49" charset="0"/>
              </a:rPr>
              <a:t>xhr</a:t>
            </a:r>
            <a:r>
              <a:rPr lang="fr-FR" sz="1800" dirty="0">
                <a:latin typeface="+mj-lt"/>
                <a:cs typeface="Courier New" pitchFamily="49" charset="0"/>
              </a:rPr>
              <a:t>, </a:t>
            </a:r>
            <a:r>
              <a:rPr lang="fr-FR" sz="1800" dirty="0" smtClean="0">
                <a:latin typeface="+mj-lt"/>
                <a:cs typeface="Courier New" pitchFamily="49" charset="0"/>
              </a:rPr>
              <a:t> support </a:t>
            </a:r>
            <a:r>
              <a:rPr lang="fr-FR" sz="1800" dirty="0">
                <a:latin typeface="+mj-lt"/>
                <a:cs typeface="Courier New" pitchFamily="49" charset="0"/>
              </a:rPr>
              <a:t>de la transaction</a:t>
            </a:r>
          </a:p>
          <a:p>
            <a:pPr marL="0" indent="0">
              <a:buNone/>
            </a:pPr>
            <a:endParaRPr lang="fr-FR" sz="1800" b="1" dirty="0" smtClean="0">
              <a:latin typeface="Courier New" pitchFamily="49" charset="0"/>
              <a:cs typeface="Courier New" pitchFamily="49" charset="0"/>
            </a:endParaRPr>
          </a:p>
          <a:p>
            <a:pPr marL="0" indent="0">
              <a:buNone/>
            </a:pPr>
            <a:endParaRPr lang="fr-FR" sz="1800" b="1" dirty="0">
              <a:latin typeface="Courier New" pitchFamily="49" charset="0"/>
              <a:cs typeface="Courier New" pitchFamily="49" charset="0"/>
            </a:endParaRPr>
          </a:p>
          <a:p>
            <a:pPr marL="0" indent="0">
              <a:buNone/>
            </a:pPr>
            <a:endParaRPr lang="fr-FR" sz="1800" b="1" dirty="0" smtClean="0">
              <a:latin typeface="Courier New" pitchFamily="49" charset="0"/>
              <a:cs typeface="Courier New" pitchFamily="49" charset="0"/>
            </a:endParaRPr>
          </a:p>
          <a:p>
            <a:pPr marL="0" indent="0">
              <a:buNone/>
            </a:pPr>
            <a:endParaRPr lang="fr-FR" sz="1800" b="1" dirty="0">
              <a:latin typeface="Courier New" pitchFamily="49" charset="0"/>
              <a:cs typeface="Courier New" pitchFamily="49" charset="0"/>
            </a:endParaRPr>
          </a:p>
          <a:p>
            <a:pPr marL="0" indent="0">
              <a:buNone/>
            </a:pPr>
            <a:endParaRPr lang="fr-FR" sz="1800" b="1" dirty="0" smtClean="0">
              <a:latin typeface="Courier New" pitchFamily="49" charset="0"/>
              <a:cs typeface="Courier New" pitchFamily="49" charset="0"/>
            </a:endParaRPr>
          </a:p>
          <a:p>
            <a:pPr marL="0" indent="0">
              <a:buNone/>
            </a:pPr>
            <a:endParaRPr lang="fr-FR" sz="1800" b="1" dirty="0" smtClean="0">
              <a:latin typeface="Courier New" pitchFamily="49" charset="0"/>
              <a:cs typeface="Courier New" pitchFamily="49" charset="0"/>
            </a:endParaRPr>
          </a:p>
          <a:p>
            <a:pPr marL="0" indent="0">
              <a:buNone/>
            </a:pPr>
            <a:endParaRPr lang="fr-FR" sz="1800" b="1" dirty="0" smtClean="0">
              <a:latin typeface="Courier New" pitchFamily="49" charset="0"/>
              <a:cs typeface="Courier New" pitchFamily="49" charset="0"/>
            </a:endParaRPr>
          </a:p>
        </p:txBody>
      </p:sp>
    </p:spTree>
    <p:extLst>
      <p:ext uri="{BB962C8B-B14F-4D97-AF65-F5344CB8AC3E}">
        <p14:creationId xmlns:p14="http://schemas.microsoft.com/office/powerpoint/2010/main" val="2003253399"/>
      </p:ext>
    </p:extLst>
  </p:cSld>
  <p:clrMapOvr>
    <a:masterClrMapping/>
  </p:clrMapOvr>
  <p:transition spd="slow">
    <p:wipe dir="d"/>
  </p:transition>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Ajax</a:t>
            </a:r>
            <a:br>
              <a:rPr lang="fr-FR" sz="4000" b="1" i="1" dirty="0" smtClean="0"/>
            </a:br>
            <a:r>
              <a:rPr lang="fr-FR" sz="2800" b="1" i="1" dirty="0" smtClean="0">
                <a:solidFill>
                  <a:schemeClr val="accent2">
                    <a:lumMod val="75000"/>
                  </a:schemeClr>
                </a:solidFill>
              </a:rPr>
              <a:t>Le script Ajax	2 - préparation de la requête</a:t>
            </a:r>
            <a:r>
              <a:rPr lang="fr-FR" sz="2800" b="1" i="1" dirty="0">
                <a:solidFill>
                  <a:schemeClr val="accent2">
                    <a:lumMod val="75000"/>
                  </a:schemeClr>
                </a:solidFill>
              </a:rPr>
              <a:t/>
            </a:r>
            <a:br>
              <a:rPr lang="fr-FR" sz="2800" b="1" i="1" dirty="0">
                <a:solidFill>
                  <a:schemeClr val="accent2">
                    <a:lumMod val="75000"/>
                  </a:schemeClr>
                </a:solidFill>
              </a:rPr>
            </a:b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buNone/>
            </a:pPr>
            <a:r>
              <a:rPr lang="fr-FR" sz="1800" b="1" dirty="0" smtClean="0">
                <a:latin typeface="Courier New" pitchFamily="49" charset="0"/>
                <a:cs typeface="Courier New" pitchFamily="49" charset="0"/>
              </a:rPr>
              <a:t>.....</a:t>
            </a:r>
          </a:p>
          <a:p>
            <a:pPr marL="0" indent="0">
              <a:buNone/>
            </a:pPr>
            <a:r>
              <a:rPr lang="fr-FR" sz="1800" b="1" dirty="0" err="1">
                <a:latin typeface="Courier New" pitchFamily="49" charset="0"/>
                <a:cs typeface="Courier New" pitchFamily="49" charset="0"/>
              </a:rPr>
              <a:t>xhr.open</a:t>
            </a:r>
            <a:r>
              <a:rPr lang="fr-FR" sz="1800" b="1" dirty="0">
                <a:latin typeface="Courier New" pitchFamily="49" charset="0"/>
                <a:cs typeface="Courier New" pitchFamily="49" charset="0"/>
              </a:rPr>
              <a:t>('POST',"ajax120.php",true</a:t>
            </a:r>
            <a:r>
              <a:rPr lang="fr-FR" sz="1800" b="1" dirty="0" smtClean="0">
                <a:latin typeface="Courier New" pitchFamily="49" charset="0"/>
                <a:cs typeface="Courier New" pitchFamily="49" charset="0"/>
              </a:rPr>
              <a:t>);</a:t>
            </a:r>
          </a:p>
          <a:p>
            <a:pPr marL="0" indent="0">
              <a:buNone/>
            </a:pPr>
            <a:r>
              <a:rPr lang="fr-FR" sz="1800" b="1" dirty="0" smtClean="0">
                <a:latin typeface="Courier New" pitchFamily="49" charset="0"/>
                <a:cs typeface="Courier New" pitchFamily="49" charset="0"/>
              </a:rPr>
              <a:t>.....</a:t>
            </a:r>
          </a:p>
          <a:p>
            <a:pPr marL="0" indent="0">
              <a:buNone/>
            </a:pPr>
            <a:r>
              <a:rPr lang="fr-FR" sz="1800" b="1" dirty="0" smtClean="0">
                <a:latin typeface="Courier New" pitchFamily="49" charset="0"/>
                <a:cs typeface="Courier New" pitchFamily="49" charset="0"/>
              </a:rPr>
              <a:t>open </a:t>
            </a:r>
            <a:r>
              <a:rPr lang="fr-FR" sz="1800" dirty="0">
                <a:latin typeface="+mj-lt"/>
                <a:cs typeface="Courier New" pitchFamily="49" charset="0"/>
              </a:rPr>
              <a:t>prépare la requête à envoyer,</a:t>
            </a:r>
          </a:p>
          <a:p>
            <a:pPr marL="0" indent="0">
              <a:buNone/>
            </a:pPr>
            <a:r>
              <a:rPr lang="fr-FR" sz="1800" dirty="0">
                <a:latin typeface="+mj-lt"/>
                <a:cs typeface="Courier New" pitchFamily="49" charset="0"/>
              </a:rPr>
              <a:t>La méthode</a:t>
            </a:r>
            <a:r>
              <a:rPr lang="fr-FR" sz="1800" b="1" dirty="0" smtClean="0">
                <a:latin typeface="Courier New" pitchFamily="49" charset="0"/>
                <a:cs typeface="Courier New" pitchFamily="49" charset="0"/>
              </a:rPr>
              <a:t> </a:t>
            </a:r>
            <a:r>
              <a:rPr lang="fr-FR" sz="1800" b="1" dirty="0" smtClean="0">
                <a:solidFill>
                  <a:schemeClr val="accent2">
                    <a:lumMod val="75000"/>
                  </a:schemeClr>
                </a:solidFill>
                <a:latin typeface="Courier New" pitchFamily="49" charset="0"/>
                <a:cs typeface="Courier New" pitchFamily="49" charset="0"/>
              </a:rPr>
              <a:t>open</a:t>
            </a:r>
            <a:r>
              <a:rPr lang="fr-FR" sz="1800" b="1" dirty="0" smtClean="0">
                <a:latin typeface="Courier New" pitchFamily="49" charset="0"/>
                <a:cs typeface="Courier New" pitchFamily="49" charset="0"/>
              </a:rPr>
              <a:t> </a:t>
            </a:r>
            <a:r>
              <a:rPr lang="fr-FR" sz="1800" dirty="0">
                <a:latin typeface="+mj-lt"/>
                <a:cs typeface="Courier New" pitchFamily="49" charset="0"/>
              </a:rPr>
              <a:t>définit :</a:t>
            </a:r>
          </a:p>
          <a:p>
            <a:r>
              <a:rPr lang="fr-FR" sz="1800" dirty="0">
                <a:latin typeface="+mj-lt"/>
                <a:cs typeface="Courier New" pitchFamily="49" charset="0"/>
              </a:rPr>
              <a:t>le type de la requête</a:t>
            </a:r>
            <a:r>
              <a:rPr lang="fr-FR" sz="1800" b="1" dirty="0" smtClean="0">
                <a:latin typeface="Courier New" pitchFamily="49" charset="0"/>
                <a:cs typeface="Courier New" pitchFamily="49" charset="0"/>
              </a:rPr>
              <a:t> </a:t>
            </a:r>
            <a:r>
              <a:rPr lang="fr-FR" sz="1800" b="1" dirty="0" smtClean="0">
                <a:solidFill>
                  <a:schemeClr val="accent2">
                    <a:lumMod val="75000"/>
                  </a:schemeClr>
                </a:solidFill>
                <a:latin typeface="Courier New" pitchFamily="49" charset="0"/>
                <a:cs typeface="Courier New" pitchFamily="49" charset="0"/>
              </a:rPr>
              <a:t>GET</a:t>
            </a:r>
            <a:r>
              <a:rPr lang="fr-FR" sz="1800" b="1" dirty="0" smtClean="0">
                <a:latin typeface="Courier New" pitchFamily="49" charset="0"/>
                <a:cs typeface="Courier New" pitchFamily="49" charset="0"/>
              </a:rPr>
              <a:t> </a:t>
            </a:r>
            <a:r>
              <a:rPr lang="fr-FR" sz="1800" dirty="0">
                <a:latin typeface="+mj-lt"/>
                <a:cs typeface="Courier New" pitchFamily="49" charset="0"/>
              </a:rPr>
              <a:t>ou</a:t>
            </a:r>
            <a:r>
              <a:rPr lang="fr-FR" sz="1800" b="1" dirty="0" smtClean="0">
                <a:latin typeface="Courier New" pitchFamily="49" charset="0"/>
                <a:cs typeface="Courier New" pitchFamily="49" charset="0"/>
              </a:rPr>
              <a:t> </a:t>
            </a:r>
            <a:r>
              <a:rPr lang="fr-FR" sz="1800" b="1" dirty="0" smtClean="0">
                <a:solidFill>
                  <a:schemeClr val="accent2">
                    <a:lumMod val="75000"/>
                  </a:schemeClr>
                </a:solidFill>
                <a:latin typeface="Courier New" pitchFamily="49" charset="0"/>
                <a:cs typeface="Courier New" pitchFamily="49" charset="0"/>
              </a:rPr>
              <a:t>POST</a:t>
            </a:r>
            <a:r>
              <a:rPr lang="fr-FR" sz="1800" b="1" dirty="0" smtClean="0">
                <a:latin typeface="Courier New" pitchFamily="49" charset="0"/>
                <a:cs typeface="Courier New" pitchFamily="49" charset="0"/>
              </a:rPr>
              <a:t>, </a:t>
            </a:r>
          </a:p>
          <a:p>
            <a:r>
              <a:rPr lang="fr-FR" sz="1800" dirty="0">
                <a:latin typeface="+mj-lt"/>
                <a:cs typeface="Courier New" pitchFamily="49" charset="0"/>
              </a:rPr>
              <a:t>l'url du fichier .</a:t>
            </a:r>
            <a:r>
              <a:rPr lang="fr-FR" sz="1800" dirty="0" err="1">
                <a:latin typeface="+mj-lt"/>
                <a:cs typeface="Courier New" pitchFamily="49" charset="0"/>
              </a:rPr>
              <a:t>php</a:t>
            </a:r>
            <a:r>
              <a:rPr lang="fr-FR" sz="1800" dirty="0">
                <a:latin typeface="+mj-lt"/>
                <a:cs typeface="Courier New" pitchFamily="49" charset="0"/>
              </a:rPr>
              <a:t> </a:t>
            </a:r>
            <a:r>
              <a:rPr lang="fr-FR" sz="1800" dirty="0" smtClean="0">
                <a:latin typeface="+mj-lt"/>
                <a:cs typeface="Courier New" pitchFamily="49" charset="0"/>
              </a:rPr>
              <a:t>ou ,</a:t>
            </a:r>
            <a:r>
              <a:rPr lang="fr-FR" sz="1800" dirty="0" err="1" smtClean="0">
                <a:latin typeface="+mj-lt"/>
                <a:cs typeface="Courier New" pitchFamily="49" charset="0"/>
              </a:rPr>
              <a:t>asp</a:t>
            </a:r>
            <a:r>
              <a:rPr lang="fr-FR" sz="1800" dirty="0" smtClean="0">
                <a:latin typeface="+mj-lt"/>
                <a:cs typeface="Courier New" pitchFamily="49" charset="0"/>
              </a:rPr>
              <a:t> appelé </a:t>
            </a:r>
            <a:r>
              <a:rPr lang="fr-FR" sz="1800" dirty="0">
                <a:latin typeface="+mj-lt"/>
                <a:cs typeface="Courier New" pitchFamily="49" charset="0"/>
              </a:rPr>
              <a:t>sur le serveur,</a:t>
            </a:r>
          </a:p>
          <a:p>
            <a:r>
              <a:rPr lang="fr-FR" sz="1800" dirty="0">
                <a:latin typeface="+mj-lt"/>
                <a:cs typeface="Courier New" pitchFamily="49" charset="0"/>
              </a:rPr>
              <a:t>le mode de transmission des données :</a:t>
            </a:r>
            <a:r>
              <a:rPr lang="fr-FR" sz="1800" b="1" dirty="0" smtClean="0">
                <a:latin typeface="Courier New" pitchFamily="49" charset="0"/>
                <a:cs typeface="Courier New" pitchFamily="49" charset="0"/>
              </a:rPr>
              <a:t> </a:t>
            </a:r>
            <a:r>
              <a:rPr lang="fr-FR" sz="1800" b="1" dirty="0" err="1" smtClean="0">
                <a:solidFill>
                  <a:schemeClr val="accent2">
                    <a:lumMod val="75000"/>
                  </a:schemeClr>
                </a:solidFill>
                <a:latin typeface="Courier New" pitchFamily="49" charset="0"/>
                <a:cs typeface="Courier New" pitchFamily="49" charset="0"/>
              </a:rPr>
              <a:t>true</a:t>
            </a:r>
            <a:r>
              <a:rPr lang="fr-FR" sz="1800" b="1" dirty="0" smtClean="0">
                <a:latin typeface="Courier New" pitchFamily="49" charset="0"/>
                <a:cs typeface="Courier New" pitchFamily="49" charset="0"/>
              </a:rPr>
              <a:t> </a:t>
            </a:r>
            <a:r>
              <a:rPr lang="fr-FR" sz="1800" dirty="0">
                <a:latin typeface="+mj-lt"/>
                <a:cs typeface="Courier New" pitchFamily="49" charset="0"/>
              </a:rPr>
              <a:t>= asynchrone,</a:t>
            </a:r>
            <a:r>
              <a:rPr lang="fr-FR" sz="1800" b="1" dirty="0" smtClean="0">
                <a:latin typeface="Courier New" pitchFamily="49" charset="0"/>
                <a:cs typeface="Courier New" pitchFamily="49" charset="0"/>
              </a:rPr>
              <a:t> </a:t>
            </a:r>
            <a:r>
              <a:rPr lang="fr-FR" sz="1800" b="1" dirty="0" smtClean="0">
                <a:solidFill>
                  <a:schemeClr val="accent2">
                    <a:lumMod val="75000"/>
                  </a:schemeClr>
                </a:solidFill>
                <a:latin typeface="Courier New" pitchFamily="49" charset="0"/>
                <a:cs typeface="Courier New" pitchFamily="49" charset="0"/>
              </a:rPr>
              <a:t>false</a:t>
            </a:r>
            <a:r>
              <a:rPr lang="fr-FR" sz="1800" b="1" dirty="0" smtClean="0">
                <a:latin typeface="Courier New" pitchFamily="49" charset="0"/>
                <a:cs typeface="Courier New" pitchFamily="49" charset="0"/>
              </a:rPr>
              <a:t> = </a:t>
            </a:r>
            <a:r>
              <a:rPr lang="fr-FR" sz="1800" dirty="0">
                <a:latin typeface="+mj-lt"/>
                <a:cs typeface="Courier New" pitchFamily="49" charset="0"/>
              </a:rPr>
              <a:t>synchrone</a:t>
            </a:r>
          </a:p>
          <a:p>
            <a:pPr marL="0" indent="0">
              <a:buNone/>
            </a:pPr>
            <a:endParaRPr lang="fr-FR" sz="1800" b="1" dirty="0" smtClean="0">
              <a:latin typeface="Courier New" pitchFamily="49" charset="0"/>
              <a:cs typeface="Courier New" pitchFamily="49" charset="0"/>
            </a:endParaRPr>
          </a:p>
          <a:p>
            <a:pPr marL="0" indent="0">
              <a:buNone/>
            </a:pPr>
            <a:r>
              <a:rPr lang="fr-FR" sz="1800" dirty="0" smtClean="0">
                <a:latin typeface="+mj-lt"/>
                <a:cs typeface="Courier New" pitchFamily="49" charset="0"/>
              </a:rPr>
              <a:t>GET </a:t>
            </a:r>
            <a:r>
              <a:rPr lang="fr-FR" sz="1800" dirty="0">
                <a:latin typeface="+mj-lt"/>
                <a:cs typeface="Courier New" pitchFamily="49" charset="0"/>
              </a:rPr>
              <a:t>est plus simple que POST, mais POST n'a pas de limitation de volume de données</a:t>
            </a:r>
            <a:r>
              <a:rPr lang="fr-FR" sz="1800" dirty="0" smtClean="0">
                <a:latin typeface="+mj-lt"/>
                <a:cs typeface="Courier New" pitchFamily="49" charset="0"/>
              </a:rPr>
              <a:t>.</a:t>
            </a:r>
          </a:p>
          <a:p>
            <a:pPr marL="0" indent="0">
              <a:buNone/>
            </a:pPr>
            <a:endParaRPr lang="fr-FR" sz="1800" dirty="0">
              <a:latin typeface="+mj-lt"/>
              <a:cs typeface="Courier New" pitchFamily="49" charset="0"/>
            </a:endParaRPr>
          </a:p>
          <a:p>
            <a:pPr marL="0" indent="0">
              <a:buNone/>
            </a:pPr>
            <a:r>
              <a:rPr lang="fr-FR" sz="1800" b="1" dirty="0" smtClean="0">
                <a:solidFill>
                  <a:schemeClr val="accent2">
                    <a:lumMod val="75000"/>
                  </a:schemeClr>
                </a:solidFill>
                <a:latin typeface="+mj-lt"/>
                <a:cs typeface="Courier New" pitchFamily="49" charset="0"/>
              </a:rPr>
              <a:t>Asynchrone</a:t>
            </a:r>
            <a:r>
              <a:rPr lang="fr-FR" sz="1800" dirty="0" smtClean="0">
                <a:latin typeface="+mj-lt"/>
                <a:cs typeface="Courier New" pitchFamily="49" charset="0"/>
              </a:rPr>
              <a:t> signifie que le poste client va attendre la réponse du serveur, mais pourra exécuter d'autres scripts pendant ce temps.</a:t>
            </a:r>
          </a:p>
          <a:p>
            <a:pPr marL="0" indent="0">
              <a:buNone/>
            </a:pPr>
            <a:r>
              <a:rPr lang="fr-FR" sz="1800" b="1" dirty="0" smtClean="0">
                <a:solidFill>
                  <a:schemeClr val="accent2">
                    <a:lumMod val="75000"/>
                  </a:schemeClr>
                </a:solidFill>
                <a:latin typeface="+mj-lt"/>
                <a:cs typeface="Courier New" pitchFamily="49" charset="0"/>
              </a:rPr>
              <a:t>Synchrone</a:t>
            </a:r>
            <a:r>
              <a:rPr lang="fr-FR" sz="1800" dirty="0" smtClean="0">
                <a:latin typeface="+mj-lt"/>
                <a:cs typeface="Courier New" pitchFamily="49" charset="0"/>
              </a:rPr>
              <a:t> signifie que le poste client attendra la réponse du serveur avant de continuer à travailler.</a:t>
            </a:r>
            <a:endParaRPr lang="fr-FR" sz="1800" dirty="0">
              <a:latin typeface="+mj-lt"/>
              <a:cs typeface="Courier New" pitchFamily="49" charset="0"/>
            </a:endParaRPr>
          </a:p>
        </p:txBody>
      </p:sp>
    </p:spTree>
    <p:extLst>
      <p:ext uri="{BB962C8B-B14F-4D97-AF65-F5344CB8AC3E}">
        <p14:creationId xmlns:p14="http://schemas.microsoft.com/office/powerpoint/2010/main" val="891348769"/>
      </p:ext>
    </p:extLst>
  </p:cSld>
  <p:clrMapOvr>
    <a:masterClrMapping/>
  </p:clrMapOvr>
  <p:transition spd="slow">
    <p:wipe dir="d"/>
  </p:transition>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3 - préparation de l'attente de la réponse</a:t>
            </a:r>
            <a:r>
              <a:rPr lang="fr-FR" sz="2800" b="1" i="1" dirty="0">
                <a:solidFill>
                  <a:schemeClr val="accent2">
                    <a:lumMod val="75000"/>
                  </a:schemeClr>
                </a:solidFill>
              </a:rPr>
              <a:t/>
            </a:r>
            <a:br>
              <a:rPr lang="fr-FR" sz="2800" b="1" i="1" dirty="0">
                <a:solidFill>
                  <a:schemeClr val="accent2">
                    <a:lumMod val="75000"/>
                  </a:schemeClr>
                </a:solidFill>
              </a:rPr>
            </a:b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buNone/>
            </a:pPr>
            <a:r>
              <a:rPr lang="fr-FR" sz="1800" b="1" dirty="0" smtClean="0">
                <a:latin typeface="Courier New" pitchFamily="49" charset="0"/>
                <a:cs typeface="Courier New" pitchFamily="49" charset="0"/>
              </a:rPr>
              <a:t>.....</a:t>
            </a:r>
          </a:p>
          <a:p>
            <a:pPr marL="0" indent="0">
              <a:buNone/>
            </a:pPr>
            <a:r>
              <a:rPr lang="fr-FR" sz="1800" b="1" dirty="0" err="1">
                <a:latin typeface="Courier New" pitchFamily="49" charset="0"/>
                <a:cs typeface="Courier New" pitchFamily="49" charset="0"/>
              </a:rPr>
              <a:t>xhr.onreadystatechange</a:t>
            </a:r>
            <a:r>
              <a:rPr lang="fr-FR" sz="1800" b="1" dirty="0">
                <a:latin typeface="Courier New" pitchFamily="49" charset="0"/>
                <a:cs typeface="Courier New" pitchFamily="49" charset="0"/>
              </a:rPr>
              <a:t> = </a:t>
            </a:r>
            <a:r>
              <a:rPr lang="fr-FR" sz="1800" b="1" dirty="0" err="1">
                <a:latin typeface="Courier New" pitchFamily="49" charset="0"/>
                <a:cs typeface="Courier New" pitchFamily="49" charset="0"/>
              </a:rPr>
              <a:t>function</a:t>
            </a:r>
            <a:r>
              <a:rPr lang="fr-FR" sz="1800" b="1" dirty="0">
                <a:latin typeface="Courier New" pitchFamily="49" charset="0"/>
                <a:cs typeface="Courier New" pitchFamily="49" charset="0"/>
              </a:rPr>
              <a:t>()</a:t>
            </a:r>
          </a:p>
          <a:p>
            <a:pPr marL="0" indent="0">
              <a:buNone/>
            </a:pPr>
            <a:r>
              <a:rPr lang="fr-FR" sz="1800" b="1" dirty="0">
                <a:latin typeface="Courier New" pitchFamily="49" charset="0"/>
                <a:cs typeface="Courier New" pitchFamily="49" charset="0"/>
              </a:rPr>
              <a:t>{</a:t>
            </a:r>
          </a:p>
          <a:p>
            <a:pPr marL="0" indent="0">
              <a:buNone/>
            </a:pPr>
            <a:r>
              <a:rPr lang="fr-FR" sz="1800" b="1" dirty="0">
                <a:latin typeface="Courier New" pitchFamily="49" charset="0"/>
                <a:cs typeface="Courier New" pitchFamily="49" charset="0"/>
              </a:rPr>
              <a:t>    </a:t>
            </a:r>
            <a:r>
              <a:rPr lang="fr-FR" sz="1800" b="1" dirty="0">
                <a:solidFill>
                  <a:schemeClr val="accent3">
                    <a:lumMod val="50000"/>
                  </a:schemeClr>
                </a:solidFill>
                <a:latin typeface="Courier New" pitchFamily="49" charset="0"/>
                <a:cs typeface="Courier New" pitchFamily="49" charset="0"/>
              </a:rPr>
              <a:t>/* </a:t>
            </a:r>
            <a:r>
              <a:rPr lang="fr-FR" sz="1800" b="1" dirty="0" smtClean="0">
                <a:solidFill>
                  <a:schemeClr val="accent3">
                    <a:lumMod val="50000"/>
                  </a:schemeClr>
                </a:solidFill>
                <a:latin typeface="Courier New" pitchFamily="49" charset="0"/>
                <a:cs typeface="Courier New" pitchFamily="49" charset="0"/>
              </a:rPr>
              <a:t>Une réponse est arrivée */</a:t>
            </a:r>
            <a:endParaRPr lang="fr-FR" sz="1800" b="1" dirty="0">
              <a:solidFill>
                <a:schemeClr val="accent3">
                  <a:lumMod val="50000"/>
                </a:schemeClr>
              </a:solidFill>
              <a:latin typeface="Courier New" pitchFamily="49" charset="0"/>
              <a:cs typeface="Courier New" pitchFamily="49" charset="0"/>
            </a:endParaRPr>
          </a:p>
          <a:p>
            <a:pPr marL="0" indent="0">
              <a:buNone/>
            </a:pPr>
            <a:r>
              <a:rPr lang="fr-FR" sz="1800" b="1" dirty="0">
                <a:latin typeface="Courier New" pitchFamily="49" charset="0"/>
                <a:cs typeface="Courier New" pitchFamily="49" charset="0"/>
              </a:rPr>
              <a:t>    if (</a:t>
            </a:r>
            <a:r>
              <a:rPr lang="fr-FR" sz="1800" b="1" dirty="0" err="1">
                <a:latin typeface="Courier New" pitchFamily="49" charset="0"/>
                <a:cs typeface="Courier New" pitchFamily="49" charset="0"/>
              </a:rPr>
              <a:t>xhr.readyState</a:t>
            </a:r>
            <a:r>
              <a:rPr lang="fr-FR" sz="1800" b="1" dirty="0">
                <a:latin typeface="Courier New" pitchFamily="49" charset="0"/>
                <a:cs typeface="Courier New" pitchFamily="49" charset="0"/>
              </a:rPr>
              <a:t> == 4 &amp;&amp; </a:t>
            </a:r>
            <a:r>
              <a:rPr lang="fr-FR" sz="1800" b="1" dirty="0" err="1">
                <a:latin typeface="Courier New" pitchFamily="49" charset="0"/>
                <a:cs typeface="Courier New" pitchFamily="49" charset="0"/>
              </a:rPr>
              <a:t>xhr.status</a:t>
            </a:r>
            <a:r>
              <a:rPr lang="fr-FR" sz="1800" b="1" dirty="0">
                <a:latin typeface="Courier New" pitchFamily="49" charset="0"/>
                <a:cs typeface="Courier New" pitchFamily="49" charset="0"/>
              </a:rPr>
              <a:t> == 200)</a:t>
            </a:r>
          </a:p>
          <a:p>
            <a:pPr marL="0" indent="0">
              <a:buNone/>
            </a:pPr>
            <a:r>
              <a:rPr lang="fr-FR" sz="1800" b="1" dirty="0">
                <a:latin typeface="Courier New" pitchFamily="49" charset="0"/>
                <a:cs typeface="Courier New" pitchFamily="49" charset="0"/>
              </a:rPr>
              <a:t>    {</a:t>
            </a:r>
          </a:p>
          <a:p>
            <a:pPr marL="0" indent="0">
              <a:buNone/>
            </a:pPr>
            <a:r>
              <a:rPr lang="fr-FR" sz="1800" b="1" dirty="0">
                <a:latin typeface="Courier New" pitchFamily="49" charset="0"/>
                <a:cs typeface="Courier New" pitchFamily="49" charset="0"/>
              </a:rPr>
              <a:t>	</a:t>
            </a:r>
            <a:r>
              <a:rPr lang="fr-FR" sz="1800" b="1" dirty="0" smtClean="0">
                <a:solidFill>
                  <a:schemeClr val="accent3">
                    <a:lumMod val="50000"/>
                  </a:schemeClr>
                </a:solidFill>
                <a:latin typeface="Courier New" pitchFamily="49" charset="0"/>
                <a:cs typeface="Courier New" pitchFamily="49" charset="0"/>
              </a:rPr>
              <a:t>//  instructions javascript de mise à jour de la 	   page HTML à exécuter quand la réponse arrive</a:t>
            </a:r>
          </a:p>
          <a:p>
            <a:pPr marL="0" indent="0">
              <a:buNone/>
            </a:pPr>
            <a:r>
              <a:rPr lang="fr-FR" sz="1800" b="1" dirty="0">
                <a:solidFill>
                  <a:schemeClr val="accent3">
                    <a:lumMod val="50000"/>
                  </a:schemeClr>
                </a:solidFill>
                <a:latin typeface="Courier New" pitchFamily="49" charset="0"/>
                <a:cs typeface="Courier New" pitchFamily="49" charset="0"/>
              </a:rPr>
              <a:t>	</a:t>
            </a:r>
            <a:r>
              <a:rPr lang="fr-FR" sz="1800" b="1" dirty="0" smtClean="0">
                <a:solidFill>
                  <a:schemeClr val="accent3">
                    <a:lumMod val="50000"/>
                  </a:schemeClr>
                </a:solidFill>
                <a:latin typeface="Courier New" pitchFamily="49" charset="0"/>
                <a:cs typeface="Courier New" pitchFamily="49" charset="0"/>
              </a:rPr>
              <a:t>.........</a:t>
            </a:r>
            <a:endParaRPr lang="fr-FR" sz="1800" b="1" dirty="0">
              <a:solidFill>
                <a:schemeClr val="accent3">
                  <a:lumMod val="50000"/>
                </a:schemeClr>
              </a:solidFill>
              <a:latin typeface="Courier New" pitchFamily="49" charset="0"/>
              <a:cs typeface="Courier New" pitchFamily="49" charset="0"/>
            </a:endParaRPr>
          </a:p>
          <a:p>
            <a:pPr marL="0" indent="0">
              <a:buNone/>
            </a:pPr>
            <a:r>
              <a:rPr lang="fr-FR" sz="1800" b="1" dirty="0">
                <a:latin typeface="Courier New" pitchFamily="49" charset="0"/>
                <a:cs typeface="Courier New" pitchFamily="49" charset="0"/>
              </a:rPr>
              <a:t>    }</a:t>
            </a:r>
          </a:p>
          <a:p>
            <a:pPr marL="0" indent="0">
              <a:buNone/>
            </a:pPr>
            <a:r>
              <a:rPr lang="fr-FR" sz="1800" b="1" dirty="0" smtClean="0">
                <a:latin typeface="Courier New" pitchFamily="49" charset="0"/>
                <a:cs typeface="Courier New" pitchFamily="49" charset="0"/>
              </a:rPr>
              <a:t>}</a:t>
            </a:r>
          </a:p>
          <a:p>
            <a:pPr marL="0" indent="0">
              <a:buNone/>
            </a:pPr>
            <a:r>
              <a:rPr lang="fr-FR" sz="1800" b="1" dirty="0" smtClean="0">
                <a:latin typeface="Courier New" pitchFamily="49" charset="0"/>
                <a:cs typeface="Courier New" pitchFamily="49" charset="0"/>
              </a:rPr>
              <a:t>.....</a:t>
            </a:r>
          </a:p>
          <a:p>
            <a:pPr marL="0" indent="0">
              <a:buNone/>
            </a:pPr>
            <a:r>
              <a:rPr lang="fr-FR" sz="1800" b="1" dirty="0" err="1" smtClean="0">
                <a:solidFill>
                  <a:schemeClr val="accent2">
                    <a:lumMod val="75000"/>
                  </a:schemeClr>
                </a:solidFill>
                <a:latin typeface="Courier New" pitchFamily="49" charset="0"/>
                <a:cs typeface="Courier New" pitchFamily="49" charset="0"/>
              </a:rPr>
              <a:t>onreadystatechange</a:t>
            </a:r>
            <a:r>
              <a:rPr lang="fr-FR" sz="1800" b="1" dirty="0" smtClean="0">
                <a:solidFill>
                  <a:schemeClr val="accent2">
                    <a:lumMod val="75000"/>
                  </a:schemeClr>
                </a:solidFill>
                <a:latin typeface="Courier New" pitchFamily="49" charset="0"/>
                <a:cs typeface="Courier New" pitchFamily="49" charset="0"/>
              </a:rPr>
              <a:t> </a:t>
            </a:r>
            <a:r>
              <a:rPr lang="fr-FR" sz="1800" dirty="0">
                <a:latin typeface="+mj-lt"/>
                <a:cs typeface="Courier New" pitchFamily="49" charset="0"/>
              </a:rPr>
              <a:t>alerte le JavaScript qu'une réponse est arrivée du </a:t>
            </a:r>
            <a:r>
              <a:rPr lang="fr-FR" sz="1800" dirty="0" smtClean="0">
                <a:latin typeface="+mj-lt"/>
                <a:cs typeface="Courier New" pitchFamily="49" charset="0"/>
              </a:rPr>
              <a:t>serveur</a:t>
            </a:r>
          </a:p>
          <a:p>
            <a:pPr marL="0" indent="0">
              <a:buNone/>
            </a:pPr>
            <a:r>
              <a:rPr lang="fr-FR" sz="1800" b="1" dirty="0" err="1" smtClean="0">
                <a:solidFill>
                  <a:schemeClr val="accent2">
                    <a:lumMod val="75000"/>
                  </a:schemeClr>
                </a:solidFill>
                <a:latin typeface="Courier New" pitchFamily="49" charset="0"/>
                <a:cs typeface="Courier New" pitchFamily="49" charset="0"/>
              </a:rPr>
              <a:t>xhr.re</a:t>
            </a:r>
            <a:r>
              <a:rPr lang="fr-FR" sz="1800" dirty="0" err="1" smtClean="0">
                <a:latin typeface="+mj-lt"/>
                <a:cs typeface="Courier New" pitchFamily="49" charset="0"/>
              </a:rPr>
              <a:t>a</a:t>
            </a:r>
            <a:r>
              <a:rPr lang="fr-FR" sz="1800" b="1" dirty="0" err="1">
                <a:solidFill>
                  <a:schemeClr val="accent2">
                    <a:lumMod val="75000"/>
                  </a:schemeClr>
                </a:solidFill>
                <a:latin typeface="Courier New" pitchFamily="49" charset="0"/>
                <a:cs typeface="Courier New" pitchFamily="49" charset="0"/>
              </a:rPr>
              <a:t>dystate</a:t>
            </a:r>
            <a:r>
              <a:rPr lang="fr-FR" sz="1800" dirty="0" smtClean="0">
                <a:latin typeface="+mj-lt"/>
                <a:cs typeface="Courier New" pitchFamily="49" charset="0"/>
              </a:rPr>
              <a:t> : état de la réponse (de 0 à 4), 4 indique que la requête s'est bien terminée et que la réponse est prête,</a:t>
            </a:r>
          </a:p>
          <a:p>
            <a:pPr marL="0" indent="0">
              <a:buNone/>
            </a:pPr>
            <a:r>
              <a:rPr lang="fr-FR" sz="1800" b="1" dirty="0" err="1" smtClean="0">
                <a:solidFill>
                  <a:schemeClr val="accent2">
                    <a:lumMod val="75000"/>
                  </a:schemeClr>
                </a:solidFill>
                <a:latin typeface="Courier New" pitchFamily="49" charset="0"/>
                <a:cs typeface="Courier New" pitchFamily="49" charset="0"/>
              </a:rPr>
              <a:t>xhr.status</a:t>
            </a:r>
            <a:r>
              <a:rPr lang="fr-FR" sz="1800" dirty="0" smtClean="0">
                <a:latin typeface="+mj-lt"/>
                <a:cs typeface="Courier New" pitchFamily="49" charset="0"/>
              </a:rPr>
              <a:t> : statut de la réponse (200= 'OK', 404='page not </a:t>
            </a:r>
            <a:r>
              <a:rPr lang="fr-FR" sz="1800" dirty="0" err="1" smtClean="0">
                <a:latin typeface="+mj-lt"/>
                <a:cs typeface="Courier New" pitchFamily="49" charset="0"/>
              </a:rPr>
              <a:t>found</a:t>
            </a:r>
            <a:r>
              <a:rPr lang="fr-FR" sz="1800" dirty="0" smtClean="0">
                <a:latin typeface="+mj-lt"/>
                <a:cs typeface="Courier New" pitchFamily="49" charset="0"/>
              </a:rPr>
              <a:t>', ...)</a:t>
            </a:r>
            <a:endParaRPr lang="fr-FR" sz="1800" dirty="0">
              <a:latin typeface="+mj-lt"/>
              <a:cs typeface="Courier New" pitchFamily="49" charset="0"/>
            </a:endParaRPr>
          </a:p>
        </p:txBody>
      </p:sp>
    </p:spTree>
    <p:extLst>
      <p:ext uri="{BB962C8B-B14F-4D97-AF65-F5344CB8AC3E}">
        <p14:creationId xmlns:p14="http://schemas.microsoft.com/office/powerpoint/2010/main" val="1584436704"/>
      </p:ext>
    </p:extLst>
  </p:cSld>
  <p:clrMapOvr>
    <a:masterClrMapping/>
  </p:clrMapOvr>
  <p:transition spd="slow">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Buts du Javascript</a:t>
            </a:r>
            <a:endParaRPr lang="fr-FR" sz="40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184577"/>
          </a:xfrm>
        </p:spPr>
        <p:txBody>
          <a:bodyPr numCol="1">
            <a:normAutofit/>
          </a:bodyPr>
          <a:lstStyle/>
          <a:p>
            <a:pPr marL="0" indent="0">
              <a:buNone/>
            </a:pPr>
            <a:r>
              <a:rPr lang="fr-FR" sz="2400" dirty="0"/>
              <a:t>Grâce à JavaScript, il est possible de créer des pages </a:t>
            </a:r>
            <a:r>
              <a:rPr lang="fr-FR" sz="2400" dirty="0" smtClean="0"/>
              <a:t>HTML dynamiques</a:t>
            </a:r>
            <a:endParaRPr lang="fr-FR" sz="2400" dirty="0"/>
          </a:p>
          <a:p>
            <a:pPr marL="0" indent="0">
              <a:buNone/>
            </a:pPr>
            <a:r>
              <a:rPr lang="fr-FR" sz="2400" dirty="0" smtClean="0"/>
              <a:t>	• </a:t>
            </a:r>
            <a:r>
              <a:rPr lang="fr-FR" sz="2400" dirty="0"/>
              <a:t>prenant en compte des données de l'utilisateur (transmises au </a:t>
            </a:r>
            <a:r>
              <a:rPr lang="fr-FR" sz="2400" dirty="0" smtClean="0"/>
              <a:t>clavier ou </a:t>
            </a:r>
            <a:r>
              <a:rPr lang="fr-FR" sz="2400" dirty="0"/>
              <a:t>par la souris)</a:t>
            </a:r>
          </a:p>
          <a:p>
            <a:pPr marL="0" indent="0">
              <a:buNone/>
            </a:pPr>
            <a:r>
              <a:rPr lang="fr-FR" sz="2400" dirty="0" smtClean="0"/>
              <a:t>	• </a:t>
            </a:r>
            <a:r>
              <a:rPr lang="fr-FR" sz="2400" dirty="0"/>
              <a:t>capturant et conservant ces données dans des variables ou des </a:t>
            </a:r>
            <a:r>
              <a:rPr lang="fr-FR" sz="2400" dirty="0" smtClean="0"/>
              <a:t>objets par exemple </a:t>
            </a:r>
            <a:r>
              <a:rPr lang="fr-FR" sz="2400" dirty="0"/>
              <a:t>:</a:t>
            </a:r>
          </a:p>
          <a:p>
            <a:pPr lvl="1"/>
            <a:r>
              <a:rPr lang="fr-FR" sz="2000" dirty="0"/>
              <a:t> </a:t>
            </a:r>
            <a:r>
              <a:rPr lang="fr-FR" sz="2000" b="1" i="1" dirty="0"/>
              <a:t>afficher des informations variables telles que la date, l'heure</a:t>
            </a:r>
            <a:r>
              <a:rPr lang="fr-FR" sz="2000" b="1" i="1" dirty="0" smtClean="0"/>
              <a:t>, etc</a:t>
            </a:r>
            <a:r>
              <a:rPr lang="fr-FR" sz="2000" b="1" i="1" dirty="0"/>
              <a:t>.</a:t>
            </a:r>
          </a:p>
          <a:p>
            <a:pPr lvl="1"/>
            <a:r>
              <a:rPr lang="fr-FR" sz="2000" dirty="0" smtClean="0"/>
              <a:t> </a:t>
            </a:r>
            <a:r>
              <a:rPr lang="fr-FR" sz="2000" b="1" i="1" dirty="0" smtClean="0"/>
              <a:t>interagir </a:t>
            </a:r>
            <a:r>
              <a:rPr lang="fr-FR" sz="2000" b="1" i="1" dirty="0"/>
              <a:t>avec les utilisateurs par le biais de boîtes de </a:t>
            </a:r>
            <a:r>
              <a:rPr lang="fr-FR" sz="2000" b="1" i="1" dirty="0" smtClean="0"/>
              <a:t>dialogues </a:t>
            </a:r>
            <a:r>
              <a:rPr lang="fr-FR" sz="2000" b="1" i="1" dirty="0"/>
              <a:t>personnalisées</a:t>
            </a:r>
          </a:p>
          <a:p>
            <a:pPr lvl="1"/>
            <a:r>
              <a:rPr lang="fr-FR" sz="2000" b="1" i="1" dirty="0"/>
              <a:t>créer des menus dynamiques.</a:t>
            </a:r>
          </a:p>
        </p:txBody>
      </p:sp>
    </p:spTree>
    <p:extLst>
      <p:ext uri="{BB962C8B-B14F-4D97-AF65-F5344CB8AC3E}">
        <p14:creationId xmlns:p14="http://schemas.microsoft.com/office/powerpoint/2010/main" val="2927308424"/>
      </p:ext>
    </p:extLst>
  </p:cSld>
  <p:clrMapOvr>
    <a:masterClrMapping/>
  </p:clrMapOvr>
  <p:transition spd="slow">
    <p:wipe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683568" y="1340768"/>
            <a:ext cx="8208912" cy="369332"/>
          </a:xfrm>
          <a:prstGeom prst="rect">
            <a:avLst/>
          </a:prstGeom>
          <a:noFill/>
          <a:ln>
            <a:solidFill>
              <a:schemeClr val="accent1"/>
            </a:solidFill>
          </a:ln>
        </p:spPr>
        <p:txBody>
          <a:bodyPr wrap="square" rtlCol="0">
            <a:spAutoFit/>
          </a:bodyPr>
          <a:lstStyle/>
          <a:p>
            <a:r>
              <a:rPr lang="fr-FR" b="1" dirty="0" smtClean="0">
                <a:solidFill>
                  <a:schemeClr val="accent2">
                    <a:lumMod val="75000"/>
                  </a:schemeClr>
                </a:solidFill>
              </a:rPr>
              <a:t>Evénements multimédia</a:t>
            </a:r>
          </a:p>
        </p:txBody>
      </p:sp>
      <p:graphicFrame>
        <p:nvGraphicFramePr>
          <p:cNvPr id="3" name="Tableau 2"/>
          <p:cNvGraphicFramePr>
            <a:graphicFrameLocks noGrp="1"/>
          </p:cNvGraphicFramePr>
          <p:nvPr>
            <p:extLst>
              <p:ext uri="{D42A27DB-BD31-4B8C-83A1-F6EECF244321}">
                <p14:modId xmlns:p14="http://schemas.microsoft.com/office/powerpoint/2010/main" val="885170995"/>
              </p:ext>
            </p:extLst>
          </p:nvPr>
        </p:nvGraphicFramePr>
        <p:xfrm>
          <a:off x="755576" y="1710102"/>
          <a:ext cx="7992887" cy="5219590"/>
        </p:xfrm>
        <a:graphic>
          <a:graphicData uri="http://schemas.openxmlformats.org/drawingml/2006/table">
            <a:tbl>
              <a:tblPr/>
              <a:tblGrid>
                <a:gridCol w="2016224"/>
                <a:gridCol w="5976663"/>
              </a:tblGrid>
              <a:tr h="355027">
                <a:tc>
                  <a:txBody>
                    <a:bodyPr/>
                    <a:lstStyle/>
                    <a:p>
                      <a:r>
                        <a:rPr lang="fr-FR" sz="1400" b="1" dirty="0" err="1"/>
                        <a:t>onplay</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 de la lecture d’un élément média</a:t>
                      </a:r>
                    </a:p>
                  </a:txBody>
                  <a:tcPr marL="0" marR="0" marT="0" marB="0" anchor="ctr">
                    <a:lnL>
                      <a:noFill/>
                    </a:lnL>
                    <a:lnR>
                      <a:noFill/>
                    </a:lnR>
                    <a:lnT>
                      <a:noFill/>
                    </a:lnT>
                    <a:lnB>
                      <a:noFill/>
                    </a:lnB>
                  </a:tcPr>
                </a:tc>
              </a:tr>
              <a:tr h="355027">
                <a:tc>
                  <a:txBody>
                    <a:bodyPr/>
                    <a:lstStyle/>
                    <a:p>
                      <a:r>
                        <a:rPr lang="fr-FR" sz="1400" b="1" dirty="0" err="1"/>
                        <a:t>onplaying</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lorsqu’un élément média a commencer à jouer</a:t>
                      </a:r>
                    </a:p>
                  </a:txBody>
                  <a:tcPr marL="0" marR="0" marT="0" marB="0" anchor="ctr">
                    <a:lnL>
                      <a:noFill/>
                    </a:lnL>
                    <a:lnR>
                      <a:noFill/>
                    </a:lnR>
                    <a:lnT>
                      <a:noFill/>
                    </a:lnT>
                    <a:lnB>
                      <a:noFill/>
                    </a:lnB>
                  </a:tcPr>
                </a:tc>
              </a:tr>
              <a:tr h="355027">
                <a:tc>
                  <a:txBody>
                    <a:bodyPr/>
                    <a:lstStyle/>
                    <a:p>
                      <a:r>
                        <a:rPr lang="fr-FR" sz="1400" b="1" dirty="0" err="1"/>
                        <a:t>onprogress</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lorsque le navigateur récupère les données d’un élément média</a:t>
                      </a:r>
                    </a:p>
                  </a:txBody>
                  <a:tcPr marL="0" marR="0" marT="0" marB="0" anchor="ctr">
                    <a:lnL>
                      <a:noFill/>
                    </a:lnL>
                    <a:lnR>
                      <a:noFill/>
                    </a:lnR>
                    <a:lnT>
                      <a:noFill/>
                    </a:lnT>
                    <a:lnB>
                      <a:noFill/>
                    </a:lnB>
                  </a:tcPr>
                </a:tc>
              </a:tr>
              <a:tr h="355027">
                <a:tc>
                  <a:txBody>
                    <a:bodyPr/>
                    <a:lstStyle/>
                    <a:p>
                      <a:r>
                        <a:rPr lang="fr-FR" sz="1400" b="1" dirty="0" err="1"/>
                        <a:t>onratechange</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lorsque les données d’un élément média ont changé</a:t>
                      </a:r>
                    </a:p>
                  </a:txBody>
                  <a:tcPr marL="0" marR="0" marT="0" marB="0" anchor="ctr">
                    <a:lnL>
                      <a:noFill/>
                    </a:lnL>
                    <a:lnR>
                      <a:noFill/>
                    </a:lnR>
                    <a:lnT>
                      <a:noFill/>
                    </a:lnT>
                    <a:lnB>
                      <a:noFill/>
                    </a:lnB>
                  </a:tcPr>
                </a:tc>
              </a:tr>
              <a:tr h="355027">
                <a:tc>
                  <a:txBody>
                    <a:bodyPr/>
                    <a:lstStyle/>
                    <a:p>
                      <a:r>
                        <a:rPr lang="fr-FR" sz="1400" b="1" dirty="0" err="1"/>
                        <a:t>onreadystatechange</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lorsque l’état « prêt pour la lecture » change</a:t>
                      </a:r>
                    </a:p>
                  </a:txBody>
                  <a:tcPr marL="0" marR="0" marT="0" marB="0" anchor="ctr">
                    <a:lnL>
                      <a:noFill/>
                    </a:lnL>
                    <a:lnR>
                      <a:noFill/>
                    </a:lnR>
                    <a:lnT>
                      <a:noFill/>
                    </a:lnT>
                    <a:lnB>
                      <a:noFill/>
                    </a:lnB>
                  </a:tcPr>
                </a:tc>
              </a:tr>
              <a:tr h="532542">
                <a:tc>
                  <a:txBody>
                    <a:bodyPr/>
                    <a:lstStyle/>
                    <a:p>
                      <a:r>
                        <a:rPr lang="fr-FR" sz="1400" b="1" dirty="0" err="1"/>
                        <a:t>onseeked</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lorsque l’attribut de recherche d’un élément média n’est plus vrai, la recherche est donc terminée</a:t>
                      </a:r>
                    </a:p>
                  </a:txBody>
                  <a:tcPr marL="0" marR="0" marT="0" marB="0" anchor="ctr">
                    <a:lnL>
                      <a:noFill/>
                    </a:lnL>
                    <a:lnR>
                      <a:noFill/>
                    </a:lnR>
                    <a:lnT>
                      <a:noFill/>
                    </a:lnT>
                    <a:lnB>
                      <a:noFill/>
                    </a:lnB>
                  </a:tcPr>
                </a:tc>
              </a:tr>
              <a:tr h="532542">
                <a:tc>
                  <a:txBody>
                    <a:bodyPr/>
                    <a:lstStyle/>
                    <a:p>
                      <a:r>
                        <a:rPr lang="fr-FR" sz="1400" b="1" dirty="0" err="1"/>
                        <a:t>onseeking</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lorsque l’attribut de recherche d’un élément média est vrai, la recherche a donc commencé</a:t>
                      </a:r>
                    </a:p>
                  </a:txBody>
                  <a:tcPr marL="0" marR="0" marT="0" marB="0" anchor="ctr">
                    <a:lnL>
                      <a:noFill/>
                    </a:lnL>
                    <a:lnR>
                      <a:noFill/>
                    </a:lnR>
                    <a:lnT>
                      <a:noFill/>
                    </a:lnT>
                    <a:lnB>
                      <a:noFill/>
                    </a:lnB>
                  </a:tcPr>
                </a:tc>
              </a:tr>
              <a:tr h="355027">
                <a:tc>
                  <a:txBody>
                    <a:bodyPr/>
                    <a:lstStyle/>
                    <a:p>
                      <a:r>
                        <a:rPr lang="fr-FR" sz="1400" b="1" dirty="0" err="1"/>
                        <a:t>onstalled</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 d’une erreur dans l’extraction de données de l’élément média</a:t>
                      </a:r>
                    </a:p>
                  </a:txBody>
                  <a:tcPr marL="0" marR="0" marT="0" marB="0" anchor="ctr">
                    <a:lnL>
                      <a:noFill/>
                    </a:lnL>
                    <a:lnR>
                      <a:noFill/>
                    </a:lnR>
                    <a:lnT>
                      <a:noFill/>
                    </a:lnT>
                    <a:lnB>
                      <a:noFill/>
                    </a:lnB>
                  </a:tcPr>
                </a:tc>
              </a:tr>
              <a:tr h="710055">
                <a:tc>
                  <a:txBody>
                    <a:bodyPr/>
                    <a:lstStyle/>
                    <a:p>
                      <a:r>
                        <a:rPr lang="fr-FR" sz="1400" b="1" dirty="0" err="1"/>
                        <a:t>onsuspend</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lorsque le navigateur a extrait les données de l’élément média, mais s’est arrêté avant que l’ensemble des données soient récupérés</a:t>
                      </a:r>
                    </a:p>
                  </a:txBody>
                  <a:tcPr marL="0" marR="0" marT="0" marB="0" anchor="ctr">
                    <a:lnL>
                      <a:noFill/>
                    </a:lnL>
                    <a:lnR>
                      <a:noFill/>
                    </a:lnR>
                    <a:lnT>
                      <a:noFill/>
                    </a:lnT>
                    <a:lnB>
                      <a:noFill/>
                    </a:lnB>
                  </a:tcPr>
                </a:tc>
              </a:tr>
              <a:tr h="355027">
                <a:tc>
                  <a:txBody>
                    <a:bodyPr/>
                    <a:lstStyle/>
                    <a:p>
                      <a:r>
                        <a:rPr lang="fr-FR" sz="1400" b="1" dirty="0" err="1"/>
                        <a:t>ontimeupdate</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lorsque la position de lecture est changé</a:t>
                      </a:r>
                    </a:p>
                  </a:txBody>
                  <a:tcPr marL="0" marR="0" marT="0" marB="0" anchor="ctr">
                    <a:lnL>
                      <a:noFill/>
                    </a:lnL>
                    <a:lnR>
                      <a:noFill/>
                    </a:lnR>
                    <a:lnT>
                      <a:noFill/>
                    </a:lnT>
                    <a:lnB>
                      <a:noFill/>
                    </a:lnB>
                  </a:tcPr>
                </a:tc>
              </a:tr>
              <a:tr h="532542">
                <a:tc>
                  <a:txBody>
                    <a:bodyPr/>
                    <a:lstStyle/>
                    <a:p>
                      <a:r>
                        <a:rPr lang="fr-FR" sz="1400" b="1" dirty="0" err="1"/>
                        <a:t>onvolumechange</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a:t>Script à exécuter lorsque le volume est changé – Marche également lorsque le volume est réglé sur « muet »</a:t>
                      </a:r>
                    </a:p>
                  </a:txBody>
                  <a:tcPr marL="0" marR="0" marT="0" marB="0" anchor="ctr">
                    <a:lnL>
                      <a:noFill/>
                    </a:lnL>
                    <a:lnR>
                      <a:noFill/>
                    </a:lnR>
                    <a:lnT>
                      <a:noFill/>
                    </a:lnT>
                    <a:lnB>
                      <a:noFill/>
                    </a:lnB>
                  </a:tcPr>
                </a:tc>
              </a:tr>
              <a:tr h="355027">
                <a:tc>
                  <a:txBody>
                    <a:bodyPr/>
                    <a:lstStyle/>
                    <a:p>
                      <a:r>
                        <a:rPr lang="fr-FR" sz="1400" b="1" dirty="0" err="1"/>
                        <a:t>onwaiting</a:t>
                      </a:r>
                      <a:r>
                        <a:rPr lang="fr-FR" sz="1400" dirty="0"/>
                        <a:t> </a:t>
                      </a:r>
                      <a:r>
                        <a:rPr lang="fr-FR" sz="1400" dirty="0">
                          <a:solidFill>
                            <a:srgbClr val="00B050"/>
                          </a:solidFill>
                        </a:rPr>
                        <a:t>New</a:t>
                      </a:r>
                    </a:p>
                  </a:txBody>
                  <a:tcPr marL="0" marR="0" marT="0" marB="0" anchor="ctr">
                    <a:lnL>
                      <a:noFill/>
                    </a:lnL>
                    <a:lnR>
                      <a:noFill/>
                    </a:lnR>
                    <a:lnT>
                      <a:noFill/>
                    </a:lnT>
                    <a:lnB>
                      <a:noFill/>
                    </a:lnB>
                  </a:tcPr>
                </a:tc>
                <a:tc>
                  <a:txBody>
                    <a:bodyPr/>
                    <a:lstStyle/>
                    <a:p>
                      <a:r>
                        <a:rPr lang="fr-FR" sz="1400" dirty="0"/>
                        <a:t>Script à exécuter lorsque les médias ont cessé de jouer, mais doivent reprendre</a:t>
                      </a:r>
                    </a:p>
                  </a:txBody>
                  <a:tcPr marL="0" marR="0" marT="0" marB="0" anchor="ctr">
                    <a:lnL>
                      <a:noFill/>
                    </a:lnL>
                    <a:lnR>
                      <a:noFill/>
                    </a:lnR>
                    <a:lnT>
                      <a:noFill/>
                    </a:lnT>
                    <a:lnB>
                      <a:noFill/>
                    </a:lnB>
                  </a:tcPr>
                </a:tc>
              </a:tr>
            </a:tbl>
          </a:graphicData>
        </a:graphic>
      </p:graphicFrame>
    </p:spTree>
    <p:extLst>
      <p:ext uri="{BB962C8B-B14F-4D97-AF65-F5344CB8AC3E}">
        <p14:creationId xmlns:p14="http://schemas.microsoft.com/office/powerpoint/2010/main" val="2208509794"/>
      </p:ext>
    </p:extLst>
  </p:cSld>
  <p:clrMapOvr>
    <a:masterClrMapping/>
  </p:clrMapOvr>
  <p:transition spd="slow">
    <p:wipe dir="d"/>
  </p:transition>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4 - instructions de mise à jour de la page HTML</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buNone/>
            </a:pPr>
            <a:r>
              <a:rPr lang="fr-FR" sz="1800" b="1" dirty="0" smtClean="0">
                <a:latin typeface="Courier New" pitchFamily="49" charset="0"/>
                <a:cs typeface="Courier New" pitchFamily="49" charset="0"/>
              </a:rPr>
              <a:t>.....</a:t>
            </a:r>
          </a:p>
          <a:p>
            <a:pPr marL="0" indent="0">
              <a:buNone/>
            </a:pPr>
            <a:r>
              <a:rPr lang="fr-FR" sz="1800" b="1" dirty="0" err="1">
                <a:solidFill>
                  <a:schemeClr val="bg1">
                    <a:lumMod val="65000"/>
                  </a:schemeClr>
                </a:solidFill>
                <a:latin typeface="Courier New" pitchFamily="49" charset="0"/>
                <a:cs typeface="Courier New" pitchFamily="49" charset="0"/>
              </a:rPr>
              <a:t>xhr.onreadystatechange</a:t>
            </a:r>
            <a:r>
              <a:rPr lang="fr-FR" sz="1800" b="1" dirty="0">
                <a:solidFill>
                  <a:schemeClr val="bg1">
                    <a:lumMod val="65000"/>
                  </a:schemeClr>
                </a:solidFill>
                <a:latin typeface="Courier New" pitchFamily="49" charset="0"/>
                <a:cs typeface="Courier New" pitchFamily="49" charset="0"/>
              </a:rPr>
              <a:t> = </a:t>
            </a:r>
            <a:r>
              <a:rPr lang="fr-FR" sz="1800" b="1" dirty="0" err="1">
                <a:solidFill>
                  <a:schemeClr val="bg1">
                    <a:lumMod val="65000"/>
                  </a:schemeClr>
                </a:solidFill>
                <a:latin typeface="Courier New" pitchFamily="49" charset="0"/>
                <a:cs typeface="Courier New" pitchFamily="49" charset="0"/>
              </a:rPr>
              <a:t>function</a:t>
            </a:r>
            <a:r>
              <a:rPr lang="fr-FR" sz="1800" b="1" dirty="0">
                <a:solidFill>
                  <a:schemeClr val="bg1">
                    <a:lumMod val="65000"/>
                  </a:schemeClr>
                </a:solidFill>
                <a:latin typeface="Courier New" pitchFamily="49" charset="0"/>
                <a:cs typeface="Courier New" pitchFamily="49" charset="0"/>
              </a:rPr>
              <a:t>()</a:t>
            </a:r>
          </a:p>
          <a:p>
            <a:pPr marL="0" indent="0">
              <a:buNone/>
            </a:pPr>
            <a:r>
              <a:rPr lang="fr-FR" sz="1800" b="1" dirty="0">
                <a:solidFill>
                  <a:schemeClr val="bg1">
                    <a:lumMod val="65000"/>
                  </a:schemeClr>
                </a:solidFill>
                <a:latin typeface="Courier New" pitchFamily="49" charset="0"/>
                <a:cs typeface="Courier New" pitchFamily="49" charset="0"/>
              </a:rPr>
              <a:t>{</a:t>
            </a:r>
          </a:p>
          <a:p>
            <a:pPr marL="0" indent="0">
              <a:buNone/>
            </a:pPr>
            <a:r>
              <a:rPr lang="fr-FR" sz="1800" b="1" dirty="0">
                <a:solidFill>
                  <a:schemeClr val="bg1">
                    <a:lumMod val="65000"/>
                  </a:schemeClr>
                </a:solidFill>
                <a:latin typeface="Courier New" pitchFamily="49" charset="0"/>
                <a:cs typeface="Courier New" pitchFamily="49" charset="0"/>
              </a:rPr>
              <a:t>    /*  </a:t>
            </a:r>
            <a:r>
              <a:rPr lang="fr-FR" sz="1800" b="1" dirty="0" err="1">
                <a:solidFill>
                  <a:schemeClr val="bg1">
                    <a:lumMod val="65000"/>
                  </a:schemeClr>
                </a:solidFill>
                <a:latin typeface="Courier New" pitchFamily="49" charset="0"/>
                <a:cs typeface="Courier New" pitchFamily="49" charset="0"/>
              </a:rPr>
              <a:t>onreadystatechange</a:t>
            </a:r>
            <a:r>
              <a:rPr lang="fr-FR" sz="1800" b="1" dirty="0">
                <a:solidFill>
                  <a:schemeClr val="bg1">
                    <a:lumMod val="65000"/>
                  </a:schemeClr>
                </a:solidFill>
                <a:latin typeface="Courier New" pitchFamily="49" charset="0"/>
                <a:cs typeface="Courier New" pitchFamily="49" charset="0"/>
              </a:rPr>
              <a:t> alerte le JavaScript qu'une réponse est arrivée du serveur */</a:t>
            </a:r>
          </a:p>
          <a:p>
            <a:pPr marL="0" indent="0">
              <a:buNone/>
            </a:pPr>
            <a:r>
              <a:rPr lang="fr-FR" sz="1800" b="1" dirty="0">
                <a:solidFill>
                  <a:schemeClr val="bg1">
                    <a:lumMod val="65000"/>
                  </a:schemeClr>
                </a:solidFill>
                <a:latin typeface="Courier New" pitchFamily="49" charset="0"/>
                <a:cs typeface="Courier New" pitchFamily="49" charset="0"/>
              </a:rPr>
              <a:t>    if (</a:t>
            </a:r>
            <a:r>
              <a:rPr lang="fr-FR" sz="1800" b="1" dirty="0" err="1">
                <a:solidFill>
                  <a:schemeClr val="bg1">
                    <a:lumMod val="65000"/>
                  </a:schemeClr>
                </a:solidFill>
                <a:latin typeface="Courier New" pitchFamily="49" charset="0"/>
                <a:cs typeface="Courier New" pitchFamily="49" charset="0"/>
              </a:rPr>
              <a:t>xhr.readyState</a:t>
            </a:r>
            <a:r>
              <a:rPr lang="fr-FR" sz="1800" b="1" dirty="0">
                <a:solidFill>
                  <a:schemeClr val="bg1">
                    <a:lumMod val="65000"/>
                  </a:schemeClr>
                </a:solidFill>
                <a:latin typeface="Courier New" pitchFamily="49" charset="0"/>
                <a:cs typeface="Courier New" pitchFamily="49" charset="0"/>
              </a:rPr>
              <a:t> == 4 &amp;&amp; </a:t>
            </a:r>
            <a:r>
              <a:rPr lang="fr-FR" sz="1800" b="1" dirty="0" err="1">
                <a:solidFill>
                  <a:schemeClr val="bg1">
                    <a:lumMod val="65000"/>
                  </a:schemeClr>
                </a:solidFill>
                <a:latin typeface="Courier New" pitchFamily="49" charset="0"/>
                <a:cs typeface="Courier New" pitchFamily="49" charset="0"/>
              </a:rPr>
              <a:t>xhr.status</a:t>
            </a:r>
            <a:r>
              <a:rPr lang="fr-FR" sz="1800" b="1" dirty="0">
                <a:solidFill>
                  <a:schemeClr val="bg1">
                    <a:lumMod val="65000"/>
                  </a:schemeClr>
                </a:solidFill>
                <a:latin typeface="Courier New" pitchFamily="49" charset="0"/>
                <a:cs typeface="Courier New" pitchFamily="49" charset="0"/>
              </a:rPr>
              <a:t> == 200)</a:t>
            </a:r>
          </a:p>
          <a:p>
            <a:pPr marL="0" indent="0">
              <a:buNone/>
            </a:pPr>
            <a:r>
              <a:rPr lang="fr-FR" sz="1800" b="1" dirty="0">
                <a:solidFill>
                  <a:schemeClr val="bg1">
                    <a:lumMod val="65000"/>
                  </a:schemeClr>
                </a:solidFill>
                <a:latin typeface="Courier New" pitchFamily="49" charset="0"/>
                <a:cs typeface="Courier New" pitchFamily="49" charset="0"/>
              </a:rPr>
              <a:t>    {</a:t>
            </a:r>
          </a:p>
          <a:p>
            <a:pPr marL="0" indent="0">
              <a:buNone/>
            </a:pP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document.getElementById</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recup</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innerHTML</a:t>
            </a:r>
            <a:r>
              <a:rPr lang="fr-FR" sz="1800" b="1" dirty="0">
                <a:latin typeface="Courier New" pitchFamily="49" charset="0"/>
                <a:cs typeface="Courier New" pitchFamily="49" charset="0"/>
              </a:rPr>
              <a:t> = </a:t>
            </a:r>
            <a:r>
              <a:rPr lang="fr-FR" sz="1800" b="1" dirty="0" smtClean="0">
                <a:latin typeface="Courier New" pitchFamily="49" charset="0"/>
                <a:cs typeface="Courier New" pitchFamily="49" charset="0"/>
              </a:rPr>
              <a:t>	</a:t>
            </a:r>
            <a:r>
              <a:rPr lang="fr-FR" sz="1800" b="1" dirty="0" err="1" smtClean="0">
                <a:latin typeface="Courier New" pitchFamily="49" charset="0"/>
                <a:cs typeface="Courier New" pitchFamily="49" charset="0"/>
              </a:rPr>
              <a:t>xhr.responseText</a:t>
            </a:r>
            <a:r>
              <a:rPr lang="fr-FR" sz="1800" b="1" dirty="0" smtClean="0">
                <a:latin typeface="Courier New" pitchFamily="49" charset="0"/>
                <a:cs typeface="Courier New" pitchFamily="49" charset="0"/>
              </a:rPr>
              <a:t>;</a:t>
            </a:r>
          </a:p>
          <a:p>
            <a:pPr marL="0" indent="0">
              <a:buNone/>
            </a:pPr>
            <a:r>
              <a:rPr lang="fr-FR" sz="1800" b="1" dirty="0">
                <a:latin typeface="Courier New" pitchFamily="49" charset="0"/>
                <a:cs typeface="Courier New" pitchFamily="49" charset="0"/>
              </a:rPr>
              <a:t>	</a:t>
            </a:r>
          </a:p>
          <a:p>
            <a:pPr marL="0" indent="0">
              <a:buNone/>
            </a:pPr>
            <a:r>
              <a:rPr lang="fr-FR" sz="1800" b="1" dirty="0">
                <a:solidFill>
                  <a:schemeClr val="bg1">
                    <a:lumMod val="65000"/>
                  </a:schemeClr>
                </a:solidFill>
                <a:latin typeface="Courier New" pitchFamily="49" charset="0"/>
                <a:cs typeface="Courier New" pitchFamily="49" charset="0"/>
              </a:rPr>
              <a:t>    }</a:t>
            </a:r>
          </a:p>
          <a:p>
            <a:pPr marL="0" indent="0">
              <a:buNone/>
            </a:pPr>
            <a:r>
              <a:rPr lang="fr-FR" sz="1800" b="1" dirty="0" smtClean="0">
                <a:solidFill>
                  <a:schemeClr val="bg1">
                    <a:lumMod val="65000"/>
                  </a:schemeClr>
                </a:solidFill>
                <a:latin typeface="Courier New" pitchFamily="49" charset="0"/>
                <a:cs typeface="Courier New" pitchFamily="49" charset="0"/>
              </a:rPr>
              <a:t>}</a:t>
            </a:r>
          </a:p>
          <a:p>
            <a:pPr marL="0" indent="0">
              <a:buNone/>
            </a:pPr>
            <a:r>
              <a:rPr lang="fr-FR" sz="1800" b="1" dirty="0" err="1" smtClean="0">
                <a:solidFill>
                  <a:schemeClr val="accent2">
                    <a:lumMod val="75000"/>
                  </a:schemeClr>
                </a:solidFill>
                <a:latin typeface="Courier New" pitchFamily="49" charset="0"/>
                <a:cs typeface="Courier New" pitchFamily="49" charset="0"/>
              </a:rPr>
              <a:t>xhr.responseText</a:t>
            </a:r>
            <a:r>
              <a:rPr lang="fr-FR" sz="1800" dirty="0" smtClean="0">
                <a:cs typeface="Courier New" pitchFamily="49" charset="0"/>
              </a:rPr>
              <a:t> </a:t>
            </a:r>
            <a:r>
              <a:rPr lang="fr-FR" sz="1800" dirty="0">
                <a:cs typeface="Courier New" pitchFamily="49" charset="0"/>
              </a:rPr>
              <a:t>: </a:t>
            </a:r>
            <a:r>
              <a:rPr lang="fr-FR" sz="1800" dirty="0" smtClean="0">
                <a:cs typeface="Courier New" pitchFamily="49" charset="0"/>
              </a:rPr>
              <a:t>données renvoyées par </a:t>
            </a:r>
            <a:r>
              <a:rPr lang="fr-FR" sz="1800" smtClean="0">
                <a:cs typeface="Courier New" pitchFamily="49" charset="0"/>
              </a:rPr>
              <a:t>le serveur.</a:t>
            </a:r>
            <a:endParaRPr lang="fr-FR" sz="1800" dirty="0">
              <a:cs typeface="Courier New" pitchFamily="49" charset="0"/>
            </a:endParaRPr>
          </a:p>
          <a:p>
            <a:pPr marL="0" indent="0">
              <a:buNone/>
            </a:pPr>
            <a:r>
              <a:rPr lang="fr-FR" sz="1800" dirty="0" smtClean="0">
                <a:latin typeface="+mj-lt"/>
                <a:cs typeface="Courier New" pitchFamily="49" charset="0"/>
              </a:rPr>
              <a:t>C'est </a:t>
            </a:r>
            <a:r>
              <a:rPr lang="fr-FR" sz="1800" dirty="0">
                <a:latin typeface="+mj-lt"/>
                <a:cs typeface="Courier New" pitchFamily="49" charset="0"/>
              </a:rPr>
              <a:t>dans cette partie du code de la requête AJAX qu'est programmée l'utilisation de la réponse à la </a:t>
            </a:r>
            <a:r>
              <a:rPr lang="fr-FR" sz="1800" dirty="0" smtClean="0">
                <a:latin typeface="+mj-lt"/>
                <a:cs typeface="Courier New" pitchFamily="49" charset="0"/>
              </a:rPr>
              <a:t>requête. Cela peut aussi être l'appel à une fonction.</a:t>
            </a:r>
            <a:endParaRPr lang="fr-FR" sz="1800" dirty="0">
              <a:latin typeface="+mj-lt"/>
              <a:cs typeface="Courier New" pitchFamily="49" charset="0"/>
            </a:endParaRPr>
          </a:p>
        </p:txBody>
      </p:sp>
    </p:spTree>
    <p:extLst>
      <p:ext uri="{BB962C8B-B14F-4D97-AF65-F5344CB8AC3E}">
        <p14:creationId xmlns:p14="http://schemas.microsoft.com/office/powerpoint/2010/main" val="2664393136"/>
      </p:ext>
    </p:extLst>
  </p:cSld>
  <p:clrMapOvr>
    <a:masterClrMapping/>
  </p:clrMapOvr>
  <p:transition spd="slow">
    <p:wipe dir="d"/>
  </p:transition>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5 - </a:t>
            </a:r>
            <a:r>
              <a:rPr lang="fr-FR" sz="2800" b="1" i="1" dirty="0" err="1" smtClean="0">
                <a:solidFill>
                  <a:schemeClr val="accent2">
                    <a:lumMod val="75000"/>
                  </a:schemeClr>
                </a:solidFill>
              </a:rPr>
              <a:t>paramètrage</a:t>
            </a:r>
            <a:r>
              <a:rPr lang="fr-FR" sz="2800" b="1" i="1" dirty="0" smtClean="0">
                <a:solidFill>
                  <a:schemeClr val="accent2">
                    <a:lumMod val="75000"/>
                  </a:schemeClr>
                </a:solidFill>
              </a:rPr>
              <a:t> de l'entête</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buNone/>
            </a:pPr>
            <a:r>
              <a:rPr lang="fr-FR" sz="1800" b="1" dirty="0" smtClean="0">
                <a:latin typeface="Courier New" pitchFamily="49" charset="0"/>
                <a:cs typeface="Courier New" pitchFamily="49" charset="0"/>
              </a:rPr>
              <a:t>.....</a:t>
            </a:r>
          </a:p>
          <a:p>
            <a:pPr marL="0" indent="0">
              <a:buNone/>
            </a:pPr>
            <a:r>
              <a:rPr lang="fr-FR" sz="1800" b="1" dirty="0" err="1" smtClean="0">
                <a:latin typeface="Courier New" pitchFamily="49" charset="0"/>
                <a:cs typeface="Courier New" pitchFamily="49" charset="0"/>
              </a:rPr>
              <a:t>xhr.setRequestHeader</a:t>
            </a:r>
            <a:r>
              <a:rPr lang="fr-FR" sz="1800" b="1" dirty="0">
                <a:latin typeface="Courier New" pitchFamily="49" charset="0"/>
                <a:cs typeface="Courier New" pitchFamily="49" charset="0"/>
              </a:rPr>
              <a:t>('Content-</a:t>
            </a:r>
            <a:r>
              <a:rPr lang="fr-FR" sz="1800" b="1" dirty="0" err="1">
                <a:latin typeface="Courier New" pitchFamily="49" charset="0"/>
                <a:cs typeface="Courier New" pitchFamily="49" charset="0"/>
              </a:rPr>
              <a:t>type','application</a:t>
            </a:r>
            <a:r>
              <a:rPr lang="fr-FR" sz="1800" b="1" dirty="0">
                <a:latin typeface="Courier New" pitchFamily="49" charset="0"/>
                <a:cs typeface="Courier New" pitchFamily="49" charset="0"/>
              </a:rPr>
              <a:t>/x-www-</a:t>
            </a:r>
            <a:r>
              <a:rPr lang="fr-FR" sz="1800" b="1" dirty="0" err="1">
                <a:latin typeface="Courier New" pitchFamily="49" charset="0"/>
                <a:cs typeface="Courier New" pitchFamily="49" charset="0"/>
              </a:rPr>
              <a:t>form</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urlencoded</a:t>
            </a:r>
            <a:r>
              <a:rPr lang="fr-FR" sz="1800" b="1" dirty="0" smtClean="0">
                <a:latin typeface="Courier New" pitchFamily="49" charset="0"/>
                <a:cs typeface="Courier New" pitchFamily="49" charset="0"/>
              </a:rPr>
              <a:t>');</a:t>
            </a:r>
          </a:p>
          <a:p>
            <a:pPr marL="0" indent="0">
              <a:buNone/>
            </a:pPr>
            <a:r>
              <a:rPr lang="fr-FR" sz="1800" b="1" dirty="0" smtClean="0">
                <a:latin typeface="Courier New" pitchFamily="49" charset="0"/>
                <a:cs typeface="Courier New" pitchFamily="49" charset="0"/>
              </a:rPr>
              <a:t>.....</a:t>
            </a:r>
            <a:r>
              <a:rPr lang="fr-FR" sz="1800" b="1" dirty="0" smtClean="0">
                <a:solidFill>
                  <a:schemeClr val="bg1">
                    <a:lumMod val="65000"/>
                  </a:schemeClr>
                </a:solidFill>
                <a:latin typeface="Courier New" pitchFamily="49" charset="0"/>
                <a:cs typeface="Courier New" pitchFamily="49" charset="0"/>
              </a:rPr>
              <a:t> </a:t>
            </a:r>
          </a:p>
          <a:p>
            <a:pPr marL="0" indent="0">
              <a:buNone/>
            </a:pPr>
            <a:r>
              <a:rPr lang="fr-FR" sz="1800" dirty="0"/>
              <a:t>Cette méthode sert à définir un entête HTTP sur la requête avant de l'envoyer</a:t>
            </a:r>
            <a:r>
              <a:rPr lang="fr-FR" sz="1800" dirty="0" smtClean="0"/>
              <a:t>. Nécessaire en particulier si vous utilisez un formulaire.</a:t>
            </a:r>
            <a:r>
              <a:rPr lang="fr-FR" sz="1800" b="1" dirty="0" smtClean="0">
                <a:solidFill>
                  <a:schemeClr val="bg1">
                    <a:lumMod val="65000"/>
                  </a:schemeClr>
                </a:solidFill>
                <a:latin typeface="Courier New" pitchFamily="49" charset="0"/>
                <a:cs typeface="Courier New" pitchFamily="49" charset="0"/>
              </a:rPr>
              <a:t> </a:t>
            </a:r>
          </a:p>
        </p:txBody>
      </p:sp>
    </p:spTree>
    <p:extLst>
      <p:ext uri="{BB962C8B-B14F-4D97-AF65-F5344CB8AC3E}">
        <p14:creationId xmlns:p14="http://schemas.microsoft.com/office/powerpoint/2010/main" val="705882673"/>
      </p:ext>
    </p:extLst>
  </p:cSld>
  <p:clrMapOvr>
    <a:masterClrMapping/>
  </p:clrMapOvr>
  <p:transition spd="slow">
    <p:wipe dir="d"/>
  </p:transition>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6 - envoi de la requête au serveur</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buNone/>
            </a:pPr>
            <a:r>
              <a:rPr lang="fr-FR" sz="1800" b="1" dirty="0" smtClean="0">
                <a:latin typeface="Courier New" pitchFamily="49" charset="0"/>
                <a:cs typeface="Courier New" pitchFamily="49" charset="0"/>
              </a:rPr>
              <a:t>.....</a:t>
            </a:r>
          </a:p>
          <a:p>
            <a:pPr marL="0" indent="0">
              <a:buNone/>
            </a:pPr>
            <a:r>
              <a:rPr lang="fr-FR" sz="1800" b="1" dirty="0" err="1">
                <a:latin typeface="Courier New" pitchFamily="49" charset="0"/>
                <a:cs typeface="Courier New" pitchFamily="49" charset="0"/>
              </a:rPr>
              <a:t>xhr.send</a:t>
            </a:r>
            <a:r>
              <a:rPr lang="fr-FR" sz="1800" b="1" dirty="0">
                <a:latin typeface="Courier New" pitchFamily="49" charset="0"/>
                <a:cs typeface="Courier New" pitchFamily="49" charset="0"/>
              </a:rPr>
              <a:t>(</a:t>
            </a:r>
            <a:r>
              <a:rPr lang="fr-FR" sz="1800" b="1" dirty="0" err="1">
                <a:latin typeface="Courier New" pitchFamily="49" charset="0"/>
                <a:cs typeface="Courier New" pitchFamily="49" charset="0"/>
              </a:rPr>
              <a:t>null</a:t>
            </a:r>
            <a:r>
              <a:rPr lang="fr-FR" sz="1800" b="1" dirty="0" smtClean="0">
                <a:latin typeface="Courier New" pitchFamily="49" charset="0"/>
                <a:cs typeface="Courier New" pitchFamily="49" charset="0"/>
              </a:rPr>
              <a:t>);</a:t>
            </a:r>
          </a:p>
          <a:p>
            <a:pPr marL="0" indent="0">
              <a:buNone/>
            </a:pPr>
            <a:r>
              <a:rPr lang="fr-FR" sz="1800" b="1" dirty="0" smtClean="0">
                <a:latin typeface="Courier New" pitchFamily="49" charset="0"/>
                <a:cs typeface="Courier New" pitchFamily="49" charset="0"/>
              </a:rPr>
              <a:t>}</a:t>
            </a:r>
            <a:r>
              <a:rPr lang="fr-FR" sz="1800" b="1" dirty="0" smtClean="0">
                <a:solidFill>
                  <a:schemeClr val="bg1">
                    <a:lumMod val="65000"/>
                  </a:schemeClr>
                </a:solidFill>
                <a:latin typeface="Courier New" pitchFamily="49" charset="0"/>
                <a:cs typeface="Courier New" pitchFamily="49" charset="0"/>
              </a:rPr>
              <a:t>  </a:t>
            </a:r>
            <a:r>
              <a:rPr lang="fr-FR" sz="1800" b="1" dirty="0" smtClean="0">
                <a:solidFill>
                  <a:schemeClr val="accent3">
                    <a:lumMod val="50000"/>
                  </a:schemeClr>
                </a:solidFill>
                <a:latin typeface="Courier New" pitchFamily="49" charset="0"/>
                <a:cs typeface="Courier New" pitchFamily="49" charset="0"/>
              </a:rPr>
              <a:t>// fin de la fonction</a:t>
            </a:r>
          </a:p>
          <a:p>
            <a:pPr marL="0" indent="0">
              <a:buNone/>
            </a:pPr>
            <a:endParaRPr lang="fr-FR" sz="1800" b="1" dirty="0">
              <a:solidFill>
                <a:schemeClr val="bg1">
                  <a:lumMod val="65000"/>
                </a:schemeClr>
              </a:solidFill>
              <a:latin typeface="Courier New" pitchFamily="49" charset="0"/>
              <a:cs typeface="Courier New" pitchFamily="49" charset="0"/>
            </a:endParaRPr>
          </a:p>
          <a:p>
            <a:pPr marL="0" indent="0">
              <a:buNone/>
            </a:pPr>
            <a:r>
              <a:rPr lang="fr-FR" sz="1800" b="1" dirty="0" err="1" smtClean="0">
                <a:solidFill>
                  <a:schemeClr val="accent2">
                    <a:lumMod val="75000"/>
                  </a:schemeClr>
                </a:solidFill>
                <a:latin typeface="Courier New" pitchFamily="49" charset="0"/>
                <a:cs typeface="Courier New" pitchFamily="49" charset="0"/>
              </a:rPr>
              <a:t>send</a:t>
            </a:r>
            <a:r>
              <a:rPr lang="fr-FR" sz="1800" b="1" dirty="0" smtClean="0">
                <a:solidFill>
                  <a:schemeClr val="accent2">
                    <a:lumMod val="75000"/>
                  </a:schemeClr>
                </a:solidFill>
                <a:latin typeface="Courier New" pitchFamily="49" charset="0"/>
                <a:cs typeface="Courier New" pitchFamily="49" charset="0"/>
              </a:rPr>
              <a:t>(</a:t>
            </a:r>
            <a:r>
              <a:rPr lang="fr-FR" sz="1800" b="1" dirty="0" err="1" smtClean="0">
                <a:solidFill>
                  <a:schemeClr val="accent2">
                    <a:lumMod val="75000"/>
                  </a:schemeClr>
                </a:solidFill>
                <a:latin typeface="Courier New" pitchFamily="49" charset="0"/>
                <a:cs typeface="Courier New" pitchFamily="49" charset="0"/>
              </a:rPr>
              <a:t>null</a:t>
            </a:r>
            <a:r>
              <a:rPr lang="fr-FR" sz="1800" b="1" dirty="0" smtClean="0">
                <a:solidFill>
                  <a:schemeClr val="accent2">
                    <a:lumMod val="75000"/>
                  </a:schemeClr>
                </a:solidFill>
                <a:latin typeface="Courier New" pitchFamily="49" charset="0"/>
                <a:cs typeface="Courier New" pitchFamily="49" charset="0"/>
              </a:rPr>
              <a:t>)</a:t>
            </a:r>
            <a:r>
              <a:rPr lang="fr-FR" sz="1800" b="1" dirty="0" smtClean="0">
                <a:solidFill>
                  <a:schemeClr val="bg1">
                    <a:lumMod val="65000"/>
                  </a:schemeClr>
                </a:solidFill>
                <a:latin typeface="Courier New" pitchFamily="49" charset="0"/>
                <a:cs typeface="Courier New" pitchFamily="49" charset="0"/>
              </a:rPr>
              <a:t> </a:t>
            </a:r>
            <a:r>
              <a:rPr lang="fr-FR" sz="1800" dirty="0"/>
              <a:t>ou</a:t>
            </a:r>
            <a:r>
              <a:rPr lang="fr-FR" sz="1800" b="1" dirty="0" smtClean="0">
                <a:solidFill>
                  <a:schemeClr val="bg1">
                    <a:lumMod val="65000"/>
                  </a:schemeClr>
                </a:solidFill>
                <a:latin typeface="Courier New" pitchFamily="49" charset="0"/>
                <a:cs typeface="Courier New" pitchFamily="49" charset="0"/>
              </a:rPr>
              <a:t> </a:t>
            </a:r>
            <a:r>
              <a:rPr lang="fr-FR" sz="1800" b="1" dirty="0" err="1" smtClean="0">
                <a:solidFill>
                  <a:schemeClr val="accent2">
                    <a:lumMod val="75000"/>
                  </a:schemeClr>
                </a:solidFill>
                <a:latin typeface="Courier New" pitchFamily="49" charset="0"/>
                <a:cs typeface="Courier New" pitchFamily="49" charset="0"/>
              </a:rPr>
              <a:t>send</a:t>
            </a:r>
            <a:r>
              <a:rPr lang="fr-FR" sz="1800" b="1" dirty="0" smtClean="0">
                <a:solidFill>
                  <a:schemeClr val="accent2">
                    <a:lumMod val="75000"/>
                  </a:schemeClr>
                </a:solidFill>
                <a:latin typeface="Courier New" pitchFamily="49" charset="0"/>
                <a:cs typeface="Courier New" pitchFamily="49" charset="0"/>
              </a:rPr>
              <a:t>()</a:t>
            </a:r>
            <a:r>
              <a:rPr lang="fr-FR" sz="1800" b="1" dirty="0" smtClean="0">
                <a:solidFill>
                  <a:schemeClr val="bg1">
                    <a:lumMod val="65000"/>
                  </a:schemeClr>
                </a:solidFill>
                <a:latin typeface="Courier New" pitchFamily="49" charset="0"/>
                <a:cs typeface="Courier New" pitchFamily="49" charset="0"/>
              </a:rPr>
              <a:t> </a:t>
            </a:r>
            <a:r>
              <a:rPr lang="fr-FR" sz="1800" dirty="0" smtClean="0"/>
              <a:t>envoie la requête au serveur,</a:t>
            </a:r>
            <a:endParaRPr lang="fr-FR" sz="1800" dirty="0"/>
          </a:p>
        </p:txBody>
      </p:sp>
    </p:spTree>
    <p:extLst>
      <p:ext uri="{BB962C8B-B14F-4D97-AF65-F5344CB8AC3E}">
        <p14:creationId xmlns:p14="http://schemas.microsoft.com/office/powerpoint/2010/main" val="1621982940"/>
      </p:ext>
    </p:extLst>
  </p:cSld>
  <p:clrMapOvr>
    <a:masterClrMapping/>
  </p:clrMapOvr>
  <p:transition spd="slow">
    <p:wipe dir="d"/>
  </p:transition>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711096"/>
          </a:xfrm>
        </p:spPr>
        <p:txBody>
          <a:bodyPr/>
          <a:lstStyle/>
          <a:p>
            <a:r>
              <a:rPr lang="fr-FR" sz="4000" b="1" i="1" dirty="0" smtClean="0"/>
              <a:t>Ajax   </a:t>
            </a:r>
            <a:r>
              <a:rPr lang="fr-FR" sz="2800" b="1" i="1" dirty="0" smtClean="0">
                <a:solidFill>
                  <a:schemeClr val="accent2">
                    <a:lumMod val="75000"/>
                  </a:schemeClr>
                </a:solidFill>
              </a:rPr>
              <a:t>Le script Ajax  de base</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55576" y="980728"/>
            <a:ext cx="8274496" cy="5877272"/>
          </a:xfrm>
        </p:spPr>
        <p:txBody>
          <a:bodyPr numCol="1">
            <a:normAutofit lnSpcReduction="10000"/>
          </a:bodyPr>
          <a:lstStyle/>
          <a:p>
            <a:pPr marL="0" indent="0">
              <a:spcBef>
                <a:spcPts val="0"/>
              </a:spcBef>
              <a:buNone/>
            </a:pPr>
            <a:r>
              <a:rPr lang="fr-FR" sz="1600" b="1" dirty="0" err="1" smtClean="0">
                <a:latin typeface="Courier New" pitchFamily="49" charset="0"/>
                <a:cs typeface="Courier New" pitchFamily="49" charset="0"/>
              </a:rPr>
              <a:t>function</a:t>
            </a:r>
            <a:r>
              <a:rPr lang="fr-FR" sz="1600" b="1" dirty="0" smtClean="0">
                <a:latin typeface="Courier New" pitchFamily="49" charset="0"/>
                <a:cs typeface="Courier New" pitchFamily="49" charset="0"/>
              </a:rPr>
              <a:t> appel_ajax120()</a:t>
            </a:r>
          </a:p>
          <a:p>
            <a:pPr marL="0" indent="0">
              <a:spcBef>
                <a:spcPts val="0"/>
              </a:spcBef>
              <a:buNone/>
            </a:pPr>
            <a:r>
              <a:rPr lang="fr-FR" sz="1600" b="1" dirty="0" smtClean="0">
                <a:latin typeface="Courier New" pitchFamily="49" charset="0"/>
                <a:cs typeface="Courier New" pitchFamily="49" charset="0"/>
              </a:rPr>
              <a:t>{</a:t>
            </a:r>
          </a:p>
          <a:p>
            <a:pPr marL="0" indent="0">
              <a:spcBef>
                <a:spcPts val="0"/>
              </a:spcBef>
              <a:buNone/>
            </a:pPr>
            <a:r>
              <a:rPr lang="fr-FR" sz="1600" b="1" dirty="0" smtClean="0">
                <a:latin typeface="Courier New" pitchFamily="49" charset="0"/>
                <a:cs typeface="Courier New" pitchFamily="49" charset="0"/>
              </a:rPr>
              <a:t>var </a:t>
            </a:r>
            <a:r>
              <a:rPr lang="fr-FR" sz="1600" b="1" dirty="0" err="1">
                <a:latin typeface="Courier New" pitchFamily="49" charset="0"/>
                <a:cs typeface="Courier New" pitchFamily="49" charset="0"/>
              </a:rPr>
              <a:t>xhr</a:t>
            </a:r>
            <a:r>
              <a:rPr lang="fr-FR" sz="1600" b="1" dirty="0">
                <a:latin typeface="Courier New" pitchFamily="49" charset="0"/>
                <a:cs typeface="Courier New" pitchFamily="49" charset="0"/>
              </a:rPr>
              <a:t>;</a:t>
            </a:r>
          </a:p>
          <a:p>
            <a:pPr marL="0" indent="0">
              <a:spcBef>
                <a:spcPts val="0"/>
              </a:spcBef>
              <a:buNone/>
            </a:pPr>
            <a:r>
              <a:rPr lang="fr-FR" sz="1600" b="1" dirty="0">
                <a:latin typeface="Courier New" pitchFamily="49" charset="0"/>
                <a:cs typeface="Courier New" pitchFamily="49" charset="0"/>
              </a:rPr>
              <a:t>   if (</a:t>
            </a:r>
            <a:r>
              <a:rPr lang="fr-FR" sz="1600" b="1" dirty="0" err="1">
                <a:latin typeface="Courier New" pitchFamily="49" charset="0"/>
                <a:cs typeface="Courier New" pitchFamily="49" charset="0"/>
              </a:rPr>
              <a:t>window.XMLHttpRequest</a:t>
            </a:r>
            <a:r>
              <a:rPr lang="fr-FR" sz="1600" b="1" dirty="0" smtClean="0">
                <a:latin typeface="Courier New" pitchFamily="49" charset="0"/>
                <a:cs typeface="Courier New" pitchFamily="49" charset="0"/>
              </a:rPr>
              <a:t>) {</a:t>
            </a:r>
            <a:endParaRPr lang="fr-FR" sz="1600" b="1" dirty="0">
              <a:latin typeface="Courier New" pitchFamily="49" charset="0"/>
              <a:cs typeface="Courier New" pitchFamily="49" charset="0"/>
            </a:endParaRPr>
          </a:p>
          <a:p>
            <a:pPr marL="0" indent="0">
              <a:spcBef>
                <a:spcPts val="0"/>
              </a:spcBef>
              <a:buNone/>
            </a:pP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xhr</a:t>
            </a:r>
            <a:r>
              <a:rPr lang="fr-FR" sz="1600" b="1" dirty="0" smtClean="0">
                <a:latin typeface="Courier New" pitchFamily="49" charset="0"/>
                <a:cs typeface="Courier New" pitchFamily="49" charset="0"/>
              </a:rPr>
              <a:t> </a:t>
            </a:r>
            <a:r>
              <a:rPr lang="fr-FR" sz="1600" b="1" dirty="0">
                <a:latin typeface="Courier New" pitchFamily="49" charset="0"/>
                <a:cs typeface="Courier New" pitchFamily="49" charset="0"/>
              </a:rPr>
              <a:t>= new </a:t>
            </a:r>
            <a:r>
              <a:rPr lang="fr-FR" sz="1600" b="1" dirty="0" err="1">
                <a:latin typeface="Courier New" pitchFamily="49" charset="0"/>
                <a:cs typeface="Courier New" pitchFamily="49" charset="0"/>
              </a:rPr>
              <a:t>XMLHttpRequest</a:t>
            </a:r>
            <a:r>
              <a:rPr lang="fr-FR" sz="1600" b="1" dirty="0">
                <a:latin typeface="Courier New" pitchFamily="49" charset="0"/>
                <a:cs typeface="Courier New" pitchFamily="49" charset="0"/>
              </a:rPr>
              <a:t>();</a:t>
            </a:r>
          </a:p>
          <a:p>
            <a:pPr marL="0" indent="0">
              <a:spcBef>
                <a:spcPts val="0"/>
              </a:spcBef>
              <a:buNone/>
            </a:pPr>
            <a:r>
              <a:rPr lang="fr-FR" sz="1600" b="1" dirty="0">
                <a:latin typeface="Courier New" pitchFamily="49" charset="0"/>
                <a:cs typeface="Courier New" pitchFamily="49" charset="0"/>
              </a:rPr>
              <a:t>   }</a:t>
            </a:r>
          </a:p>
          <a:p>
            <a:pPr marL="0" indent="0">
              <a:spcBef>
                <a:spcPts val="0"/>
              </a:spcBef>
              <a:buNone/>
            </a:pP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else</a:t>
            </a:r>
            <a:r>
              <a:rPr lang="fr-FR" sz="1600" b="1" dirty="0">
                <a:latin typeface="Courier New" pitchFamily="49" charset="0"/>
                <a:cs typeface="Courier New" pitchFamily="49" charset="0"/>
              </a:rPr>
              <a:t> if (</a:t>
            </a:r>
            <a:r>
              <a:rPr lang="fr-FR" sz="1600" b="1" dirty="0" err="1">
                <a:latin typeface="Courier New" pitchFamily="49" charset="0"/>
                <a:cs typeface="Courier New" pitchFamily="49" charset="0"/>
              </a:rPr>
              <a:t>window.ActiveXObject</a:t>
            </a:r>
            <a:r>
              <a:rPr lang="fr-FR" sz="1600" b="1" dirty="0" smtClean="0">
                <a:latin typeface="Courier New" pitchFamily="49" charset="0"/>
                <a:cs typeface="Courier New" pitchFamily="49" charset="0"/>
              </a:rPr>
              <a:t>){  </a:t>
            </a:r>
            <a:endParaRPr lang="fr-FR" sz="1600" b="1" dirty="0">
              <a:latin typeface="Courier New" pitchFamily="49" charset="0"/>
              <a:cs typeface="Courier New" pitchFamily="49" charset="0"/>
            </a:endParaRPr>
          </a:p>
          <a:p>
            <a:pPr marL="0" indent="0">
              <a:spcBef>
                <a:spcPts val="0"/>
              </a:spcBef>
              <a:buNone/>
            </a:pPr>
            <a:r>
              <a:rPr lang="fr-FR" sz="1600" b="1" dirty="0" smtClean="0">
                <a:latin typeface="Courier New" pitchFamily="49" charset="0"/>
                <a:cs typeface="Courier New" pitchFamily="49" charset="0"/>
              </a:rPr>
              <a:t>	</a:t>
            </a:r>
            <a:r>
              <a:rPr lang="fr-FR" sz="1600" b="1" dirty="0" err="1" smtClean="0">
                <a:latin typeface="Courier New" pitchFamily="49" charset="0"/>
                <a:cs typeface="Courier New" pitchFamily="49" charset="0"/>
              </a:rPr>
              <a:t>xhr</a:t>
            </a:r>
            <a:r>
              <a:rPr lang="fr-FR" sz="1600" b="1" dirty="0" smtClean="0">
                <a:latin typeface="Courier New" pitchFamily="49" charset="0"/>
                <a:cs typeface="Courier New" pitchFamily="49" charset="0"/>
              </a:rPr>
              <a:t> </a:t>
            </a:r>
            <a:r>
              <a:rPr lang="fr-FR" sz="1600" b="1" dirty="0">
                <a:latin typeface="Courier New" pitchFamily="49" charset="0"/>
                <a:cs typeface="Courier New" pitchFamily="49" charset="0"/>
              </a:rPr>
              <a:t>= new </a:t>
            </a:r>
            <a:r>
              <a:rPr lang="fr-FR" sz="1600" b="1" dirty="0" err="1">
                <a:latin typeface="Courier New" pitchFamily="49" charset="0"/>
                <a:cs typeface="Courier New" pitchFamily="49" charset="0"/>
              </a:rPr>
              <a:t>ActiveXObject</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Microsoft.XMLHTTP</a:t>
            </a:r>
            <a:r>
              <a:rPr lang="fr-FR" sz="1600" b="1" dirty="0">
                <a:latin typeface="Courier New" pitchFamily="49" charset="0"/>
                <a:cs typeface="Courier New" pitchFamily="49" charset="0"/>
              </a:rPr>
              <a:t>');</a:t>
            </a:r>
          </a:p>
          <a:p>
            <a:pPr marL="0" indent="0">
              <a:spcBef>
                <a:spcPts val="0"/>
              </a:spcBef>
              <a:buNone/>
            </a:pPr>
            <a:r>
              <a:rPr lang="fr-FR" sz="1600" b="1" dirty="0">
                <a:latin typeface="Courier New" pitchFamily="49" charset="0"/>
                <a:cs typeface="Courier New" pitchFamily="49" charset="0"/>
              </a:rPr>
              <a:t>   }</a:t>
            </a:r>
          </a:p>
          <a:p>
            <a:pPr marL="0" indent="0">
              <a:spcBef>
                <a:spcPts val="0"/>
              </a:spcBef>
              <a:buNone/>
            </a:pP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else</a:t>
            </a: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a:t>
            </a:r>
            <a:endParaRPr lang="fr-FR" sz="1600" b="1" dirty="0">
              <a:latin typeface="Courier New" pitchFamily="49" charset="0"/>
              <a:cs typeface="Courier New" pitchFamily="49" charset="0"/>
            </a:endParaRPr>
          </a:p>
          <a:p>
            <a:pPr marL="0" indent="0">
              <a:spcBef>
                <a:spcPts val="0"/>
              </a:spcBef>
              <a:buNone/>
            </a:pP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alert</a:t>
            </a:r>
            <a:r>
              <a:rPr lang="fr-FR" sz="1600" b="1" dirty="0">
                <a:latin typeface="Courier New" pitchFamily="49" charset="0"/>
                <a:cs typeface="Courier New" pitchFamily="49" charset="0"/>
              </a:rPr>
              <a:t>("Votre navigateur n'est pas adapté pour faire des requêtes AJAX..."); </a:t>
            </a:r>
          </a:p>
          <a:p>
            <a:pPr marL="0" indent="0">
              <a:spcBef>
                <a:spcPts val="0"/>
              </a:spcBef>
              <a:buNone/>
            </a:pP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xhr</a:t>
            </a:r>
            <a:r>
              <a:rPr lang="fr-FR" sz="1600" b="1" dirty="0">
                <a:latin typeface="Courier New" pitchFamily="49" charset="0"/>
                <a:cs typeface="Courier New" pitchFamily="49" charset="0"/>
              </a:rPr>
              <a:t> = false;</a:t>
            </a:r>
          </a:p>
          <a:p>
            <a:pPr marL="0" indent="0">
              <a:spcBef>
                <a:spcPts val="0"/>
              </a:spcBef>
              <a:buNone/>
            </a:pPr>
            <a:r>
              <a:rPr lang="fr-FR" sz="1600" b="1" dirty="0">
                <a:latin typeface="Courier New" pitchFamily="49" charset="0"/>
                <a:cs typeface="Courier New" pitchFamily="49" charset="0"/>
              </a:rPr>
              <a:t>   </a:t>
            </a:r>
            <a:r>
              <a:rPr lang="fr-FR" sz="1600" b="1" dirty="0" smtClean="0">
                <a:latin typeface="Courier New" pitchFamily="49" charset="0"/>
                <a:cs typeface="Courier New" pitchFamily="49" charset="0"/>
              </a:rPr>
              <a:t>}</a:t>
            </a:r>
            <a:endParaRPr lang="fr-FR" sz="1600" b="1" dirty="0">
              <a:latin typeface="Courier New" pitchFamily="49" charset="0"/>
              <a:cs typeface="Courier New" pitchFamily="49" charset="0"/>
            </a:endParaRPr>
          </a:p>
          <a:p>
            <a:pPr marL="0" indent="0">
              <a:spcBef>
                <a:spcPts val="0"/>
              </a:spcBef>
              <a:buNone/>
            </a:pPr>
            <a:r>
              <a:rPr lang="fr-FR" sz="1600" b="1" dirty="0" err="1" smtClean="0">
                <a:latin typeface="Courier New" pitchFamily="49" charset="0"/>
                <a:cs typeface="Courier New" pitchFamily="49" charset="0"/>
              </a:rPr>
              <a:t>xhr.open</a:t>
            </a:r>
            <a:r>
              <a:rPr lang="fr-FR" sz="1600" b="1" dirty="0">
                <a:latin typeface="Courier New" pitchFamily="49" charset="0"/>
                <a:cs typeface="Courier New" pitchFamily="49" charset="0"/>
              </a:rPr>
              <a:t>('POST',"ajax120.php",true);</a:t>
            </a:r>
          </a:p>
          <a:p>
            <a:pPr marL="0" indent="0">
              <a:spcBef>
                <a:spcPts val="0"/>
              </a:spcBef>
              <a:buNone/>
            </a:pPr>
            <a:r>
              <a:rPr lang="fr-FR" sz="1600" b="1" dirty="0" err="1" smtClean="0">
                <a:latin typeface="Courier New" pitchFamily="49" charset="0"/>
                <a:cs typeface="Courier New" pitchFamily="49" charset="0"/>
              </a:rPr>
              <a:t>xhr.onreadystatechange</a:t>
            </a:r>
            <a:r>
              <a:rPr lang="fr-FR" sz="1600" b="1" dirty="0" smtClean="0">
                <a:latin typeface="Courier New" pitchFamily="49" charset="0"/>
                <a:cs typeface="Courier New" pitchFamily="49" charset="0"/>
              </a:rPr>
              <a:t> </a:t>
            </a: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function</a:t>
            </a:r>
            <a:r>
              <a:rPr lang="fr-FR" sz="1600" b="1" dirty="0" smtClean="0">
                <a:latin typeface="Courier New" pitchFamily="49" charset="0"/>
                <a:cs typeface="Courier New" pitchFamily="49" charset="0"/>
              </a:rPr>
              <a:t>() {</a:t>
            </a:r>
          </a:p>
          <a:p>
            <a:pPr marL="0" indent="0">
              <a:spcBef>
                <a:spcPts val="0"/>
              </a:spcBef>
              <a:buNone/>
            </a:pPr>
            <a:r>
              <a:rPr lang="fr-FR" sz="1600" b="1" dirty="0" smtClean="0">
                <a:latin typeface="Courier New" pitchFamily="49" charset="0"/>
                <a:cs typeface="Courier New" pitchFamily="49" charset="0"/>
              </a:rPr>
              <a:t>    if (</a:t>
            </a:r>
            <a:r>
              <a:rPr lang="fr-FR" sz="1600" b="1" dirty="0" err="1" smtClean="0">
                <a:latin typeface="Courier New" pitchFamily="49" charset="0"/>
                <a:cs typeface="Courier New" pitchFamily="49" charset="0"/>
              </a:rPr>
              <a:t>xhr.readyState</a:t>
            </a:r>
            <a:r>
              <a:rPr lang="fr-FR" sz="1600" b="1" dirty="0" smtClean="0">
                <a:latin typeface="Courier New" pitchFamily="49" charset="0"/>
                <a:cs typeface="Courier New" pitchFamily="49" charset="0"/>
              </a:rPr>
              <a:t> == 4 &amp;&amp; </a:t>
            </a:r>
            <a:r>
              <a:rPr lang="fr-FR" sz="1600" b="1" dirty="0" err="1" smtClean="0">
                <a:latin typeface="Courier New" pitchFamily="49" charset="0"/>
                <a:cs typeface="Courier New" pitchFamily="49" charset="0"/>
              </a:rPr>
              <a:t>xhr.status</a:t>
            </a:r>
            <a:r>
              <a:rPr lang="fr-FR" sz="1600" b="1" dirty="0" smtClean="0">
                <a:latin typeface="Courier New" pitchFamily="49" charset="0"/>
                <a:cs typeface="Courier New" pitchFamily="49" charset="0"/>
              </a:rPr>
              <a:t> == 200){</a:t>
            </a:r>
            <a:endParaRPr lang="fr-FR" sz="1600" b="1" dirty="0">
              <a:latin typeface="Courier New" pitchFamily="49" charset="0"/>
              <a:cs typeface="Courier New" pitchFamily="49" charset="0"/>
            </a:endParaRPr>
          </a:p>
          <a:p>
            <a:pPr marL="0" indent="0">
              <a:spcBef>
                <a:spcPts val="0"/>
              </a:spcBef>
              <a:buNone/>
            </a:pPr>
            <a:r>
              <a:rPr lang="fr-FR" sz="1600" b="1" dirty="0">
                <a:latin typeface="Courier New" pitchFamily="49" charset="0"/>
                <a:cs typeface="Courier New" pitchFamily="49" charset="0"/>
              </a:rPr>
              <a:t>	</a:t>
            </a:r>
            <a:r>
              <a:rPr lang="fr-FR" sz="1600" b="1" dirty="0" err="1">
                <a:latin typeface="Courier New" pitchFamily="49" charset="0"/>
                <a:cs typeface="Courier New" pitchFamily="49" charset="0"/>
              </a:rPr>
              <a:t>document.getElementById</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recup</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innerHTML</a:t>
            </a:r>
            <a:r>
              <a:rPr lang="fr-FR" sz="1600" b="1" dirty="0">
                <a:latin typeface="Courier New" pitchFamily="49" charset="0"/>
                <a:cs typeface="Courier New" pitchFamily="49" charset="0"/>
              </a:rPr>
              <a:t> = </a:t>
            </a:r>
            <a:r>
              <a:rPr lang="fr-FR" sz="1600" b="1" dirty="0" err="1">
                <a:latin typeface="Courier New" pitchFamily="49" charset="0"/>
                <a:cs typeface="Courier New" pitchFamily="49" charset="0"/>
              </a:rPr>
              <a:t>xhr.responseText</a:t>
            </a:r>
            <a:r>
              <a:rPr lang="fr-FR" sz="1600" b="1" dirty="0">
                <a:latin typeface="Courier New" pitchFamily="49" charset="0"/>
                <a:cs typeface="Courier New" pitchFamily="49" charset="0"/>
              </a:rPr>
              <a:t>;</a:t>
            </a:r>
          </a:p>
          <a:p>
            <a:pPr marL="0" indent="0">
              <a:spcBef>
                <a:spcPts val="0"/>
              </a:spcBef>
              <a:buNone/>
            </a:pPr>
            <a:r>
              <a:rPr lang="fr-FR" sz="1600" b="1" dirty="0">
                <a:latin typeface="Courier New" pitchFamily="49" charset="0"/>
                <a:cs typeface="Courier New" pitchFamily="49" charset="0"/>
              </a:rPr>
              <a:t>    }</a:t>
            </a:r>
          </a:p>
          <a:p>
            <a:pPr marL="0" indent="0">
              <a:spcBef>
                <a:spcPts val="0"/>
              </a:spcBef>
              <a:buNone/>
            </a:pPr>
            <a:r>
              <a:rPr lang="fr-FR" sz="1600" b="1" dirty="0">
                <a:latin typeface="Courier New" pitchFamily="49" charset="0"/>
                <a:cs typeface="Courier New" pitchFamily="49" charset="0"/>
              </a:rPr>
              <a:t>}</a:t>
            </a:r>
          </a:p>
          <a:p>
            <a:pPr marL="0" indent="0">
              <a:spcBef>
                <a:spcPts val="0"/>
              </a:spcBef>
              <a:buNone/>
            </a:pPr>
            <a:r>
              <a:rPr lang="fr-FR" sz="1600" b="1" dirty="0" err="1">
                <a:latin typeface="Courier New" pitchFamily="49" charset="0"/>
                <a:cs typeface="Courier New" pitchFamily="49" charset="0"/>
              </a:rPr>
              <a:t>xhr.setRequestHeader</a:t>
            </a:r>
            <a:r>
              <a:rPr lang="fr-FR" sz="1600" b="1" dirty="0">
                <a:latin typeface="Courier New" pitchFamily="49" charset="0"/>
                <a:cs typeface="Courier New" pitchFamily="49" charset="0"/>
              </a:rPr>
              <a:t>('Content-</a:t>
            </a:r>
            <a:r>
              <a:rPr lang="fr-FR" sz="1600" b="1" dirty="0" err="1">
                <a:latin typeface="Courier New" pitchFamily="49" charset="0"/>
                <a:cs typeface="Courier New" pitchFamily="49" charset="0"/>
              </a:rPr>
              <a:t>type','application</a:t>
            </a:r>
            <a:r>
              <a:rPr lang="fr-FR" sz="1600" b="1" dirty="0">
                <a:latin typeface="Courier New" pitchFamily="49" charset="0"/>
                <a:cs typeface="Courier New" pitchFamily="49" charset="0"/>
              </a:rPr>
              <a:t>/x-www-</a:t>
            </a:r>
            <a:r>
              <a:rPr lang="fr-FR" sz="1600" b="1" dirty="0" err="1">
                <a:latin typeface="Courier New" pitchFamily="49" charset="0"/>
                <a:cs typeface="Courier New" pitchFamily="49" charset="0"/>
              </a:rPr>
              <a:t>form</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urlencoded</a:t>
            </a:r>
            <a:r>
              <a:rPr lang="fr-FR" sz="1600" b="1" dirty="0">
                <a:latin typeface="Courier New" pitchFamily="49" charset="0"/>
                <a:cs typeface="Courier New" pitchFamily="49" charset="0"/>
              </a:rPr>
              <a:t>');</a:t>
            </a:r>
          </a:p>
          <a:p>
            <a:pPr marL="0" indent="0">
              <a:spcBef>
                <a:spcPts val="0"/>
              </a:spcBef>
              <a:buNone/>
            </a:pPr>
            <a:r>
              <a:rPr lang="fr-FR" sz="1600" b="1" dirty="0" err="1">
                <a:latin typeface="Courier New" pitchFamily="49" charset="0"/>
                <a:cs typeface="Courier New" pitchFamily="49" charset="0"/>
              </a:rPr>
              <a:t>xhr.send</a:t>
            </a:r>
            <a:r>
              <a:rPr lang="fr-FR" sz="1600" b="1" dirty="0">
                <a:latin typeface="Courier New" pitchFamily="49" charset="0"/>
                <a:cs typeface="Courier New" pitchFamily="49" charset="0"/>
              </a:rPr>
              <a:t>(</a:t>
            </a:r>
            <a:r>
              <a:rPr lang="fr-FR" sz="1600" b="1" dirty="0" err="1">
                <a:latin typeface="Courier New" pitchFamily="49" charset="0"/>
                <a:cs typeface="Courier New" pitchFamily="49" charset="0"/>
              </a:rPr>
              <a:t>null</a:t>
            </a:r>
            <a:r>
              <a:rPr lang="fr-FR" sz="1600" b="1" dirty="0">
                <a:latin typeface="Courier New" pitchFamily="49" charset="0"/>
                <a:cs typeface="Courier New" pitchFamily="49" charset="0"/>
              </a:rPr>
              <a:t>);</a:t>
            </a:r>
          </a:p>
          <a:p>
            <a:pPr marL="0" indent="0">
              <a:spcBef>
                <a:spcPts val="0"/>
              </a:spcBef>
              <a:buNone/>
            </a:pPr>
            <a:r>
              <a:rPr lang="fr-FR" sz="1600" b="1" dirty="0">
                <a:latin typeface="Courier New" pitchFamily="49" charset="0"/>
                <a:cs typeface="Courier New" pitchFamily="49" charset="0"/>
              </a:rPr>
              <a:t>}</a:t>
            </a:r>
            <a:endParaRPr lang="fr-FR" sz="1600" b="1" dirty="0" smtClean="0">
              <a:solidFill>
                <a:schemeClr val="bg1">
                  <a:lumMod val="65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836503733"/>
      </p:ext>
    </p:extLst>
  </p:cSld>
  <p:clrMapOvr>
    <a:masterClrMapping/>
  </p:clrMapOvr>
  <p:transition spd="slow">
    <p:wipe dir="d"/>
  </p:transition>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Détail du script</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buNone/>
            </a:pPr>
            <a:r>
              <a:rPr lang="fr-FR" sz="1800" b="1" dirty="0" err="1" smtClean="0">
                <a:solidFill>
                  <a:schemeClr val="accent2">
                    <a:lumMod val="75000"/>
                  </a:schemeClr>
                </a:solidFill>
                <a:latin typeface="Courier New" pitchFamily="49" charset="0"/>
                <a:cs typeface="Courier New" pitchFamily="49" charset="0"/>
              </a:rPr>
              <a:t>function</a:t>
            </a:r>
            <a:r>
              <a:rPr lang="fr-FR" sz="1800" b="1" dirty="0" smtClean="0">
                <a:solidFill>
                  <a:schemeClr val="accent2">
                    <a:lumMod val="75000"/>
                  </a:schemeClr>
                </a:solidFill>
                <a:latin typeface="Courier New" pitchFamily="49" charset="0"/>
                <a:cs typeface="Courier New" pitchFamily="49" charset="0"/>
              </a:rPr>
              <a:t> appel([</a:t>
            </a:r>
            <a:r>
              <a:rPr lang="fr-FR" sz="1800" b="1" dirty="0" err="1" smtClean="0">
                <a:solidFill>
                  <a:schemeClr val="accent2">
                    <a:lumMod val="75000"/>
                  </a:schemeClr>
                </a:solidFill>
                <a:latin typeface="Courier New" pitchFamily="49" charset="0"/>
                <a:cs typeface="Courier New" pitchFamily="49" charset="0"/>
              </a:rPr>
              <a:t>param</a:t>
            </a:r>
            <a:r>
              <a:rPr lang="fr-FR" sz="1800" b="1" dirty="0" smtClean="0">
                <a:solidFill>
                  <a:schemeClr val="accent2">
                    <a:lumMod val="75000"/>
                  </a:schemeClr>
                </a:solidFill>
                <a:latin typeface="Courier New" pitchFamily="49" charset="0"/>
                <a:cs typeface="Courier New" pitchFamily="49" charset="0"/>
              </a:rPr>
              <a:t>[,param2,...]])</a:t>
            </a:r>
          </a:p>
          <a:p>
            <a:pPr marL="0" indent="0">
              <a:buNone/>
            </a:pPr>
            <a:r>
              <a:rPr lang="fr-FR" sz="1800" dirty="0" smtClean="0">
                <a:latin typeface="+mj-lt"/>
                <a:cs typeface="Courier New" pitchFamily="49" charset="0"/>
              </a:rPr>
              <a:t>La fonction peut n'avoir aucun paramètre, mais la plupart du temps elle en possède quelques-uns en fonction de ce que l'on veut faire.</a:t>
            </a:r>
          </a:p>
          <a:p>
            <a:pPr marL="0" indent="0">
              <a:buNone/>
            </a:pPr>
            <a:endParaRPr lang="fr-FR" sz="1800" dirty="0">
              <a:latin typeface="+mj-lt"/>
              <a:cs typeface="Courier New" pitchFamily="49" charset="0"/>
            </a:endParaRPr>
          </a:p>
          <a:p>
            <a:pPr marL="0" indent="0">
              <a:buNone/>
            </a:pPr>
            <a:endParaRPr lang="fr-FR" sz="1800" dirty="0" smtClean="0">
              <a:latin typeface="+mj-lt"/>
              <a:cs typeface="Courier New" pitchFamily="49" charset="0"/>
            </a:endParaRPr>
          </a:p>
          <a:p>
            <a:pPr marL="0" indent="0">
              <a:buNone/>
            </a:pPr>
            <a:endParaRPr lang="fr-FR" sz="1800" dirty="0" smtClean="0">
              <a:latin typeface="+mj-lt"/>
              <a:cs typeface="Courier New" pitchFamily="49" charset="0"/>
            </a:endParaRPr>
          </a:p>
        </p:txBody>
      </p:sp>
    </p:spTree>
    <p:extLst>
      <p:ext uri="{BB962C8B-B14F-4D97-AF65-F5344CB8AC3E}">
        <p14:creationId xmlns:p14="http://schemas.microsoft.com/office/powerpoint/2010/main" val="3413745607"/>
      </p:ext>
    </p:extLst>
  </p:cSld>
  <p:clrMapOvr>
    <a:masterClrMapping/>
  </p:clrMapOvr>
  <p:transition spd="slow">
    <p:wipe dir="d"/>
  </p:transition>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Détail du script   1 - initialisation</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buNone/>
            </a:pPr>
            <a:r>
              <a:rPr lang="fr-FR" sz="1800" b="1" dirty="0" smtClean="0">
                <a:solidFill>
                  <a:schemeClr val="accent2">
                    <a:lumMod val="75000"/>
                  </a:schemeClr>
                </a:solidFill>
                <a:latin typeface="Courier New" pitchFamily="49" charset="0"/>
                <a:cs typeface="Courier New" pitchFamily="49" charset="0"/>
              </a:rPr>
              <a:t>var </a:t>
            </a:r>
            <a:r>
              <a:rPr lang="fr-FR" sz="1800" b="1" dirty="0" err="1">
                <a:solidFill>
                  <a:schemeClr val="accent2">
                    <a:lumMod val="75000"/>
                  </a:schemeClr>
                </a:solidFill>
                <a:latin typeface="Courier New" pitchFamily="49" charset="0"/>
                <a:cs typeface="Courier New" pitchFamily="49" charset="0"/>
              </a:rPr>
              <a:t>xhr</a:t>
            </a:r>
            <a:r>
              <a:rPr lang="fr-FR" sz="1800" b="1" dirty="0">
                <a:solidFill>
                  <a:schemeClr val="accent2">
                    <a:lumMod val="75000"/>
                  </a:schemeClr>
                </a:solidFill>
                <a:latin typeface="Courier New" pitchFamily="49" charset="0"/>
                <a:cs typeface="Courier New" pitchFamily="49" charset="0"/>
              </a:rPr>
              <a:t>;</a:t>
            </a:r>
          </a:p>
          <a:p>
            <a:pPr marL="0" indent="0">
              <a:buNone/>
            </a:pPr>
            <a:r>
              <a:rPr lang="fr-FR" sz="1800" b="1" dirty="0">
                <a:solidFill>
                  <a:schemeClr val="accent2">
                    <a:lumMod val="75000"/>
                  </a:schemeClr>
                </a:solidFill>
                <a:latin typeface="Courier New" pitchFamily="49" charset="0"/>
                <a:cs typeface="Courier New" pitchFamily="49" charset="0"/>
              </a:rPr>
              <a:t>   if (</a:t>
            </a:r>
            <a:r>
              <a:rPr lang="fr-FR" sz="1800" b="1" dirty="0" err="1">
                <a:solidFill>
                  <a:schemeClr val="accent2">
                    <a:lumMod val="75000"/>
                  </a:schemeClr>
                </a:solidFill>
                <a:latin typeface="Courier New" pitchFamily="49" charset="0"/>
                <a:cs typeface="Courier New" pitchFamily="49" charset="0"/>
              </a:rPr>
              <a:t>window.XMLHttpRequest</a:t>
            </a:r>
            <a:r>
              <a:rPr lang="fr-FR" sz="1800" b="1" dirty="0" smtClean="0">
                <a:solidFill>
                  <a:schemeClr val="accent2">
                    <a:lumMod val="75000"/>
                  </a:schemeClr>
                </a:solidFill>
                <a:latin typeface="Courier New" pitchFamily="49" charset="0"/>
                <a:cs typeface="Courier New" pitchFamily="49" charset="0"/>
              </a:rPr>
              <a:t>)    </a:t>
            </a:r>
            <a:r>
              <a:rPr lang="fr-FR" sz="1800" b="1" dirty="0">
                <a:solidFill>
                  <a:schemeClr val="accent2">
                    <a:lumMod val="75000"/>
                  </a:schemeClr>
                </a:solidFill>
                <a:latin typeface="Courier New" pitchFamily="49" charset="0"/>
                <a:cs typeface="Courier New" pitchFamily="49" charset="0"/>
              </a:rPr>
              <a:t>{</a:t>
            </a:r>
          </a:p>
          <a:p>
            <a:pPr marL="0" indent="0">
              <a:buNone/>
            </a:pPr>
            <a:r>
              <a:rPr lang="fr-FR" sz="1800" b="1" dirty="0">
                <a:solidFill>
                  <a:schemeClr val="accent2">
                    <a:lumMod val="75000"/>
                  </a:schemeClr>
                </a:solidFill>
                <a:latin typeface="Courier New" pitchFamily="49" charset="0"/>
                <a:cs typeface="Courier New" pitchFamily="49" charset="0"/>
              </a:rPr>
              <a:t>      // Mozilla, Safari, ...</a:t>
            </a:r>
          </a:p>
          <a:p>
            <a:pPr marL="0" indent="0">
              <a:buNone/>
            </a:pPr>
            <a:r>
              <a:rPr lang="fr-FR" sz="1800" b="1" dirty="0">
                <a:solidFill>
                  <a:schemeClr val="accent2">
                    <a:lumMod val="75000"/>
                  </a:schemeClr>
                </a:solidFill>
                <a:latin typeface="Courier New" pitchFamily="49" charset="0"/>
                <a:cs typeface="Courier New" pitchFamily="49" charset="0"/>
              </a:rPr>
              <a:t>      </a:t>
            </a:r>
            <a:r>
              <a:rPr lang="fr-FR" sz="1800" b="1" dirty="0" err="1">
                <a:solidFill>
                  <a:schemeClr val="accent2">
                    <a:lumMod val="75000"/>
                  </a:schemeClr>
                </a:solidFill>
                <a:latin typeface="Courier New" pitchFamily="49" charset="0"/>
                <a:cs typeface="Courier New" pitchFamily="49" charset="0"/>
              </a:rPr>
              <a:t>xhr</a:t>
            </a:r>
            <a:r>
              <a:rPr lang="fr-FR" sz="1800" b="1" dirty="0">
                <a:solidFill>
                  <a:schemeClr val="accent2">
                    <a:lumMod val="75000"/>
                  </a:schemeClr>
                </a:solidFill>
                <a:latin typeface="Courier New" pitchFamily="49" charset="0"/>
                <a:cs typeface="Courier New" pitchFamily="49" charset="0"/>
              </a:rPr>
              <a:t> = new </a:t>
            </a:r>
            <a:r>
              <a:rPr lang="fr-FR" sz="1800" b="1" dirty="0" err="1">
                <a:solidFill>
                  <a:schemeClr val="accent2">
                    <a:lumMod val="75000"/>
                  </a:schemeClr>
                </a:solidFill>
                <a:latin typeface="Courier New" pitchFamily="49" charset="0"/>
                <a:cs typeface="Courier New" pitchFamily="49" charset="0"/>
              </a:rPr>
              <a:t>XMLHttpRequest</a:t>
            </a:r>
            <a:r>
              <a:rPr lang="fr-FR" sz="1800" b="1" dirty="0">
                <a:solidFill>
                  <a:schemeClr val="accent2">
                    <a:lumMod val="75000"/>
                  </a:schemeClr>
                </a:solidFill>
                <a:latin typeface="Courier New" pitchFamily="49" charset="0"/>
                <a:cs typeface="Courier New" pitchFamily="49" charset="0"/>
              </a:rPr>
              <a:t>();</a:t>
            </a:r>
          </a:p>
          <a:p>
            <a:pPr marL="0" indent="0">
              <a:buNone/>
            </a:pPr>
            <a:r>
              <a:rPr lang="fr-FR" sz="1800" b="1" dirty="0">
                <a:solidFill>
                  <a:schemeClr val="accent2">
                    <a:lumMod val="75000"/>
                  </a:schemeClr>
                </a:solidFill>
                <a:latin typeface="Courier New" pitchFamily="49" charset="0"/>
                <a:cs typeface="Courier New" pitchFamily="49" charset="0"/>
              </a:rPr>
              <a:t>   }</a:t>
            </a:r>
          </a:p>
          <a:p>
            <a:pPr marL="0" indent="0">
              <a:buNone/>
            </a:pPr>
            <a:r>
              <a:rPr lang="fr-FR" sz="1800" b="1" dirty="0">
                <a:solidFill>
                  <a:schemeClr val="accent2">
                    <a:lumMod val="75000"/>
                  </a:schemeClr>
                </a:solidFill>
                <a:latin typeface="Courier New" pitchFamily="49" charset="0"/>
                <a:cs typeface="Courier New" pitchFamily="49" charset="0"/>
              </a:rPr>
              <a:t>   </a:t>
            </a:r>
            <a:r>
              <a:rPr lang="fr-FR" sz="1800" b="1" dirty="0" err="1">
                <a:solidFill>
                  <a:schemeClr val="accent2">
                    <a:lumMod val="75000"/>
                  </a:schemeClr>
                </a:solidFill>
                <a:latin typeface="Courier New" pitchFamily="49" charset="0"/>
                <a:cs typeface="Courier New" pitchFamily="49" charset="0"/>
              </a:rPr>
              <a:t>else</a:t>
            </a:r>
            <a:r>
              <a:rPr lang="fr-FR" sz="1800" b="1" dirty="0">
                <a:solidFill>
                  <a:schemeClr val="accent2">
                    <a:lumMod val="75000"/>
                  </a:schemeClr>
                </a:solidFill>
                <a:latin typeface="Courier New" pitchFamily="49" charset="0"/>
                <a:cs typeface="Courier New" pitchFamily="49" charset="0"/>
              </a:rPr>
              <a:t> if (</a:t>
            </a:r>
            <a:r>
              <a:rPr lang="fr-FR" sz="1800" b="1" dirty="0" err="1">
                <a:solidFill>
                  <a:schemeClr val="accent2">
                    <a:lumMod val="75000"/>
                  </a:schemeClr>
                </a:solidFill>
                <a:latin typeface="Courier New" pitchFamily="49" charset="0"/>
                <a:cs typeface="Courier New" pitchFamily="49" charset="0"/>
              </a:rPr>
              <a:t>window.ActiveXObject</a:t>
            </a:r>
            <a:r>
              <a:rPr lang="fr-FR" sz="1800" b="1" dirty="0" smtClean="0">
                <a:solidFill>
                  <a:schemeClr val="accent2">
                    <a:lumMod val="75000"/>
                  </a:schemeClr>
                </a:solidFill>
                <a:latin typeface="Courier New" pitchFamily="49" charset="0"/>
                <a:cs typeface="Courier New" pitchFamily="49" charset="0"/>
              </a:rPr>
              <a:t>) </a:t>
            </a:r>
            <a:r>
              <a:rPr lang="fr-FR" sz="1800" b="1" dirty="0">
                <a:solidFill>
                  <a:schemeClr val="accent2">
                    <a:lumMod val="75000"/>
                  </a:schemeClr>
                </a:solidFill>
                <a:latin typeface="Courier New" pitchFamily="49" charset="0"/>
                <a:cs typeface="Courier New" pitchFamily="49" charset="0"/>
              </a:rPr>
              <a:t>{  </a:t>
            </a:r>
          </a:p>
          <a:p>
            <a:pPr marL="0" indent="0">
              <a:buNone/>
            </a:pPr>
            <a:r>
              <a:rPr lang="fr-FR" sz="1800" b="1" dirty="0">
                <a:solidFill>
                  <a:schemeClr val="accent2">
                    <a:lumMod val="75000"/>
                  </a:schemeClr>
                </a:solidFill>
                <a:latin typeface="Courier New" pitchFamily="49" charset="0"/>
                <a:cs typeface="Courier New" pitchFamily="49" charset="0"/>
              </a:rPr>
              <a:t>      // IE</a:t>
            </a:r>
          </a:p>
          <a:p>
            <a:pPr marL="0" indent="0">
              <a:buNone/>
            </a:pPr>
            <a:r>
              <a:rPr lang="fr-FR" sz="1800" b="1" dirty="0">
                <a:solidFill>
                  <a:schemeClr val="accent2">
                    <a:lumMod val="75000"/>
                  </a:schemeClr>
                </a:solidFill>
                <a:latin typeface="Courier New" pitchFamily="49" charset="0"/>
                <a:cs typeface="Courier New" pitchFamily="49" charset="0"/>
              </a:rPr>
              <a:t>      </a:t>
            </a:r>
            <a:r>
              <a:rPr lang="fr-FR" sz="1800" b="1" dirty="0" err="1">
                <a:solidFill>
                  <a:schemeClr val="accent2">
                    <a:lumMod val="75000"/>
                  </a:schemeClr>
                </a:solidFill>
                <a:latin typeface="Courier New" pitchFamily="49" charset="0"/>
                <a:cs typeface="Courier New" pitchFamily="49" charset="0"/>
              </a:rPr>
              <a:t>xhr</a:t>
            </a:r>
            <a:r>
              <a:rPr lang="fr-FR" sz="1800" b="1" dirty="0">
                <a:solidFill>
                  <a:schemeClr val="accent2">
                    <a:lumMod val="75000"/>
                  </a:schemeClr>
                </a:solidFill>
                <a:latin typeface="Courier New" pitchFamily="49" charset="0"/>
                <a:cs typeface="Courier New" pitchFamily="49" charset="0"/>
              </a:rPr>
              <a:t> = new </a:t>
            </a:r>
            <a:r>
              <a:rPr lang="fr-FR" sz="1800" b="1" dirty="0" err="1">
                <a:solidFill>
                  <a:schemeClr val="accent2">
                    <a:lumMod val="75000"/>
                  </a:schemeClr>
                </a:solidFill>
                <a:latin typeface="Courier New" pitchFamily="49" charset="0"/>
                <a:cs typeface="Courier New" pitchFamily="49" charset="0"/>
              </a:rPr>
              <a:t>ActiveXObject</a:t>
            </a:r>
            <a:r>
              <a:rPr lang="fr-FR" sz="1800" b="1" dirty="0">
                <a:solidFill>
                  <a:schemeClr val="accent2">
                    <a:lumMod val="75000"/>
                  </a:schemeClr>
                </a:solidFill>
                <a:latin typeface="Courier New" pitchFamily="49" charset="0"/>
                <a:cs typeface="Courier New" pitchFamily="49" charset="0"/>
              </a:rPr>
              <a:t>('</a:t>
            </a:r>
            <a:r>
              <a:rPr lang="fr-FR" sz="1800" b="1" dirty="0" err="1">
                <a:solidFill>
                  <a:schemeClr val="accent2">
                    <a:lumMod val="75000"/>
                  </a:schemeClr>
                </a:solidFill>
                <a:latin typeface="Courier New" pitchFamily="49" charset="0"/>
                <a:cs typeface="Courier New" pitchFamily="49" charset="0"/>
              </a:rPr>
              <a:t>Microsoft.XMLHTTP</a:t>
            </a:r>
            <a:r>
              <a:rPr lang="fr-FR" sz="1800" b="1" dirty="0">
                <a:solidFill>
                  <a:schemeClr val="accent2">
                    <a:lumMod val="75000"/>
                  </a:schemeClr>
                </a:solidFill>
                <a:latin typeface="Courier New" pitchFamily="49" charset="0"/>
                <a:cs typeface="Courier New" pitchFamily="49" charset="0"/>
              </a:rPr>
              <a:t>');</a:t>
            </a:r>
          </a:p>
          <a:p>
            <a:pPr marL="0" indent="0">
              <a:buNone/>
            </a:pPr>
            <a:r>
              <a:rPr lang="fr-FR" sz="1800" b="1" dirty="0">
                <a:solidFill>
                  <a:schemeClr val="accent2">
                    <a:lumMod val="75000"/>
                  </a:schemeClr>
                </a:solidFill>
                <a:latin typeface="Courier New" pitchFamily="49" charset="0"/>
                <a:cs typeface="Courier New" pitchFamily="49" charset="0"/>
              </a:rPr>
              <a:t>   }</a:t>
            </a:r>
          </a:p>
          <a:p>
            <a:pPr marL="0" indent="0">
              <a:buNone/>
            </a:pPr>
            <a:r>
              <a:rPr lang="fr-FR" sz="1800" b="1" dirty="0">
                <a:solidFill>
                  <a:schemeClr val="accent2">
                    <a:lumMod val="75000"/>
                  </a:schemeClr>
                </a:solidFill>
                <a:latin typeface="Courier New" pitchFamily="49" charset="0"/>
                <a:cs typeface="Courier New" pitchFamily="49" charset="0"/>
              </a:rPr>
              <a:t>   </a:t>
            </a:r>
            <a:r>
              <a:rPr lang="fr-FR" sz="1800" b="1" dirty="0" err="1">
                <a:solidFill>
                  <a:schemeClr val="accent2">
                    <a:lumMod val="75000"/>
                  </a:schemeClr>
                </a:solidFill>
                <a:latin typeface="Courier New" pitchFamily="49" charset="0"/>
                <a:cs typeface="Courier New" pitchFamily="49" charset="0"/>
              </a:rPr>
              <a:t>else</a:t>
            </a:r>
            <a:r>
              <a:rPr lang="fr-FR" sz="1800" b="1" dirty="0">
                <a:solidFill>
                  <a:schemeClr val="accent2">
                    <a:lumMod val="75000"/>
                  </a:schemeClr>
                </a:solidFill>
                <a:latin typeface="Courier New" pitchFamily="49" charset="0"/>
                <a:cs typeface="Courier New" pitchFamily="49" charset="0"/>
              </a:rPr>
              <a:t> </a:t>
            </a:r>
            <a:r>
              <a:rPr lang="fr-FR" sz="1800" b="1" dirty="0" smtClean="0">
                <a:solidFill>
                  <a:schemeClr val="accent2">
                    <a:lumMod val="75000"/>
                  </a:schemeClr>
                </a:solidFill>
                <a:latin typeface="Courier New" pitchFamily="49" charset="0"/>
                <a:cs typeface="Courier New" pitchFamily="49" charset="0"/>
              </a:rPr>
              <a:t>  </a:t>
            </a:r>
            <a:r>
              <a:rPr lang="fr-FR" sz="1800" b="1" dirty="0">
                <a:solidFill>
                  <a:schemeClr val="accent2">
                    <a:lumMod val="75000"/>
                  </a:schemeClr>
                </a:solidFill>
                <a:latin typeface="Courier New" pitchFamily="49" charset="0"/>
                <a:cs typeface="Courier New" pitchFamily="49" charset="0"/>
              </a:rPr>
              <a:t>{</a:t>
            </a:r>
          </a:p>
          <a:p>
            <a:pPr marL="0" indent="0">
              <a:buNone/>
            </a:pPr>
            <a:r>
              <a:rPr lang="fr-FR" sz="1800" b="1" dirty="0">
                <a:solidFill>
                  <a:schemeClr val="accent2">
                    <a:lumMod val="75000"/>
                  </a:schemeClr>
                </a:solidFill>
                <a:latin typeface="Courier New" pitchFamily="49" charset="0"/>
                <a:cs typeface="Courier New" pitchFamily="49" charset="0"/>
              </a:rPr>
              <a:t>      </a:t>
            </a:r>
            <a:r>
              <a:rPr lang="fr-FR" sz="1800" b="1" dirty="0" err="1">
                <a:solidFill>
                  <a:schemeClr val="accent2">
                    <a:lumMod val="75000"/>
                  </a:schemeClr>
                </a:solidFill>
                <a:latin typeface="Courier New" pitchFamily="49" charset="0"/>
                <a:cs typeface="Courier New" pitchFamily="49" charset="0"/>
              </a:rPr>
              <a:t>alert</a:t>
            </a:r>
            <a:r>
              <a:rPr lang="fr-FR" sz="1800" b="1" dirty="0">
                <a:solidFill>
                  <a:schemeClr val="accent2">
                    <a:lumMod val="75000"/>
                  </a:schemeClr>
                </a:solidFill>
                <a:latin typeface="Courier New" pitchFamily="49" charset="0"/>
                <a:cs typeface="Courier New" pitchFamily="49" charset="0"/>
              </a:rPr>
              <a:t>("Votre navigateur n'est pas adapté pour faire des requêtes AJAX..."); </a:t>
            </a:r>
          </a:p>
          <a:p>
            <a:pPr marL="0" indent="0">
              <a:buNone/>
            </a:pPr>
            <a:r>
              <a:rPr lang="fr-FR" sz="1800" b="1" dirty="0">
                <a:solidFill>
                  <a:schemeClr val="accent2">
                    <a:lumMod val="75000"/>
                  </a:schemeClr>
                </a:solidFill>
                <a:latin typeface="Courier New" pitchFamily="49" charset="0"/>
                <a:cs typeface="Courier New" pitchFamily="49" charset="0"/>
              </a:rPr>
              <a:t>      </a:t>
            </a:r>
            <a:r>
              <a:rPr lang="fr-FR" sz="1800" b="1" dirty="0" err="1">
                <a:solidFill>
                  <a:schemeClr val="accent2">
                    <a:lumMod val="75000"/>
                  </a:schemeClr>
                </a:solidFill>
                <a:latin typeface="Courier New" pitchFamily="49" charset="0"/>
                <a:cs typeface="Courier New" pitchFamily="49" charset="0"/>
              </a:rPr>
              <a:t>xhr</a:t>
            </a:r>
            <a:r>
              <a:rPr lang="fr-FR" sz="1800" b="1" dirty="0">
                <a:solidFill>
                  <a:schemeClr val="accent2">
                    <a:lumMod val="75000"/>
                  </a:schemeClr>
                </a:solidFill>
                <a:latin typeface="Courier New" pitchFamily="49" charset="0"/>
                <a:cs typeface="Courier New" pitchFamily="49" charset="0"/>
              </a:rPr>
              <a:t> = false;</a:t>
            </a:r>
          </a:p>
          <a:p>
            <a:pPr marL="0" indent="0">
              <a:buNone/>
            </a:pPr>
            <a:r>
              <a:rPr lang="fr-FR" sz="1800" b="1" dirty="0">
                <a:solidFill>
                  <a:schemeClr val="accent2">
                    <a:lumMod val="75000"/>
                  </a:schemeClr>
                </a:solidFill>
                <a:latin typeface="Courier New" pitchFamily="49" charset="0"/>
                <a:cs typeface="Courier New" pitchFamily="49" charset="0"/>
              </a:rPr>
              <a:t> </a:t>
            </a:r>
            <a:r>
              <a:rPr lang="fr-FR" sz="1800" b="1" dirty="0" smtClean="0">
                <a:solidFill>
                  <a:schemeClr val="accent2">
                    <a:lumMod val="75000"/>
                  </a:schemeClr>
                </a:solidFill>
                <a:latin typeface="Courier New" pitchFamily="49" charset="0"/>
                <a:cs typeface="Courier New" pitchFamily="49" charset="0"/>
              </a:rPr>
              <a:t>  </a:t>
            </a:r>
            <a:r>
              <a:rPr lang="fr-FR" sz="1800" b="1" dirty="0">
                <a:solidFill>
                  <a:schemeClr val="accent2">
                    <a:lumMod val="75000"/>
                  </a:schemeClr>
                </a:solidFill>
                <a:latin typeface="Courier New" pitchFamily="49" charset="0"/>
                <a:cs typeface="Courier New" pitchFamily="49" charset="0"/>
              </a:rPr>
              <a:t>}	</a:t>
            </a:r>
            <a:endParaRPr lang="fr-FR" sz="1800" b="1" dirty="0" smtClean="0">
              <a:solidFill>
                <a:schemeClr val="accent2">
                  <a:lumMod val="75000"/>
                </a:schemeClr>
              </a:solidFill>
              <a:latin typeface="Courier New" pitchFamily="49" charset="0"/>
              <a:cs typeface="Courier New" pitchFamily="49" charset="0"/>
            </a:endParaRPr>
          </a:p>
          <a:p>
            <a:pPr marL="0" indent="0">
              <a:buNone/>
            </a:pPr>
            <a:r>
              <a:rPr lang="fr-FR" sz="1800" dirty="0" smtClean="0">
                <a:latin typeface="+mj-lt"/>
                <a:cs typeface="Courier New" pitchFamily="49" charset="0"/>
              </a:rPr>
              <a:t>Permet de vérifier la compatibilité des navigateurs.</a:t>
            </a:r>
            <a:endParaRPr lang="fr-FR" sz="1800" dirty="0">
              <a:latin typeface="+mj-lt"/>
              <a:cs typeface="Courier New" pitchFamily="49" charset="0"/>
            </a:endParaRPr>
          </a:p>
        </p:txBody>
      </p:sp>
    </p:spTree>
    <p:extLst>
      <p:ext uri="{BB962C8B-B14F-4D97-AF65-F5344CB8AC3E}">
        <p14:creationId xmlns:p14="http://schemas.microsoft.com/office/powerpoint/2010/main" val="3850870404"/>
      </p:ext>
    </p:extLst>
  </p:cSld>
  <p:clrMapOvr>
    <a:masterClrMapping/>
  </p:clrMapOvr>
  <p:transition spd="slow">
    <p:wipe dir="d"/>
  </p:transition>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Détail du script 2 - préparation de la requête.</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buNone/>
            </a:pPr>
            <a:r>
              <a:rPr lang="fr-FR" sz="1800" b="1" dirty="0" err="1">
                <a:solidFill>
                  <a:schemeClr val="accent2">
                    <a:lumMod val="75000"/>
                  </a:schemeClr>
                </a:solidFill>
                <a:latin typeface="Courier New" pitchFamily="49" charset="0"/>
                <a:cs typeface="Courier New" pitchFamily="49" charset="0"/>
              </a:rPr>
              <a:t>xhr.open</a:t>
            </a:r>
            <a:r>
              <a:rPr lang="fr-FR" sz="1800" b="1" dirty="0">
                <a:solidFill>
                  <a:schemeClr val="accent2">
                    <a:lumMod val="75000"/>
                  </a:schemeClr>
                </a:solidFill>
                <a:latin typeface="Courier New" pitchFamily="49" charset="0"/>
                <a:cs typeface="Courier New" pitchFamily="49" charset="0"/>
              </a:rPr>
              <a:t>('POST',"ajax120.php",true</a:t>
            </a:r>
            <a:r>
              <a:rPr lang="fr-FR" sz="1800" b="1" dirty="0" smtClean="0">
                <a:solidFill>
                  <a:schemeClr val="accent2">
                    <a:lumMod val="75000"/>
                  </a:schemeClr>
                </a:solidFill>
                <a:latin typeface="Courier New" pitchFamily="49" charset="0"/>
                <a:cs typeface="Courier New" pitchFamily="49" charset="0"/>
              </a:rPr>
              <a:t>);</a:t>
            </a:r>
          </a:p>
          <a:p>
            <a:pPr marL="0" indent="0">
              <a:buNone/>
            </a:pPr>
            <a:endParaRPr lang="fr-FR" sz="1800" dirty="0" smtClean="0">
              <a:latin typeface="+mj-lt"/>
              <a:cs typeface="Courier New" pitchFamily="49" charset="0"/>
            </a:endParaRPr>
          </a:p>
          <a:p>
            <a:pPr marL="0" indent="0">
              <a:buNone/>
            </a:pPr>
            <a:r>
              <a:rPr lang="fr-FR" sz="1800" u="sng" dirty="0" smtClean="0">
                <a:latin typeface="+mj-lt"/>
                <a:cs typeface="Courier New" pitchFamily="49" charset="0"/>
              </a:rPr>
              <a:t>Le premier paramètre </a:t>
            </a:r>
            <a:r>
              <a:rPr lang="fr-FR" sz="1800" dirty="0" smtClean="0">
                <a:latin typeface="+mj-lt"/>
                <a:cs typeface="Courier New" pitchFamily="49" charset="0"/>
              </a:rPr>
              <a:t>définit comment sont passé les informations au script PHP :</a:t>
            </a:r>
          </a:p>
          <a:p>
            <a:pPr marL="0" indent="0">
              <a:buNone/>
            </a:pPr>
            <a:r>
              <a:rPr lang="fr-FR" sz="1800" dirty="0" smtClean="0">
                <a:latin typeface="+mj-lt"/>
                <a:cs typeface="Courier New" pitchFamily="49" charset="0"/>
              </a:rPr>
              <a:t>GET ou POST.</a:t>
            </a:r>
          </a:p>
          <a:p>
            <a:pPr marL="0" indent="0">
              <a:buNone/>
            </a:pPr>
            <a:r>
              <a:rPr lang="fr-FR" sz="1800" u="sng" dirty="0" smtClean="0">
                <a:latin typeface="+mj-lt"/>
                <a:cs typeface="Courier New" pitchFamily="49" charset="0"/>
              </a:rPr>
              <a:t>Le deuxième paramètre </a:t>
            </a:r>
            <a:r>
              <a:rPr lang="fr-FR" sz="1800" dirty="0" smtClean="0">
                <a:latin typeface="+mj-lt"/>
                <a:cs typeface="Courier New" pitchFamily="49" charset="0"/>
              </a:rPr>
              <a:t>est le nom du fichier PHP appelé, accompagné des paramètres si on utilise la méthode GET.</a:t>
            </a:r>
          </a:p>
          <a:p>
            <a:pPr marL="0" indent="0">
              <a:buNone/>
            </a:pPr>
            <a:r>
              <a:rPr lang="fr-FR" sz="1800" dirty="0" smtClean="0">
                <a:latin typeface="+mj-lt"/>
                <a:cs typeface="Courier New" pitchFamily="49" charset="0"/>
              </a:rPr>
              <a:t>Si on utilise la méthode POST les paramètres sont passés avec la méthode </a:t>
            </a:r>
            <a:r>
              <a:rPr lang="fr-FR" sz="1800" dirty="0" err="1" smtClean="0">
                <a:latin typeface="+mj-lt"/>
                <a:cs typeface="Courier New" pitchFamily="49" charset="0"/>
              </a:rPr>
              <a:t>send</a:t>
            </a:r>
            <a:r>
              <a:rPr lang="fr-FR" sz="1800" dirty="0" smtClean="0">
                <a:latin typeface="+mj-lt"/>
                <a:cs typeface="Courier New" pitchFamily="49" charset="0"/>
              </a:rPr>
              <a:t> (voir plus loin)</a:t>
            </a:r>
          </a:p>
          <a:p>
            <a:pPr marL="0" indent="0">
              <a:buNone/>
            </a:pPr>
            <a:r>
              <a:rPr lang="fr-FR" sz="1800" u="sng" dirty="0" smtClean="0">
                <a:latin typeface="+mj-lt"/>
                <a:cs typeface="Courier New" pitchFamily="49" charset="0"/>
              </a:rPr>
              <a:t>Le troisième paramètre </a:t>
            </a:r>
            <a:r>
              <a:rPr lang="fr-FR" sz="1800" dirty="0" smtClean="0">
                <a:latin typeface="+mj-lt"/>
                <a:cs typeface="Courier New" pitchFamily="49" charset="0"/>
              </a:rPr>
              <a:t>précise si on travaille en asynchrone (</a:t>
            </a:r>
            <a:r>
              <a:rPr lang="fr-FR" sz="1800" dirty="0" err="1" smtClean="0">
                <a:latin typeface="+mj-lt"/>
                <a:cs typeface="Courier New" pitchFamily="49" charset="0"/>
              </a:rPr>
              <a:t>true</a:t>
            </a:r>
            <a:r>
              <a:rPr lang="fr-FR" sz="1800" dirty="0" smtClean="0">
                <a:latin typeface="+mj-lt"/>
                <a:cs typeface="Courier New" pitchFamily="49" charset="0"/>
              </a:rPr>
              <a:t>) ou en synchrone (false). </a:t>
            </a:r>
            <a:r>
              <a:rPr lang="fr-FR" sz="1800" dirty="0" err="1">
                <a:latin typeface="+mj-lt"/>
                <a:cs typeface="Courier New" pitchFamily="49" charset="0"/>
              </a:rPr>
              <a:t>t</a:t>
            </a:r>
            <a:r>
              <a:rPr lang="fr-FR" sz="1800" dirty="0" err="1" smtClean="0">
                <a:latin typeface="+mj-lt"/>
                <a:cs typeface="Courier New" pitchFamily="49" charset="0"/>
              </a:rPr>
              <a:t>rue</a:t>
            </a:r>
            <a:r>
              <a:rPr lang="fr-FR" sz="1800" dirty="0" smtClean="0">
                <a:latin typeface="+mj-lt"/>
                <a:cs typeface="Courier New" pitchFamily="49" charset="0"/>
              </a:rPr>
              <a:t> est préférable sauf contre-indications.</a:t>
            </a:r>
          </a:p>
          <a:p>
            <a:pPr marL="0" indent="0">
              <a:buNone/>
            </a:pPr>
            <a:r>
              <a:rPr lang="fr-FR" sz="1800" dirty="0" smtClean="0">
                <a:latin typeface="+mj-lt"/>
                <a:cs typeface="Courier New" pitchFamily="49" charset="0"/>
              </a:rPr>
              <a:t>Si vous passez des paramètres, il est recommandé d'encoder les valeurs des paramètres à l'aide de la fonction </a:t>
            </a:r>
            <a:r>
              <a:rPr lang="fr-FR" sz="1800" b="1" dirty="0" err="1" smtClean="0">
                <a:solidFill>
                  <a:schemeClr val="accent1">
                    <a:lumMod val="75000"/>
                  </a:schemeClr>
                </a:solidFill>
                <a:latin typeface="+mj-lt"/>
                <a:cs typeface="Courier New" pitchFamily="49" charset="0"/>
              </a:rPr>
              <a:t>encodeURIComponent</a:t>
            </a:r>
            <a:r>
              <a:rPr lang="fr-FR" sz="1800" b="1" dirty="0" smtClean="0">
                <a:solidFill>
                  <a:schemeClr val="accent1">
                    <a:lumMod val="75000"/>
                  </a:schemeClr>
                </a:solidFill>
                <a:latin typeface="+mj-lt"/>
                <a:cs typeface="Courier New" pitchFamily="49" charset="0"/>
              </a:rPr>
              <a:t>()</a:t>
            </a:r>
            <a:r>
              <a:rPr lang="fr-FR" sz="1800" dirty="0" smtClean="0">
                <a:latin typeface="+mj-lt"/>
                <a:cs typeface="Courier New" pitchFamily="49" charset="0"/>
              </a:rPr>
              <a:t> : exemple :</a:t>
            </a:r>
          </a:p>
          <a:p>
            <a:pPr marL="0" indent="0">
              <a:buNone/>
            </a:pPr>
            <a:r>
              <a:rPr lang="fr-FR" sz="1800" dirty="0" smtClean="0">
                <a:latin typeface="+mj-lt"/>
                <a:cs typeface="Courier New" pitchFamily="49" charset="0"/>
              </a:rPr>
              <a:t>valeur = </a:t>
            </a:r>
            <a:r>
              <a:rPr lang="fr-FR" sz="1800" b="1" dirty="0" err="1" smtClean="0">
                <a:solidFill>
                  <a:schemeClr val="accent1">
                    <a:lumMod val="75000"/>
                  </a:schemeClr>
                </a:solidFill>
                <a:cs typeface="Courier New" pitchFamily="49" charset="0"/>
              </a:rPr>
              <a:t>encodeURIComponent</a:t>
            </a:r>
            <a:r>
              <a:rPr lang="fr-FR" sz="1800" b="1" dirty="0" smtClean="0">
                <a:solidFill>
                  <a:schemeClr val="accent1">
                    <a:lumMod val="75000"/>
                  </a:schemeClr>
                </a:solidFill>
                <a:cs typeface="Courier New" pitchFamily="49" charset="0"/>
              </a:rPr>
              <a:t>(</a:t>
            </a:r>
            <a:r>
              <a:rPr lang="fr-FR" sz="1800" dirty="0" smtClean="0">
                <a:cs typeface="Courier New" pitchFamily="49" charset="0"/>
              </a:rPr>
              <a:t>valeur</a:t>
            </a:r>
            <a:r>
              <a:rPr lang="fr-FR" sz="1800" b="1" dirty="0" smtClean="0">
                <a:solidFill>
                  <a:schemeClr val="accent1">
                    <a:lumMod val="75000"/>
                  </a:schemeClr>
                </a:solidFill>
                <a:cs typeface="Courier New" pitchFamily="49" charset="0"/>
              </a:rPr>
              <a:t>);</a:t>
            </a:r>
            <a:endParaRPr lang="fr-FR" sz="1800" dirty="0" smtClean="0">
              <a:latin typeface="+mj-lt"/>
              <a:cs typeface="Courier New" pitchFamily="49" charset="0"/>
            </a:endParaRPr>
          </a:p>
        </p:txBody>
      </p:sp>
    </p:spTree>
    <p:extLst>
      <p:ext uri="{BB962C8B-B14F-4D97-AF65-F5344CB8AC3E}">
        <p14:creationId xmlns:p14="http://schemas.microsoft.com/office/powerpoint/2010/main" val="2410992993"/>
      </p:ext>
    </p:extLst>
  </p:cSld>
  <p:clrMapOvr>
    <a:masterClrMapping/>
  </p:clrMapOvr>
  <p:transition spd="slow">
    <p:wipe dir="d"/>
  </p:transition>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Détail du script  3 -attente de la réponse du serveur</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spcBef>
                <a:spcPts val="0"/>
              </a:spcBef>
              <a:buNone/>
            </a:pPr>
            <a:r>
              <a:rPr lang="fr-FR" sz="1800" b="1" dirty="0" err="1">
                <a:solidFill>
                  <a:schemeClr val="accent2">
                    <a:lumMod val="75000"/>
                  </a:schemeClr>
                </a:solidFill>
                <a:latin typeface="Courier New" pitchFamily="49" charset="0"/>
                <a:cs typeface="Courier New" pitchFamily="49" charset="0"/>
              </a:rPr>
              <a:t>xhr.onreadystatechange</a:t>
            </a:r>
            <a:r>
              <a:rPr lang="fr-FR" sz="1800" b="1" dirty="0">
                <a:solidFill>
                  <a:schemeClr val="accent2">
                    <a:lumMod val="75000"/>
                  </a:schemeClr>
                </a:solidFill>
                <a:latin typeface="Courier New" pitchFamily="49" charset="0"/>
                <a:cs typeface="Courier New" pitchFamily="49" charset="0"/>
              </a:rPr>
              <a:t> = </a:t>
            </a:r>
            <a:r>
              <a:rPr lang="fr-FR" sz="1800" b="1" dirty="0" err="1">
                <a:solidFill>
                  <a:schemeClr val="accent2">
                    <a:lumMod val="75000"/>
                  </a:schemeClr>
                </a:solidFill>
                <a:latin typeface="Courier New" pitchFamily="49" charset="0"/>
                <a:cs typeface="Courier New" pitchFamily="49" charset="0"/>
              </a:rPr>
              <a:t>function</a:t>
            </a:r>
            <a:r>
              <a:rPr lang="fr-FR" sz="1800" b="1" dirty="0">
                <a:solidFill>
                  <a:schemeClr val="accent2">
                    <a:lumMod val="75000"/>
                  </a:schemeClr>
                </a:solidFill>
                <a:latin typeface="Courier New" pitchFamily="49" charset="0"/>
                <a:cs typeface="Courier New" pitchFamily="49" charset="0"/>
              </a:rPr>
              <a:t>()</a:t>
            </a:r>
          </a:p>
          <a:p>
            <a:pPr marL="0" indent="0">
              <a:spcBef>
                <a:spcPts val="0"/>
              </a:spcBef>
              <a:buNone/>
            </a:pPr>
            <a:r>
              <a:rPr lang="fr-FR" sz="1800" b="1" dirty="0">
                <a:solidFill>
                  <a:schemeClr val="accent2">
                    <a:lumMod val="75000"/>
                  </a:schemeClr>
                </a:solidFill>
                <a:latin typeface="Courier New" pitchFamily="49" charset="0"/>
                <a:cs typeface="Courier New" pitchFamily="49" charset="0"/>
              </a:rPr>
              <a:t>{</a:t>
            </a:r>
          </a:p>
          <a:p>
            <a:pPr marL="0" indent="0">
              <a:spcBef>
                <a:spcPts val="0"/>
              </a:spcBef>
              <a:buNone/>
            </a:pPr>
            <a:r>
              <a:rPr lang="fr-FR" sz="1600" b="1" dirty="0" smtClean="0">
                <a:solidFill>
                  <a:srgbClr val="4B7F5B"/>
                </a:solidFill>
                <a:latin typeface="Courier New" pitchFamily="49" charset="0"/>
                <a:cs typeface="Courier New" pitchFamily="49" charset="0"/>
              </a:rPr>
              <a:t>/* alerte </a:t>
            </a:r>
            <a:r>
              <a:rPr lang="fr-FR" sz="1600" b="1" dirty="0">
                <a:solidFill>
                  <a:srgbClr val="4B7F5B"/>
                </a:solidFill>
                <a:latin typeface="Courier New" pitchFamily="49" charset="0"/>
                <a:cs typeface="Courier New" pitchFamily="49" charset="0"/>
              </a:rPr>
              <a:t>le JavaScript qu'une réponse est arrivée du serveur */</a:t>
            </a:r>
          </a:p>
          <a:p>
            <a:pPr marL="0" indent="0">
              <a:spcBef>
                <a:spcPts val="0"/>
              </a:spcBef>
              <a:buNone/>
            </a:pPr>
            <a:r>
              <a:rPr lang="fr-FR" sz="1800" b="1" dirty="0">
                <a:solidFill>
                  <a:schemeClr val="accent2">
                    <a:lumMod val="75000"/>
                  </a:schemeClr>
                </a:solidFill>
                <a:latin typeface="Courier New" pitchFamily="49" charset="0"/>
                <a:cs typeface="Courier New" pitchFamily="49" charset="0"/>
              </a:rPr>
              <a:t>    if (</a:t>
            </a:r>
            <a:r>
              <a:rPr lang="fr-FR" sz="1800" b="1" dirty="0" err="1">
                <a:solidFill>
                  <a:schemeClr val="accent2">
                    <a:lumMod val="75000"/>
                  </a:schemeClr>
                </a:solidFill>
                <a:latin typeface="Courier New" pitchFamily="49" charset="0"/>
                <a:cs typeface="Courier New" pitchFamily="49" charset="0"/>
              </a:rPr>
              <a:t>xhr.readyState</a:t>
            </a:r>
            <a:r>
              <a:rPr lang="fr-FR" sz="1800" b="1" dirty="0">
                <a:solidFill>
                  <a:schemeClr val="accent2">
                    <a:lumMod val="75000"/>
                  </a:schemeClr>
                </a:solidFill>
                <a:latin typeface="Courier New" pitchFamily="49" charset="0"/>
                <a:cs typeface="Courier New" pitchFamily="49" charset="0"/>
              </a:rPr>
              <a:t> == </a:t>
            </a:r>
            <a:r>
              <a:rPr lang="fr-FR" sz="1800" b="1" dirty="0">
                <a:solidFill>
                  <a:schemeClr val="tx2">
                    <a:lumMod val="75000"/>
                  </a:schemeClr>
                </a:solidFill>
                <a:latin typeface="Courier New" pitchFamily="49" charset="0"/>
                <a:cs typeface="Courier New" pitchFamily="49" charset="0"/>
              </a:rPr>
              <a:t>4</a:t>
            </a:r>
            <a:r>
              <a:rPr lang="fr-FR" sz="1800" b="1" dirty="0">
                <a:solidFill>
                  <a:schemeClr val="accent2">
                    <a:lumMod val="75000"/>
                  </a:schemeClr>
                </a:solidFill>
                <a:latin typeface="Courier New" pitchFamily="49" charset="0"/>
                <a:cs typeface="Courier New" pitchFamily="49" charset="0"/>
              </a:rPr>
              <a:t> &amp;&amp; </a:t>
            </a:r>
            <a:r>
              <a:rPr lang="fr-FR" sz="1800" b="1" dirty="0" err="1">
                <a:solidFill>
                  <a:schemeClr val="accent2">
                    <a:lumMod val="75000"/>
                  </a:schemeClr>
                </a:solidFill>
                <a:latin typeface="Courier New" pitchFamily="49" charset="0"/>
                <a:cs typeface="Courier New" pitchFamily="49" charset="0"/>
              </a:rPr>
              <a:t>xhr.status</a:t>
            </a:r>
            <a:r>
              <a:rPr lang="fr-FR" sz="1800" b="1" dirty="0">
                <a:solidFill>
                  <a:schemeClr val="accent2">
                    <a:lumMod val="75000"/>
                  </a:schemeClr>
                </a:solidFill>
                <a:latin typeface="Courier New" pitchFamily="49" charset="0"/>
                <a:cs typeface="Courier New" pitchFamily="49" charset="0"/>
              </a:rPr>
              <a:t> == </a:t>
            </a:r>
            <a:r>
              <a:rPr lang="fr-FR" sz="1800" b="1" dirty="0">
                <a:solidFill>
                  <a:schemeClr val="tx2">
                    <a:lumMod val="75000"/>
                  </a:schemeClr>
                </a:solidFill>
                <a:latin typeface="Courier New" pitchFamily="49" charset="0"/>
                <a:cs typeface="Courier New" pitchFamily="49" charset="0"/>
              </a:rPr>
              <a:t>200</a:t>
            </a:r>
            <a:r>
              <a:rPr lang="fr-FR" sz="1800" b="1" dirty="0">
                <a:solidFill>
                  <a:schemeClr val="accent2">
                    <a:lumMod val="75000"/>
                  </a:schemeClr>
                </a:solidFill>
                <a:latin typeface="Courier New" pitchFamily="49" charset="0"/>
                <a:cs typeface="Courier New" pitchFamily="49" charset="0"/>
              </a:rPr>
              <a:t>)</a:t>
            </a:r>
          </a:p>
          <a:p>
            <a:pPr marL="0" indent="0">
              <a:spcBef>
                <a:spcPts val="0"/>
              </a:spcBef>
              <a:buNone/>
            </a:pPr>
            <a:r>
              <a:rPr lang="fr-FR" sz="1800" b="1" dirty="0">
                <a:solidFill>
                  <a:schemeClr val="accent2">
                    <a:lumMod val="75000"/>
                  </a:schemeClr>
                </a:solidFill>
                <a:latin typeface="Courier New" pitchFamily="49" charset="0"/>
                <a:cs typeface="Courier New" pitchFamily="49" charset="0"/>
              </a:rPr>
              <a:t>    {</a:t>
            </a:r>
          </a:p>
          <a:p>
            <a:pPr marL="0" indent="0">
              <a:spcBef>
                <a:spcPts val="0"/>
              </a:spcBef>
              <a:buNone/>
            </a:pPr>
            <a:r>
              <a:rPr lang="fr-FR" sz="1800" b="1" dirty="0">
                <a:solidFill>
                  <a:schemeClr val="accent1">
                    <a:lumMod val="75000"/>
                  </a:schemeClr>
                </a:solidFill>
                <a:latin typeface="Courier New" pitchFamily="49" charset="0"/>
                <a:cs typeface="Courier New" pitchFamily="49" charset="0"/>
              </a:rPr>
              <a:t>	</a:t>
            </a:r>
            <a:r>
              <a:rPr lang="fr-FR" sz="1800" b="1" dirty="0" smtClean="0">
                <a:solidFill>
                  <a:schemeClr val="accent1">
                    <a:lumMod val="75000"/>
                  </a:schemeClr>
                </a:solidFill>
                <a:latin typeface="Courier New" pitchFamily="49" charset="0"/>
                <a:cs typeface="Courier New" pitchFamily="49" charset="0"/>
              </a:rPr>
              <a:t>// instructions de mise à jour de la page HTML</a:t>
            </a:r>
            <a:endParaRPr lang="fr-FR" sz="1800" b="1" dirty="0">
              <a:solidFill>
                <a:schemeClr val="accent1">
                  <a:lumMod val="75000"/>
                </a:schemeClr>
              </a:solidFill>
              <a:latin typeface="Courier New" pitchFamily="49" charset="0"/>
              <a:cs typeface="Courier New" pitchFamily="49" charset="0"/>
            </a:endParaRPr>
          </a:p>
          <a:p>
            <a:pPr marL="0" indent="0">
              <a:spcBef>
                <a:spcPts val="0"/>
              </a:spcBef>
              <a:buNone/>
            </a:pPr>
            <a:r>
              <a:rPr lang="fr-FR" sz="1800" b="1" dirty="0">
                <a:solidFill>
                  <a:schemeClr val="accent2">
                    <a:lumMod val="75000"/>
                  </a:schemeClr>
                </a:solidFill>
                <a:latin typeface="Courier New" pitchFamily="49" charset="0"/>
                <a:cs typeface="Courier New" pitchFamily="49" charset="0"/>
              </a:rPr>
              <a:t>    }</a:t>
            </a:r>
          </a:p>
          <a:p>
            <a:pPr marL="0" indent="0">
              <a:spcBef>
                <a:spcPts val="0"/>
              </a:spcBef>
              <a:buNone/>
            </a:pPr>
            <a:r>
              <a:rPr lang="fr-FR" sz="1800" b="1" dirty="0" smtClean="0">
                <a:solidFill>
                  <a:schemeClr val="accent2">
                    <a:lumMod val="75000"/>
                  </a:schemeClr>
                </a:solidFill>
                <a:latin typeface="Courier New" pitchFamily="49" charset="0"/>
                <a:cs typeface="Courier New" pitchFamily="49" charset="0"/>
              </a:rPr>
              <a:t>}</a:t>
            </a:r>
          </a:p>
          <a:p>
            <a:pPr marL="0" indent="0">
              <a:buNone/>
            </a:pPr>
            <a:r>
              <a:rPr lang="fr-FR" sz="1800" dirty="0" err="1" smtClean="0">
                <a:latin typeface="+mj-lt"/>
                <a:cs typeface="Courier New" pitchFamily="49" charset="0"/>
              </a:rPr>
              <a:t>onreadystatechange</a:t>
            </a:r>
            <a:r>
              <a:rPr lang="fr-FR" sz="1800" dirty="0" smtClean="0">
                <a:latin typeface="+mj-lt"/>
                <a:cs typeface="Courier New" pitchFamily="49" charset="0"/>
              </a:rPr>
              <a:t> va nous permettre de contrôler où en est notre requête Deux statuts nous fournissent cette information :</a:t>
            </a:r>
          </a:p>
          <a:p>
            <a:pPr marL="0" indent="0">
              <a:buNone/>
            </a:pPr>
            <a:r>
              <a:rPr lang="fr-FR" sz="1800" b="1" dirty="0" err="1" smtClean="0">
                <a:solidFill>
                  <a:schemeClr val="accent2">
                    <a:lumMod val="75000"/>
                  </a:schemeClr>
                </a:solidFill>
                <a:latin typeface="+mj-lt"/>
                <a:cs typeface="Courier New" pitchFamily="49" charset="0"/>
              </a:rPr>
              <a:t>readyState</a:t>
            </a:r>
            <a:endParaRPr lang="fr-FR" sz="1800" b="1" dirty="0" smtClean="0">
              <a:solidFill>
                <a:schemeClr val="accent2">
                  <a:lumMod val="75000"/>
                </a:schemeClr>
              </a:solidFill>
              <a:latin typeface="+mj-lt"/>
              <a:cs typeface="Courier New" pitchFamily="49" charset="0"/>
            </a:endParaRPr>
          </a:p>
          <a:p>
            <a:r>
              <a:rPr lang="fr-FR" sz="1800" dirty="0"/>
              <a:t>0 : non envoyé, open() n'a pas encore été appelée ;</a:t>
            </a:r>
          </a:p>
          <a:p>
            <a:r>
              <a:rPr lang="fr-FR" sz="1800" dirty="0"/>
              <a:t>1 : ouvert, </a:t>
            </a:r>
            <a:r>
              <a:rPr lang="fr-FR" sz="1800" dirty="0" err="1"/>
              <a:t>send</a:t>
            </a:r>
            <a:r>
              <a:rPr lang="fr-FR" sz="1800" dirty="0"/>
              <a:t>() n'a pas encore été appelée ;</a:t>
            </a:r>
          </a:p>
          <a:p>
            <a:r>
              <a:rPr lang="fr-FR" sz="1800" dirty="0"/>
              <a:t>2 : headers reçus, </a:t>
            </a:r>
            <a:r>
              <a:rPr lang="fr-FR" sz="1800" dirty="0" err="1"/>
              <a:t>send</a:t>
            </a:r>
            <a:r>
              <a:rPr lang="fr-FR" sz="1800" dirty="0"/>
              <a:t>() a été appelée, les headers et les statuts sont disponibles ;</a:t>
            </a:r>
          </a:p>
          <a:p>
            <a:r>
              <a:rPr lang="fr-FR" sz="1800" dirty="0"/>
              <a:t>3 : chargement, </a:t>
            </a:r>
            <a:r>
              <a:rPr lang="fr-FR" sz="1800" dirty="0" err="1"/>
              <a:t>responseText</a:t>
            </a:r>
            <a:r>
              <a:rPr lang="fr-FR" sz="1800" dirty="0"/>
              <a:t> contient des données partielles ;</a:t>
            </a:r>
          </a:p>
          <a:p>
            <a:r>
              <a:rPr lang="fr-FR" sz="1800" dirty="0"/>
              <a:t>4 : OK, l'opération est terminée.</a:t>
            </a:r>
          </a:p>
          <a:p>
            <a:pPr marL="0" indent="0">
              <a:buNone/>
            </a:pPr>
            <a:r>
              <a:rPr lang="fr-FR" sz="1800" dirty="0" smtClean="0">
                <a:latin typeface="+mj-lt"/>
                <a:cs typeface="Courier New" pitchFamily="49" charset="0"/>
              </a:rPr>
              <a:t>C'est surtout l'état n°4 qui nous intéresse. </a:t>
            </a:r>
          </a:p>
        </p:txBody>
      </p:sp>
    </p:spTree>
    <p:extLst>
      <p:ext uri="{BB962C8B-B14F-4D97-AF65-F5344CB8AC3E}">
        <p14:creationId xmlns:p14="http://schemas.microsoft.com/office/powerpoint/2010/main" val="3348622889"/>
      </p:ext>
    </p:extLst>
  </p:cSld>
  <p:clrMapOvr>
    <a:masterClrMapping/>
  </p:clrMapOvr>
  <p:transition spd="slow">
    <p:wipe dir="d"/>
  </p:transition>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Détail du script  3 -attente de la réponse du serveur</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spcBef>
                <a:spcPts val="0"/>
              </a:spcBef>
              <a:buNone/>
            </a:pPr>
            <a:r>
              <a:rPr lang="fr-FR" sz="1800" b="1" dirty="0" err="1">
                <a:solidFill>
                  <a:schemeClr val="accent2">
                    <a:lumMod val="75000"/>
                  </a:schemeClr>
                </a:solidFill>
                <a:latin typeface="Courier New" pitchFamily="49" charset="0"/>
                <a:cs typeface="Courier New" pitchFamily="49" charset="0"/>
              </a:rPr>
              <a:t>xhr.onreadystatechange</a:t>
            </a:r>
            <a:r>
              <a:rPr lang="fr-FR" sz="1800" b="1" dirty="0">
                <a:solidFill>
                  <a:schemeClr val="accent2">
                    <a:lumMod val="75000"/>
                  </a:schemeClr>
                </a:solidFill>
                <a:latin typeface="Courier New" pitchFamily="49" charset="0"/>
                <a:cs typeface="Courier New" pitchFamily="49" charset="0"/>
              </a:rPr>
              <a:t> = </a:t>
            </a:r>
            <a:r>
              <a:rPr lang="fr-FR" sz="1800" b="1" dirty="0" err="1">
                <a:solidFill>
                  <a:schemeClr val="accent2">
                    <a:lumMod val="75000"/>
                  </a:schemeClr>
                </a:solidFill>
                <a:latin typeface="Courier New" pitchFamily="49" charset="0"/>
                <a:cs typeface="Courier New" pitchFamily="49" charset="0"/>
              </a:rPr>
              <a:t>function</a:t>
            </a:r>
            <a:r>
              <a:rPr lang="fr-FR" sz="1800" b="1" dirty="0">
                <a:solidFill>
                  <a:schemeClr val="accent2">
                    <a:lumMod val="75000"/>
                  </a:schemeClr>
                </a:solidFill>
                <a:latin typeface="Courier New" pitchFamily="49" charset="0"/>
                <a:cs typeface="Courier New" pitchFamily="49" charset="0"/>
              </a:rPr>
              <a:t>()</a:t>
            </a:r>
          </a:p>
          <a:p>
            <a:pPr marL="0" indent="0">
              <a:spcBef>
                <a:spcPts val="0"/>
              </a:spcBef>
              <a:buNone/>
            </a:pPr>
            <a:r>
              <a:rPr lang="fr-FR" sz="1800" b="1" dirty="0">
                <a:solidFill>
                  <a:schemeClr val="accent2">
                    <a:lumMod val="75000"/>
                  </a:schemeClr>
                </a:solidFill>
                <a:latin typeface="Courier New" pitchFamily="49" charset="0"/>
                <a:cs typeface="Courier New" pitchFamily="49" charset="0"/>
              </a:rPr>
              <a:t>{</a:t>
            </a:r>
          </a:p>
          <a:p>
            <a:pPr marL="0" indent="0">
              <a:spcBef>
                <a:spcPts val="0"/>
              </a:spcBef>
              <a:buNone/>
            </a:pPr>
            <a:r>
              <a:rPr lang="fr-FR" sz="1600" b="1" dirty="0" smtClean="0">
                <a:solidFill>
                  <a:srgbClr val="4B7F5B"/>
                </a:solidFill>
                <a:latin typeface="Courier New" pitchFamily="49" charset="0"/>
                <a:cs typeface="Courier New" pitchFamily="49" charset="0"/>
              </a:rPr>
              <a:t>/* alerte </a:t>
            </a:r>
            <a:r>
              <a:rPr lang="fr-FR" sz="1600" b="1" dirty="0">
                <a:solidFill>
                  <a:srgbClr val="4B7F5B"/>
                </a:solidFill>
                <a:latin typeface="Courier New" pitchFamily="49" charset="0"/>
                <a:cs typeface="Courier New" pitchFamily="49" charset="0"/>
              </a:rPr>
              <a:t>le JavaScript qu'une réponse est arrivée du serveur */</a:t>
            </a:r>
          </a:p>
          <a:p>
            <a:pPr marL="0" indent="0">
              <a:spcBef>
                <a:spcPts val="0"/>
              </a:spcBef>
              <a:buNone/>
            </a:pPr>
            <a:r>
              <a:rPr lang="fr-FR" sz="1800" b="1" dirty="0">
                <a:solidFill>
                  <a:schemeClr val="accent2">
                    <a:lumMod val="75000"/>
                  </a:schemeClr>
                </a:solidFill>
                <a:latin typeface="Courier New" pitchFamily="49" charset="0"/>
                <a:cs typeface="Courier New" pitchFamily="49" charset="0"/>
              </a:rPr>
              <a:t>    if (</a:t>
            </a:r>
            <a:r>
              <a:rPr lang="fr-FR" sz="1800" b="1" dirty="0" err="1">
                <a:solidFill>
                  <a:schemeClr val="accent2">
                    <a:lumMod val="75000"/>
                  </a:schemeClr>
                </a:solidFill>
                <a:latin typeface="Courier New" pitchFamily="49" charset="0"/>
                <a:cs typeface="Courier New" pitchFamily="49" charset="0"/>
              </a:rPr>
              <a:t>xhr.readyState</a:t>
            </a:r>
            <a:r>
              <a:rPr lang="fr-FR" sz="1800" b="1" dirty="0">
                <a:solidFill>
                  <a:schemeClr val="accent2">
                    <a:lumMod val="75000"/>
                  </a:schemeClr>
                </a:solidFill>
                <a:latin typeface="Courier New" pitchFamily="49" charset="0"/>
                <a:cs typeface="Courier New" pitchFamily="49" charset="0"/>
              </a:rPr>
              <a:t> == </a:t>
            </a:r>
            <a:r>
              <a:rPr lang="fr-FR" sz="1800" b="1" dirty="0">
                <a:solidFill>
                  <a:schemeClr val="tx2">
                    <a:lumMod val="75000"/>
                  </a:schemeClr>
                </a:solidFill>
                <a:latin typeface="Courier New" pitchFamily="49" charset="0"/>
                <a:cs typeface="Courier New" pitchFamily="49" charset="0"/>
              </a:rPr>
              <a:t>4</a:t>
            </a:r>
            <a:r>
              <a:rPr lang="fr-FR" sz="1800" b="1" dirty="0">
                <a:solidFill>
                  <a:schemeClr val="accent2">
                    <a:lumMod val="75000"/>
                  </a:schemeClr>
                </a:solidFill>
                <a:latin typeface="Courier New" pitchFamily="49" charset="0"/>
                <a:cs typeface="Courier New" pitchFamily="49" charset="0"/>
              </a:rPr>
              <a:t> &amp;&amp; </a:t>
            </a:r>
            <a:r>
              <a:rPr lang="fr-FR" sz="1800" b="1" dirty="0" err="1">
                <a:solidFill>
                  <a:schemeClr val="accent2">
                    <a:lumMod val="75000"/>
                  </a:schemeClr>
                </a:solidFill>
                <a:latin typeface="Courier New" pitchFamily="49" charset="0"/>
                <a:cs typeface="Courier New" pitchFamily="49" charset="0"/>
              </a:rPr>
              <a:t>xhr.status</a:t>
            </a:r>
            <a:r>
              <a:rPr lang="fr-FR" sz="1800" b="1" dirty="0">
                <a:solidFill>
                  <a:schemeClr val="accent2">
                    <a:lumMod val="75000"/>
                  </a:schemeClr>
                </a:solidFill>
                <a:latin typeface="Courier New" pitchFamily="49" charset="0"/>
                <a:cs typeface="Courier New" pitchFamily="49" charset="0"/>
              </a:rPr>
              <a:t> == </a:t>
            </a:r>
            <a:r>
              <a:rPr lang="fr-FR" sz="1800" b="1" dirty="0">
                <a:solidFill>
                  <a:schemeClr val="tx2">
                    <a:lumMod val="75000"/>
                  </a:schemeClr>
                </a:solidFill>
                <a:latin typeface="Courier New" pitchFamily="49" charset="0"/>
                <a:cs typeface="Courier New" pitchFamily="49" charset="0"/>
              </a:rPr>
              <a:t>200</a:t>
            </a:r>
            <a:r>
              <a:rPr lang="fr-FR" sz="1800" b="1" dirty="0">
                <a:solidFill>
                  <a:schemeClr val="accent2">
                    <a:lumMod val="75000"/>
                  </a:schemeClr>
                </a:solidFill>
                <a:latin typeface="Courier New" pitchFamily="49" charset="0"/>
                <a:cs typeface="Courier New" pitchFamily="49" charset="0"/>
              </a:rPr>
              <a:t>)</a:t>
            </a:r>
          </a:p>
          <a:p>
            <a:pPr marL="0" indent="0">
              <a:spcBef>
                <a:spcPts val="0"/>
              </a:spcBef>
              <a:buNone/>
            </a:pPr>
            <a:r>
              <a:rPr lang="fr-FR" sz="1800" b="1" dirty="0">
                <a:solidFill>
                  <a:schemeClr val="accent2">
                    <a:lumMod val="75000"/>
                  </a:schemeClr>
                </a:solidFill>
                <a:latin typeface="Courier New" pitchFamily="49" charset="0"/>
                <a:cs typeface="Courier New" pitchFamily="49" charset="0"/>
              </a:rPr>
              <a:t>    {</a:t>
            </a:r>
          </a:p>
          <a:p>
            <a:pPr marL="0" indent="0">
              <a:spcBef>
                <a:spcPts val="0"/>
              </a:spcBef>
              <a:buNone/>
            </a:pPr>
            <a:r>
              <a:rPr lang="fr-FR" sz="1800" b="1" dirty="0">
                <a:solidFill>
                  <a:schemeClr val="accent1">
                    <a:lumMod val="75000"/>
                  </a:schemeClr>
                </a:solidFill>
                <a:latin typeface="Courier New" pitchFamily="49" charset="0"/>
                <a:cs typeface="Courier New" pitchFamily="49" charset="0"/>
              </a:rPr>
              <a:t>	</a:t>
            </a:r>
            <a:r>
              <a:rPr lang="fr-FR" sz="1800" b="1" dirty="0" smtClean="0">
                <a:solidFill>
                  <a:schemeClr val="accent1">
                    <a:lumMod val="75000"/>
                  </a:schemeClr>
                </a:solidFill>
                <a:latin typeface="Courier New" pitchFamily="49" charset="0"/>
                <a:cs typeface="Courier New" pitchFamily="49" charset="0"/>
              </a:rPr>
              <a:t>// instructions de mise à jour de la page HTML</a:t>
            </a:r>
            <a:endParaRPr lang="fr-FR" sz="1800" b="1" dirty="0">
              <a:solidFill>
                <a:schemeClr val="accent1">
                  <a:lumMod val="75000"/>
                </a:schemeClr>
              </a:solidFill>
              <a:latin typeface="Courier New" pitchFamily="49" charset="0"/>
              <a:cs typeface="Courier New" pitchFamily="49" charset="0"/>
            </a:endParaRPr>
          </a:p>
          <a:p>
            <a:pPr marL="0" indent="0">
              <a:spcBef>
                <a:spcPts val="0"/>
              </a:spcBef>
              <a:buNone/>
            </a:pPr>
            <a:r>
              <a:rPr lang="fr-FR" sz="1800" b="1" dirty="0">
                <a:solidFill>
                  <a:schemeClr val="accent2">
                    <a:lumMod val="75000"/>
                  </a:schemeClr>
                </a:solidFill>
                <a:latin typeface="Courier New" pitchFamily="49" charset="0"/>
                <a:cs typeface="Courier New" pitchFamily="49" charset="0"/>
              </a:rPr>
              <a:t>    }</a:t>
            </a:r>
          </a:p>
          <a:p>
            <a:pPr marL="0" indent="0">
              <a:spcBef>
                <a:spcPts val="0"/>
              </a:spcBef>
              <a:buNone/>
            </a:pPr>
            <a:r>
              <a:rPr lang="fr-FR" sz="1800" b="1" dirty="0" smtClean="0">
                <a:solidFill>
                  <a:schemeClr val="accent2">
                    <a:lumMod val="75000"/>
                  </a:schemeClr>
                </a:solidFill>
                <a:latin typeface="Courier New" pitchFamily="49" charset="0"/>
                <a:cs typeface="Courier New" pitchFamily="49" charset="0"/>
              </a:rPr>
              <a:t>}</a:t>
            </a:r>
          </a:p>
          <a:p>
            <a:pPr marL="0" indent="0">
              <a:buNone/>
            </a:pPr>
            <a:r>
              <a:rPr lang="fr-FR" sz="1800" b="1" dirty="0" err="1" smtClean="0">
                <a:solidFill>
                  <a:schemeClr val="accent2">
                    <a:lumMod val="75000"/>
                  </a:schemeClr>
                </a:solidFill>
                <a:latin typeface="+mj-lt"/>
                <a:cs typeface="Courier New" pitchFamily="49" charset="0"/>
              </a:rPr>
              <a:t>status</a:t>
            </a:r>
            <a:endParaRPr lang="fr-FR" sz="1800" b="1" dirty="0" smtClean="0">
              <a:solidFill>
                <a:schemeClr val="accent2">
                  <a:lumMod val="75000"/>
                </a:schemeClr>
              </a:solidFill>
              <a:latin typeface="+mj-lt"/>
              <a:cs typeface="Courier New" pitchFamily="49" charset="0"/>
            </a:endParaRPr>
          </a:p>
          <a:p>
            <a:pPr marL="0" indent="0">
              <a:buNone/>
            </a:pPr>
            <a:r>
              <a:rPr lang="fr-FR" sz="1800" dirty="0" smtClean="0">
                <a:latin typeface="+mj-lt"/>
                <a:cs typeface="Courier New" pitchFamily="49" charset="0"/>
              </a:rPr>
              <a:t>Vous avez déjà souvent vu ce code : 404 Not </a:t>
            </a:r>
            <a:r>
              <a:rPr lang="fr-FR" sz="1800" dirty="0" err="1" smtClean="0">
                <a:latin typeface="+mj-lt"/>
                <a:cs typeface="Courier New" pitchFamily="49" charset="0"/>
              </a:rPr>
              <a:t>Found</a:t>
            </a:r>
            <a:r>
              <a:rPr lang="fr-FR" sz="1800" dirty="0" smtClean="0">
                <a:latin typeface="+mj-lt"/>
                <a:cs typeface="Courier New" pitchFamily="49" charset="0"/>
              </a:rPr>
              <a:t>. Eh bien c'est le statut. Si aucune erreur n'est apparue, c'est la valeur </a:t>
            </a:r>
            <a:r>
              <a:rPr lang="fr-FR" sz="1800" b="1" dirty="0" smtClean="0">
                <a:solidFill>
                  <a:schemeClr val="accent2">
                    <a:lumMod val="75000"/>
                  </a:schemeClr>
                </a:solidFill>
                <a:latin typeface="+mj-lt"/>
                <a:cs typeface="Courier New" pitchFamily="49" charset="0"/>
              </a:rPr>
              <a:t>200</a:t>
            </a:r>
            <a:r>
              <a:rPr lang="fr-FR" sz="1800" dirty="0" smtClean="0">
                <a:latin typeface="+mj-lt"/>
                <a:cs typeface="Courier New" pitchFamily="49" charset="0"/>
              </a:rPr>
              <a:t> que l'on attend.</a:t>
            </a:r>
          </a:p>
        </p:txBody>
      </p:sp>
    </p:spTree>
    <p:extLst>
      <p:ext uri="{BB962C8B-B14F-4D97-AF65-F5344CB8AC3E}">
        <p14:creationId xmlns:p14="http://schemas.microsoft.com/office/powerpoint/2010/main" val="534029954"/>
      </p:ext>
    </p:extLst>
  </p:cSld>
  <p:clrMapOvr>
    <a:masterClrMapping/>
  </p:clrMapOvr>
  <p:transition spd="slow">
    <p:wipe dir="d"/>
  </p:transition>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Détail du script  4 - instructions de mise à jour</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spcBef>
                <a:spcPts val="0"/>
              </a:spcBef>
              <a:buNone/>
            </a:pPr>
            <a:r>
              <a:rPr lang="fr-FR" sz="1800" b="1" dirty="0" err="1">
                <a:solidFill>
                  <a:schemeClr val="accent2">
                    <a:lumMod val="60000"/>
                    <a:lumOff val="40000"/>
                  </a:schemeClr>
                </a:solidFill>
                <a:latin typeface="Courier New" pitchFamily="49" charset="0"/>
                <a:cs typeface="Courier New" pitchFamily="49" charset="0"/>
              </a:rPr>
              <a:t>xhr.onreadystatechange</a:t>
            </a:r>
            <a:r>
              <a:rPr lang="fr-FR" sz="1800" b="1" dirty="0">
                <a:solidFill>
                  <a:schemeClr val="accent2">
                    <a:lumMod val="60000"/>
                    <a:lumOff val="40000"/>
                  </a:schemeClr>
                </a:solidFill>
                <a:latin typeface="Courier New" pitchFamily="49" charset="0"/>
                <a:cs typeface="Courier New" pitchFamily="49" charset="0"/>
              </a:rPr>
              <a:t> = </a:t>
            </a:r>
            <a:r>
              <a:rPr lang="fr-FR" sz="1800" b="1" dirty="0" err="1">
                <a:solidFill>
                  <a:schemeClr val="accent2">
                    <a:lumMod val="60000"/>
                    <a:lumOff val="40000"/>
                  </a:schemeClr>
                </a:solidFill>
                <a:latin typeface="Courier New" pitchFamily="49" charset="0"/>
                <a:cs typeface="Courier New" pitchFamily="49" charset="0"/>
              </a:rPr>
              <a:t>function</a:t>
            </a:r>
            <a:r>
              <a:rPr lang="fr-FR" sz="1800" b="1" dirty="0">
                <a:solidFill>
                  <a:schemeClr val="accent2">
                    <a:lumMod val="60000"/>
                    <a:lumOff val="40000"/>
                  </a:schemeClr>
                </a:solidFill>
                <a:latin typeface="Courier New" pitchFamily="49" charset="0"/>
                <a:cs typeface="Courier New" pitchFamily="49" charset="0"/>
              </a:rPr>
              <a:t>()</a:t>
            </a:r>
          </a:p>
          <a:p>
            <a:pPr marL="0" indent="0">
              <a:spcBef>
                <a:spcPts val="0"/>
              </a:spcBef>
              <a:buNone/>
            </a:pPr>
            <a:r>
              <a:rPr lang="fr-FR" sz="1800" b="1" dirty="0">
                <a:solidFill>
                  <a:schemeClr val="accent2">
                    <a:lumMod val="60000"/>
                    <a:lumOff val="40000"/>
                  </a:schemeClr>
                </a:solidFill>
                <a:latin typeface="Courier New" pitchFamily="49" charset="0"/>
                <a:cs typeface="Courier New" pitchFamily="49" charset="0"/>
              </a:rPr>
              <a:t>{</a:t>
            </a:r>
          </a:p>
          <a:p>
            <a:pPr marL="0" indent="0">
              <a:spcBef>
                <a:spcPts val="0"/>
              </a:spcBef>
              <a:buNone/>
            </a:pPr>
            <a:r>
              <a:rPr lang="fr-FR" sz="1600" b="1" dirty="0" smtClean="0">
                <a:solidFill>
                  <a:schemeClr val="accent3">
                    <a:lumMod val="40000"/>
                    <a:lumOff val="60000"/>
                  </a:schemeClr>
                </a:solidFill>
                <a:latin typeface="Courier New" pitchFamily="49" charset="0"/>
                <a:cs typeface="Courier New" pitchFamily="49" charset="0"/>
              </a:rPr>
              <a:t>/* alerte </a:t>
            </a:r>
            <a:r>
              <a:rPr lang="fr-FR" sz="1600" b="1" dirty="0">
                <a:solidFill>
                  <a:schemeClr val="accent3">
                    <a:lumMod val="40000"/>
                    <a:lumOff val="60000"/>
                  </a:schemeClr>
                </a:solidFill>
                <a:latin typeface="Courier New" pitchFamily="49" charset="0"/>
                <a:cs typeface="Courier New" pitchFamily="49" charset="0"/>
              </a:rPr>
              <a:t>le JavaScript qu'une réponse est arrivée du serveur */</a:t>
            </a:r>
          </a:p>
          <a:p>
            <a:pPr marL="0" indent="0">
              <a:spcBef>
                <a:spcPts val="0"/>
              </a:spcBef>
              <a:buNone/>
            </a:pPr>
            <a:r>
              <a:rPr lang="fr-FR" sz="1800" b="1" dirty="0">
                <a:solidFill>
                  <a:schemeClr val="accent2">
                    <a:lumMod val="75000"/>
                  </a:schemeClr>
                </a:solidFill>
                <a:latin typeface="Courier New" pitchFamily="49" charset="0"/>
                <a:cs typeface="Courier New" pitchFamily="49" charset="0"/>
              </a:rPr>
              <a:t>    </a:t>
            </a:r>
            <a:r>
              <a:rPr lang="fr-FR" sz="1800" b="1" dirty="0">
                <a:solidFill>
                  <a:schemeClr val="accent2">
                    <a:lumMod val="40000"/>
                    <a:lumOff val="60000"/>
                  </a:schemeClr>
                </a:solidFill>
                <a:latin typeface="Courier New" pitchFamily="49" charset="0"/>
                <a:cs typeface="Courier New" pitchFamily="49" charset="0"/>
              </a:rPr>
              <a:t>if (</a:t>
            </a:r>
            <a:r>
              <a:rPr lang="fr-FR" sz="1800" b="1" dirty="0" err="1">
                <a:solidFill>
                  <a:schemeClr val="accent2">
                    <a:lumMod val="40000"/>
                    <a:lumOff val="60000"/>
                  </a:schemeClr>
                </a:solidFill>
                <a:latin typeface="Courier New" pitchFamily="49" charset="0"/>
                <a:cs typeface="Courier New" pitchFamily="49" charset="0"/>
              </a:rPr>
              <a:t>xhr.readyState</a:t>
            </a:r>
            <a:r>
              <a:rPr lang="fr-FR" sz="1800" b="1" dirty="0">
                <a:solidFill>
                  <a:schemeClr val="accent2">
                    <a:lumMod val="40000"/>
                    <a:lumOff val="60000"/>
                  </a:schemeClr>
                </a:solidFill>
                <a:latin typeface="Courier New" pitchFamily="49" charset="0"/>
                <a:cs typeface="Courier New" pitchFamily="49" charset="0"/>
              </a:rPr>
              <a:t> == 4 &amp;&amp; </a:t>
            </a:r>
            <a:r>
              <a:rPr lang="fr-FR" sz="1800" b="1" dirty="0" err="1">
                <a:solidFill>
                  <a:schemeClr val="accent2">
                    <a:lumMod val="40000"/>
                    <a:lumOff val="60000"/>
                  </a:schemeClr>
                </a:solidFill>
                <a:latin typeface="Courier New" pitchFamily="49" charset="0"/>
                <a:cs typeface="Courier New" pitchFamily="49" charset="0"/>
              </a:rPr>
              <a:t>xhr.status</a:t>
            </a:r>
            <a:r>
              <a:rPr lang="fr-FR" sz="1800" b="1" dirty="0">
                <a:solidFill>
                  <a:schemeClr val="accent2">
                    <a:lumMod val="40000"/>
                    <a:lumOff val="60000"/>
                  </a:schemeClr>
                </a:solidFill>
                <a:latin typeface="Courier New" pitchFamily="49" charset="0"/>
                <a:cs typeface="Courier New" pitchFamily="49" charset="0"/>
              </a:rPr>
              <a:t> == 200)</a:t>
            </a:r>
          </a:p>
          <a:p>
            <a:pPr marL="0" indent="0">
              <a:spcBef>
                <a:spcPts val="0"/>
              </a:spcBef>
              <a:buNone/>
            </a:pPr>
            <a:r>
              <a:rPr lang="fr-FR" sz="1800" b="1" dirty="0">
                <a:solidFill>
                  <a:schemeClr val="accent2">
                    <a:lumMod val="40000"/>
                    <a:lumOff val="60000"/>
                  </a:schemeClr>
                </a:solidFill>
                <a:latin typeface="Courier New" pitchFamily="49" charset="0"/>
                <a:cs typeface="Courier New" pitchFamily="49" charset="0"/>
              </a:rPr>
              <a:t>    {</a:t>
            </a:r>
          </a:p>
          <a:p>
            <a:pPr marL="0" indent="0">
              <a:spcBef>
                <a:spcPts val="0"/>
              </a:spcBef>
              <a:buNone/>
            </a:pPr>
            <a:r>
              <a:rPr lang="fr-FR" sz="1800" b="1" dirty="0">
                <a:solidFill>
                  <a:schemeClr val="accent1">
                    <a:lumMod val="75000"/>
                  </a:schemeClr>
                </a:solidFill>
                <a:latin typeface="Courier New" pitchFamily="49" charset="0"/>
                <a:cs typeface="Courier New" pitchFamily="49" charset="0"/>
              </a:rPr>
              <a:t>	</a:t>
            </a:r>
            <a:r>
              <a:rPr lang="fr-FR" sz="1800" b="1" dirty="0" smtClean="0">
                <a:solidFill>
                  <a:schemeClr val="accent1">
                    <a:lumMod val="75000"/>
                  </a:schemeClr>
                </a:solidFill>
                <a:latin typeface="Courier New" pitchFamily="49" charset="0"/>
                <a:cs typeface="Courier New" pitchFamily="49" charset="0"/>
              </a:rPr>
              <a:t>// instructions de mise à jour de la page HTML</a:t>
            </a:r>
            <a:endParaRPr lang="fr-FR" sz="1800" b="1" dirty="0">
              <a:solidFill>
                <a:schemeClr val="accent1">
                  <a:lumMod val="75000"/>
                </a:schemeClr>
              </a:solidFill>
              <a:latin typeface="Courier New" pitchFamily="49" charset="0"/>
              <a:cs typeface="Courier New" pitchFamily="49" charset="0"/>
            </a:endParaRPr>
          </a:p>
          <a:p>
            <a:pPr marL="0" indent="0">
              <a:spcBef>
                <a:spcPts val="0"/>
              </a:spcBef>
              <a:buNone/>
            </a:pPr>
            <a:r>
              <a:rPr lang="fr-FR" sz="1800" b="1" dirty="0">
                <a:solidFill>
                  <a:schemeClr val="accent2">
                    <a:lumMod val="75000"/>
                  </a:schemeClr>
                </a:solidFill>
                <a:latin typeface="Courier New" pitchFamily="49" charset="0"/>
                <a:cs typeface="Courier New" pitchFamily="49" charset="0"/>
              </a:rPr>
              <a:t>    </a:t>
            </a:r>
            <a:r>
              <a:rPr lang="fr-FR" sz="1800" b="1" dirty="0">
                <a:solidFill>
                  <a:schemeClr val="accent2">
                    <a:lumMod val="40000"/>
                    <a:lumOff val="60000"/>
                  </a:schemeClr>
                </a:solidFill>
                <a:latin typeface="Courier New" pitchFamily="49" charset="0"/>
                <a:cs typeface="Courier New" pitchFamily="49" charset="0"/>
              </a:rPr>
              <a:t>}</a:t>
            </a:r>
          </a:p>
          <a:p>
            <a:pPr marL="0" indent="0">
              <a:spcBef>
                <a:spcPts val="0"/>
              </a:spcBef>
              <a:buNone/>
            </a:pPr>
            <a:r>
              <a:rPr lang="fr-FR" sz="1800" b="1" dirty="0" smtClean="0">
                <a:solidFill>
                  <a:schemeClr val="accent2">
                    <a:lumMod val="40000"/>
                    <a:lumOff val="60000"/>
                  </a:schemeClr>
                </a:solidFill>
                <a:latin typeface="Courier New" pitchFamily="49" charset="0"/>
                <a:cs typeface="Courier New" pitchFamily="49" charset="0"/>
              </a:rPr>
              <a:t>}</a:t>
            </a:r>
          </a:p>
          <a:p>
            <a:pPr marL="0" indent="0">
              <a:buNone/>
            </a:pPr>
            <a:r>
              <a:rPr lang="fr-FR" sz="1800" dirty="0" smtClean="0">
                <a:latin typeface="+mj-lt"/>
                <a:cs typeface="Courier New" pitchFamily="49" charset="0"/>
              </a:rPr>
              <a:t>C'est à cet endroit que vous allez mettre à jour votre page HTML à l'aide des instruction du DOM telles que </a:t>
            </a:r>
            <a:r>
              <a:rPr lang="fr-FR" sz="1800" dirty="0" err="1" smtClean="0">
                <a:latin typeface="+mj-lt"/>
                <a:cs typeface="Courier New" pitchFamily="49" charset="0"/>
              </a:rPr>
              <a:t>getElementById</a:t>
            </a:r>
            <a:r>
              <a:rPr lang="fr-FR" sz="1800" dirty="0" smtClean="0">
                <a:latin typeface="+mj-lt"/>
                <a:cs typeface="Courier New" pitchFamily="49" charset="0"/>
              </a:rPr>
              <a:t>, ou bien </a:t>
            </a:r>
            <a:r>
              <a:rPr lang="fr-FR" sz="1800" dirty="0" err="1" smtClean="0">
                <a:latin typeface="+mj-lt"/>
                <a:cs typeface="Courier New" pitchFamily="49" charset="0"/>
              </a:rPr>
              <a:t>document.write</a:t>
            </a:r>
            <a:r>
              <a:rPr lang="fr-FR" sz="1800" dirty="0" smtClean="0">
                <a:latin typeface="+mj-lt"/>
                <a:cs typeface="Courier New" pitchFamily="49" charset="0"/>
              </a:rPr>
              <a:t> après avoir analysé les informations retournés par le script PHP.</a:t>
            </a:r>
          </a:p>
          <a:p>
            <a:pPr marL="0" indent="0">
              <a:buNone/>
            </a:pPr>
            <a:r>
              <a:rPr lang="fr-FR" sz="1800" dirty="0" smtClean="0">
                <a:latin typeface="+mj-lt"/>
                <a:cs typeface="Courier New" pitchFamily="49" charset="0"/>
              </a:rPr>
              <a:t>La réponse du script PHP est récupérée dans </a:t>
            </a:r>
            <a:r>
              <a:rPr lang="fr-FR" sz="1800" b="1" dirty="0" err="1" smtClean="0">
                <a:solidFill>
                  <a:schemeClr val="tx2">
                    <a:lumMod val="75000"/>
                  </a:schemeClr>
                </a:solidFill>
                <a:latin typeface="+mj-lt"/>
                <a:cs typeface="Courier New" pitchFamily="49" charset="0"/>
              </a:rPr>
              <a:t>xhr</a:t>
            </a:r>
            <a:r>
              <a:rPr lang="fr-FR" sz="1800" b="1" dirty="0" err="1" smtClean="0">
                <a:solidFill>
                  <a:schemeClr val="tx2">
                    <a:lumMod val="75000"/>
                  </a:schemeClr>
                </a:solidFill>
              </a:rPr>
              <a:t>.</a:t>
            </a:r>
            <a:r>
              <a:rPr lang="fr-FR" sz="1800" b="1" dirty="0" err="1" smtClean="0">
                <a:solidFill>
                  <a:schemeClr val="accent2">
                    <a:lumMod val="75000"/>
                  </a:schemeClr>
                </a:solidFill>
              </a:rPr>
              <a:t>responseText</a:t>
            </a:r>
            <a:endParaRPr lang="fr-FR" sz="1800" b="1" dirty="0" smtClean="0">
              <a:solidFill>
                <a:schemeClr val="accent2">
                  <a:lumMod val="75000"/>
                </a:schemeClr>
              </a:solidFill>
              <a:latin typeface="+mj-lt"/>
              <a:cs typeface="Courier New" pitchFamily="49" charset="0"/>
            </a:endParaRPr>
          </a:p>
        </p:txBody>
      </p:sp>
    </p:spTree>
    <p:extLst>
      <p:ext uri="{BB962C8B-B14F-4D97-AF65-F5344CB8AC3E}">
        <p14:creationId xmlns:p14="http://schemas.microsoft.com/office/powerpoint/2010/main" val="1520864416"/>
      </p:ext>
    </p:extLst>
  </p:cSld>
  <p:clrMapOvr>
    <a:masterClrMapping/>
  </p:clrMapOvr>
  <p:transition spd="slow">
    <p:wipe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3416320"/>
          </a:xfrm>
          <a:prstGeom prst="rect">
            <a:avLst/>
          </a:prstGeom>
          <a:noFill/>
        </p:spPr>
        <p:txBody>
          <a:bodyPr wrap="square" rtlCol="0">
            <a:spAutoFit/>
          </a:bodyPr>
          <a:lstStyle/>
          <a:p>
            <a:r>
              <a:rPr lang="fr-FR" b="1" dirty="0" err="1"/>
              <a:t>onClick</a:t>
            </a:r>
            <a:endParaRPr lang="fr-FR" b="1" dirty="0"/>
          </a:p>
          <a:p>
            <a:r>
              <a:rPr lang="fr-FR" dirty="0"/>
              <a:t>Quand je clique.</a:t>
            </a:r>
            <a:br>
              <a:rPr lang="fr-FR" dirty="0"/>
            </a:br>
            <a:r>
              <a:rPr lang="fr-FR" dirty="0"/>
              <a:t>Est utilisé sur l'objet javascript </a:t>
            </a:r>
            <a:r>
              <a:rPr lang="fr-FR" b="1" dirty="0" err="1">
                <a:solidFill>
                  <a:schemeClr val="accent2">
                    <a:lumMod val="75000"/>
                  </a:schemeClr>
                </a:solidFill>
              </a:rPr>
              <a:t>link,document</a:t>
            </a:r>
            <a:r>
              <a:rPr lang="fr-FR" b="1" dirty="0">
                <a:solidFill>
                  <a:schemeClr val="accent2">
                    <a:lumMod val="75000"/>
                  </a:schemeClr>
                </a:solidFill>
              </a:rPr>
              <a:t>, </a:t>
            </a:r>
            <a:r>
              <a:rPr lang="fr-FR" b="1" dirty="0" err="1">
                <a:solidFill>
                  <a:schemeClr val="accent2">
                    <a:lumMod val="75000"/>
                  </a:schemeClr>
                </a:solidFill>
              </a:rPr>
              <a:t>form</a:t>
            </a:r>
            <a:r>
              <a:rPr lang="fr-FR" dirty="0">
                <a:solidFill>
                  <a:schemeClr val="accent2">
                    <a:lumMod val="75000"/>
                  </a:schemeClr>
                </a:solidFill>
              </a:rPr>
              <a:t/>
            </a:r>
            <a:br>
              <a:rPr lang="fr-FR" dirty="0">
                <a:solidFill>
                  <a:schemeClr val="accent2">
                    <a:lumMod val="75000"/>
                  </a:schemeClr>
                </a:solidFill>
              </a:rPr>
            </a:br>
            <a:r>
              <a:rPr lang="fr-FR" dirty="0"/>
              <a:t>Est utilisé sur la balise HTML </a:t>
            </a:r>
            <a:r>
              <a:rPr lang="fr-FR" b="1" dirty="0">
                <a:solidFill>
                  <a:schemeClr val="accent2">
                    <a:lumMod val="75000"/>
                  </a:schemeClr>
                </a:solidFill>
              </a:rPr>
              <a:t>a, body, area et </a:t>
            </a:r>
            <a:r>
              <a:rPr lang="fr-FR" b="1" dirty="0" smtClean="0">
                <a:solidFill>
                  <a:schemeClr val="accent2">
                    <a:lumMod val="75000"/>
                  </a:schemeClr>
                </a:solidFill>
              </a:rPr>
              <a:t>bien d'autres</a:t>
            </a:r>
            <a:r>
              <a:rPr lang="fr-FR" dirty="0"/>
              <a:t/>
            </a:r>
            <a:br>
              <a:rPr lang="fr-FR" dirty="0"/>
            </a:br>
            <a:r>
              <a:rPr lang="fr-FR" dirty="0" smtClean="0"/>
              <a:t>exemple :</a:t>
            </a:r>
          </a:p>
          <a:p>
            <a:r>
              <a:rPr lang="en-US" dirty="0"/>
              <a:t>&lt;form</a:t>
            </a:r>
            <a:r>
              <a:rPr lang="en-US" dirty="0" smtClean="0"/>
              <a:t>&gt;</a:t>
            </a:r>
          </a:p>
          <a:p>
            <a:r>
              <a:rPr lang="en-US" dirty="0" smtClean="0"/>
              <a:t>&lt;label for="</a:t>
            </a:r>
            <a:r>
              <a:rPr lang="en-US" dirty="0" err="1" smtClean="0"/>
              <a:t>clic</a:t>
            </a:r>
            <a:r>
              <a:rPr lang="en-US" dirty="0" smtClean="0"/>
              <a:t>"&gt;</a:t>
            </a:r>
            <a:r>
              <a:rPr lang="en-US" dirty="0" err="1" smtClean="0"/>
              <a:t>Cliquez</a:t>
            </a:r>
            <a:r>
              <a:rPr lang="en-US" dirty="0" smtClean="0"/>
              <a:t> </a:t>
            </a:r>
            <a:r>
              <a:rPr lang="en-US" dirty="0" err="1" smtClean="0"/>
              <a:t>sur</a:t>
            </a:r>
            <a:r>
              <a:rPr lang="en-US" dirty="0" smtClean="0"/>
              <a:t> le </a:t>
            </a:r>
            <a:r>
              <a:rPr lang="en-US" dirty="0" err="1" smtClean="0"/>
              <a:t>bouton</a:t>
            </a:r>
            <a:r>
              <a:rPr lang="en-US" dirty="0" smtClean="0"/>
              <a:t>&lt;/label&gt;</a:t>
            </a:r>
          </a:p>
          <a:p>
            <a:r>
              <a:rPr lang="en-US" dirty="0" smtClean="0"/>
              <a:t>&lt;</a:t>
            </a:r>
            <a:r>
              <a:rPr lang="en-US" dirty="0"/>
              <a:t>input type="button" value="</a:t>
            </a:r>
            <a:r>
              <a:rPr lang="en-US" dirty="0" err="1"/>
              <a:t>Bouton</a:t>
            </a:r>
            <a:r>
              <a:rPr lang="en-US" dirty="0"/>
              <a:t>" </a:t>
            </a:r>
            <a:r>
              <a:rPr lang="en-US" dirty="0" err="1"/>
              <a:t>onclick</a:t>
            </a:r>
            <a:r>
              <a:rPr lang="en-US" dirty="0"/>
              <a:t>="</a:t>
            </a:r>
            <a:r>
              <a:rPr lang="en-US" dirty="0" smtClean="0"/>
              <a:t>alert('Click gauche.')" /&gt;</a:t>
            </a:r>
          </a:p>
          <a:p>
            <a:r>
              <a:rPr lang="en-US" dirty="0" smtClean="0"/>
              <a:t>&lt;/</a:t>
            </a:r>
            <a:r>
              <a:rPr lang="en-US" dirty="0"/>
              <a:t>form</a:t>
            </a:r>
            <a:r>
              <a:rPr lang="en-US" dirty="0" smtClean="0"/>
              <a:t>&gt;</a:t>
            </a:r>
          </a:p>
          <a:p>
            <a:endParaRPr lang="en-US" dirty="0"/>
          </a:p>
          <a:p>
            <a:endParaRPr lang="fr-FR" dirty="0"/>
          </a:p>
          <a:p>
            <a:endParaRPr lang="fr-FR" dirty="0" smtClean="0"/>
          </a:p>
        </p:txBody>
      </p:sp>
      <p:pic>
        <p:nvPicPr>
          <p:cNvPr id="2051"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067943" y="3660989"/>
            <a:ext cx="5054021" cy="3252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4135504"/>
      </p:ext>
    </p:extLst>
  </p:cSld>
  <p:clrMapOvr>
    <a:masterClrMapping/>
  </p:clrMapOvr>
  <p:transition spd="slow">
    <p:wipe dir="d"/>
  </p:transition>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Détail du script  5 - </a:t>
            </a:r>
            <a:r>
              <a:rPr lang="fr-FR" sz="2800" b="1" i="1" dirty="0" err="1" smtClean="0">
                <a:solidFill>
                  <a:schemeClr val="accent2">
                    <a:lumMod val="75000"/>
                  </a:schemeClr>
                </a:solidFill>
              </a:rPr>
              <a:t>paramètrage</a:t>
            </a:r>
            <a:r>
              <a:rPr lang="fr-FR" sz="2800" b="1" i="1" dirty="0" smtClean="0">
                <a:solidFill>
                  <a:schemeClr val="accent2">
                    <a:lumMod val="75000"/>
                  </a:schemeClr>
                </a:solidFill>
              </a:rPr>
              <a:t> de l'entête</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spcBef>
                <a:spcPts val="0"/>
              </a:spcBef>
              <a:buNone/>
            </a:pPr>
            <a:r>
              <a:rPr lang="fr-FR" sz="1800" b="1" dirty="0" err="1">
                <a:solidFill>
                  <a:schemeClr val="accent2">
                    <a:lumMod val="75000"/>
                  </a:schemeClr>
                </a:solidFill>
                <a:latin typeface="Courier New" pitchFamily="49" charset="0"/>
                <a:cs typeface="Courier New" pitchFamily="49" charset="0"/>
              </a:rPr>
              <a:t>xhr.setRequestHeader</a:t>
            </a:r>
            <a:r>
              <a:rPr lang="fr-FR" sz="1800" b="1" dirty="0">
                <a:solidFill>
                  <a:schemeClr val="accent2">
                    <a:lumMod val="75000"/>
                  </a:schemeClr>
                </a:solidFill>
                <a:latin typeface="Courier New" pitchFamily="49" charset="0"/>
                <a:cs typeface="Courier New" pitchFamily="49" charset="0"/>
              </a:rPr>
              <a:t>('Content-</a:t>
            </a:r>
            <a:r>
              <a:rPr lang="fr-FR" sz="1800" b="1" dirty="0" err="1">
                <a:solidFill>
                  <a:schemeClr val="accent2">
                    <a:lumMod val="75000"/>
                  </a:schemeClr>
                </a:solidFill>
                <a:latin typeface="Courier New" pitchFamily="49" charset="0"/>
                <a:cs typeface="Courier New" pitchFamily="49" charset="0"/>
              </a:rPr>
              <a:t>type','application</a:t>
            </a:r>
            <a:r>
              <a:rPr lang="fr-FR" sz="1800" b="1" dirty="0">
                <a:solidFill>
                  <a:schemeClr val="accent2">
                    <a:lumMod val="75000"/>
                  </a:schemeClr>
                </a:solidFill>
                <a:latin typeface="Courier New" pitchFamily="49" charset="0"/>
                <a:cs typeface="Courier New" pitchFamily="49" charset="0"/>
              </a:rPr>
              <a:t>/x-www-</a:t>
            </a:r>
            <a:r>
              <a:rPr lang="fr-FR" sz="1800" b="1" dirty="0" err="1">
                <a:solidFill>
                  <a:schemeClr val="accent2">
                    <a:lumMod val="75000"/>
                  </a:schemeClr>
                </a:solidFill>
                <a:latin typeface="Courier New" pitchFamily="49" charset="0"/>
                <a:cs typeface="Courier New" pitchFamily="49" charset="0"/>
              </a:rPr>
              <a:t>form</a:t>
            </a:r>
            <a:r>
              <a:rPr lang="fr-FR" sz="1800" b="1" dirty="0">
                <a:solidFill>
                  <a:schemeClr val="accent2">
                    <a:lumMod val="75000"/>
                  </a:schemeClr>
                </a:solidFill>
                <a:latin typeface="Courier New" pitchFamily="49" charset="0"/>
                <a:cs typeface="Courier New" pitchFamily="49" charset="0"/>
              </a:rPr>
              <a:t>-</a:t>
            </a:r>
            <a:r>
              <a:rPr lang="fr-FR" sz="1800" b="1" dirty="0" err="1">
                <a:solidFill>
                  <a:schemeClr val="accent2">
                    <a:lumMod val="75000"/>
                  </a:schemeClr>
                </a:solidFill>
                <a:latin typeface="Courier New" pitchFamily="49" charset="0"/>
                <a:cs typeface="Courier New" pitchFamily="49" charset="0"/>
              </a:rPr>
              <a:t>urlencoded</a:t>
            </a:r>
            <a:r>
              <a:rPr lang="fr-FR" sz="1800" b="1" dirty="0" smtClean="0">
                <a:solidFill>
                  <a:schemeClr val="accent2">
                    <a:lumMod val="75000"/>
                  </a:schemeClr>
                </a:solidFill>
                <a:latin typeface="Courier New" pitchFamily="49" charset="0"/>
                <a:cs typeface="Courier New" pitchFamily="49" charset="0"/>
              </a:rPr>
              <a:t>');</a:t>
            </a:r>
          </a:p>
          <a:p>
            <a:pPr marL="0" indent="0">
              <a:buNone/>
            </a:pPr>
            <a:r>
              <a:rPr lang="fr-FR" sz="1800" dirty="0" smtClean="0">
                <a:latin typeface="+mj-lt"/>
                <a:cs typeface="Courier New" pitchFamily="49" charset="0"/>
              </a:rPr>
              <a:t>Cette instruction définie comment est envoyée l'entête de la requête au serveur.</a:t>
            </a:r>
          </a:p>
        </p:txBody>
      </p:sp>
    </p:spTree>
    <p:extLst>
      <p:ext uri="{BB962C8B-B14F-4D97-AF65-F5344CB8AC3E}">
        <p14:creationId xmlns:p14="http://schemas.microsoft.com/office/powerpoint/2010/main" val="1494455297"/>
      </p:ext>
    </p:extLst>
  </p:cSld>
  <p:clrMapOvr>
    <a:masterClrMapping/>
  </p:clrMapOvr>
  <p:transition spd="slow">
    <p:wipe dir="d"/>
  </p:transition>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Détail du script  6 - envoi de la </a:t>
            </a:r>
            <a:r>
              <a:rPr lang="fr-FR" sz="2800" b="1" i="1" dirty="0" err="1" smtClean="0">
                <a:solidFill>
                  <a:schemeClr val="accent2">
                    <a:lumMod val="75000"/>
                  </a:schemeClr>
                </a:solidFill>
              </a:rPr>
              <a:t>reequête</a:t>
            </a:r>
            <a:r>
              <a:rPr lang="fr-FR" sz="2800" b="1" i="1" dirty="0" smtClean="0">
                <a:solidFill>
                  <a:schemeClr val="accent2">
                    <a:lumMod val="75000"/>
                  </a:schemeClr>
                </a:solidFill>
              </a:rPr>
              <a:t> au serveur</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spcBef>
                <a:spcPts val="0"/>
              </a:spcBef>
              <a:buNone/>
            </a:pPr>
            <a:r>
              <a:rPr lang="fr-FR" sz="1800" b="1" dirty="0" err="1">
                <a:solidFill>
                  <a:schemeClr val="accent2">
                    <a:lumMod val="75000"/>
                  </a:schemeClr>
                </a:solidFill>
                <a:latin typeface="Courier New" pitchFamily="49" charset="0"/>
                <a:cs typeface="Courier New" pitchFamily="49" charset="0"/>
              </a:rPr>
              <a:t>xhr.send</a:t>
            </a:r>
            <a:r>
              <a:rPr lang="fr-FR" sz="1800" b="1" dirty="0">
                <a:solidFill>
                  <a:schemeClr val="accent2">
                    <a:lumMod val="75000"/>
                  </a:schemeClr>
                </a:solidFill>
                <a:latin typeface="Courier New" pitchFamily="49" charset="0"/>
                <a:cs typeface="Courier New" pitchFamily="49" charset="0"/>
              </a:rPr>
              <a:t>(</a:t>
            </a:r>
            <a:r>
              <a:rPr lang="fr-FR" sz="1800" b="1" dirty="0" err="1">
                <a:solidFill>
                  <a:schemeClr val="accent2">
                    <a:lumMod val="75000"/>
                  </a:schemeClr>
                </a:solidFill>
                <a:latin typeface="Courier New" pitchFamily="49" charset="0"/>
                <a:cs typeface="Courier New" pitchFamily="49" charset="0"/>
              </a:rPr>
              <a:t>null</a:t>
            </a:r>
            <a:r>
              <a:rPr lang="fr-FR" sz="1800" b="1" dirty="0" smtClean="0">
                <a:solidFill>
                  <a:schemeClr val="accent2">
                    <a:lumMod val="75000"/>
                  </a:schemeClr>
                </a:solidFill>
                <a:latin typeface="Courier New" pitchFamily="49" charset="0"/>
                <a:cs typeface="Courier New" pitchFamily="49" charset="0"/>
              </a:rPr>
              <a:t>);</a:t>
            </a:r>
          </a:p>
          <a:p>
            <a:pPr marL="0" indent="0">
              <a:spcBef>
                <a:spcPts val="0"/>
              </a:spcBef>
              <a:buNone/>
            </a:pPr>
            <a:endParaRPr lang="fr-FR" sz="1800" b="1" dirty="0">
              <a:solidFill>
                <a:schemeClr val="accent2">
                  <a:lumMod val="75000"/>
                </a:schemeClr>
              </a:solidFill>
              <a:latin typeface="Courier New" pitchFamily="49" charset="0"/>
              <a:cs typeface="Courier New" pitchFamily="49" charset="0"/>
            </a:endParaRPr>
          </a:p>
          <a:p>
            <a:pPr marL="0" indent="0">
              <a:spcBef>
                <a:spcPts val="0"/>
              </a:spcBef>
              <a:buNone/>
            </a:pPr>
            <a:r>
              <a:rPr lang="fr-FR" sz="1800" dirty="0" smtClean="0">
                <a:latin typeface="+mj-lt"/>
                <a:cs typeface="Courier New" pitchFamily="49" charset="0"/>
              </a:rPr>
              <a:t>lorsqu'aucun paramètre n'est envoyé au serveur, il est recommander d'indiquer la valeur 'null' entre parenthèses.</a:t>
            </a:r>
          </a:p>
          <a:p>
            <a:pPr marL="0" indent="0">
              <a:spcBef>
                <a:spcPts val="0"/>
              </a:spcBef>
              <a:buNone/>
            </a:pPr>
            <a:endParaRPr lang="fr-FR" sz="1800" dirty="0">
              <a:latin typeface="+mj-lt"/>
              <a:cs typeface="Courier New" pitchFamily="49" charset="0"/>
            </a:endParaRPr>
          </a:p>
          <a:p>
            <a:pPr marL="0" indent="0">
              <a:spcBef>
                <a:spcPts val="0"/>
              </a:spcBef>
              <a:buNone/>
            </a:pPr>
            <a:r>
              <a:rPr lang="fr-FR" sz="1800" b="1" dirty="0" err="1">
                <a:solidFill>
                  <a:schemeClr val="accent2">
                    <a:lumMod val="75000"/>
                  </a:schemeClr>
                </a:solidFill>
                <a:latin typeface="Courier New" pitchFamily="49" charset="0"/>
                <a:cs typeface="Courier New" pitchFamily="49" charset="0"/>
              </a:rPr>
              <a:t>xhr.send</a:t>
            </a:r>
            <a:r>
              <a:rPr lang="fr-FR" sz="1800" b="1" dirty="0" smtClean="0">
                <a:solidFill>
                  <a:schemeClr val="accent2">
                    <a:lumMod val="75000"/>
                  </a:schemeClr>
                </a:solidFill>
                <a:latin typeface="Courier New" pitchFamily="49" charset="0"/>
                <a:cs typeface="Courier New" pitchFamily="49" charset="0"/>
              </a:rPr>
              <a:t>('nomparam1='+</a:t>
            </a:r>
            <a:r>
              <a:rPr lang="fr-FR" sz="1800" b="1" dirty="0" smtClean="0">
                <a:solidFill>
                  <a:schemeClr val="accent1">
                    <a:lumMod val="75000"/>
                  </a:schemeClr>
                </a:solidFill>
                <a:latin typeface="Courier New" pitchFamily="49" charset="0"/>
                <a:cs typeface="Courier New" pitchFamily="49" charset="0"/>
              </a:rPr>
              <a:t>param1</a:t>
            </a:r>
            <a:r>
              <a:rPr lang="fr-FR" sz="1800" b="1" dirty="0" smtClean="0">
                <a:solidFill>
                  <a:schemeClr val="accent2">
                    <a:lumMod val="75000"/>
                  </a:schemeClr>
                </a:solidFill>
                <a:latin typeface="Courier New" pitchFamily="49" charset="0"/>
                <a:cs typeface="Courier New" pitchFamily="49" charset="0"/>
              </a:rPr>
              <a:t>+'&amp;nomparam2='+</a:t>
            </a:r>
            <a:r>
              <a:rPr lang="fr-FR" sz="1800" b="1" dirty="0" smtClean="0">
                <a:solidFill>
                  <a:schemeClr val="accent1">
                    <a:lumMod val="75000"/>
                  </a:schemeClr>
                </a:solidFill>
                <a:latin typeface="Courier New" pitchFamily="49" charset="0"/>
                <a:cs typeface="Courier New" pitchFamily="49" charset="0"/>
              </a:rPr>
              <a:t>param2</a:t>
            </a:r>
            <a:r>
              <a:rPr lang="fr-FR" sz="1800" b="1" dirty="0" smtClean="0">
                <a:solidFill>
                  <a:schemeClr val="accent2">
                    <a:lumMod val="75000"/>
                  </a:schemeClr>
                </a:solidFill>
                <a:latin typeface="Courier New" pitchFamily="49" charset="0"/>
                <a:cs typeface="Courier New" pitchFamily="49" charset="0"/>
              </a:rPr>
              <a:t>);</a:t>
            </a:r>
            <a:endParaRPr lang="fr-FR" sz="1800" b="1" dirty="0">
              <a:solidFill>
                <a:schemeClr val="accent2">
                  <a:lumMod val="75000"/>
                </a:schemeClr>
              </a:solidFill>
              <a:latin typeface="Courier New" pitchFamily="49" charset="0"/>
              <a:cs typeface="Courier New" pitchFamily="49" charset="0"/>
            </a:endParaRPr>
          </a:p>
          <a:p>
            <a:pPr marL="0" indent="0">
              <a:spcBef>
                <a:spcPts val="0"/>
              </a:spcBef>
              <a:buNone/>
            </a:pPr>
            <a:endParaRPr lang="fr-FR" sz="1800" b="1" dirty="0">
              <a:solidFill>
                <a:schemeClr val="accent2">
                  <a:lumMod val="75000"/>
                </a:schemeClr>
              </a:solidFill>
              <a:latin typeface="Courier New" pitchFamily="49" charset="0"/>
              <a:cs typeface="Courier New" pitchFamily="49" charset="0"/>
            </a:endParaRPr>
          </a:p>
          <a:p>
            <a:pPr marL="0" indent="0">
              <a:buNone/>
            </a:pPr>
            <a:r>
              <a:rPr lang="fr-FR" sz="1800" dirty="0" smtClean="0">
                <a:cs typeface="Courier New" pitchFamily="49" charset="0"/>
              </a:rPr>
              <a:t>Lorsque </a:t>
            </a:r>
            <a:r>
              <a:rPr lang="fr-FR" sz="1800" dirty="0">
                <a:cs typeface="Courier New" pitchFamily="49" charset="0"/>
              </a:rPr>
              <a:t>vous passez des paramètres, il est recommandé d'encoder les valeurs des paramètres à l'aide de la fonction </a:t>
            </a:r>
            <a:r>
              <a:rPr lang="fr-FR" sz="1800" b="1" dirty="0" err="1">
                <a:solidFill>
                  <a:schemeClr val="accent1">
                    <a:lumMod val="75000"/>
                  </a:schemeClr>
                </a:solidFill>
                <a:cs typeface="Courier New" pitchFamily="49" charset="0"/>
              </a:rPr>
              <a:t>encodeURIComponent</a:t>
            </a:r>
            <a:r>
              <a:rPr lang="fr-FR" sz="1800" b="1" dirty="0">
                <a:solidFill>
                  <a:schemeClr val="accent1">
                    <a:lumMod val="75000"/>
                  </a:schemeClr>
                </a:solidFill>
                <a:cs typeface="Courier New" pitchFamily="49" charset="0"/>
              </a:rPr>
              <a:t>()</a:t>
            </a:r>
            <a:r>
              <a:rPr lang="fr-FR" sz="1800" dirty="0">
                <a:cs typeface="Courier New" pitchFamily="49" charset="0"/>
              </a:rPr>
              <a:t> : exemple :</a:t>
            </a:r>
          </a:p>
          <a:p>
            <a:pPr marL="0" indent="0">
              <a:buNone/>
            </a:pPr>
            <a:r>
              <a:rPr lang="fr-FR" sz="1800" dirty="0" smtClean="0">
                <a:cs typeface="Courier New" pitchFamily="49" charset="0"/>
              </a:rPr>
              <a:t>param1 </a:t>
            </a:r>
            <a:r>
              <a:rPr lang="fr-FR" sz="1800" dirty="0">
                <a:cs typeface="Courier New" pitchFamily="49" charset="0"/>
              </a:rPr>
              <a:t>= </a:t>
            </a:r>
            <a:r>
              <a:rPr lang="fr-FR" sz="1800" b="1" dirty="0" err="1" smtClean="0">
                <a:solidFill>
                  <a:schemeClr val="accent1">
                    <a:lumMod val="75000"/>
                  </a:schemeClr>
                </a:solidFill>
                <a:cs typeface="Courier New" pitchFamily="49" charset="0"/>
              </a:rPr>
              <a:t>encodeURIComponent</a:t>
            </a:r>
            <a:r>
              <a:rPr lang="fr-FR" sz="1800" b="1" dirty="0" smtClean="0">
                <a:solidFill>
                  <a:schemeClr val="accent1">
                    <a:lumMod val="75000"/>
                  </a:schemeClr>
                </a:solidFill>
                <a:cs typeface="Courier New" pitchFamily="49" charset="0"/>
              </a:rPr>
              <a:t>(</a:t>
            </a:r>
            <a:r>
              <a:rPr lang="fr-FR" sz="1800" dirty="0" smtClean="0">
                <a:cs typeface="Courier New" pitchFamily="49" charset="0"/>
              </a:rPr>
              <a:t>param1</a:t>
            </a:r>
            <a:r>
              <a:rPr lang="fr-FR" sz="1800" b="1" dirty="0" smtClean="0">
                <a:solidFill>
                  <a:schemeClr val="accent1">
                    <a:lumMod val="75000"/>
                  </a:schemeClr>
                </a:solidFill>
                <a:cs typeface="Courier New" pitchFamily="49" charset="0"/>
              </a:rPr>
              <a:t>);</a:t>
            </a:r>
            <a:endParaRPr lang="fr-FR" sz="1800" dirty="0">
              <a:cs typeface="Courier New" pitchFamily="49" charset="0"/>
            </a:endParaRPr>
          </a:p>
          <a:p>
            <a:pPr marL="0" indent="0">
              <a:spcBef>
                <a:spcPts val="0"/>
              </a:spcBef>
              <a:buNone/>
            </a:pPr>
            <a:r>
              <a:rPr lang="fr-FR" sz="1800" dirty="0" smtClean="0">
                <a:latin typeface="+mj-lt"/>
                <a:cs typeface="Courier New" pitchFamily="49" charset="0"/>
              </a:rPr>
              <a:t>à placer évidement avant l'instruction </a:t>
            </a:r>
            <a:r>
              <a:rPr lang="fr-FR" sz="1800" b="1" dirty="0" err="1" smtClean="0">
                <a:solidFill>
                  <a:schemeClr val="tx2">
                    <a:lumMod val="75000"/>
                  </a:schemeClr>
                </a:solidFill>
                <a:latin typeface="+mj-lt"/>
                <a:cs typeface="Courier New" pitchFamily="49" charset="0"/>
              </a:rPr>
              <a:t>send</a:t>
            </a:r>
            <a:endParaRPr lang="fr-FR" sz="1800" b="1" dirty="0" smtClean="0">
              <a:solidFill>
                <a:schemeClr val="tx2">
                  <a:lumMod val="75000"/>
                </a:schemeClr>
              </a:solidFill>
              <a:latin typeface="+mj-lt"/>
              <a:cs typeface="Courier New" pitchFamily="49" charset="0"/>
            </a:endParaRPr>
          </a:p>
          <a:p>
            <a:pPr marL="0" indent="0">
              <a:spcBef>
                <a:spcPts val="0"/>
              </a:spcBef>
              <a:buNone/>
            </a:pPr>
            <a:endParaRPr lang="fr-FR" sz="1800" dirty="0" smtClean="0">
              <a:latin typeface="+mj-lt"/>
              <a:cs typeface="Courier New" pitchFamily="49" charset="0"/>
            </a:endParaRPr>
          </a:p>
        </p:txBody>
      </p:sp>
    </p:spTree>
    <p:extLst>
      <p:ext uri="{BB962C8B-B14F-4D97-AF65-F5344CB8AC3E}">
        <p14:creationId xmlns:p14="http://schemas.microsoft.com/office/powerpoint/2010/main" val="1802939432"/>
      </p:ext>
    </p:extLst>
  </p:cSld>
  <p:clrMapOvr>
    <a:masterClrMapping/>
  </p:clrMapOvr>
  <p:transition spd="slow">
    <p:wipe dir="d"/>
  </p:transition>
  <p:timing>
    <p:tnLst>
      <p:par>
        <p:cT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a:t>
            </a:r>
            <a:r>
              <a:rPr lang="fr-FR" sz="2800" b="1" i="1" dirty="0" smtClean="0">
                <a:solidFill>
                  <a:schemeClr val="accent2">
                    <a:lumMod val="75000"/>
                  </a:schemeClr>
                </a:solidFill>
              </a:rPr>
              <a:t>Le script Ajax </a:t>
            </a:r>
            <a:br>
              <a:rPr lang="fr-FR" sz="2800" b="1" i="1" dirty="0" smtClean="0">
                <a:solidFill>
                  <a:schemeClr val="accent2">
                    <a:lumMod val="75000"/>
                  </a:schemeClr>
                </a:solidFill>
              </a:rPr>
            </a:br>
            <a:r>
              <a:rPr lang="fr-FR" sz="2800" b="1" i="1" dirty="0" smtClean="0">
                <a:solidFill>
                  <a:schemeClr val="accent2">
                    <a:lumMod val="75000"/>
                  </a:schemeClr>
                </a:solidFill>
              </a:rPr>
              <a:t>Détail du script  6 - le script PHP</a:t>
            </a:r>
            <a:endParaRPr lang="fr-FR" sz="2800" b="1" i="1" dirty="0">
              <a:solidFill>
                <a:schemeClr val="accent2">
                  <a:lumMod val="75000"/>
                </a:schemeClr>
              </a:solidFill>
            </a:endParaRPr>
          </a:p>
        </p:txBody>
      </p:sp>
      <p:sp>
        <p:nvSpPr>
          <p:cNvPr id="3" name="Espace réservé du contenu 2"/>
          <p:cNvSpPr>
            <a:spLocks noGrp="1"/>
          </p:cNvSpPr>
          <p:nvPr>
            <p:ph idx="1"/>
          </p:nvPr>
        </p:nvSpPr>
        <p:spPr>
          <a:xfrm>
            <a:off x="794792" y="1412776"/>
            <a:ext cx="8274496" cy="5256584"/>
          </a:xfrm>
        </p:spPr>
        <p:txBody>
          <a:bodyPr numCol="1">
            <a:normAutofit/>
          </a:bodyPr>
          <a:lstStyle/>
          <a:p>
            <a:pPr marL="0" indent="0">
              <a:spcBef>
                <a:spcPts val="0"/>
              </a:spcBef>
              <a:buNone/>
            </a:pPr>
            <a:r>
              <a:rPr lang="fr-FR" sz="1800" b="1" dirty="0">
                <a:solidFill>
                  <a:schemeClr val="accent2">
                    <a:lumMod val="75000"/>
                  </a:schemeClr>
                </a:solidFill>
                <a:latin typeface="Courier New" pitchFamily="49" charset="0"/>
                <a:cs typeface="Courier New" pitchFamily="49" charset="0"/>
              </a:rPr>
              <a:t>&lt;?PHP</a:t>
            </a:r>
          </a:p>
          <a:p>
            <a:pPr marL="0" indent="0">
              <a:spcBef>
                <a:spcPts val="0"/>
              </a:spcBef>
              <a:buNone/>
            </a:pPr>
            <a:r>
              <a:rPr lang="fr-FR" sz="1800" b="1" dirty="0" err="1">
                <a:latin typeface="Courier New" pitchFamily="49" charset="0"/>
                <a:cs typeface="Courier New" pitchFamily="49" charset="0"/>
              </a:rPr>
              <a:t>session_start</a:t>
            </a:r>
            <a:r>
              <a:rPr lang="fr-FR" sz="1800" b="1" dirty="0">
                <a:latin typeface="Courier New" pitchFamily="49" charset="0"/>
                <a:cs typeface="Courier New" pitchFamily="49" charset="0"/>
              </a:rPr>
              <a:t>();</a:t>
            </a:r>
          </a:p>
          <a:p>
            <a:pPr marL="0" indent="0">
              <a:spcBef>
                <a:spcPts val="0"/>
              </a:spcBef>
              <a:buNone/>
            </a:pPr>
            <a:r>
              <a:rPr lang="fr-FR" sz="1800" b="1" dirty="0">
                <a:solidFill>
                  <a:schemeClr val="accent1">
                    <a:lumMod val="75000"/>
                  </a:schemeClr>
                </a:solidFill>
                <a:latin typeface="Courier New" pitchFamily="49" charset="0"/>
                <a:cs typeface="Courier New" pitchFamily="49" charset="0"/>
              </a:rPr>
              <a:t>header('Content-type: </a:t>
            </a:r>
            <a:r>
              <a:rPr lang="fr-FR" sz="1800" b="1" dirty="0" err="1">
                <a:solidFill>
                  <a:schemeClr val="accent1">
                    <a:lumMod val="75000"/>
                  </a:schemeClr>
                </a:solidFill>
                <a:latin typeface="Courier New" pitchFamily="49" charset="0"/>
                <a:cs typeface="Courier New" pitchFamily="49" charset="0"/>
              </a:rPr>
              <a:t>text</a:t>
            </a:r>
            <a:r>
              <a:rPr lang="fr-FR" sz="1800" b="1" dirty="0">
                <a:solidFill>
                  <a:schemeClr val="accent1">
                    <a:lumMod val="75000"/>
                  </a:schemeClr>
                </a:solidFill>
                <a:latin typeface="Courier New" pitchFamily="49" charset="0"/>
                <a:cs typeface="Courier New" pitchFamily="49" charset="0"/>
              </a:rPr>
              <a:t>/HTML; </a:t>
            </a:r>
            <a:r>
              <a:rPr lang="fr-FR" sz="1800" b="1" dirty="0" err="1">
                <a:solidFill>
                  <a:schemeClr val="accent1">
                    <a:lumMod val="75000"/>
                  </a:schemeClr>
                </a:solidFill>
                <a:latin typeface="Courier New" pitchFamily="49" charset="0"/>
                <a:cs typeface="Courier New" pitchFamily="49" charset="0"/>
              </a:rPr>
              <a:t>charset</a:t>
            </a:r>
            <a:r>
              <a:rPr lang="fr-FR" sz="1800" b="1" dirty="0">
                <a:solidFill>
                  <a:schemeClr val="accent1">
                    <a:lumMod val="75000"/>
                  </a:schemeClr>
                </a:solidFill>
                <a:latin typeface="Courier New" pitchFamily="49" charset="0"/>
                <a:cs typeface="Courier New" pitchFamily="49" charset="0"/>
              </a:rPr>
              <a:t>=UTF-8');</a:t>
            </a:r>
          </a:p>
          <a:p>
            <a:pPr marL="0" indent="0">
              <a:spcBef>
                <a:spcPts val="0"/>
              </a:spcBef>
              <a:buNone/>
            </a:pPr>
            <a:r>
              <a:rPr lang="fr-FR" sz="1800" b="1" dirty="0" err="1">
                <a:latin typeface="Courier New" pitchFamily="49" charset="0"/>
                <a:cs typeface="Courier New" pitchFamily="49" charset="0"/>
              </a:rPr>
              <a:t>echo</a:t>
            </a:r>
            <a:r>
              <a:rPr lang="fr-FR" sz="1800" b="1" dirty="0">
                <a:latin typeface="Courier New" pitchFamily="49" charset="0"/>
                <a:cs typeface="Courier New" pitchFamily="49" charset="0"/>
              </a:rPr>
              <a:t> "Rien de sert de courir, il faut partir à point.";</a:t>
            </a:r>
          </a:p>
          <a:p>
            <a:pPr marL="0" indent="0">
              <a:spcBef>
                <a:spcPts val="0"/>
              </a:spcBef>
              <a:buNone/>
            </a:pPr>
            <a:r>
              <a:rPr lang="fr-FR" sz="1800" b="1" dirty="0">
                <a:solidFill>
                  <a:schemeClr val="accent2">
                    <a:lumMod val="75000"/>
                  </a:schemeClr>
                </a:solidFill>
                <a:latin typeface="Courier New" pitchFamily="49" charset="0"/>
                <a:cs typeface="Courier New" pitchFamily="49" charset="0"/>
              </a:rPr>
              <a:t>?&gt;</a:t>
            </a:r>
          </a:p>
          <a:p>
            <a:pPr marL="0" indent="0">
              <a:spcBef>
                <a:spcPts val="0"/>
              </a:spcBef>
              <a:buNone/>
            </a:pPr>
            <a:r>
              <a:rPr lang="fr-FR" sz="1800" dirty="0" smtClean="0">
                <a:latin typeface="+mj-lt"/>
                <a:cs typeface="Courier New" pitchFamily="49" charset="0"/>
              </a:rPr>
              <a:t>l'instruction header sert à indiquer au serveur avec quel jeu de caractères le script travaille.</a:t>
            </a:r>
          </a:p>
          <a:p>
            <a:pPr marL="0" indent="0">
              <a:spcBef>
                <a:spcPts val="0"/>
              </a:spcBef>
              <a:buNone/>
            </a:pPr>
            <a:r>
              <a:rPr lang="fr-FR" sz="1800" dirty="0" smtClean="0">
                <a:latin typeface="+mj-lt"/>
                <a:cs typeface="Courier New" pitchFamily="49" charset="0"/>
              </a:rPr>
              <a:t>Il est conseillé d'enregistré le script en UTF-8 sans BOM car un BOM en tête de fichier empêche l'instruction </a:t>
            </a:r>
            <a:r>
              <a:rPr lang="fr-FR" sz="1800" dirty="0" err="1" smtClean="0">
                <a:latin typeface="+mj-lt"/>
                <a:cs typeface="Courier New" pitchFamily="49" charset="0"/>
              </a:rPr>
              <a:t>session_start</a:t>
            </a:r>
            <a:r>
              <a:rPr lang="fr-FR" sz="1800" dirty="0" smtClean="0">
                <a:latin typeface="+mj-lt"/>
                <a:cs typeface="Courier New" pitchFamily="49" charset="0"/>
              </a:rPr>
              <a:t>() de fonctionner !</a:t>
            </a:r>
          </a:p>
          <a:p>
            <a:pPr marL="0" indent="0">
              <a:spcBef>
                <a:spcPts val="0"/>
              </a:spcBef>
              <a:buNone/>
            </a:pPr>
            <a:r>
              <a:rPr lang="fr-FR" sz="1800" dirty="0" smtClean="0">
                <a:latin typeface="+mj-lt"/>
                <a:cs typeface="Courier New" pitchFamily="49" charset="0"/>
              </a:rPr>
              <a:t>Dans le cas ou des paramètres sont envoyés par la requête, ils peuvent récupérés par autant de :</a:t>
            </a:r>
          </a:p>
          <a:p>
            <a:pPr marL="0" indent="0">
              <a:spcBef>
                <a:spcPts val="0"/>
              </a:spcBef>
              <a:buNone/>
            </a:pPr>
            <a:r>
              <a:rPr lang="fr-FR" sz="1800" b="1" dirty="0">
                <a:latin typeface="Courier New" pitchFamily="49" charset="0"/>
                <a:cs typeface="Courier New" pitchFamily="49" charset="0"/>
              </a:rPr>
              <a:t>if (</a:t>
            </a:r>
            <a:r>
              <a:rPr lang="fr-FR" sz="1800" b="1" dirty="0" err="1">
                <a:latin typeface="Courier New" pitchFamily="49" charset="0"/>
                <a:cs typeface="Courier New" pitchFamily="49" charset="0"/>
              </a:rPr>
              <a:t>isset</a:t>
            </a:r>
            <a:r>
              <a:rPr lang="fr-FR" sz="1800" b="1" dirty="0">
                <a:latin typeface="Courier New" pitchFamily="49" charset="0"/>
                <a:cs typeface="Courier New" pitchFamily="49" charset="0"/>
              </a:rPr>
              <a:t>($_POST[</a:t>
            </a:r>
            <a:r>
              <a:rPr lang="fr-FR" sz="1800" b="1" dirty="0" smtClean="0">
                <a:latin typeface="Courier New" pitchFamily="49" charset="0"/>
                <a:cs typeface="Courier New" pitchFamily="49" charset="0"/>
              </a:rPr>
              <a:t>'nomparam1'])) </a:t>
            </a:r>
            <a:r>
              <a:rPr lang="fr-FR" sz="1800" b="1" dirty="0">
                <a:latin typeface="Courier New" pitchFamily="49" charset="0"/>
                <a:cs typeface="Courier New" pitchFamily="49" charset="0"/>
              </a:rPr>
              <a:t>{</a:t>
            </a:r>
          </a:p>
          <a:p>
            <a:pPr marL="0" indent="0">
              <a:spcBef>
                <a:spcPts val="0"/>
              </a:spcBef>
              <a:buNone/>
            </a:pPr>
            <a:r>
              <a:rPr lang="fr-FR" sz="1800" b="1" dirty="0">
                <a:latin typeface="Courier New" pitchFamily="49" charset="0"/>
                <a:cs typeface="Courier New" pitchFamily="49" charset="0"/>
              </a:rPr>
              <a:t>	</a:t>
            </a:r>
            <a:r>
              <a:rPr lang="fr-FR" sz="1800" b="1" dirty="0" smtClean="0">
                <a:latin typeface="Courier New" pitchFamily="49" charset="0"/>
                <a:cs typeface="Courier New" pitchFamily="49" charset="0"/>
              </a:rPr>
              <a:t>$</a:t>
            </a:r>
            <a:r>
              <a:rPr lang="fr-FR" sz="1800" b="1" dirty="0">
                <a:latin typeface="Courier New" pitchFamily="49" charset="0"/>
                <a:cs typeface="Courier New" pitchFamily="49" charset="0"/>
              </a:rPr>
              <a:t>nomparam1</a:t>
            </a:r>
            <a:r>
              <a:rPr lang="fr-FR" sz="1800" b="1" dirty="0" smtClean="0">
                <a:latin typeface="Courier New" pitchFamily="49" charset="0"/>
                <a:cs typeface="Courier New" pitchFamily="49" charset="0"/>
              </a:rPr>
              <a:t> </a:t>
            </a:r>
            <a:r>
              <a:rPr lang="fr-FR" sz="1800" b="1" dirty="0">
                <a:latin typeface="Courier New" pitchFamily="49" charset="0"/>
                <a:cs typeface="Courier New" pitchFamily="49" charset="0"/>
              </a:rPr>
              <a:t>= $_POST</a:t>
            </a:r>
            <a:r>
              <a:rPr lang="fr-FR" sz="1800" b="1" dirty="0" smtClean="0">
                <a:latin typeface="Courier New" pitchFamily="49" charset="0"/>
                <a:cs typeface="Courier New" pitchFamily="49" charset="0"/>
              </a:rPr>
              <a:t>['</a:t>
            </a:r>
            <a:r>
              <a:rPr lang="fr-FR" sz="1800" b="1" dirty="0">
                <a:latin typeface="Courier New" pitchFamily="49" charset="0"/>
                <a:cs typeface="Courier New" pitchFamily="49" charset="0"/>
              </a:rPr>
              <a:t>nomparam1</a:t>
            </a:r>
            <a:r>
              <a:rPr lang="fr-FR" sz="1800" b="1" dirty="0" smtClean="0">
                <a:latin typeface="Courier New" pitchFamily="49" charset="0"/>
                <a:cs typeface="Courier New" pitchFamily="49" charset="0"/>
              </a:rPr>
              <a:t>'];</a:t>
            </a:r>
            <a:endParaRPr lang="fr-FR" sz="1800" b="1" dirty="0">
              <a:latin typeface="Courier New" pitchFamily="49" charset="0"/>
              <a:cs typeface="Courier New" pitchFamily="49" charset="0"/>
            </a:endParaRPr>
          </a:p>
          <a:p>
            <a:pPr marL="0" indent="0">
              <a:spcBef>
                <a:spcPts val="0"/>
              </a:spcBef>
              <a:buNone/>
            </a:pPr>
            <a:r>
              <a:rPr lang="fr-FR" sz="1800" b="1" dirty="0">
                <a:latin typeface="Courier New" pitchFamily="49" charset="0"/>
                <a:cs typeface="Courier New" pitchFamily="49" charset="0"/>
              </a:rPr>
              <a:t>	</a:t>
            </a:r>
            <a:r>
              <a:rPr lang="fr-FR" sz="1800" b="1" dirty="0" err="1">
                <a:latin typeface="Courier New" pitchFamily="49" charset="0"/>
                <a:cs typeface="Courier New" pitchFamily="49" charset="0"/>
              </a:rPr>
              <a:t>unset</a:t>
            </a:r>
            <a:r>
              <a:rPr lang="fr-FR" sz="1800" b="1" dirty="0">
                <a:latin typeface="Courier New" pitchFamily="49" charset="0"/>
                <a:cs typeface="Courier New" pitchFamily="49" charset="0"/>
              </a:rPr>
              <a:t> ($_POST</a:t>
            </a:r>
            <a:r>
              <a:rPr lang="fr-FR" sz="1800" b="1" dirty="0" smtClean="0">
                <a:latin typeface="Courier New" pitchFamily="49" charset="0"/>
                <a:cs typeface="Courier New" pitchFamily="49" charset="0"/>
              </a:rPr>
              <a:t>['</a:t>
            </a:r>
            <a:r>
              <a:rPr lang="fr-FR" sz="1800" b="1" dirty="0">
                <a:latin typeface="Courier New" pitchFamily="49" charset="0"/>
                <a:cs typeface="Courier New" pitchFamily="49" charset="0"/>
              </a:rPr>
              <a:t>nomparam1</a:t>
            </a:r>
            <a:r>
              <a:rPr lang="fr-FR" sz="1800" b="1" dirty="0" smtClean="0">
                <a:latin typeface="Courier New" pitchFamily="49" charset="0"/>
                <a:cs typeface="Courier New" pitchFamily="49" charset="0"/>
              </a:rPr>
              <a:t>']);</a:t>
            </a:r>
            <a:endParaRPr lang="fr-FR" sz="1800" b="1" dirty="0">
              <a:latin typeface="Courier New" pitchFamily="49" charset="0"/>
              <a:cs typeface="Courier New" pitchFamily="49" charset="0"/>
            </a:endParaRPr>
          </a:p>
          <a:p>
            <a:pPr marL="0" indent="0">
              <a:spcBef>
                <a:spcPts val="0"/>
              </a:spcBef>
              <a:buNone/>
            </a:pPr>
            <a:r>
              <a:rPr lang="fr-FR" sz="1800" b="1" dirty="0">
                <a:latin typeface="Courier New" pitchFamily="49" charset="0"/>
                <a:cs typeface="Courier New" pitchFamily="49" charset="0"/>
              </a:rPr>
              <a:t>}</a:t>
            </a:r>
            <a:endParaRPr lang="fr-FR" sz="1800" b="1" dirty="0" smtClean="0">
              <a:latin typeface="Courier New" pitchFamily="49" charset="0"/>
              <a:cs typeface="Courier New" pitchFamily="49" charset="0"/>
            </a:endParaRPr>
          </a:p>
          <a:p>
            <a:pPr marL="0" indent="0">
              <a:spcBef>
                <a:spcPts val="0"/>
              </a:spcBef>
              <a:buNone/>
            </a:pPr>
            <a:r>
              <a:rPr lang="fr-FR" sz="1800" dirty="0" smtClean="0">
                <a:latin typeface="+mj-lt"/>
                <a:cs typeface="Courier New" pitchFamily="49" charset="0"/>
              </a:rPr>
              <a:t>que nécessaire.</a:t>
            </a:r>
          </a:p>
          <a:p>
            <a:pPr marL="0" indent="0">
              <a:spcBef>
                <a:spcPts val="0"/>
              </a:spcBef>
              <a:buNone/>
            </a:pPr>
            <a:r>
              <a:rPr lang="fr-FR" sz="1800" dirty="0" smtClean="0">
                <a:latin typeface="+mj-lt"/>
                <a:cs typeface="Courier New" pitchFamily="49" charset="0"/>
              </a:rPr>
              <a:t>La réponse à envoyer sera le flux engendré par toutes les commandes '</a:t>
            </a:r>
            <a:r>
              <a:rPr lang="fr-FR" sz="1800" dirty="0" err="1" smtClean="0">
                <a:latin typeface="+mj-lt"/>
                <a:cs typeface="Courier New" pitchFamily="49" charset="0"/>
              </a:rPr>
              <a:t>echo</a:t>
            </a:r>
            <a:r>
              <a:rPr lang="fr-FR" sz="1800" dirty="0" smtClean="0">
                <a:latin typeface="+mj-lt"/>
                <a:cs typeface="Courier New" pitchFamily="49" charset="0"/>
              </a:rPr>
              <a:t>' ou '</a:t>
            </a:r>
            <a:r>
              <a:rPr lang="fr-FR" sz="1800" dirty="0" err="1" smtClean="0">
                <a:latin typeface="+mj-lt"/>
                <a:cs typeface="Courier New" pitchFamily="49" charset="0"/>
              </a:rPr>
              <a:t>print</a:t>
            </a:r>
            <a:r>
              <a:rPr lang="fr-FR" sz="1800" dirty="0" smtClean="0">
                <a:latin typeface="+mj-lt"/>
                <a:cs typeface="Courier New" pitchFamily="49" charset="0"/>
              </a:rPr>
              <a:t>' que le script aura exécutées.</a:t>
            </a:r>
            <a:endParaRPr lang="fr-FR" sz="1800" dirty="0">
              <a:latin typeface="+mj-lt"/>
              <a:cs typeface="Courier New" pitchFamily="49" charset="0"/>
            </a:endParaRPr>
          </a:p>
        </p:txBody>
      </p:sp>
    </p:spTree>
    <p:extLst>
      <p:ext uri="{BB962C8B-B14F-4D97-AF65-F5344CB8AC3E}">
        <p14:creationId xmlns:p14="http://schemas.microsoft.com/office/powerpoint/2010/main" val="3423024745"/>
      </p:ext>
    </p:extLst>
  </p:cSld>
  <p:clrMapOvr>
    <a:masterClrMapping/>
  </p:clrMapOvr>
  <p:transition spd="slow">
    <p:wipe dir="d"/>
  </p:transition>
  <p:timing>
    <p:tnLst>
      <p:par>
        <p:cTn id="1" dur="indefinite" restart="never" nodeType="tmRoot"/>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load</a:t>
            </a:r>
            <a:r>
              <a:rPr lang="fr-FR" sz="2800" b="1" i="1" dirty="0" smtClean="0">
                <a:solidFill>
                  <a:schemeClr val="accent2">
                    <a:lumMod val="75000"/>
                  </a:schemeClr>
                </a:solidFill>
              </a:rPr>
              <a:t>(</a:t>
            </a:r>
            <a:r>
              <a:rPr lang="fr-FR" sz="2800" b="1" i="1" dirty="0" smtClean="0">
                <a:solidFill>
                  <a:schemeClr val="tx2">
                    <a:lumMod val="75000"/>
                  </a:schemeClr>
                </a:solidFill>
              </a:rPr>
              <a:t>url[,data][,fonction()]</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a:t>L'AJAX est assez compliqué sans </a:t>
            </a:r>
            <a:r>
              <a:rPr lang="fr-FR" sz="2000" dirty="0" err="1"/>
              <a:t>jQuery</a:t>
            </a:r>
            <a:r>
              <a:rPr lang="fr-FR" sz="2000" dirty="0"/>
              <a:t> mais </a:t>
            </a:r>
            <a:r>
              <a:rPr lang="fr-FR" sz="2000" dirty="0" err="1"/>
              <a:t>jQuery</a:t>
            </a:r>
            <a:r>
              <a:rPr lang="fr-FR" sz="2000" dirty="0"/>
              <a:t> permet de rendre certaines </a:t>
            </a:r>
            <a:r>
              <a:rPr lang="fr-FR" sz="2000" dirty="0" smtClean="0"/>
              <a:t>fonctionnalités </a:t>
            </a:r>
            <a:r>
              <a:rPr lang="fr-FR" sz="2000" dirty="0"/>
              <a:t>de l'AJAX relativement simple</a:t>
            </a:r>
            <a:r>
              <a:rPr lang="fr-FR" sz="2000" dirty="0" smtClean="0"/>
              <a:t>.</a:t>
            </a:r>
          </a:p>
          <a:p>
            <a:pPr marL="0" indent="0">
              <a:buNone/>
            </a:pPr>
            <a:r>
              <a:rPr lang="fr-FR" sz="2000" dirty="0" smtClean="0"/>
              <a:t>La méthode </a:t>
            </a:r>
            <a:r>
              <a:rPr lang="fr-FR" sz="2000" b="1" dirty="0" err="1" smtClean="0">
                <a:solidFill>
                  <a:schemeClr val="accent2">
                    <a:lumMod val="75000"/>
                  </a:schemeClr>
                </a:solidFill>
              </a:rPr>
              <a:t>load</a:t>
            </a:r>
            <a:r>
              <a:rPr lang="fr-FR" sz="2000" b="1" dirty="0" smtClean="0">
                <a:solidFill>
                  <a:schemeClr val="accent2">
                    <a:lumMod val="75000"/>
                  </a:schemeClr>
                </a:solidFill>
              </a:rPr>
              <a:t>() </a:t>
            </a:r>
            <a:r>
              <a:rPr lang="fr-FR" sz="2000" dirty="0" smtClean="0"/>
              <a:t>permet de charger des données depuis le serveur et de les placer dans la page HTML dans l'élément voulu.</a:t>
            </a:r>
          </a:p>
          <a:p>
            <a:pPr marL="0" indent="0">
              <a:buNone/>
            </a:pPr>
            <a:endParaRPr lang="fr-FR" sz="2000" dirty="0"/>
          </a:p>
          <a:p>
            <a:pPr marL="0" indent="0">
              <a:buNone/>
            </a:pPr>
            <a:r>
              <a:rPr lang="fr-FR" sz="2000" b="1" dirty="0" smtClean="0">
                <a:solidFill>
                  <a:schemeClr val="tx2">
                    <a:lumMod val="75000"/>
                  </a:schemeClr>
                </a:solidFill>
              </a:rPr>
              <a:t>url :</a:t>
            </a:r>
          </a:p>
          <a:p>
            <a:pPr marL="0" indent="0">
              <a:buNone/>
            </a:pPr>
            <a:r>
              <a:rPr lang="fr-FR" sz="2000" dirty="0" smtClean="0"/>
              <a:t>Une chaîne de caractères contenant l'adresse URL du fichier recherché.</a:t>
            </a:r>
          </a:p>
          <a:p>
            <a:pPr marL="0" indent="0">
              <a:buNone/>
            </a:pPr>
            <a:r>
              <a:rPr lang="fr-FR" sz="2000" b="1" dirty="0" smtClean="0">
                <a:solidFill>
                  <a:schemeClr val="tx2">
                    <a:lumMod val="75000"/>
                  </a:schemeClr>
                </a:solidFill>
              </a:rPr>
              <a:t>data :</a:t>
            </a:r>
          </a:p>
          <a:p>
            <a:pPr marL="0" indent="0">
              <a:buNone/>
            </a:pPr>
            <a:r>
              <a:rPr lang="fr-FR" sz="2000" dirty="0" smtClean="0"/>
              <a:t>données sous la forme d'objets ou de chaînes de caractères à envoyer avec la requête.</a:t>
            </a:r>
          </a:p>
          <a:p>
            <a:pPr marL="0" indent="0">
              <a:buNone/>
            </a:pPr>
            <a:r>
              <a:rPr lang="fr-FR" sz="2000" b="1" dirty="0" err="1" smtClean="0">
                <a:solidFill>
                  <a:schemeClr val="tx2">
                    <a:lumMod val="75000"/>
                  </a:schemeClr>
                </a:solidFill>
              </a:rPr>
              <a:t>function</a:t>
            </a:r>
            <a:r>
              <a:rPr lang="fr-FR" sz="2000" b="1" dirty="0" smtClean="0">
                <a:solidFill>
                  <a:schemeClr val="tx2">
                    <a:lumMod val="75000"/>
                  </a:schemeClr>
                </a:solidFill>
              </a:rPr>
              <a:t>(</a:t>
            </a:r>
            <a:r>
              <a:rPr lang="fr-FR" sz="2000" b="1" dirty="0" err="1" smtClean="0">
                <a:solidFill>
                  <a:schemeClr val="tx2">
                    <a:lumMod val="75000"/>
                  </a:schemeClr>
                </a:solidFill>
              </a:rPr>
              <a:t>reponse</a:t>
            </a:r>
            <a:r>
              <a:rPr lang="fr-FR" sz="2000" b="1" dirty="0" smtClean="0">
                <a:solidFill>
                  <a:schemeClr val="tx2">
                    <a:lumMod val="75000"/>
                  </a:schemeClr>
                </a:solidFill>
              </a:rPr>
              <a:t>, </a:t>
            </a:r>
            <a:r>
              <a:rPr lang="fr-FR" sz="2000" b="1" dirty="0" err="1" smtClean="0">
                <a:solidFill>
                  <a:schemeClr val="tx2">
                    <a:lumMod val="75000"/>
                  </a:schemeClr>
                </a:solidFill>
              </a:rPr>
              <a:t>status</a:t>
            </a:r>
            <a:r>
              <a:rPr lang="fr-FR" sz="2000" b="1" dirty="0" smtClean="0">
                <a:solidFill>
                  <a:schemeClr val="tx2">
                    <a:lumMod val="75000"/>
                  </a:schemeClr>
                </a:solidFill>
              </a:rPr>
              <a:t>, </a:t>
            </a:r>
            <a:r>
              <a:rPr lang="fr-FR" sz="2000" b="1" dirty="0" err="1" smtClean="0">
                <a:solidFill>
                  <a:schemeClr val="tx2">
                    <a:lumMod val="75000"/>
                  </a:schemeClr>
                </a:solidFill>
              </a:rPr>
              <a:t>xhr</a:t>
            </a:r>
            <a:r>
              <a:rPr lang="fr-FR" sz="2000" b="1" dirty="0" smtClean="0">
                <a:solidFill>
                  <a:schemeClr val="tx2">
                    <a:lumMod val="75000"/>
                  </a:schemeClr>
                </a:solidFill>
              </a:rPr>
              <a:t>)</a:t>
            </a:r>
          </a:p>
          <a:p>
            <a:pPr marL="0" indent="0">
              <a:buNone/>
            </a:pPr>
            <a:r>
              <a:rPr lang="fr-FR" sz="2000" dirty="0" err="1" smtClean="0">
                <a:solidFill>
                  <a:schemeClr val="tx2">
                    <a:lumMod val="75000"/>
                  </a:schemeClr>
                </a:solidFill>
              </a:rPr>
              <a:t>reponse</a:t>
            </a:r>
            <a:r>
              <a:rPr lang="fr-FR" sz="2000" dirty="0" smtClean="0">
                <a:solidFill>
                  <a:schemeClr val="tx2">
                    <a:lumMod val="75000"/>
                  </a:schemeClr>
                </a:solidFill>
              </a:rPr>
              <a:t> : </a:t>
            </a:r>
            <a:r>
              <a:rPr lang="fr-FR" sz="2000" dirty="0" smtClean="0"/>
              <a:t>réponse du serveur (doit être vide si OK)</a:t>
            </a:r>
          </a:p>
          <a:p>
            <a:pPr marL="0" indent="0">
              <a:buNone/>
            </a:pPr>
            <a:r>
              <a:rPr lang="fr-FR" sz="2000" dirty="0" err="1" smtClean="0">
                <a:solidFill>
                  <a:schemeClr val="tx2">
                    <a:lumMod val="75000"/>
                  </a:schemeClr>
                </a:solidFill>
              </a:rPr>
              <a:t>status</a:t>
            </a:r>
            <a:r>
              <a:rPr lang="fr-FR" sz="2000" dirty="0" smtClean="0">
                <a:solidFill>
                  <a:schemeClr val="tx2">
                    <a:lumMod val="75000"/>
                  </a:schemeClr>
                </a:solidFill>
              </a:rPr>
              <a:t> : '</a:t>
            </a:r>
            <a:r>
              <a:rPr lang="fr-FR" sz="2000" dirty="0" err="1" smtClean="0">
                <a:solidFill>
                  <a:schemeClr val="tx2">
                    <a:lumMod val="75000"/>
                  </a:schemeClr>
                </a:solidFill>
              </a:rPr>
              <a:t>error</a:t>
            </a:r>
            <a:r>
              <a:rPr lang="fr-FR" sz="2000" dirty="0" smtClean="0">
                <a:solidFill>
                  <a:schemeClr val="tx2">
                    <a:lumMod val="75000"/>
                  </a:schemeClr>
                </a:solidFill>
              </a:rPr>
              <a:t>'</a:t>
            </a:r>
            <a:r>
              <a:rPr lang="fr-FR" sz="2000" dirty="0" smtClean="0"/>
              <a:t> si une anomalie est détectée.</a:t>
            </a:r>
          </a:p>
          <a:p>
            <a:pPr marL="0" indent="0">
              <a:buNone/>
            </a:pPr>
            <a:r>
              <a:rPr lang="fr-FR" sz="2000" dirty="0" err="1" smtClean="0">
                <a:solidFill>
                  <a:schemeClr val="tx2">
                    <a:lumMod val="75000"/>
                  </a:schemeClr>
                </a:solidFill>
              </a:rPr>
              <a:t>xhr</a:t>
            </a:r>
            <a:r>
              <a:rPr lang="fr-FR" sz="2000" dirty="0" smtClean="0">
                <a:solidFill>
                  <a:schemeClr val="tx2">
                    <a:lumMod val="75000"/>
                  </a:schemeClr>
                </a:solidFill>
              </a:rPr>
              <a:t> : </a:t>
            </a:r>
            <a:r>
              <a:rPr lang="fr-FR" sz="2000" dirty="0" smtClean="0"/>
              <a:t>objet </a:t>
            </a:r>
            <a:r>
              <a:rPr lang="fr-FR" sz="2000" dirty="0" err="1" smtClean="0"/>
              <a:t>ajax</a:t>
            </a:r>
            <a:r>
              <a:rPr lang="fr-FR" sz="2000" dirty="0" smtClean="0"/>
              <a:t> contenant les informations du résultat de la requête</a:t>
            </a:r>
            <a:endParaRPr lang="fr-FR" sz="2000" dirty="0"/>
          </a:p>
        </p:txBody>
      </p:sp>
    </p:spTree>
    <p:extLst>
      <p:ext uri="{BB962C8B-B14F-4D97-AF65-F5344CB8AC3E}">
        <p14:creationId xmlns:p14="http://schemas.microsoft.com/office/powerpoint/2010/main" val="1418501131"/>
      </p:ext>
    </p:extLst>
  </p:cSld>
  <p:clrMapOvr>
    <a:masterClrMapping/>
  </p:clrMapOvr>
  <p:transition spd="slow">
    <p:wipe dir="d"/>
  </p:transition>
  <p:timing>
    <p:tnLst>
      <p:par>
        <p:cT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load</a:t>
            </a:r>
            <a:r>
              <a:rPr lang="fr-FR" sz="2800" b="1" i="1" dirty="0" smtClean="0">
                <a:solidFill>
                  <a:schemeClr val="accent2">
                    <a:lumMod val="75000"/>
                  </a:schemeClr>
                </a:solidFill>
              </a:rPr>
              <a:t>(</a:t>
            </a:r>
            <a:r>
              <a:rPr lang="fr-FR" sz="2800" b="1" i="1" dirty="0" smtClean="0">
                <a:solidFill>
                  <a:schemeClr val="tx2">
                    <a:lumMod val="75000"/>
                  </a:schemeClr>
                </a:solidFill>
              </a:rPr>
              <a:t>url[,data][,fonction()]</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smtClean="0"/>
              <a:t>Exemple 1 : exemple198.html</a:t>
            </a:r>
          </a:p>
          <a:p>
            <a:pPr marL="0" indent="0">
              <a:buNone/>
            </a:pPr>
            <a:endParaRPr lang="fr-FR" sz="2000" dirty="0"/>
          </a:p>
          <a:p>
            <a:pPr marL="0" indent="0">
              <a:buNone/>
            </a:pPr>
            <a:r>
              <a:rPr lang="fr-FR" sz="2000" dirty="0"/>
              <a:t>&lt;body&gt;</a:t>
            </a:r>
          </a:p>
          <a:p>
            <a:pPr marL="0" indent="0">
              <a:buNone/>
            </a:pPr>
            <a:r>
              <a:rPr lang="fr-FR" sz="2000" dirty="0"/>
              <a:t>&lt;</a:t>
            </a:r>
            <a:r>
              <a:rPr lang="fr-FR" sz="2000" dirty="0" err="1"/>
              <a:t>button</a:t>
            </a:r>
            <a:r>
              <a:rPr lang="fr-FR" sz="2000" dirty="0"/>
              <a:t> id="connexion"&gt;Charger le code HTML&lt;/</a:t>
            </a:r>
            <a:r>
              <a:rPr lang="fr-FR" sz="2000" dirty="0" err="1"/>
              <a:t>button</a:t>
            </a:r>
            <a:r>
              <a:rPr lang="fr-FR" sz="2000" dirty="0"/>
              <a:t>&gt;&lt;/td&gt;&lt;td&gt;</a:t>
            </a:r>
          </a:p>
          <a:p>
            <a:pPr marL="0" indent="0">
              <a:buNone/>
            </a:pPr>
            <a:r>
              <a:rPr lang="fr-FR" sz="2000" dirty="0"/>
              <a:t>&lt;p&gt;Avant&lt;/p&gt;</a:t>
            </a:r>
          </a:p>
          <a:p>
            <a:pPr marL="0" indent="0">
              <a:buNone/>
            </a:pPr>
            <a:r>
              <a:rPr lang="fr-FR" sz="2000" dirty="0"/>
              <a:t>&lt;div id="log"&gt;Pas grand chose pour l'instant&lt;/div&gt;</a:t>
            </a:r>
          </a:p>
          <a:p>
            <a:pPr marL="0" indent="0">
              <a:buNone/>
            </a:pPr>
            <a:r>
              <a:rPr lang="fr-FR" sz="2000" dirty="0"/>
              <a:t>&lt;p&gt;Après&lt;/p&gt;</a:t>
            </a:r>
          </a:p>
          <a:p>
            <a:pPr marL="0" indent="0">
              <a:buNone/>
            </a:pPr>
            <a:r>
              <a:rPr lang="fr-FR" sz="2000" dirty="0"/>
              <a:t>&lt;script type="</a:t>
            </a:r>
            <a:r>
              <a:rPr lang="fr-FR" sz="2000" dirty="0" err="1"/>
              <a:t>text</a:t>
            </a:r>
            <a:r>
              <a:rPr lang="fr-FR" sz="2000" dirty="0"/>
              <a:t>/javascript"&gt;</a:t>
            </a:r>
          </a:p>
          <a:p>
            <a:pPr marL="0" indent="0">
              <a:buNone/>
            </a:pPr>
            <a:r>
              <a:rPr lang="fr-FR" sz="2000" b="1" dirty="0">
                <a:solidFill>
                  <a:schemeClr val="accent2">
                    <a:lumMod val="75000"/>
                  </a:schemeClr>
                </a:solidFill>
              </a:rPr>
              <a:t>$('#connexion').on('click', </a:t>
            </a:r>
            <a:r>
              <a:rPr lang="fr-FR" sz="2000" b="1" dirty="0" err="1">
                <a:solidFill>
                  <a:schemeClr val="accent2">
                    <a:lumMod val="75000"/>
                  </a:schemeClr>
                </a:solidFill>
              </a:rPr>
              <a:t>function</a:t>
            </a:r>
            <a:r>
              <a:rPr lang="fr-FR" sz="2000" b="1" dirty="0">
                <a:solidFill>
                  <a:schemeClr val="accent2">
                    <a:lumMod val="75000"/>
                  </a:schemeClr>
                </a:solidFill>
              </a:rPr>
              <a:t>() {</a:t>
            </a:r>
          </a:p>
          <a:p>
            <a:pPr marL="0" indent="0">
              <a:buNone/>
            </a:pPr>
            <a:r>
              <a:rPr lang="fr-FR" sz="2000" b="1" dirty="0">
                <a:solidFill>
                  <a:schemeClr val="accent2">
                    <a:lumMod val="75000"/>
                  </a:schemeClr>
                </a:solidFill>
              </a:rPr>
              <a:t>	$("#log").</a:t>
            </a:r>
            <a:r>
              <a:rPr lang="fr-FR" sz="2000" b="1" dirty="0" err="1">
                <a:solidFill>
                  <a:schemeClr val="accent2">
                    <a:lumMod val="75000"/>
                  </a:schemeClr>
                </a:solidFill>
              </a:rPr>
              <a:t>load</a:t>
            </a:r>
            <a:r>
              <a:rPr lang="fr-FR" sz="2000" b="1" dirty="0">
                <a:solidFill>
                  <a:schemeClr val="accent2">
                    <a:lumMod val="75000"/>
                  </a:schemeClr>
                </a:solidFill>
              </a:rPr>
              <a:t>("txt198.html");</a:t>
            </a:r>
          </a:p>
          <a:p>
            <a:pPr marL="0" indent="0">
              <a:buNone/>
            </a:pPr>
            <a:r>
              <a:rPr lang="fr-FR" sz="2000" b="1" dirty="0">
                <a:solidFill>
                  <a:schemeClr val="accent2">
                    <a:lumMod val="75000"/>
                  </a:schemeClr>
                </a:solidFill>
              </a:rPr>
              <a:t>});</a:t>
            </a:r>
          </a:p>
          <a:p>
            <a:pPr marL="0" indent="0">
              <a:buNone/>
            </a:pPr>
            <a:r>
              <a:rPr lang="fr-FR" sz="2000" dirty="0"/>
              <a:t>&lt;/script</a:t>
            </a:r>
            <a:r>
              <a:rPr lang="fr-FR" sz="2000" dirty="0" smtClean="0"/>
              <a:t>&gt;</a:t>
            </a:r>
          </a:p>
          <a:p>
            <a:pPr marL="0" indent="0">
              <a:buNone/>
            </a:pPr>
            <a:r>
              <a:rPr lang="fr-FR" sz="2000" dirty="0" smtClean="0"/>
              <a:t>&lt;/body&gt;</a:t>
            </a:r>
            <a:endParaRPr lang="fr-FR" sz="2000" dirty="0"/>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148064" y="3656286"/>
            <a:ext cx="3995936" cy="320171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75755765"/>
      </p:ext>
    </p:extLst>
  </p:cSld>
  <p:clrMapOvr>
    <a:masterClrMapping/>
  </p:clrMapOvr>
  <p:transition spd="slow">
    <p:wipe dir="d"/>
  </p:transition>
  <p:timing>
    <p:tnLst>
      <p:par>
        <p:cT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load</a:t>
            </a:r>
            <a:r>
              <a:rPr lang="fr-FR" sz="2800" b="1" i="1" dirty="0" smtClean="0">
                <a:solidFill>
                  <a:schemeClr val="accent2">
                    <a:lumMod val="75000"/>
                  </a:schemeClr>
                </a:solidFill>
              </a:rPr>
              <a:t>(</a:t>
            </a:r>
            <a:r>
              <a:rPr lang="fr-FR" sz="2800" b="1" i="1" dirty="0" smtClean="0">
                <a:solidFill>
                  <a:schemeClr val="tx2">
                    <a:lumMod val="75000"/>
                  </a:schemeClr>
                </a:solidFill>
              </a:rPr>
              <a:t>url[,data][,fonction()]</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smtClean="0"/>
              <a:t>Exemple 1 </a:t>
            </a:r>
            <a:r>
              <a:rPr lang="fr-FR" sz="2000" dirty="0"/>
              <a:t>: exemple198.html</a:t>
            </a:r>
            <a:endParaRPr lang="fr-FR" sz="2000" dirty="0" smtClean="0"/>
          </a:p>
          <a:p>
            <a:pPr marL="0" indent="0">
              <a:buNone/>
            </a:pPr>
            <a:endParaRPr lang="fr-FR" sz="2000" dirty="0"/>
          </a:p>
          <a:p>
            <a:pPr marL="0" indent="0">
              <a:buNone/>
            </a:pPr>
            <a:r>
              <a:rPr lang="fr-FR" sz="2000" dirty="0"/>
              <a:t>&lt;body&gt;</a:t>
            </a:r>
          </a:p>
          <a:p>
            <a:pPr marL="0" indent="0">
              <a:buNone/>
            </a:pPr>
            <a:r>
              <a:rPr lang="fr-FR" sz="2000" dirty="0"/>
              <a:t>&lt;</a:t>
            </a:r>
            <a:r>
              <a:rPr lang="fr-FR" sz="2000" dirty="0" err="1"/>
              <a:t>button</a:t>
            </a:r>
            <a:r>
              <a:rPr lang="fr-FR" sz="2000" dirty="0"/>
              <a:t> id="connexion"&gt;Charger le code HTML&lt;/</a:t>
            </a:r>
            <a:r>
              <a:rPr lang="fr-FR" sz="2000" dirty="0" err="1"/>
              <a:t>button</a:t>
            </a:r>
            <a:r>
              <a:rPr lang="fr-FR" sz="2000" dirty="0"/>
              <a:t>&gt;&lt;/td&gt;&lt;td&gt;</a:t>
            </a:r>
          </a:p>
          <a:p>
            <a:pPr marL="0" indent="0">
              <a:buNone/>
            </a:pPr>
            <a:r>
              <a:rPr lang="fr-FR" sz="2000" dirty="0"/>
              <a:t>&lt;p&gt;Avant&lt;/p&gt;</a:t>
            </a:r>
          </a:p>
          <a:p>
            <a:pPr marL="0" indent="0">
              <a:buNone/>
            </a:pPr>
            <a:r>
              <a:rPr lang="fr-FR" sz="2000" dirty="0"/>
              <a:t>&lt;div id="log"&gt;Pas grand chose pour l'instant&lt;/div&gt;</a:t>
            </a:r>
          </a:p>
          <a:p>
            <a:pPr marL="0" indent="0">
              <a:buNone/>
            </a:pPr>
            <a:r>
              <a:rPr lang="fr-FR" sz="2000" dirty="0"/>
              <a:t>&lt;p&gt;Après&lt;/p&gt;</a:t>
            </a:r>
          </a:p>
          <a:p>
            <a:pPr marL="0" indent="0">
              <a:buNone/>
            </a:pPr>
            <a:r>
              <a:rPr lang="fr-FR" sz="2000" dirty="0"/>
              <a:t>&lt;script type="</a:t>
            </a:r>
            <a:r>
              <a:rPr lang="fr-FR" sz="2000" dirty="0" err="1"/>
              <a:t>text</a:t>
            </a:r>
            <a:r>
              <a:rPr lang="fr-FR" sz="2000" dirty="0"/>
              <a:t>/javascript"&gt;</a:t>
            </a:r>
          </a:p>
          <a:p>
            <a:pPr marL="0" indent="0">
              <a:buNone/>
            </a:pPr>
            <a:r>
              <a:rPr lang="fr-FR" sz="2000" b="1" dirty="0">
                <a:solidFill>
                  <a:schemeClr val="accent2">
                    <a:lumMod val="75000"/>
                  </a:schemeClr>
                </a:solidFill>
              </a:rPr>
              <a:t>$('#connexion').on('click', </a:t>
            </a:r>
            <a:r>
              <a:rPr lang="fr-FR" sz="2000" b="1" dirty="0" err="1">
                <a:solidFill>
                  <a:schemeClr val="accent2">
                    <a:lumMod val="75000"/>
                  </a:schemeClr>
                </a:solidFill>
              </a:rPr>
              <a:t>function</a:t>
            </a:r>
            <a:r>
              <a:rPr lang="fr-FR" sz="2000" b="1" dirty="0">
                <a:solidFill>
                  <a:schemeClr val="accent2">
                    <a:lumMod val="75000"/>
                  </a:schemeClr>
                </a:solidFill>
              </a:rPr>
              <a:t>() {</a:t>
            </a:r>
          </a:p>
          <a:p>
            <a:pPr marL="0" indent="0">
              <a:buNone/>
            </a:pPr>
            <a:r>
              <a:rPr lang="fr-FR" sz="2000" b="1" dirty="0">
                <a:solidFill>
                  <a:schemeClr val="accent2">
                    <a:lumMod val="75000"/>
                  </a:schemeClr>
                </a:solidFill>
              </a:rPr>
              <a:t>	$("#log").</a:t>
            </a:r>
            <a:r>
              <a:rPr lang="fr-FR" sz="2000" b="1" dirty="0" err="1">
                <a:solidFill>
                  <a:schemeClr val="accent2">
                    <a:lumMod val="75000"/>
                  </a:schemeClr>
                </a:solidFill>
              </a:rPr>
              <a:t>load</a:t>
            </a:r>
            <a:r>
              <a:rPr lang="fr-FR" sz="2000" b="1" dirty="0">
                <a:solidFill>
                  <a:schemeClr val="accent2">
                    <a:lumMod val="75000"/>
                  </a:schemeClr>
                </a:solidFill>
              </a:rPr>
              <a:t>("txt198.html");</a:t>
            </a:r>
          </a:p>
          <a:p>
            <a:pPr marL="0" indent="0">
              <a:buNone/>
            </a:pPr>
            <a:r>
              <a:rPr lang="fr-FR" sz="2000" b="1" dirty="0">
                <a:solidFill>
                  <a:schemeClr val="accent2">
                    <a:lumMod val="75000"/>
                  </a:schemeClr>
                </a:solidFill>
              </a:rPr>
              <a:t>});</a:t>
            </a:r>
          </a:p>
          <a:p>
            <a:pPr marL="0" indent="0">
              <a:buNone/>
            </a:pPr>
            <a:r>
              <a:rPr lang="fr-FR" sz="2000" dirty="0"/>
              <a:t>&lt;/script</a:t>
            </a:r>
            <a:r>
              <a:rPr lang="fr-FR" sz="2000" dirty="0" smtClean="0"/>
              <a:t>&gt;</a:t>
            </a:r>
          </a:p>
          <a:p>
            <a:pPr marL="0" indent="0">
              <a:buNone/>
            </a:pPr>
            <a:r>
              <a:rPr lang="fr-FR" sz="2000" dirty="0" smtClean="0"/>
              <a:t>&lt;/body&gt;</a:t>
            </a:r>
            <a:endParaRPr lang="fr-FR" sz="2000" dirty="0"/>
          </a:p>
        </p:txBody>
      </p:sp>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177096" y="3717032"/>
            <a:ext cx="3935735" cy="3153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9086759"/>
      </p:ext>
    </p:extLst>
  </p:cSld>
  <p:clrMapOvr>
    <a:masterClrMapping/>
  </p:clrMapOvr>
  <p:transition spd="slow">
    <p:wipe dir="d"/>
  </p:transition>
  <p:timing>
    <p:tnLst>
      <p:par>
        <p:cT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endParaRPr lang="fr-FR" sz="2000" dirty="0"/>
          </a:p>
        </p:txBody>
      </p:sp>
      <p:pic>
        <p:nvPicPr>
          <p:cNvPr id="3074"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11560" y="4770"/>
            <a:ext cx="8515537" cy="6823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4864459"/>
      </p:ext>
    </p:extLst>
  </p:cSld>
  <p:clrMapOvr>
    <a:masterClrMapping/>
  </p:clrMapOvr>
  <p:transition spd="slow">
    <p:wipe dir="d"/>
  </p:transition>
  <p:timing>
    <p:tnLst>
      <p:par>
        <p:cT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load</a:t>
            </a:r>
            <a:r>
              <a:rPr lang="fr-FR" sz="2800" b="1" i="1" dirty="0" smtClean="0">
                <a:solidFill>
                  <a:schemeClr val="accent2">
                    <a:lumMod val="75000"/>
                  </a:schemeClr>
                </a:solidFill>
              </a:rPr>
              <a:t>(</a:t>
            </a:r>
            <a:r>
              <a:rPr lang="fr-FR" sz="2800" b="1" i="1" dirty="0" smtClean="0">
                <a:solidFill>
                  <a:schemeClr val="tx2">
                    <a:lumMod val="75000"/>
                  </a:schemeClr>
                </a:solidFill>
              </a:rPr>
              <a:t>url[,data][,fonction()]</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smtClean="0"/>
              <a:t>Il est possible de spécifier la partie de la page html à charger et d'ignorer les autres éléments de la page :</a:t>
            </a:r>
          </a:p>
          <a:p>
            <a:pPr marL="0" indent="0">
              <a:buNone/>
            </a:pPr>
            <a:r>
              <a:rPr lang="fr-FR" sz="2000" dirty="0" smtClean="0"/>
              <a:t>Exemple 2 :</a:t>
            </a:r>
          </a:p>
          <a:p>
            <a:pPr marL="0" indent="0">
              <a:buNone/>
            </a:pPr>
            <a:r>
              <a:rPr lang="fr-FR" sz="2000" dirty="0" smtClean="0"/>
              <a:t>&lt;</a:t>
            </a:r>
            <a:r>
              <a:rPr lang="fr-FR" sz="2000" dirty="0"/>
              <a:t>body&gt;</a:t>
            </a:r>
          </a:p>
          <a:p>
            <a:pPr marL="0" indent="0">
              <a:buNone/>
            </a:pPr>
            <a:r>
              <a:rPr lang="fr-FR" sz="2000" dirty="0"/>
              <a:t>&lt;</a:t>
            </a:r>
            <a:r>
              <a:rPr lang="fr-FR" sz="2000" dirty="0" err="1"/>
              <a:t>button</a:t>
            </a:r>
            <a:r>
              <a:rPr lang="fr-FR" sz="2000" dirty="0"/>
              <a:t> id="connexion"&gt;Charger le code HTML&lt;/</a:t>
            </a:r>
            <a:r>
              <a:rPr lang="fr-FR" sz="2000" dirty="0" err="1"/>
              <a:t>button</a:t>
            </a:r>
            <a:r>
              <a:rPr lang="fr-FR" sz="2000" dirty="0"/>
              <a:t>&gt;&lt;/td&gt;&lt;td&gt;</a:t>
            </a:r>
          </a:p>
          <a:p>
            <a:pPr marL="0" indent="0">
              <a:buNone/>
            </a:pPr>
            <a:r>
              <a:rPr lang="fr-FR" sz="2000" dirty="0"/>
              <a:t>&lt;p&gt;Avant&lt;/p&gt;</a:t>
            </a:r>
          </a:p>
          <a:p>
            <a:pPr marL="0" indent="0">
              <a:buNone/>
            </a:pPr>
            <a:r>
              <a:rPr lang="fr-FR" sz="2000" dirty="0"/>
              <a:t>&lt;div id="log"&gt;Pas grand chose pour l'instant&lt;/div&gt;</a:t>
            </a:r>
          </a:p>
          <a:p>
            <a:pPr marL="0" indent="0">
              <a:buNone/>
            </a:pPr>
            <a:r>
              <a:rPr lang="fr-FR" sz="2000" dirty="0"/>
              <a:t>&lt;p&gt;Après&lt;/p&gt;</a:t>
            </a:r>
          </a:p>
          <a:p>
            <a:pPr marL="0" indent="0">
              <a:buNone/>
            </a:pPr>
            <a:r>
              <a:rPr lang="fr-FR" sz="2000" dirty="0"/>
              <a:t>&lt;script type="</a:t>
            </a:r>
            <a:r>
              <a:rPr lang="fr-FR" sz="2000" dirty="0" err="1"/>
              <a:t>text</a:t>
            </a:r>
            <a:r>
              <a:rPr lang="fr-FR" sz="2000" dirty="0"/>
              <a:t>/javascript"&gt;</a:t>
            </a:r>
          </a:p>
          <a:p>
            <a:pPr marL="0" indent="0">
              <a:buNone/>
            </a:pPr>
            <a:r>
              <a:rPr lang="fr-FR" sz="2000" b="1" dirty="0">
                <a:solidFill>
                  <a:schemeClr val="accent2">
                    <a:lumMod val="75000"/>
                  </a:schemeClr>
                </a:solidFill>
              </a:rPr>
              <a:t>$('#connexion').on('click', </a:t>
            </a:r>
            <a:r>
              <a:rPr lang="fr-FR" sz="2000" b="1" dirty="0" err="1">
                <a:solidFill>
                  <a:schemeClr val="accent2">
                    <a:lumMod val="75000"/>
                  </a:schemeClr>
                </a:solidFill>
              </a:rPr>
              <a:t>function</a:t>
            </a:r>
            <a:r>
              <a:rPr lang="fr-FR" sz="2000" b="1" dirty="0">
                <a:solidFill>
                  <a:schemeClr val="accent2">
                    <a:lumMod val="75000"/>
                  </a:schemeClr>
                </a:solidFill>
              </a:rPr>
              <a:t>() {</a:t>
            </a:r>
          </a:p>
          <a:p>
            <a:pPr marL="0" indent="0">
              <a:buNone/>
            </a:pPr>
            <a:r>
              <a:rPr lang="fr-FR" sz="2000" b="1" dirty="0">
                <a:solidFill>
                  <a:schemeClr val="accent2">
                    <a:lumMod val="75000"/>
                  </a:schemeClr>
                </a:solidFill>
              </a:rPr>
              <a:t>	$("#log").</a:t>
            </a:r>
            <a:r>
              <a:rPr lang="fr-FR" sz="2000" b="1" dirty="0" err="1">
                <a:solidFill>
                  <a:schemeClr val="accent2">
                    <a:lumMod val="75000"/>
                  </a:schemeClr>
                </a:solidFill>
              </a:rPr>
              <a:t>load</a:t>
            </a:r>
            <a:r>
              <a:rPr lang="fr-FR" sz="2000" b="1" dirty="0">
                <a:solidFill>
                  <a:schemeClr val="accent2">
                    <a:lumMod val="75000"/>
                  </a:schemeClr>
                </a:solidFill>
              </a:rPr>
              <a:t>("</a:t>
            </a:r>
            <a:r>
              <a:rPr lang="fr-FR" sz="2000" b="1" dirty="0" smtClean="0">
                <a:solidFill>
                  <a:schemeClr val="accent2">
                    <a:lumMod val="75000"/>
                  </a:schemeClr>
                </a:solidFill>
              </a:rPr>
              <a:t>txt198.html </a:t>
            </a:r>
            <a:r>
              <a:rPr lang="fr-FR" sz="2000" b="1" dirty="0" smtClean="0">
                <a:solidFill>
                  <a:schemeClr val="tx2">
                    <a:lumMod val="75000"/>
                  </a:schemeClr>
                </a:solidFill>
              </a:rPr>
              <a:t>#</a:t>
            </a:r>
            <a:r>
              <a:rPr lang="fr-FR" sz="2000" b="1" dirty="0" err="1" smtClean="0">
                <a:solidFill>
                  <a:schemeClr val="tx2">
                    <a:lumMod val="75000"/>
                  </a:schemeClr>
                </a:solidFill>
              </a:rPr>
              <a:t>entete</a:t>
            </a:r>
            <a:r>
              <a:rPr lang="fr-FR" sz="2000" b="1" dirty="0" smtClean="0">
                <a:solidFill>
                  <a:schemeClr val="accent2">
                    <a:lumMod val="75000"/>
                  </a:schemeClr>
                </a:solidFill>
              </a:rPr>
              <a:t>");</a:t>
            </a:r>
            <a:endParaRPr lang="fr-FR" sz="2000" b="1" dirty="0">
              <a:solidFill>
                <a:schemeClr val="accent2">
                  <a:lumMod val="75000"/>
                </a:schemeClr>
              </a:solidFill>
            </a:endParaRPr>
          </a:p>
          <a:p>
            <a:pPr marL="0" indent="0">
              <a:buNone/>
            </a:pPr>
            <a:r>
              <a:rPr lang="fr-FR" sz="2000" b="1" dirty="0">
                <a:solidFill>
                  <a:schemeClr val="accent2">
                    <a:lumMod val="75000"/>
                  </a:schemeClr>
                </a:solidFill>
              </a:rPr>
              <a:t>});</a:t>
            </a:r>
          </a:p>
          <a:p>
            <a:pPr marL="0" indent="0">
              <a:buNone/>
            </a:pPr>
            <a:r>
              <a:rPr lang="fr-FR" sz="2000" dirty="0"/>
              <a:t>&lt;/script</a:t>
            </a:r>
            <a:r>
              <a:rPr lang="fr-FR" sz="2000" dirty="0" smtClean="0"/>
              <a:t>&gt;</a:t>
            </a:r>
          </a:p>
          <a:p>
            <a:pPr marL="0" indent="0">
              <a:buNone/>
            </a:pPr>
            <a:r>
              <a:rPr lang="fr-FR" sz="2000" dirty="0" smtClean="0"/>
              <a:t>&lt;/body&gt;</a:t>
            </a:r>
            <a:endParaRPr lang="fr-FR" sz="2000" dirty="0"/>
          </a:p>
        </p:txBody>
      </p:sp>
      <p:cxnSp>
        <p:nvCxnSpPr>
          <p:cNvPr id="5" name="Connecteur droit avec flèche 4"/>
          <p:cNvCxnSpPr/>
          <p:nvPr/>
        </p:nvCxnSpPr>
        <p:spPr>
          <a:xfrm flipH="1">
            <a:off x="5364088" y="1772816"/>
            <a:ext cx="72008" cy="324036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3644193"/>
      </p:ext>
    </p:extLst>
  </p:cSld>
  <p:clrMapOvr>
    <a:masterClrMapping/>
  </p:clrMapOvr>
  <p:transition spd="slow">
    <p:wipe dir="d"/>
  </p:transition>
  <p:timing>
    <p:tnLst>
      <p:par>
        <p:cT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a:t>
            </a:r>
            <a:r>
              <a:rPr lang="fr-FR" sz="2800" b="1" i="1" dirty="0" smtClean="0">
                <a:solidFill>
                  <a:schemeClr val="accent2">
                    <a:lumMod val="75000"/>
                  </a:schemeClr>
                </a:solidFill>
              </a:rPr>
              <a:t>(</a:t>
            </a:r>
            <a:r>
              <a:rPr lang="fr-FR" sz="2800" b="1" i="1" dirty="0" smtClean="0">
                <a:solidFill>
                  <a:schemeClr val="tx2">
                    <a:lumMod val="75000"/>
                  </a:schemeClr>
                </a:solidFill>
              </a:rPr>
              <a:t>url[,paramètres]</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smtClean="0"/>
              <a:t>Cette méthode va permettre d'envoyer des informations au serveur afin qu'elles soient contrôlées puis traitées. En retour des informations sont envoyées du serveur sur le poste client pour faire état du résultat de la requête AJAX.</a:t>
            </a:r>
          </a:p>
          <a:p>
            <a:pPr marL="0" indent="0">
              <a:buNone/>
            </a:pPr>
            <a:r>
              <a:rPr lang="fr-FR" sz="2000" dirty="0" smtClean="0"/>
              <a:t>Deux syntaxes dont possibles :</a:t>
            </a:r>
          </a:p>
          <a:p>
            <a:pPr marL="0" indent="0">
              <a:buNone/>
            </a:pPr>
            <a:r>
              <a:rPr lang="fr-FR" sz="2000" b="1" i="1" dirty="0">
                <a:solidFill>
                  <a:schemeClr val="accent2">
                    <a:lumMod val="75000"/>
                  </a:schemeClr>
                </a:solidFill>
              </a:rPr>
              <a:t>$.</a:t>
            </a:r>
            <a:r>
              <a:rPr lang="fr-FR" sz="2000" b="1" i="1" dirty="0" err="1">
                <a:solidFill>
                  <a:schemeClr val="accent2">
                    <a:lumMod val="75000"/>
                  </a:schemeClr>
                </a:solidFill>
              </a:rPr>
              <a:t>ajax</a:t>
            </a:r>
            <a:r>
              <a:rPr lang="fr-FR" sz="2000" b="1" i="1" dirty="0">
                <a:solidFill>
                  <a:schemeClr val="accent2">
                    <a:lumMod val="75000"/>
                  </a:schemeClr>
                </a:solidFill>
              </a:rPr>
              <a:t>(</a:t>
            </a:r>
            <a:r>
              <a:rPr lang="fr-FR" sz="2000" b="1" i="1" dirty="0">
                <a:solidFill>
                  <a:schemeClr val="tx2">
                    <a:lumMod val="75000"/>
                  </a:schemeClr>
                </a:solidFill>
              </a:rPr>
              <a:t>url[,paramètres</a:t>
            </a:r>
            <a:r>
              <a:rPr lang="fr-FR" sz="2000" b="1" i="1" dirty="0" smtClean="0">
                <a:solidFill>
                  <a:schemeClr val="tx2">
                    <a:lumMod val="75000"/>
                  </a:schemeClr>
                </a:solidFill>
              </a:rPr>
              <a:t>]</a:t>
            </a:r>
            <a:r>
              <a:rPr lang="fr-FR" sz="2000" b="1" i="1" dirty="0" smtClean="0">
                <a:solidFill>
                  <a:schemeClr val="accent2">
                    <a:lumMod val="75000"/>
                  </a:schemeClr>
                </a:solidFill>
              </a:rPr>
              <a:t>)</a:t>
            </a:r>
          </a:p>
          <a:p>
            <a:pPr marL="0" indent="0">
              <a:buNone/>
            </a:pPr>
            <a:r>
              <a:rPr lang="fr-FR" sz="2000" i="1" dirty="0">
                <a:solidFill>
                  <a:schemeClr val="tx2">
                    <a:lumMod val="75000"/>
                  </a:schemeClr>
                </a:solidFill>
              </a:rPr>
              <a:t>url </a:t>
            </a:r>
            <a:r>
              <a:rPr lang="fr-FR" sz="2000" dirty="0" smtClean="0"/>
              <a:t>: Une </a:t>
            </a:r>
            <a:r>
              <a:rPr lang="fr-FR" sz="2000" dirty="0"/>
              <a:t>chaîne de caractères contenant l'adresse URL du fichier recherché.</a:t>
            </a:r>
          </a:p>
          <a:p>
            <a:pPr marL="0" indent="0">
              <a:buNone/>
            </a:pPr>
            <a:r>
              <a:rPr lang="fr-FR" sz="2000" i="1" dirty="0" smtClean="0">
                <a:solidFill>
                  <a:schemeClr val="tx2">
                    <a:lumMod val="75000"/>
                  </a:schemeClr>
                </a:solidFill>
              </a:rPr>
              <a:t>paramètres : </a:t>
            </a:r>
            <a:r>
              <a:rPr lang="fr-FR" sz="2000" dirty="0" smtClean="0"/>
              <a:t>optionnels, ce sont des couples de données (</a:t>
            </a:r>
            <a:r>
              <a:rPr lang="fr-FR" sz="2000" dirty="0" err="1" smtClean="0"/>
              <a:t>clé:valeur</a:t>
            </a:r>
            <a:r>
              <a:rPr lang="fr-FR" sz="2000" dirty="0" smtClean="0"/>
              <a:t>, ....) caractérisant la requête AJAX.</a:t>
            </a:r>
          </a:p>
          <a:p>
            <a:pPr marL="0" indent="0">
              <a:buNone/>
            </a:pPr>
            <a:r>
              <a:rPr lang="fr-FR" sz="2000" b="1" i="1" dirty="0" smtClean="0">
                <a:solidFill>
                  <a:schemeClr val="accent2">
                    <a:lumMod val="75000"/>
                  </a:schemeClr>
                </a:solidFill>
              </a:rPr>
              <a:t>$.</a:t>
            </a:r>
            <a:r>
              <a:rPr lang="fr-FR" sz="2000" b="1" i="1" dirty="0" err="1" smtClean="0">
                <a:solidFill>
                  <a:schemeClr val="accent2">
                    <a:lumMod val="75000"/>
                  </a:schemeClr>
                </a:solidFill>
              </a:rPr>
              <a:t>ajax</a:t>
            </a:r>
            <a:r>
              <a:rPr lang="fr-FR" sz="2000" b="1" i="1" dirty="0" smtClean="0">
                <a:solidFill>
                  <a:schemeClr val="accent2">
                    <a:lumMod val="75000"/>
                  </a:schemeClr>
                </a:solidFill>
              </a:rPr>
              <a:t>(</a:t>
            </a:r>
            <a:r>
              <a:rPr lang="fr-FR" sz="2000" b="1" i="1" dirty="0" smtClean="0">
                <a:solidFill>
                  <a:schemeClr val="tx2">
                    <a:lumMod val="75000"/>
                  </a:schemeClr>
                </a:solidFill>
              </a:rPr>
              <a:t>[paramètres]</a:t>
            </a:r>
            <a:r>
              <a:rPr lang="fr-FR" sz="2000" b="1" i="1" dirty="0" smtClean="0">
                <a:solidFill>
                  <a:schemeClr val="accent2">
                    <a:lumMod val="75000"/>
                  </a:schemeClr>
                </a:solidFill>
              </a:rPr>
              <a:t>)</a:t>
            </a:r>
          </a:p>
          <a:p>
            <a:pPr marL="0" indent="0">
              <a:buNone/>
            </a:pPr>
            <a:r>
              <a:rPr lang="fr-FR" sz="2000" dirty="0" smtClean="0"/>
              <a:t>Dans cette syntaxe, l'url est considérée comme un paramètre.</a:t>
            </a:r>
            <a:endParaRPr lang="fr-FR" sz="2000" dirty="0"/>
          </a:p>
        </p:txBody>
      </p:sp>
    </p:spTree>
    <p:extLst>
      <p:ext uri="{BB962C8B-B14F-4D97-AF65-F5344CB8AC3E}">
        <p14:creationId xmlns:p14="http://schemas.microsoft.com/office/powerpoint/2010/main" val="2560644021"/>
      </p:ext>
    </p:extLst>
  </p:cSld>
  <p:clrMapOvr>
    <a:masterClrMapping/>
  </p:clrMapOvr>
  <p:transition spd="slow">
    <p:wipe dir="d"/>
  </p:transition>
  <p:timing>
    <p:tnLst>
      <p:par>
        <p:cT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a:t>
            </a:r>
            <a:r>
              <a:rPr lang="fr-FR" sz="2800" b="1" i="1" dirty="0" smtClean="0">
                <a:solidFill>
                  <a:schemeClr val="accent2">
                    <a:lumMod val="75000"/>
                  </a:schemeClr>
                </a:solidFill>
              </a:rPr>
              <a:t>(</a:t>
            </a:r>
            <a:r>
              <a:rPr lang="fr-FR" sz="2800" b="1" i="1" dirty="0" smtClean="0">
                <a:solidFill>
                  <a:schemeClr val="tx2">
                    <a:lumMod val="75000"/>
                  </a:schemeClr>
                </a:solidFill>
              </a:rPr>
              <a:t>url[,paramètres]</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smtClean="0"/>
              <a:t>Il existe aujourd'hui plus de 30 paramètres différents.</a:t>
            </a:r>
          </a:p>
          <a:p>
            <a:pPr marL="0" indent="0">
              <a:buNone/>
            </a:pPr>
            <a:r>
              <a:rPr lang="fr-FR" sz="2000" dirty="0" smtClean="0"/>
              <a:t>Tout d'abord un schéma classique de requête AJAX avec </a:t>
            </a:r>
            <a:r>
              <a:rPr lang="fr-FR" sz="2000" dirty="0" err="1" smtClean="0"/>
              <a:t>jQuery</a:t>
            </a:r>
            <a:r>
              <a:rPr lang="fr-FR" sz="2000" dirty="0" smtClean="0"/>
              <a:t> qui fournit la structure simple de l'URL :</a:t>
            </a:r>
          </a:p>
          <a:p>
            <a:pPr marL="0" indent="0">
              <a:buNone/>
            </a:pPr>
            <a:r>
              <a:rPr lang="fr-FR" sz="2000" dirty="0"/>
              <a:t>var </a:t>
            </a:r>
            <a:r>
              <a:rPr lang="fr-FR" sz="2000" dirty="0" err="1"/>
              <a:t>jqxhr</a:t>
            </a:r>
            <a:r>
              <a:rPr lang="fr-FR" sz="2000" dirty="0"/>
              <a:t> =</a:t>
            </a:r>
            <a:r>
              <a:rPr lang="fr-FR" sz="2000" dirty="0">
                <a:solidFill>
                  <a:schemeClr val="accent2">
                    <a:lumMod val="75000"/>
                  </a:schemeClr>
                </a:solidFill>
              </a:rPr>
              <a:t> $.</a:t>
            </a:r>
            <a:r>
              <a:rPr lang="fr-FR" sz="2000" dirty="0" err="1">
                <a:solidFill>
                  <a:schemeClr val="accent2">
                    <a:lumMod val="75000"/>
                  </a:schemeClr>
                </a:solidFill>
              </a:rPr>
              <a:t>ajax</a:t>
            </a:r>
            <a:r>
              <a:rPr lang="fr-FR" sz="2000" dirty="0">
                <a:solidFill>
                  <a:schemeClr val="accent2">
                    <a:lumMod val="75000"/>
                  </a:schemeClr>
                </a:solidFill>
              </a:rPr>
              <a:t>( </a:t>
            </a:r>
            <a:r>
              <a:rPr lang="fr-FR" sz="2000" dirty="0" smtClean="0">
                <a:solidFill>
                  <a:schemeClr val="accent2">
                    <a:lumMod val="75000"/>
                  </a:schemeClr>
                </a:solidFill>
              </a:rPr>
              <a:t>{</a:t>
            </a:r>
          </a:p>
          <a:p>
            <a:pPr marL="0" indent="0">
              <a:buNone/>
            </a:pPr>
            <a:r>
              <a:rPr lang="fr-FR" sz="2000" dirty="0">
                <a:solidFill>
                  <a:schemeClr val="accent2">
                    <a:lumMod val="75000"/>
                  </a:schemeClr>
                </a:solidFill>
              </a:rPr>
              <a:t>	</a:t>
            </a:r>
            <a:r>
              <a:rPr lang="fr-FR" sz="2000" dirty="0" smtClean="0">
                <a:solidFill>
                  <a:schemeClr val="accent2">
                    <a:lumMod val="75000"/>
                  </a:schemeClr>
                </a:solidFill>
              </a:rPr>
              <a:t>url : </a:t>
            </a:r>
            <a:r>
              <a:rPr lang="fr-FR" sz="2000" dirty="0" smtClean="0"/>
              <a:t>"</a:t>
            </a:r>
            <a:r>
              <a:rPr lang="fr-FR" sz="2000" dirty="0" err="1" smtClean="0"/>
              <a:t>exemple.php</a:t>
            </a:r>
            <a:r>
              <a:rPr lang="fr-FR" sz="2000" dirty="0" smtClean="0"/>
              <a:t>", </a:t>
            </a:r>
          </a:p>
          <a:p>
            <a:pPr marL="0" indent="0">
              <a:buNone/>
            </a:pPr>
            <a:r>
              <a:rPr lang="fr-FR" sz="2000" dirty="0">
                <a:solidFill>
                  <a:schemeClr val="accent2">
                    <a:lumMod val="75000"/>
                  </a:schemeClr>
                </a:solidFill>
              </a:rPr>
              <a:t>	</a:t>
            </a:r>
            <a:r>
              <a:rPr lang="fr-FR" sz="2000" dirty="0" smtClean="0">
                <a:solidFill>
                  <a:schemeClr val="accent2">
                    <a:lumMod val="75000"/>
                  </a:schemeClr>
                </a:solidFill>
              </a:rPr>
              <a:t>type : </a:t>
            </a:r>
            <a:r>
              <a:rPr lang="fr-FR" sz="2000" dirty="0" smtClean="0"/>
              <a:t>'POST',</a:t>
            </a:r>
          </a:p>
          <a:p>
            <a:pPr marL="0" indent="0">
              <a:buNone/>
            </a:pPr>
            <a:r>
              <a:rPr lang="fr-FR" sz="2000" dirty="0">
                <a:solidFill>
                  <a:schemeClr val="accent2">
                    <a:lumMod val="75000"/>
                  </a:schemeClr>
                </a:solidFill>
              </a:rPr>
              <a:t>	</a:t>
            </a:r>
            <a:r>
              <a:rPr lang="fr-FR" sz="2000" dirty="0" smtClean="0">
                <a:solidFill>
                  <a:schemeClr val="accent2">
                    <a:lumMod val="75000"/>
                  </a:schemeClr>
                </a:solidFill>
              </a:rPr>
              <a:t>data : </a:t>
            </a:r>
            <a:r>
              <a:rPr lang="fr-FR" sz="2000" dirty="0" smtClean="0"/>
              <a:t>{ id: 'jules', mois: 'janvier'},</a:t>
            </a:r>
            <a:endParaRPr lang="fr-FR" sz="2000" dirty="0"/>
          </a:p>
          <a:p>
            <a:pPr marL="0" indent="0">
              <a:buNone/>
            </a:pPr>
            <a:r>
              <a:rPr lang="fr-FR" sz="2000" dirty="0" smtClean="0"/>
              <a:t>	</a:t>
            </a:r>
            <a:r>
              <a:rPr lang="fr-FR" sz="2000" dirty="0" err="1" smtClean="0">
                <a:solidFill>
                  <a:schemeClr val="accent2">
                    <a:lumMod val="75000"/>
                  </a:schemeClr>
                </a:solidFill>
              </a:rPr>
              <a:t>dataType</a:t>
            </a:r>
            <a:r>
              <a:rPr lang="fr-FR" sz="2000" dirty="0" smtClean="0">
                <a:solidFill>
                  <a:schemeClr val="accent2">
                    <a:lumMod val="75000"/>
                  </a:schemeClr>
                </a:solidFill>
              </a:rPr>
              <a:t> :</a:t>
            </a:r>
            <a:r>
              <a:rPr lang="fr-FR" sz="2000" dirty="0" smtClean="0"/>
              <a:t> 'html'</a:t>
            </a:r>
          </a:p>
          <a:p>
            <a:pPr marL="0" indent="0">
              <a:buNone/>
            </a:pPr>
            <a:r>
              <a:rPr lang="fr-FR" sz="2000" dirty="0" smtClean="0">
                <a:solidFill>
                  <a:schemeClr val="accent2">
                    <a:lumMod val="75000"/>
                  </a:schemeClr>
                </a:solidFill>
              </a:rPr>
              <a:t>});</a:t>
            </a:r>
            <a:endParaRPr lang="fr-FR" sz="2000" dirty="0" smtClean="0"/>
          </a:p>
          <a:p>
            <a:pPr marL="457200" indent="-457200">
              <a:buFont typeface="+mj-lt"/>
              <a:buAutoNum type="arabicPeriod"/>
            </a:pPr>
            <a:r>
              <a:rPr lang="fr-FR" sz="2000" dirty="0" smtClean="0"/>
              <a:t>La requête appelle '</a:t>
            </a:r>
            <a:r>
              <a:rPr lang="fr-FR" sz="2000" dirty="0" err="1" smtClean="0"/>
              <a:t>exemple.php</a:t>
            </a:r>
            <a:r>
              <a:rPr lang="fr-FR" sz="2000" dirty="0" smtClean="0"/>
              <a:t>' situé sur le serveur. </a:t>
            </a:r>
          </a:p>
          <a:p>
            <a:pPr marL="457200" indent="-457200">
              <a:buFont typeface="+mj-lt"/>
              <a:buAutoNum type="arabicPeriod"/>
            </a:pPr>
            <a:r>
              <a:rPr lang="fr-FR" sz="2000" dirty="0" smtClean="0"/>
              <a:t>Cette requête est envoyée au format 'POST',</a:t>
            </a:r>
          </a:p>
          <a:p>
            <a:pPr marL="457200" indent="-457200">
              <a:buFont typeface="+mj-lt"/>
              <a:buAutoNum type="arabicPeriod"/>
            </a:pPr>
            <a:r>
              <a:rPr lang="fr-FR" sz="2000" dirty="0" smtClean="0"/>
              <a:t>Deux données sont fournies au serveur : id et mois</a:t>
            </a:r>
          </a:p>
          <a:p>
            <a:pPr marL="457200" indent="-457200">
              <a:buFont typeface="+mj-lt"/>
              <a:buAutoNum type="arabicPeriod"/>
            </a:pPr>
            <a:r>
              <a:rPr lang="fr-FR" sz="2000" dirty="0" smtClean="0"/>
              <a:t>Le type de données attendu est de l'HTML</a:t>
            </a:r>
            <a:endParaRPr lang="fr-FR" sz="2000" dirty="0"/>
          </a:p>
          <a:p>
            <a:pPr marL="0" indent="0">
              <a:buNone/>
            </a:pPr>
            <a:endParaRPr lang="fr-FR" sz="2000" dirty="0"/>
          </a:p>
          <a:p>
            <a:pPr marL="0" indent="0">
              <a:buNone/>
            </a:pPr>
            <a:endParaRPr lang="fr-FR" sz="2000" dirty="0"/>
          </a:p>
        </p:txBody>
      </p:sp>
    </p:spTree>
    <p:extLst>
      <p:ext uri="{BB962C8B-B14F-4D97-AF65-F5344CB8AC3E}">
        <p14:creationId xmlns:p14="http://schemas.microsoft.com/office/powerpoint/2010/main" val="3030332613"/>
      </p:ext>
    </p:extLst>
  </p:cSld>
  <p:clrMapOvr>
    <a:masterClrMapping/>
  </p:clrMapOvr>
  <p:transition spd="slow">
    <p:wipe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2862322"/>
          </a:xfrm>
          <a:prstGeom prst="rect">
            <a:avLst/>
          </a:prstGeom>
          <a:noFill/>
        </p:spPr>
        <p:txBody>
          <a:bodyPr wrap="square" rtlCol="0">
            <a:spAutoFit/>
          </a:bodyPr>
          <a:lstStyle/>
          <a:p>
            <a:r>
              <a:rPr lang="fr-FR" b="1" dirty="0" err="1" smtClean="0"/>
              <a:t>onDblClick</a:t>
            </a:r>
            <a:endParaRPr lang="fr-FR" b="1" dirty="0"/>
          </a:p>
          <a:p>
            <a:r>
              <a:rPr lang="fr-FR" dirty="0"/>
              <a:t>Quand on fait un double clique.</a:t>
            </a:r>
            <a:br>
              <a:rPr lang="fr-FR" dirty="0"/>
            </a:br>
            <a:r>
              <a:rPr lang="fr-FR" dirty="0"/>
              <a:t>Est utilisé sur l'objet javascript </a:t>
            </a:r>
            <a:r>
              <a:rPr lang="fr-FR" b="1" dirty="0" err="1">
                <a:solidFill>
                  <a:schemeClr val="accent2">
                    <a:lumMod val="75000"/>
                  </a:schemeClr>
                </a:solidFill>
              </a:rPr>
              <a:t>link</a:t>
            </a:r>
            <a:r>
              <a:rPr lang="fr-FR" b="1" dirty="0">
                <a:solidFill>
                  <a:schemeClr val="accent2">
                    <a:lumMod val="75000"/>
                  </a:schemeClr>
                </a:solidFill>
              </a:rPr>
              <a:t>, </a:t>
            </a:r>
            <a:r>
              <a:rPr lang="fr-FR" b="1" dirty="0" err="1">
                <a:solidFill>
                  <a:schemeClr val="accent2">
                    <a:lumMod val="75000"/>
                  </a:schemeClr>
                </a:solidFill>
              </a:rPr>
              <a:t>document,area</a:t>
            </a:r>
            <a:r>
              <a:rPr lang="fr-FR" dirty="0">
                <a:solidFill>
                  <a:schemeClr val="accent2">
                    <a:lumMod val="75000"/>
                  </a:schemeClr>
                </a:solidFill>
              </a:rPr>
              <a:t/>
            </a:r>
            <a:br>
              <a:rPr lang="fr-FR" dirty="0">
                <a:solidFill>
                  <a:schemeClr val="accent2">
                    <a:lumMod val="75000"/>
                  </a:schemeClr>
                </a:solidFill>
              </a:rPr>
            </a:br>
            <a:r>
              <a:rPr lang="fr-FR" dirty="0"/>
              <a:t>Est utilisé sur la balise HTML </a:t>
            </a:r>
            <a:r>
              <a:rPr lang="fr-FR" b="1" dirty="0">
                <a:solidFill>
                  <a:schemeClr val="accent2">
                    <a:lumMod val="75000"/>
                  </a:schemeClr>
                </a:solidFill>
              </a:rPr>
              <a:t>a, body, area et </a:t>
            </a:r>
            <a:r>
              <a:rPr lang="fr-FR" b="1" dirty="0" err="1">
                <a:solidFill>
                  <a:schemeClr val="accent2">
                    <a:lumMod val="75000"/>
                  </a:schemeClr>
                </a:solidFill>
              </a:rPr>
              <a:t>et</a:t>
            </a:r>
            <a:r>
              <a:rPr lang="fr-FR" b="1" dirty="0">
                <a:solidFill>
                  <a:schemeClr val="accent2">
                    <a:lumMod val="75000"/>
                  </a:schemeClr>
                </a:solidFill>
              </a:rPr>
              <a:t> bien d'autres</a:t>
            </a:r>
            <a:r>
              <a:rPr lang="fr-FR" dirty="0">
                <a:solidFill>
                  <a:schemeClr val="accent2">
                    <a:lumMod val="75000"/>
                  </a:schemeClr>
                </a:solidFill>
              </a:rPr>
              <a:t/>
            </a:r>
            <a:br>
              <a:rPr lang="fr-FR" dirty="0">
                <a:solidFill>
                  <a:schemeClr val="accent2">
                    <a:lumMod val="75000"/>
                  </a:schemeClr>
                </a:solidFill>
              </a:rPr>
            </a:br>
            <a:r>
              <a:rPr lang="fr-FR" dirty="0" smtClean="0"/>
              <a:t>exemple :</a:t>
            </a:r>
          </a:p>
          <a:p>
            <a:r>
              <a:rPr lang="fr-FR" dirty="0" smtClean="0"/>
              <a:t>&lt;</a:t>
            </a:r>
            <a:r>
              <a:rPr lang="fr-FR" dirty="0"/>
              <a:t>div style="width:100px;height:100px;border:1px </a:t>
            </a:r>
            <a:r>
              <a:rPr lang="fr-FR" dirty="0" err="1"/>
              <a:t>solid</a:t>
            </a:r>
            <a:r>
              <a:rPr lang="fr-FR" dirty="0"/>
              <a:t> </a:t>
            </a:r>
            <a:r>
              <a:rPr lang="fr-FR" dirty="0" err="1"/>
              <a:t>red</a:t>
            </a:r>
            <a:r>
              <a:rPr lang="fr-FR" dirty="0"/>
              <a:t>" </a:t>
            </a:r>
            <a:r>
              <a:rPr lang="fr-FR" dirty="0" err="1"/>
              <a:t>ondblclick</a:t>
            </a:r>
            <a:r>
              <a:rPr lang="fr-FR" dirty="0"/>
              <a:t>="</a:t>
            </a:r>
            <a:r>
              <a:rPr lang="fr-FR" dirty="0" err="1"/>
              <a:t>alert</a:t>
            </a:r>
            <a:r>
              <a:rPr lang="fr-FR" dirty="0"/>
              <a:t>('</a:t>
            </a:r>
            <a:r>
              <a:rPr lang="fr-FR" dirty="0" err="1"/>
              <a:t>ondlclick</a:t>
            </a:r>
            <a:r>
              <a:rPr lang="fr-FR" dirty="0"/>
              <a:t>')"&gt;&lt;/div&gt;</a:t>
            </a:r>
            <a:endParaRPr lang="en-US" dirty="0" smtClean="0"/>
          </a:p>
          <a:p>
            <a:endParaRPr lang="en-US" dirty="0"/>
          </a:p>
          <a:p>
            <a:endParaRPr lang="fr-FR" dirty="0"/>
          </a:p>
          <a:p>
            <a:endParaRPr lang="fr-FR"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4005064"/>
            <a:ext cx="5343525"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589316"/>
      </p:ext>
    </p:extLst>
  </p:cSld>
  <p:clrMapOvr>
    <a:masterClrMapping/>
  </p:clrMapOvr>
  <p:transition spd="slow">
    <p:wipe dir="d"/>
  </p:transition>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a:t>
            </a:r>
            <a:r>
              <a:rPr lang="fr-FR" sz="2800" b="1" i="1" dirty="0" smtClean="0">
                <a:solidFill>
                  <a:schemeClr val="accent2">
                    <a:lumMod val="75000"/>
                  </a:schemeClr>
                </a:solidFill>
              </a:rPr>
              <a:t>(</a:t>
            </a:r>
            <a:r>
              <a:rPr lang="fr-FR" sz="2800" b="1" i="1" dirty="0" smtClean="0">
                <a:solidFill>
                  <a:schemeClr val="tx2">
                    <a:lumMod val="75000"/>
                  </a:schemeClr>
                </a:solidFill>
              </a:rPr>
              <a:t>url[,paramètres]</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dirty="0" smtClean="0"/>
              <a:t>Ensuite un schéma classique de requête AJAX avec </a:t>
            </a:r>
            <a:r>
              <a:rPr lang="fr-FR" sz="2000" dirty="0" err="1" smtClean="0"/>
              <a:t>jQuery</a:t>
            </a:r>
            <a:r>
              <a:rPr lang="fr-FR" sz="2000" dirty="0" smtClean="0"/>
              <a:t> qui fournit la structure simple de la requête  avec 3 méthodes faciles à </a:t>
            </a:r>
            <a:r>
              <a:rPr lang="fr-FR" sz="2000" dirty="0" err="1" smtClean="0"/>
              <a:t>interprêter</a:t>
            </a:r>
            <a:r>
              <a:rPr lang="fr-FR" sz="2000" smtClean="0"/>
              <a:t> :</a:t>
            </a:r>
          </a:p>
          <a:p>
            <a:pPr marL="0" indent="0">
              <a:buNone/>
            </a:pPr>
            <a:endParaRPr lang="fr-FR" sz="2000" dirty="0" smtClean="0"/>
          </a:p>
          <a:p>
            <a:pPr marL="0" indent="0">
              <a:buNone/>
            </a:pPr>
            <a:r>
              <a:rPr lang="fr-FR" sz="2000" dirty="0"/>
              <a:t>var </a:t>
            </a:r>
            <a:r>
              <a:rPr lang="fr-FR" sz="2000" dirty="0" err="1"/>
              <a:t>jqxhr</a:t>
            </a:r>
            <a:r>
              <a:rPr lang="fr-FR" sz="2000" dirty="0"/>
              <a:t> =</a:t>
            </a:r>
            <a:r>
              <a:rPr lang="fr-FR" sz="2000" dirty="0">
                <a:solidFill>
                  <a:schemeClr val="accent2">
                    <a:lumMod val="75000"/>
                  </a:schemeClr>
                </a:solidFill>
              </a:rPr>
              <a:t> $.</a:t>
            </a:r>
            <a:r>
              <a:rPr lang="fr-FR" sz="2000" dirty="0" err="1">
                <a:solidFill>
                  <a:schemeClr val="accent2">
                    <a:lumMod val="75000"/>
                  </a:schemeClr>
                </a:solidFill>
              </a:rPr>
              <a:t>ajax</a:t>
            </a:r>
            <a:r>
              <a:rPr lang="fr-FR" sz="2000" dirty="0">
                <a:solidFill>
                  <a:schemeClr val="accent2">
                    <a:lumMod val="75000"/>
                  </a:schemeClr>
                </a:solidFill>
              </a:rPr>
              <a:t>( </a:t>
            </a:r>
            <a:r>
              <a:rPr lang="fr-FR" sz="2000" dirty="0" smtClean="0"/>
              <a:t>"</a:t>
            </a:r>
            <a:r>
              <a:rPr lang="fr-FR" sz="2000" dirty="0" err="1" smtClean="0"/>
              <a:t>exemple.php</a:t>
            </a:r>
            <a:r>
              <a:rPr lang="fr-FR" sz="2000" dirty="0"/>
              <a:t>" </a:t>
            </a:r>
            <a:r>
              <a:rPr lang="fr-FR" sz="2000" dirty="0">
                <a:solidFill>
                  <a:schemeClr val="accent2">
                    <a:lumMod val="75000"/>
                  </a:schemeClr>
                </a:solidFill>
              </a:rPr>
              <a:t>)</a:t>
            </a:r>
          </a:p>
          <a:p>
            <a:pPr marL="0" indent="0">
              <a:buNone/>
            </a:pPr>
            <a:r>
              <a:rPr lang="fr-FR" sz="2000" dirty="0" smtClean="0"/>
              <a:t>	</a:t>
            </a:r>
            <a:r>
              <a:rPr lang="fr-FR" sz="2000" dirty="0" smtClean="0">
                <a:solidFill>
                  <a:schemeClr val="accent2">
                    <a:lumMod val="75000"/>
                  </a:schemeClr>
                </a:solidFill>
              </a:rPr>
              <a:t>.</a:t>
            </a:r>
            <a:r>
              <a:rPr lang="fr-FR" sz="2000" dirty="0" err="1">
                <a:solidFill>
                  <a:schemeClr val="accent2">
                    <a:lumMod val="75000"/>
                  </a:schemeClr>
                </a:solidFill>
              </a:rPr>
              <a:t>done</a:t>
            </a:r>
            <a:r>
              <a:rPr lang="fr-FR" sz="2000" dirty="0">
                <a:solidFill>
                  <a:schemeClr val="accent2">
                    <a:lumMod val="75000"/>
                  </a:schemeClr>
                </a:solidFill>
              </a:rPr>
              <a:t>(</a:t>
            </a:r>
            <a:r>
              <a:rPr lang="fr-FR" sz="2000" dirty="0" err="1">
                <a:solidFill>
                  <a:schemeClr val="accent2">
                    <a:lumMod val="75000"/>
                  </a:schemeClr>
                </a:solidFill>
              </a:rPr>
              <a:t>function</a:t>
            </a:r>
            <a:r>
              <a:rPr lang="fr-FR" sz="2000" dirty="0">
                <a:solidFill>
                  <a:schemeClr val="accent2">
                    <a:lumMod val="75000"/>
                  </a:schemeClr>
                </a:solidFill>
              </a:rPr>
              <a:t>()</a:t>
            </a:r>
            <a:r>
              <a:rPr lang="fr-FR" sz="2000" dirty="0"/>
              <a:t> </a:t>
            </a:r>
            <a:r>
              <a:rPr lang="fr-FR" sz="2000" dirty="0" smtClean="0"/>
              <a:t>	{ </a:t>
            </a:r>
            <a:r>
              <a:rPr lang="fr-FR" sz="2000" dirty="0" err="1"/>
              <a:t>alert</a:t>
            </a:r>
            <a:r>
              <a:rPr lang="fr-FR" sz="2000" dirty="0"/>
              <a:t>("</a:t>
            </a:r>
            <a:r>
              <a:rPr lang="fr-FR" sz="2000" dirty="0" err="1"/>
              <a:t>success</a:t>
            </a:r>
            <a:r>
              <a:rPr lang="fr-FR" sz="2000" dirty="0"/>
              <a:t>"); })</a:t>
            </a:r>
          </a:p>
          <a:p>
            <a:pPr marL="0" indent="0">
              <a:buNone/>
            </a:pPr>
            <a:r>
              <a:rPr lang="fr-FR" sz="2000" dirty="0" smtClean="0"/>
              <a:t>	</a:t>
            </a:r>
            <a:r>
              <a:rPr lang="fr-FR" sz="2000" dirty="0" smtClean="0">
                <a:solidFill>
                  <a:schemeClr val="accent2">
                    <a:lumMod val="75000"/>
                  </a:schemeClr>
                </a:solidFill>
              </a:rPr>
              <a:t>.</a:t>
            </a:r>
            <a:r>
              <a:rPr lang="fr-FR" sz="2000" dirty="0" err="1">
                <a:solidFill>
                  <a:schemeClr val="accent2">
                    <a:lumMod val="75000"/>
                  </a:schemeClr>
                </a:solidFill>
              </a:rPr>
              <a:t>fail</a:t>
            </a:r>
            <a:r>
              <a:rPr lang="fr-FR" sz="2000" dirty="0">
                <a:solidFill>
                  <a:schemeClr val="accent2">
                    <a:lumMod val="75000"/>
                  </a:schemeClr>
                </a:solidFill>
              </a:rPr>
              <a:t>(</a:t>
            </a:r>
            <a:r>
              <a:rPr lang="fr-FR" sz="2000" dirty="0" err="1">
                <a:solidFill>
                  <a:schemeClr val="accent2">
                    <a:lumMod val="75000"/>
                  </a:schemeClr>
                </a:solidFill>
              </a:rPr>
              <a:t>function</a:t>
            </a:r>
            <a:r>
              <a:rPr lang="fr-FR" sz="2000" dirty="0">
                <a:solidFill>
                  <a:schemeClr val="accent2">
                    <a:lumMod val="75000"/>
                  </a:schemeClr>
                </a:solidFill>
              </a:rPr>
              <a:t>()</a:t>
            </a:r>
            <a:r>
              <a:rPr lang="fr-FR" sz="2000" dirty="0"/>
              <a:t> </a:t>
            </a:r>
            <a:r>
              <a:rPr lang="fr-FR" sz="2000" dirty="0" smtClean="0"/>
              <a:t>	 { </a:t>
            </a:r>
            <a:r>
              <a:rPr lang="fr-FR" sz="2000" dirty="0" err="1"/>
              <a:t>alert</a:t>
            </a:r>
            <a:r>
              <a:rPr lang="fr-FR" sz="2000" dirty="0"/>
              <a:t>("</a:t>
            </a:r>
            <a:r>
              <a:rPr lang="fr-FR" sz="2000" dirty="0" err="1"/>
              <a:t>error</a:t>
            </a:r>
            <a:r>
              <a:rPr lang="fr-FR" sz="2000" dirty="0"/>
              <a:t>"); })</a:t>
            </a:r>
          </a:p>
          <a:p>
            <a:pPr marL="0" indent="0">
              <a:buNone/>
            </a:pPr>
            <a:r>
              <a:rPr lang="fr-FR" sz="2000" dirty="0" smtClean="0"/>
              <a:t>	</a:t>
            </a:r>
            <a:r>
              <a:rPr lang="fr-FR" sz="2000" dirty="0" smtClean="0">
                <a:solidFill>
                  <a:schemeClr val="accent2">
                    <a:lumMod val="75000"/>
                  </a:schemeClr>
                </a:solidFill>
              </a:rPr>
              <a:t>.</a:t>
            </a:r>
            <a:r>
              <a:rPr lang="fr-FR" sz="2000" dirty="0" err="1">
                <a:solidFill>
                  <a:schemeClr val="accent2">
                    <a:lumMod val="75000"/>
                  </a:schemeClr>
                </a:solidFill>
              </a:rPr>
              <a:t>always</a:t>
            </a:r>
            <a:r>
              <a:rPr lang="fr-FR" sz="2000" dirty="0">
                <a:solidFill>
                  <a:schemeClr val="accent2">
                    <a:lumMod val="75000"/>
                  </a:schemeClr>
                </a:solidFill>
              </a:rPr>
              <a:t>(</a:t>
            </a:r>
            <a:r>
              <a:rPr lang="fr-FR" sz="2000" dirty="0" err="1">
                <a:solidFill>
                  <a:schemeClr val="accent2">
                    <a:lumMod val="75000"/>
                  </a:schemeClr>
                </a:solidFill>
              </a:rPr>
              <a:t>function</a:t>
            </a:r>
            <a:r>
              <a:rPr lang="fr-FR" sz="2000" dirty="0">
                <a:solidFill>
                  <a:schemeClr val="accent2">
                    <a:lumMod val="75000"/>
                  </a:schemeClr>
                </a:solidFill>
              </a:rPr>
              <a:t>()</a:t>
            </a:r>
            <a:r>
              <a:rPr lang="fr-FR" sz="2000" dirty="0"/>
              <a:t> { </a:t>
            </a:r>
            <a:r>
              <a:rPr lang="fr-FR" sz="2000" dirty="0" err="1"/>
              <a:t>alert</a:t>
            </a:r>
            <a:r>
              <a:rPr lang="fr-FR" sz="2000" dirty="0"/>
              <a:t>("</a:t>
            </a:r>
            <a:r>
              <a:rPr lang="fr-FR" sz="2000" dirty="0" err="1"/>
              <a:t>complete</a:t>
            </a:r>
            <a:r>
              <a:rPr lang="fr-FR" sz="2000" dirty="0"/>
              <a:t>"); </a:t>
            </a:r>
            <a:r>
              <a:rPr lang="fr-FR" sz="2000" dirty="0" smtClean="0"/>
              <a:t>});</a:t>
            </a:r>
          </a:p>
          <a:p>
            <a:pPr marL="0" indent="0">
              <a:buNone/>
            </a:pPr>
            <a:endParaRPr lang="fr-FR" sz="2000" dirty="0" smtClean="0"/>
          </a:p>
          <a:p>
            <a:pPr marL="457200" indent="-457200">
              <a:buFont typeface="+mj-lt"/>
              <a:buAutoNum type="arabicPeriod"/>
            </a:pPr>
            <a:r>
              <a:rPr lang="fr-FR" sz="2000" dirty="0" smtClean="0"/>
              <a:t>La requête appelle '</a:t>
            </a:r>
            <a:r>
              <a:rPr lang="fr-FR" sz="2000" dirty="0" err="1" smtClean="0"/>
              <a:t>exemple.php</a:t>
            </a:r>
            <a:r>
              <a:rPr lang="fr-FR" sz="2000" dirty="0" smtClean="0"/>
              <a:t>' situé sur le serveur. Puis quand la requête AJAX est terminée :</a:t>
            </a:r>
          </a:p>
          <a:p>
            <a:pPr marL="457200" indent="-457200">
              <a:buFont typeface="+mj-lt"/>
              <a:buAutoNum type="arabicPeriod"/>
            </a:pPr>
            <a:r>
              <a:rPr lang="fr-FR" sz="2000" dirty="0" smtClean="0"/>
              <a:t>Si tout s'est bien passé, la fonction </a:t>
            </a:r>
            <a:r>
              <a:rPr lang="fr-FR" sz="2000" b="1" dirty="0">
                <a:solidFill>
                  <a:schemeClr val="accent2">
                    <a:lumMod val="75000"/>
                  </a:schemeClr>
                </a:solidFill>
              </a:rPr>
              <a:t>.</a:t>
            </a:r>
            <a:r>
              <a:rPr lang="fr-FR" sz="2000" b="1" dirty="0" err="1" smtClean="0">
                <a:solidFill>
                  <a:schemeClr val="accent2">
                    <a:lumMod val="75000"/>
                  </a:schemeClr>
                </a:solidFill>
              </a:rPr>
              <a:t>done</a:t>
            </a:r>
            <a:r>
              <a:rPr lang="fr-FR" sz="2000" dirty="0" smtClean="0"/>
              <a:t> est exécutée.</a:t>
            </a:r>
          </a:p>
          <a:p>
            <a:pPr marL="457200" indent="-457200">
              <a:buFont typeface="+mj-lt"/>
              <a:buAutoNum type="arabicPeriod"/>
            </a:pPr>
            <a:r>
              <a:rPr lang="fr-FR" sz="2000" dirty="0" smtClean="0"/>
              <a:t>Si une erreur survient, </a:t>
            </a:r>
            <a:r>
              <a:rPr lang="fr-FR" sz="2000" dirty="0"/>
              <a:t>la fonction </a:t>
            </a:r>
            <a:r>
              <a:rPr lang="fr-FR" sz="2000" b="1" dirty="0" smtClean="0">
                <a:solidFill>
                  <a:schemeClr val="accent2">
                    <a:lumMod val="75000"/>
                  </a:schemeClr>
                </a:solidFill>
              </a:rPr>
              <a:t>.</a:t>
            </a:r>
            <a:r>
              <a:rPr lang="fr-FR" sz="2000" b="1" dirty="0" err="1" smtClean="0">
                <a:solidFill>
                  <a:schemeClr val="accent2">
                    <a:lumMod val="75000"/>
                  </a:schemeClr>
                </a:solidFill>
              </a:rPr>
              <a:t>fail</a:t>
            </a:r>
            <a:r>
              <a:rPr lang="fr-FR" sz="2000" dirty="0" smtClean="0"/>
              <a:t> </a:t>
            </a:r>
            <a:r>
              <a:rPr lang="fr-FR" sz="2000" dirty="0"/>
              <a:t>est exécutée</a:t>
            </a:r>
            <a:r>
              <a:rPr lang="fr-FR" sz="2000" dirty="0" smtClean="0"/>
              <a:t>.</a:t>
            </a:r>
          </a:p>
          <a:p>
            <a:pPr marL="457200" indent="-457200">
              <a:buFont typeface="+mj-lt"/>
              <a:buAutoNum type="arabicPeriod"/>
            </a:pPr>
            <a:r>
              <a:rPr lang="fr-FR" sz="2000" dirty="0" smtClean="0"/>
              <a:t>Dans tous les cas, </a:t>
            </a:r>
            <a:r>
              <a:rPr lang="fr-FR" sz="2000" dirty="0"/>
              <a:t>la fonction </a:t>
            </a:r>
            <a:r>
              <a:rPr lang="fr-FR" sz="2000" b="1" dirty="0" smtClean="0">
                <a:solidFill>
                  <a:schemeClr val="accent2">
                    <a:lumMod val="75000"/>
                  </a:schemeClr>
                </a:solidFill>
              </a:rPr>
              <a:t>.</a:t>
            </a:r>
            <a:r>
              <a:rPr lang="fr-FR" sz="2000" b="1" dirty="0" err="1" smtClean="0">
                <a:solidFill>
                  <a:schemeClr val="accent2">
                    <a:lumMod val="75000"/>
                  </a:schemeClr>
                </a:solidFill>
              </a:rPr>
              <a:t>always</a:t>
            </a:r>
            <a:r>
              <a:rPr lang="fr-FR" sz="2000" dirty="0" smtClean="0"/>
              <a:t> </a:t>
            </a:r>
            <a:r>
              <a:rPr lang="fr-FR" sz="2000" dirty="0"/>
              <a:t>est exécutée.</a:t>
            </a:r>
          </a:p>
          <a:p>
            <a:pPr marL="0" indent="0">
              <a:buNone/>
            </a:pPr>
            <a:endParaRPr lang="fr-FR" sz="2000" dirty="0"/>
          </a:p>
          <a:p>
            <a:pPr marL="0" indent="0">
              <a:buNone/>
            </a:pPr>
            <a:endParaRPr lang="fr-FR" sz="2000" dirty="0"/>
          </a:p>
        </p:txBody>
      </p:sp>
    </p:spTree>
    <p:extLst>
      <p:ext uri="{BB962C8B-B14F-4D97-AF65-F5344CB8AC3E}">
        <p14:creationId xmlns:p14="http://schemas.microsoft.com/office/powerpoint/2010/main" val="3785609867"/>
      </p:ext>
    </p:extLst>
  </p:cSld>
  <p:clrMapOvr>
    <a:masterClrMapping/>
  </p:clrMapOvr>
  <p:transition spd="slow">
    <p:wipe dir="d"/>
  </p:transition>
  <p:timing>
    <p:tnLst>
      <p:par>
        <p:cT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a:t>
            </a:r>
            <a:r>
              <a:rPr lang="fr-FR" sz="2800" b="1" i="1" dirty="0" smtClean="0">
                <a:solidFill>
                  <a:schemeClr val="accent2">
                    <a:lumMod val="75000"/>
                  </a:schemeClr>
                </a:solidFill>
              </a:rPr>
              <a:t>(</a:t>
            </a:r>
            <a:r>
              <a:rPr lang="fr-FR" sz="2800" b="1" i="1" dirty="0" smtClean="0">
                <a:solidFill>
                  <a:schemeClr val="tx2">
                    <a:lumMod val="75000"/>
                  </a:schemeClr>
                </a:solidFill>
              </a:rPr>
              <a:t>url[,paramètres]</a:t>
            </a:r>
            <a:r>
              <a:rPr lang="fr-FR" sz="2800" b="1" i="1" dirty="0" smtClean="0">
                <a:solidFill>
                  <a:schemeClr val="accent2">
                    <a:lumMod val="75000"/>
                  </a:schemeClr>
                </a:solidFill>
              </a:rPr>
              <a:t>)</a:t>
            </a:r>
            <a:endParaRPr lang="fr-FR" sz="2400" b="1" dirty="0">
              <a:solidFill>
                <a:schemeClr val="accent2">
                  <a:lumMod val="75000"/>
                </a:schemeClr>
              </a:solidFill>
            </a:endParaRPr>
          </a:p>
        </p:txBody>
      </p:sp>
      <p:graphicFrame>
        <p:nvGraphicFramePr>
          <p:cNvPr id="4" name="Espace réservé du contenu 3"/>
          <p:cNvGraphicFramePr>
            <a:graphicFrameLocks noGrp="1"/>
          </p:cNvGraphicFramePr>
          <p:nvPr>
            <p:ph idx="1"/>
            <p:extLst/>
          </p:nvPr>
        </p:nvGraphicFramePr>
        <p:xfrm>
          <a:off x="686881" y="2613105"/>
          <a:ext cx="8274051" cy="4312920"/>
        </p:xfrm>
        <a:graphic>
          <a:graphicData uri="http://schemas.openxmlformats.org/drawingml/2006/table">
            <a:tbl>
              <a:tblPr firstRow="1" bandRow="1">
                <a:tableStyleId>{5C22544A-7EE6-4342-B048-85BDC9FD1C3A}</a:tableStyleId>
              </a:tblPr>
              <a:tblGrid>
                <a:gridCol w="1296144"/>
                <a:gridCol w="1793776"/>
                <a:gridCol w="5184131"/>
              </a:tblGrid>
              <a:tr h="370840">
                <a:tc>
                  <a:txBody>
                    <a:bodyPr/>
                    <a:lstStyle/>
                    <a:p>
                      <a:pPr algn="ctr"/>
                      <a:r>
                        <a:rPr lang="fr-FR" dirty="0" smtClean="0"/>
                        <a:t>paramètre</a:t>
                      </a:r>
                      <a:endParaRPr lang="fr-FR" dirty="0"/>
                    </a:p>
                  </a:txBody>
                  <a:tcPr anchor="ctr"/>
                </a:tc>
                <a:tc>
                  <a:txBody>
                    <a:bodyPr/>
                    <a:lstStyle/>
                    <a:p>
                      <a:pPr algn="ctr"/>
                      <a:r>
                        <a:rPr lang="fr-FR" dirty="0" smtClean="0"/>
                        <a:t>type ou valeur par défaut</a:t>
                      </a:r>
                      <a:endParaRPr lang="fr-FR" dirty="0"/>
                    </a:p>
                  </a:txBody>
                  <a:tcPr anchor="ctr"/>
                </a:tc>
                <a:tc>
                  <a:txBody>
                    <a:bodyPr/>
                    <a:lstStyle/>
                    <a:p>
                      <a:pPr algn="ctr"/>
                      <a:r>
                        <a:rPr lang="fr-FR" dirty="0" smtClean="0"/>
                        <a:t>fonction</a:t>
                      </a:r>
                      <a:endParaRPr lang="fr-FR" dirty="0"/>
                    </a:p>
                  </a:txBody>
                  <a:tcPr anchor="ctr"/>
                </a:tc>
              </a:tr>
              <a:tr h="370840">
                <a:tc>
                  <a:txBody>
                    <a:bodyPr/>
                    <a:lstStyle/>
                    <a:p>
                      <a:r>
                        <a:rPr lang="fr-FR" dirty="0" err="1" smtClean="0"/>
                        <a:t>async</a:t>
                      </a:r>
                      <a:endParaRPr lang="fr-FR" dirty="0"/>
                    </a:p>
                  </a:txBody>
                  <a:tcPr anchor="ctr"/>
                </a:tc>
                <a:tc>
                  <a:txBody>
                    <a:bodyPr/>
                    <a:lstStyle/>
                    <a:p>
                      <a:r>
                        <a:rPr lang="fr-FR" b="1" i="1" dirty="0" err="1" smtClean="0">
                          <a:solidFill>
                            <a:schemeClr val="accent2">
                              <a:lumMod val="75000"/>
                            </a:schemeClr>
                          </a:solidFill>
                        </a:rPr>
                        <a:t>true</a:t>
                      </a:r>
                      <a:endParaRPr lang="fr-FR" b="1" i="1" dirty="0">
                        <a:solidFill>
                          <a:schemeClr val="accent2">
                            <a:lumMod val="75000"/>
                          </a:schemeClr>
                        </a:solidFill>
                      </a:endParaRPr>
                    </a:p>
                  </a:txBody>
                  <a:tcPr anchor="ctr"/>
                </a:tc>
                <a:tc>
                  <a:txBody>
                    <a:bodyPr/>
                    <a:lstStyle/>
                    <a:p>
                      <a:r>
                        <a:rPr lang="fr-FR" dirty="0" smtClean="0"/>
                        <a:t>les requêtes sont envoyées de façon asynchrone.</a:t>
                      </a:r>
                      <a:endParaRPr lang="fr-FR" dirty="0"/>
                    </a:p>
                  </a:txBody>
                  <a:tcPr/>
                </a:tc>
              </a:tr>
              <a:tr h="370840">
                <a:tc>
                  <a:txBody>
                    <a:bodyPr/>
                    <a:lstStyle/>
                    <a:p>
                      <a:r>
                        <a:rPr lang="fr-FR" dirty="0" err="1" smtClean="0"/>
                        <a:t>beforeSend</a:t>
                      </a:r>
                      <a:endParaRPr lang="fr-FR" dirty="0"/>
                    </a:p>
                  </a:txBody>
                  <a:tcPr anchor="ctr"/>
                </a:tc>
                <a:tc>
                  <a:txBody>
                    <a:bodyPr/>
                    <a:lstStyle/>
                    <a:p>
                      <a:r>
                        <a:rPr lang="fr-FR" b="1" dirty="0" smtClean="0">
                          <a:solidFill>
                            <a:schemeClr val="tx2">
                              <a:lumMod val="75000"/>
                            </a:schemeClr>
                          </a:solidFill>
                        </a:rPr>
                        <a:t>fonction</a:t>
                      </a:r>
                      <a:endParaRPr lang="fr-FR" b="1" dirty="0">
                        <a:solidFill>
                          <a:schemeClr val="tx2">
                            <a:lumMod val="75000"/>
                          </a:schemeClr>
                        </a:solidFill>
                      </a:endParaRPr>
                    </a:p>
                  </a:txBody>
                  <a:tcPr anchor="ctr"/>
                </a:tc>
                <a:tc>
                  <a:txBody>
                    <a:bodyPr/>
                    <a:lstStyle/>
                    <a:p>
                      <a:r>
                        <a:rPr lang="fr-FR" dirty="0" smtClean="0"/>
                        <a:t>permet de modifier l'objet </a:t>
                      </a:r>
                      <a:r>
                        <a:rPr lang="fr-FR" dirty="0" err="1" smtClean="0"/>
                        <a:t>XMLHttpRequest</a:t>
                      </a:r>
                      <a:r>
                        <a:rPr lang="fr-FR" dirty="0" smtClean="0"/>
                        <a:t> avant qu'il soit envoyé. </a:t>
                      </a:r>
                      <a:endParaRPr lang="fr-FR" dirty="0"/>
                    </a:p>
                  </a:txBody>
                  <a:tcPr/>
                </a:tc>
              </a:tr>
              <a:tr h="370840">
                <a:tc>
                  <a:txBody>
                    <a:bodyPr/>
                    <a:lstStyle/>
                    <a:p>
                      <a:r>
                        <a:rPr lang="fr-FR" dirty="0" smtClean="0"/>
                        <a:t>cache</a:t>
                      </a:r>
                      <a:endParaRPr lang="fr-FR"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i="1" dirty="0" err="1" smtClean="0">
                          <a:solidFill>
                            <a:schemeClr val="accent2">
                              <a:lumMod val="75000"/>
                            </a:schemeClr>
                          </a:solidFill>
                        </a:rPr>
                        <a:t>true</a:t>
                      </a:r>
                      <a:endParaRPr lang="fr-FR" b="1" i="1" dirty="0" smtClean="0">
                        <a:solidFill>
                          <a:schemeClr val="accent2">
                            <a:lumMod val="75000"/>
                          </a:schemeClr>
                        </a:solidFill>
                      </a:endParaRPr>
                    </a:p>
                  </a:txBody>
                  <a:tcPr anchor="ctr"/>
                </a:tc>
                <a:tc>
                  <a:txBody>
                    <a:bodyPr/>
                    <a:lstStyle/>
                    <a:p>
                      <a:r>
                        <a:rPr lang="fr-FR" b="1" i="1" dirty="0" smtClean="0">
                          <a:solidFill>
                            <a:schemeClr val="accent2">
                              <a:lumMod val="75000"/>
                            </a:schemeClr>
                          </a:solidFill>
                        </a:rPr>
                        <a:t>false</a:t>
                      </a:r>
                      <a:r>
                        <a:rPr lang="fr-FR" baseline="0" dirty="0" smtClean="0"/>
                        <a:t> supprime l'utilisation du 'cache' du navigateur</a:t>
                      </a:r>
                      <a:endParaRPr lang="fr-FR" dirty="0"/>
                    </a:p>
                  </a:txBody>
                  <a:tcPr/>
                </a:tc>
              </a:tr>
              <a:tr h="370840">
                <a:tc>
                  <a:txBody>
                    <a:bodyPr/>
                    <a:lstStyle/>
                    <a:p>
                      <a:r>
                        <a:rPr lang="fr-FR" dirty="0" err="1" smtClean="0"/>
                        <a:t>context</a:t>
                      </a:r>
                      <a:endParaRPr lang="fr-FR" dirty="0"/>
                    </a:p>
                  </a:txBody>
                  <a:tcPr anchor="ctr"/>
                </a:tc>
                <a:tc>
                  <a:txBody>
                    <a:bodyPr/>
                    <a:lstStyle/>
                    <a:p>
                      <a:r>
                        <a:rPr lang="fr-FR" dirty="0" smtClean="0"/>
                        <a:t>élément DOM</a:t>
                      </a:r>
                      <a:endParaRPr lang="fr-FR" dirty="0"/>
                    </a:p>
                  </a:txBody>
                  <a:tcPr anchor="ctr"/>
                </a:tc>
                <a:tc>
                  <a:txBody>
                    <a:bodyPr/>
                    <a:lstStyle/>
                    <a:p>
                      <a:r>
                        <a:rPr lang="fr-FR" dirty="0" smtClean="0"/>
                        <a:t>spécifie l'élément auquel '</a:t>
                      </a:r>
                      <a:r>
                        <a:rPr lang="fr-FR" dirty="0" err="1" smtClean="0"/>
                        <a:t>this</a:t>
                      </a:r>
                      <a:r>
                        <a:rPr lang="fr-FR" dirty="0" smtClean="0"/>
                        <a:t>' fera référence. Exemple : </a:t>
                      </a:r>
                      <a:r>
                        <a:rPr lang="fr-FR" dirty="0" err="1" smtClean="0"/>
                        <a:t>context</a:t>
                      </a:r>
                      <a:r>
                        <a:rPr lang="fr-FR" dirty="0" smtClean="0"/>
                        <a:t>: </a:t>
                      </a:r>
                      <a:r>
                        <a:rPr lang="fr-FR" dirty="0" err="1" smtClean="0"/>
                        <a:t>document.body</a:t>
                      </a:r>
                      <a:endParaRPr lang="fr-FR" dirty="0"/>
                    </a:p>
                  </a:txBody>
                  <a:tcPr/>
                </a:tc>
              </a:tr>
              <a:tr h="370840">
                <a:tc>
                  <a:txBody>
                    <a:bodyPr/>
                    <a:lstStyle/>
                    <a:p>
                      <a:r>
                        <a:rPr lang="fr-FR" dirty="0" smtClean="0"/>
                        <a:t>data</a:t>
                      </a:r>
                      <a:endParaRPr lang="fr-FR" dirty="0"/>
                    </a:p>
                  </a:txBody>
                  <a:tcPr anchor="ctr"/>
                </a:tc>
                <a:tc>
                  <a:txBody>
                    <a:bodyPr/>
                    <a:lstStyle/>
                    <a:p>
                      <a:r>
                        <a:rPr lang="fr-FR" dirty="0" smtClean="0"/>
                        <a:t>objet</a:t>
                      </a:r>
                      <a:endParaRPr lang="fr-FR" dirty="0"/>
                    </a:p>
                  </a:txBody>
                  <a:tcPr anchor="ctr"/>
                </a:tc>
                <a:tc>
                  <a:txBody>
                    <a:bodyPr/>
                    <a:lstStyle/>
                    <a:p>
                      <a:r>
                        <a:rPr lang="fr-FR" dirty="0" smtClean="0"/>
                        <a:t>données</a:t>
                      </a:r>
                      <a:r>
                        <a:rPr lang="fr-FR" baseline="0" dirty="0" smtClean="0"/>
                        <a:t> à envoyer au serveur. Exemple {id: </a:t>
                      </a:r>
                      <a:r>
                        <a:rPr lang="fr-FR" baseline="0" dirty="0" err="1" smtClean="0"/>
                        <a:t>admin</a:t>
                      </a:r>
                      <a:r>
                        <a:rPr lang="fr-FR" baseline="0" dirty="0" smtClean="0"/>
                        <a:t> }</a:t>
                      </a:r>
                      <a:endParaRPr lang="fr-FR" dirty="0"/>
                    </a:p>
                  </a:txBody>
                  <a:tcPr/>
                </a:tc>
              </a:tr>
              <a:tr h="370840">
                <a:tc>
                  <a:txBody>
                    <a:bodyPr/>
                    <a:lstStyle/>
                    <a:p>
                      <a:r>
                        <a:rPr lang="fr-FR" dirty="0" err="1" smtClean="0"/>
                        <a:t>dataType</a:t>
                      </a:r>
                      <a:endParaRPr lang="fr-FR" dirty="0"/>
                    </a:p>
                  </a:txBody>
                  <a:tcPr anchor="ctr"/>
                </a:tc>
                <a:tc>
                  <a:txBody>
                    <a:bodyPr/>
                    <a:lstStyle/>
                    <a:p>
                      <a:r>
                        <a:rPr lang="fr-FR" dirty="0" smtClean="0"/>
                        <a:t>Intelligent </a:t>
                      </a:r>
                      <a:r>
                        <a:rPr lang="fr-FR" dirty="0" err="1" smtClean="0"/>
                        <a:t>Guess</a:t>
                      </a:r>
                      <a:endParaRPr lang="fr-FR" dirty="0"/>
                    </a:p>
                  </a:txBody>
                  <a:tcPr anchor="ctr"/>
                </a:tc>
                <a:tc>
                  <a:txBody>
                    <a:bodyPr/>
                    <a:lstStyle/>
                    <a:p>
                      <a:r>
                        <a:rPr lang="fr-FR" dirty="0" smtClean="0"/>
                        <a:t>Type de données attendues en provenance du serveur : </a:t>
                      </a:r>
                      <a:r>
                        <a:rPr lang="en-US" b="1" dirty="0" smtClean="0">
                          <a:solidFill>
                            <a:schemeClr val="accent2">
                              <a:lumMod val="75000"/>
                            </a:schemeClr>
                          </a:solidFill>
                        </a:rPr>
                        <a:t>xml, </a:t>
                      </a:r>
                      <a:r>
                        <a:rPr lang="en-US" b="1" dirty="0" err="1" smtClean="0">
                          <a:solidFill>
                            <a:schemeClr val="accent2">
                              <a:lumMod val="75000"/>
                            </a:schemeClr>
                          </a:solidFill>
                        </a:rPr>
                        <a:t>json</a:t>
                      </a:r>
                      <a:r>
                        <a:rPr lang="en-US" b="1" dirty="0" smtClean="0">
                          <a:solidFill>
                            <a:schemeClr val="accent2">
                              <a:lumMod val="75000"/>
                            </a:schemeClr>
                          </a:solidFill>
                        </a:rPr>
                        <a:t>, </a:t>
                      </a:r>
                      <a:r>
                        <a:rPr lang="en-US" b="1" dirty="0" err="1" smtClean="0">
                          <a:solidFill>
                            <a:schemeClr val="accent2">
                              <a:lumMod val="75000"/>
                            </a:schemeClr>
                          </a:solidFill>
                        </a:rPr>
                        <a:t>jsonp</a:t>
                      </a:r>
                      <a:r>
                        <a:rPr lang="en-US" b="1" dirty="0" smtClean="0">
                          <a:solidFill>
                            <a:schemeClr val="accent2">
                              <a:lumMod val="75000"/>
                            </a:schemeClr>
                          </a:solidFill>
                        </a:rPr>
                        <a:t>, script,  text</a:t>
                      </a:r>
                      <a:r>
                        <a:rPr lang="en-US" dirty="0" smtClean="0"/>
                        <a:t> </a:t>
                      </a:r>
                      <a:r>
                        <a:rPr lang="en-US" dirty="0" err="1" smtClean="0"/>
                        <a:t>ou</a:t>
                      </a:r>
                      <a:r>
                        <a:rPr lang="en-US" dirty="0" smtClean="0"/>
                        <a:t> </a:t>
                      </a:r>
                      <a:r>
                        <a:rPr lang="en-US" b="1" dirty="0" smtClean="0">
                          <a:solidFill>
                            <a:schemeClr val="accent2">
                              <a:lumMod val="75000"/>
                            </a:schemeClr>
                          </a:solidFill>
                        </a:rPr>
                        <a:t>html</a:t>
                      </a:r>
                      <a:endParaRPr lang="fr-FR" b="1" dirty="0">
                        <a:solidFill>
                          <a:schemeClr val="accent2">
                            <a:lumMod val="75000"/>
                          </a:schemeClr>
                        </a:solidFill>
                      </a:endParaRPr>
                    </a:p>
                  </a:txBody>
                  <a:tcPr/>
                </a:tc>
              </a:tr>
              <a:tr h="370840">
                <a:tc>
                  <a:txBody>
                    <a:bodyPr/>
                    <a:lstStyle/>
                    <a:p>
                      <a:r>
                        <a:rPr lang="fr-FR" dirty="0" smtClean="0"/>
                        <a:t>global</a:t>
                      </a:r>
                      <a:endParaRPr lang="fr-FR" dirty="0"/>
                    </a:p>
                  </a:txBody>
                  <a:tcPr anchor="ctr"/>
                </a:tc>
                <a:tc>
                  <a:txBody>
                    <a:bodyPr/>
                    <a:lstStyle/>
                    <a:p>
                      <a:r>
                        <a:rPr kumimoji="0" lang="fr-FR" sz="1800" b="1" i="1" kern="1200" dirty="0" err="1" smtClean="0">
                          <a:solidFill>
                            <a:schemeClr val="accent2">
                              <a:lumMod val="75000"/>
                            </a:schemeClr>
                          </a:solidFill>
                          <a:latin typeface="+mn-lt"/>
                          <a:ea typeface="+mn-ea"/>
                          <a:cs typeface="+mn-cs"/>
                        </a:rPr>
                        <a:t>true</a:t>
                      </a:r>
                      <a:endParaRPr kumimoji="0" lang="fr-FR" sz="1800" b="1" i="1" kern="1200" dirty="0">
                        <a:solidFill>
                          <a:schemeClr val="accent2">
                            <a:lumMod val="75000"/>
                          </a:schemeClr>
                        </a:solidFill>
                        <a:latin typeface="+mn-lt"/>
                        <a:ea typeface="+mn-ea"/>
                        <a:cs typeface="+mn-cs"/>
                      </a:endParaRPr>
                    </a:p>
                  </a:txBody>
                  <a:tcPr anchor="ctr"/>
                </a:tc>
                <a:tc>
                  <a:txBody>
                    <a:bodyPr/>
                    <a:lstStyle/>
                    <a:p>
                      <a:r>
                        <a:rPr kumimoji="0" lang="fr-FR" sz="1800" b="1" i="1" kern="1200" dirty="0" smtClean="0">
                          <a:solidFill>
                            <a:schemeClr val="accent2">
                              <a:lumMod val="75000"/>
                            </a:schemeClr>
                          </a:solidFill>
                          <a:latin typeface="+mn-lt"/>
                          <a:ea typeface="+mn-ea"/>
                          <a:cs typeface="+mn-cs"/>
                        </a:rPr>
                        <a:t>false</a:t>
                      </a:r>
                      <a:r>
                        <a:rPr lang="fr-FR" dirty="0" smtClean="0"/>
                        <a:t> empêche</a:t>
                      </a:r>
                      <a:r>
                        <a:rPr lang="fr-FR" baseline="0" dirty="0" smtClean="0"/>
                        <a:t> le déclenchement des évènements </a:t>
                      </a:r>
                      <a:r>
                        <a:rPr lang="fr-FR" baseline="0" dirty="0" err="1" smtClean="0"/>
                        <a:t>ajaxStart</a:t>
                      </a:r>
                      <a:r>
                        <a:rPr lang="fr-FR" baseline="0" dirty="0" smtClean="0"/>
                        <a:t> et </a:t>
                      </a:r>
                      <a:r>
                        <a:rPr lang="fr-FR" baseline="0" dirty="0" err="1" smtClean="0"/>
                        <a:t>ajaxStop</a:t>
                      </a:r>
                      <a:r>
                        <a:rPr lang="fr-FR" baseline="0" dirty="0" smtClean="0"/>
                        <a:t>.</a:t>
                      </a:r>
                      <a:endParaRPr lang="fr-FR" dirty="0"/>
                    </a:p>
                  </a:txBody>
                  <a:tcPr/>
                </a:tc>
              </a:tr>
            </a:tbl>
          </a:graphicData>
        </a:graphic>
      </p:graphicFrame>
      <p:sp>
        <p:nvSpPr>
          <p:cNvPr id="5" name="ZoneTexte 4"/>
          <p:cNvSpPr txBox="1"/>
          <p:nvPr/>
        </p:nvSpPr>
        <p:spPr>
          <a:xfrm>
            <a:off x="686881" y="1412776"/>
            <a:ext cx="8352928" cy="1200329"/>
          </a:xfrm>
          <a:prstGeom prst="rect">
            <a:avLst/>
          </a:prstGeom>
          <a:noFill/>
        </p:spPr>
        <p:txBody>
          <a:bodyPr wrap="square" rtlCol="0">
            <a:spAutoFit/>
          </a:bodyPr>
          <a:lstStyle/>
          <a:p>
            <a:r>
              <a:rPr lang="fr-FR" dirty="0" smtClean="0"/>
              <a:t>Principaux paramètres : </a:t>
            </a:r>
          </a:p>
          <a:p>
            <a:r>
              <a:rPr lang="fr-FR" dirty="0" smtClean="0"/>
              <a:t>syntaxe : { </a:t>
            </a:r>
            <a:r>
              <a:rPr lang="fr-FR" b="1" dirty="0" smtClean="0">
                <a:solidFill>
                  <a:schemeClr val="tx2">
                    <a:lumMod val="75000"/>
                  </a:schemeClr>
                </a:solidFill>
              </a:rPr>
              <a:t>param1</a:t>
            </a:r>
            <a:r>
              <a:rPr lang="fr-FR" dirty="0" smtClean="0"/>
              <a:t>: valeur1 [, </a:t>
            </a:r>
            <a:r>
              <a:rPr lang="fr-FR" b="1" dirty="0" smtClean="0">
                <a:solidFill>
                  <a:schemeClr val="tx2">
                    <a:lumMod val="75000"/>
                  </a:schemeClr>
                </a:solidFill>
              </a:rPr>
              <a:t>param2</a:t>
            </a:r>
            <a:r>
              <a:rPr lang="fr-FR" dirty="0" smtClean="0"/>
              <a:t>,valeur2] .... }</a:t>
            </a:r>
          </a:p>
          <a:p>
            <a:r>
              <a:rPr lang="fr-FR" b="1" dirty="0" err="1" smtClean="0">
                <a:solidFill>
                  <a:schemeClr val="tx2">
                    <a:lumMod val="75000"/>
                  </a:schemeClr>
                </a:solidFill>
              </a:rPr>
              <a:t>param</a:t>
            </a:r>
            <a:r>
              <a:rPr lang="fr-FR" dirty="0" smtClean="0"/>
              <a:t> est un des paramètres de la requête,</a:t>
            </a:r>
          </a:p>
          <a:p>
            <a:r>
              <a:rPr lang="fr-FR" dirty="0" smtClean="0"/>
              <a:t>valeur peut être une constante, une chaîne ou un objet du type { clé: valeur}</a:t>
            </a:r>
            <a:endParaRPr lang="fr-FR" dirty="0"/>
          </a:p>
        </p:txBody>
      </p:sp>
    </p:spTree>
    <p:extLst>
      <p:ext uri="{BB962C8B-B14F-4D97-AF65-F5344CB8AC3E}">
        <p14:creationId xmlns:p14="http://schemas.microsoft.com/office/powerpoint/2010/main" val="18386873"/>
      </p:ext>
    </p:extLst>
  </p:cSld>
  <p:clrMapOvr>
    <a:masterClrMapping/>
  </p:clrMapOvr>
  <p:transition spd="slow">
    <p:wipe dir="d"/>
  </p:transition>
  <p:timing>
    <p:tnLst>
      <p:par>
        <p:cT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a:t>
            </a:r>
            <a:r>
              <a:rPr lang="fr-FR" sz="2800" b="1" i="1" dirty="0" smtClean="0">
                <a:solidFill>
                  <a:schemeClr val="accent2">
                    <a:lumMod val="75000"/>
                  </a:schemeClr>
                </a:solidFill>
              </a:rPr>
              <a:t>(</a:t>
            </a:r>
            <a:r>
              <a:rPr lang="fr-FR" sz="2800" b="1" i="1" dirty="0" smtClean="0">
                <a:solidFill>
                  <a:schemeClr val="tx2">
                    <a:lumMod val="75000"/>
                  </a:schemeClr>
                </a:solidFill>
              </a:rPr>
              <a:t>url[,paramètres]</a:t>
            </a:r>
            <a:r>
              <a:rPr lang="fr-FR" sz="2800" b="1" i="1" dirty="0" smtClean="0">
                <a:solidFill>
                  <a:schemeClr val="accent2">
                    <a:lumMod val="75000"/>
                  </a:schemeClr>
                </a:solidFill>
              </a:rPr>
              <a:t>)</a:t>
            </a:r>
            <a:endParaRPr lang="fr-FR" sz="2400" b="1" dirty="0">
              <a:solidFill>
                <a:schemeClr val="accent2">
                  <a:lumMod val="75000"/>
                </a:schemeClr>
              </a:solidFill>
            </a:endParaRPr>
          </a:p>
        </p:txBody>
      </p:sp>
      <p:graphicFrame>
        <p:nvGraphicFramePr>
          <p:cNvPr id="4" name="Espace réservé du contenu 3"/>
          <p:cNvGraphicFramePr>
            <a:graphicFrameLocks noGrp="1"/>
          </p:cNvGraphicFramePr>
          <p:nvPr>
            <p:ph idx="1"/>
            <p:extLst/>
          </p:nvPr>
        </p:nvGraphicFramePr>
        <p:xfrm>
          <a:off x="683568" y="1484784"/>
          <a:ext cx="8274051" cy="5064760"/>
        </p:xfrm>
        <a:graphic>
          <a:graphicData uri="http://schemas.openxmlformats.org/drawingml/2006/table">
            <a:tbl>
              <a:tblPr firstRow="1" bandRow="1">
                <a:tableStyleId>{5C22544A-7EE6-4342-B048-85BDC9FD1C3A}</a:tableStyleId>
              </a:tblPr>
              <a:tblGrid>
                <a:gridCol w="1296144"/>
                <a:gridCol w="1793776"/>
                <a:gridCol w="5184131"/>
              </a:tblGrid>
              <a:tr h="370840">
                <a:tc>
                  <a:txBody>
                    <a:bodyPr/>
                    <a:lstStyle/>
                    <a:p>
                      <a:pPr algn="ctr"/>
                      <a:r>
                        <a:rPr lang="fr-FR" dirty="0" smtClean="0"/>
                        <a:t>paramètre</a:t>
                      </a:r>
                      <a:endParaRPr lang="fr-FR" dirty="0"/>
                    </a:p>
                  </a:txBody>
                  <a:tcPr anchor="ctr"/>
                </a:tc>
                <a:tc>
                  <a:txBody>
                    <a:bodyPr/>
                    <a:lstStyle/>
                    <a:p>
                      <a:pPr algn="ctr"/>
                      <a:r>
                        <a:rPr lang="fr-FR" dirty="0" smtClean="0"/>
                        <a:t>type ou valeur par défaut</a:t>
                      </a:r>
                      <a:endParaRPr lang="fr-FR" dirty="0"/>
                    </a:p>
                  </a:txBody>
                  <a:tcPr anchor="ctr"/>
                </a:tc>
                <a:tc>
                  <a:txBody>
                    <a:bodyPr/>
                    <a:lstStyle/>
                    <a:p>
                      <a:pPr algn="ctr"/>
                      <a:r>
                        <a:rPr lang="fr-FR" dirty="0" smtClean="0"/>
                        <a:t>fonction</a:t>
                      </a:r>
                      <a:endParaRPr lang="fr-FR" dirty="0"/>
                    </a:p>
                  </a:txBody>
                  <a:tcPr anchor="ctr"/>
                </a:tc>
              </a:tr>
              <a:tr h="370840">
                <a:tc>
                  <a:txBody>
                    <a:bodyPr/>
                    <a:lstStyle/>
                    <a:p>
                      <a:r>
                        <a:rPr lang="fr-FR" dirty="0" err="1" smtClean="0"/>
                        <a:t>ifModified</a:t>
                      </a:r>
                      <a:endParaRPr lang="fr-FR" dirty="0"/>
                    </a:p>
                  </a:txBody>
                  <a:tcPr anchor="ctr"/>
                </a:tc>
                <a:tc>
                  <a:txBody>
                    <a:bodyPr/>
                    <a:lstStyle/>
                    <a:p>
                      <a:r>
                        <a:rPr lang="fr-FR" b="1" i="1" dirty="0" smtClean="0">
                          <a:solidFill>
                            <a:schemeClr val="accent2">
                              <a:lumMod val="75000"/>
                            </a:schemeClr>
                          </a:solidFill>
                        </a:rPr>
                        <a:t>false</a:t>
                      </a:r>
                      <a:endParaRPr lang="fr-FR" b="1" i="1" dirty="0">
                        <a:solidFill>
                          <a:schemeClr val="accent2">
                            <a:lumMod val="75000"/>
                          </a:schemeClr>
                        </a:solidFill>
                      </a:endParaRPr>
                    </a:p>
                  </a:txBody>
                  <a:tcPr anchor="ctr"/>
                </a:tc>
                <a:tc>
                  <a:txBody>
                    <a:bodyPr/>
                    <a:lstStyle/>
                    <a:p>
                      <a:r>
                        <a:rPr lang="fr-FR" b="1" i="1" dirty="0" err="1" smtClean="0">
                          <a:solidFill>
                            <a:schemeClr val="accent2">
                              <a:lumMod val="75000"/>
                            </a:schemeClr>
                          </a:solidFill>
                        </a:rPr>
                        <a:t>true</a:t>
                      </a:r>
                      <a:r>
                        <a:rPr lang="fr-FR" dirty="0" smtClean="0"/>
                        <a:t> convertit la requête</a:t>
                      </a:r>
                      <a:r>
                        <a:rPr lang="fr-FR" baseline="0" dirty="0" smtClean="0"/>
                        <a:t> en échec si le résultat est identique à la requête précédente.</a:t>
                      </a:r>
                      <a:endParaRPr lang="fr-FR" dirty="0"/>
                    </a:p>
                  </a:txBody>
                  <a:tcPr/>
                </a:tc>
              </a:tr>
              <a:tr h="370840">
                <a:tc>
                  <a:txBody>
                    <a:bodyPr/>
                    <a:lstStyle/>
                    <a:p>
                      <a:r>
                        <a:rPr lang="fr-FR" dirty="0" err="1" smtClean="0"/>
                        <a:t>username</a:t>
                      </a:r>
                      <a:endParaRPr lang="fr-FR" dirty="0"/>
                    </a:p>
                  </a:txBody>
                  <a:tcPr anchor="ctr"/>
                </a:tc>
                <a:tc>
                  <a:txBody>
                    <a:bodyPr/>
                    <a:lstStyle/>
                    <a:p>
                      <a:r>
                        <a:rPr lang="fr-FR" b="1" dirty="0" smtClean="0">
                          <a:solidFill>
                            <a:schemeClr val="tx2">
                              <a:lumMod val="75000"/>
                            </a:schemeClr>
                          </a:solidFill>
                        </a:rPr>
                        <a:t>chaîne </a:t>
                      </a:r>
                      <a:endParaRPr lang="fr-FR" b="1" dirty="0">
                        <a:solidFill>
                          <a:schemeClr val="tx2">
                            <a:lumMod val="75000"/>
                          </a:schemeClr>
                        </a:solidFill>
                      </a:endParaRPr>
                    </a:p>
                  </a:txBody>
                  <a:tcPr anchor="ctr"/>
                </a:tc>
                <a:tc>
                  <a:txBody>
                    <a:bodyPr/>
                    <a:lstStyle/>
                    <a:p>
                      <a:r>
                        <a:rPr lang="fr-FR" dirty="0" smtClean="0"/>
                        <a:t>Identifiant utilisé pour authentifier l'accès.</a:t>
                      </a:r>
                      <a:endParaRPr lang="fr-FR" dirty="0"/>
                    </a:p>
                  </a:txBody>
                  <a:tcPr/>
                </a:tc>
              </a:tr>
              <a:tr h="370840">
                <a:tc>
                  <a:txBody>
                    <a:bodyPr/>
                    <a:lstStyle/>
                    <a:p>
                      <a:r>
                        <a:rPr lang="fr-FR" dirty="0" err="1" smtClean="0"/>
                        <a:t>password</a:t>
                      </a:r>
                      <a:endParaRPr lang="fr-FR" dirty="0"/>
                    </a:p>
                  </a:txBody>
                  <a:tcPr anchor="ctr"/>
                </a:tc>
                <a:tc>
                  <a:txBody>
                    <a:bodyPr/>
                    <a:lstStyle/>
                    <a:p>
                      <a:r>
                        <a:rPr lang="fr-FR" b="1" dirty="0" smtClean="0">
                          <a:solidFill>
                            <a:schemeClr val="tx2">
                              <a:lumMod val="75000"/>
                            </a:schemeClr>
                          </a:solidFill>
                        </a:rPr>
                        <a:t>chaîne </a:t>
                      </a:r>
                      <a:endParaRPr lang="fr-FR" b="1" dirty="0">
                        <a:solidFill>
                          <a:schemeClr val="tx2">
                            <a:lumMod val="75000"/>
                          </a:schemeClr>
                        </a:solidFill>
                      </a:endParaRPr>
                    </a:p>
                  </a:txBody>
                  <a:tcPr anchor="ctr"/>
                </a:tc>
                <a:tc>
                  <a:txBody>
                    <a:bodyPr/>
                    <a:lstStyle/>
                    <a:p>
                      <a:r>
                        <a:rPr lang="fr-FR" dirty="0" smtClean="0"/>
                        <a:t>Mot de passe utilisé pour authentifier l'accès. </a:t>
                      </a:r>
                      <a:endParaRPr lang="fr-FR" dirty="0"/>
                    </a:p>
                  </a:txBody>
                  <a:tcPr/>
                </a:tc>
              </a:tr>
              <a:tr h="370840">
                <a:tc>
                  <a:txBody>
                    <a:bodyPr/>
                    <a:lstStyle/>
                    <a:p>
                      <a:r>
                        <a:rPr lang="fr-FR" dirty="0" err="1" smtClean="0"/>
                        <a:t>statusCode</a:t>
                      </a:r>
                      <a:endParaRPr lang="fr-FR"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i="0" dirty="0" smtClean="0">
                          <a:solidFill>
                            <a:schemeClr val="tx2">
                              <a:lumMod val="75000"/>
                            </a:schemeClr>
                          </a:solidFill>
                        </a:rPr>
                        <a:t>fonction</a:t>
                      </a:r>
                    </a:p>
                  </a:txBody>
                  <a:tcPr anchor="ctr"/>
                </a:tc>
                <a:tc>
                  <a:txBody>
                    <a:bodyPr/>
                    <a:lstStyle/>
                    <a:p>
                      <a:r>
                        <a:rPr lang="fr-FR" b="0" i="0" baseline="0" dirty="0" smtClean="0">
                          <a:solidFill>
                            <a:schemeClr val="tx1"/>
                          </a:solidFill>
                        </a:rPr>
                        <a:t>fonction appelée lorsque la réponse du serveur correspond au code. Exemple : </a:t>
                      </a:r>
                    </a:p>
                    <a:p>
                      <a:r>
                        <a:rPr lang="fr-FR" baseline="0" dirty="0" smtClean="0"/>
                        <a:t>{ </a:t>
                      </a:r>
                      <a:r>
                        <a:rPr lang="fr-FR" baseline="0" dirty="0" err="1" smtClean="0"/>
                        <a:t>statusCode</a:t>
                      </a:r>
                      <a:r>
                        <a:rPr lang="fr-FR" baseline="0" dirty="0" smtClean="0"/>
                        <a:t> :  {</a:t>
                      </a:r>
                    </a:p>
                    <a:p>
                      <a:r>
                        <a:rPr lang="fr-FR" baseline="0" dirty="0" smtClean="0"/>
                        <a:t>404: </a:t>
                      </a:r>
                      <a:r>
                        <a:rPr lang="fr-FR" baseline="0" dirty="0" err="1" smtClean="0"/>
                        <a:t>function</a:t>
                      </a:r>
                      <a:r>
                        <a:rPr lang="fr-FR" baseline="0" dirty="0" smtClean="0"/>
                        <a:t>() { </a:t>
                      </a:r>
                      <a:r>
                        <a:rPr lang="fr-FR" baseline="0" dirty="0" err="1" smtClean="0"/>
                        <a:t>alert</a:t>
                      </a:r>
                      <a:r>
                        <a:rPr lang="fr-FR" baseline="0" dirty="0" smtClean="0"/>
                        <a:t> ('page not </a:t>
                      </a:r>
                      <a:r>
                        <a:rPr lang="fr-FR" baseline="0" dirty="0" err="1" smtClean="0"/>
                        <a:t>found</a:t>
                      </a:r>
                      <a:r>
                        <a:rPr lang="fr-FR" baseline="0" dirty="0" smtClean="0"/>
                        <a:t>')}; </a:t>
                      </a:r>
                      <a:r>
                        <a:rPr lang="fr-FR" dirty="0" smtClean="0"/>
                        <a:t>   }}</a:t>
                      </a:r>
                      <a:endParaRPr lang="fr-FR" dirty="0"/>
                    </a:p>
                  </a:txBody>
                  <a:tcPr/>
                </a:tc>
              </a:tr>
              <a:tr h="370840">
                <a:tc>
                  <a:txBody>
                    <a:bodyPr/>
                    <a:lstStyle/>
                    <a:p>
                      <a:r>
                        <a:rPr lang="fr-FR" dirty="0" err="1" smtClean="0"/>
                        <a:t>success</a:t>
                      </a:r>
                      <a:endParaRPr lang="fr-FR"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i="0" dirty="0" smtClean="0">
                          <a:solidFill>
                            <a:schemeClr val="tx2">
                              <a:lumMod val="75000"/>
                            </a:schemeClr>
                          </a:solidFill>
                        </a:rPr>
                        <a:t>fonction</a:t>
                      </a:r>
                    </a:p>
                  </a:txBody>
                  <a:tcPr anchor="ctr"/>
                </a:tc>
                <a:tc>
                  <a:txBody>
                    <a:bodyPr/>
                    <a:lstStyle/>
                    <a:p>
                      <a:r>
                        <a:rPr lang="fr-FR" dirty="0" smtClean="0"/>
                        <a:t>fonction appelée en cas de succès de la requête.</a:t>
                      </a:r>
                      <a:endParaRPr lang="fr-FR" dirty="0"/>
                    </a:p>
                  </a:txBody>
                  <a:tcPr/>
                </a:tc>
              </a:tr>
              <a:tr h="370840">
                <a:tc>
                  <a:txBody>
                    <a:bodyPr/>
                    <a:lstStyle/>
                    <a:p>
                      <a:r>
                        <a:rPr lang="fr-FR" dirty="0" err="1" smtClean="0"/>
                        <a:t>error</a:t>
                      </a:r>
                      <a:endParaRPr lang="fr-FR"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i="0" dirty="0" smtClean="0">
                          <a:solidFill>
                            <a:schemeClr val="tx2">
                              <a:lumMod val="75000"/>
                            </a:schemeClr>
                          </a:solidFill>
                        </a:rPr>
                        <a:t>fonction</a:t>
                      </a:r>
                    </a:p>
                  </a:txBody>
                  <a:tcPr anchor="ctr"/>
                </a:tc>
                <a:tc>
                  <a:txBody>
                    <a:bodyPr/>
                    <a:lstStyle/>
                    <a:p>
                      <a:r>
                        <a:rPr lang="fr-FR" dirty="0" smtClean="0"/>
                        <a:t>fonction appelée en cas d'échec de la requête.</a:t>
                      </a:r>
                      <a:endParaRPr lang="fr-FR" dirty="0"/>
                    </a:p>
                  </a:txBody>
                  <a:tcPr/>
                </a:tc>
              </a:tr>
              <a:tr h="370840">
                <a:tc>
                  <a:txBody>
                    <a:bodyPr/>
                    <a:lstStyle/>
                    <a:p>
                      <a:r>
                        <a:rPr lang="fr-FR" dirty="0" err="1" smtClean="0"/>
                        <a:t>complete</a:t>
                      </a:r>
                      <a:endParaRPr lang="fr-FR"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i="0" dirty="0" smtClean="0">
                          <a:solidFill>
                            <a:schemeClr val="tx2">
                              <a:lumMod val="75000"/>
                            </a:schemeClr>
                          </a:solidFill>
                        </a:rPr>
                        <a:t>fonction</a:t>
                      </a:r>
                    </a:p>
                  </a:txBody>
                  <a:tcPr anchor="ctr"/>
                </a:tc>
                <a:tc>
                  <a:txBody>
                    <a:bodyPr/>
                    <a:lstStyle/>
                    <a:p>
                      <a:r>
                        <a:rPr lang="fr-FR" dirty="0" smtClean="0"/>
                        <a:t>fonction appelée lorsque la requête est terminée.</a:t>
                      </a:r>
                      <a:endParaRPr lang="fr-FR" dirty="0"/>
                    </a:p>
                  </a:txBody>
                  <a:tcPr/>
                </a:tc>
              </a:tr>
              <a:tr h="370840">
                <a:tc>
                  <a:txBody>
                    <a:bodyPr/>
                    <a:lstStyle/>
                    <a:p>
                      <a:r>
                        <a:rPr lang="fr-FR" dirty="0" smtClean="0"/>
                        <a:t>type</a:t>
                      </a:r>
                      <a:endParaRPr lang="fr-FR" dirty="0"/>
                    </a:p>
                  </a:txBody>
                  <a:tcPr anchor="ctr"/>
                </a:tc>
                <a:tc>
                  <a:txBody>
                    <a:bodyPr/>
                    <a:lstStyle/>
                    <a:p>
                      <a:r>
                        <a:rPr lang="fr-FR" b="1" dirty="0" smtClean="0">
                          <a:solidFill>
                            <a:schemeClr val="tx2">
                              <a:lumMod val="75000"/>
                            </a:schemeClr>
                          </a:solidFill>
                        </a:rPr>
                        <a:t>chaîne </a:t>
                      </a:r>
                      <a:endParaRPr lang="fr-FR" b="1" dirty="0">
                        <a:solidFill>
                          <a:schemeClr val="tx2">
                            <a:lumMod val="75000"/>
                          </a:schemeClr>
                        </a:solidFill>
                      </a:endParaRPr>
                    </a:p>
                  </a:txBody>
                  <a:tcPr anchor="ctr"/>
                </a:tc>
                <a:tc>
                  <a:txBody>
                    <a:bodyPr/>
                    <a:lstStyle/>
                    <a:p>
                      <a:r>
                        <a:rPr kumimoji="0" lang="fr-FR" sz="1800" b="1" i="0" kern="1200" dirty="0" smtClean="0">
                          <a:solidFill>
                            <a:schemeClr val="accent2">
                              <a:lumMod val="75000"/>
                            </a:schemeClr>
                          </a:solidFill>
                          <a:latin typeface="+mn-lt"/>
                          <a:ea typeface="+mn-ea"/>
                          <a:cs typeface="+mn-cs"/>
                        </a:rPr>
                        <a:t>'POST' </a:t>
                      </a:r>
                      <a:r>
                        <a:rPr kumimoji="0" lang="fr-FR" sz="1800" b="1" i="0" kern="1200" dirty="0" smtClean="0">
                          <a:solidFill>
                            <a:schemeClr val="tx1"/>
                          </a:solidFill>
                          <a:latin typeface="+mn-lt"/>
                          <a:ea typeface="+mn-ea"/>
                          <a:cs typeface="+mn-cs"/>
                        </a:rPr>
                        <a:t>ou</a:t>
                      </a:r>
                      <a:r>
                        <a:rPr kumimoji="0" lang="fr-FR" sz="1800" b="1" i="0" kern="1200" dirty="0" smtClean="0">
                          <a:solidFill>
                            <a:schemeClr val="accent2">
                              <a:lumMod val="75000"/>
                            </a:schemeClr>
                          </a:solidFill>
                          <a:latin typeface="+mn-lt"/>
                          <a:ea typeface="+mn-ea"/>
                          <a:cs typeface="+mn-cs"/>
                        </a:rPr>
                        <a:t> 'GET'</a:t>
                      </a:r>
                      <a:endParaRPr lang="fr-FR" i="0" dirty="0"/>
                    </a:p>
                  </a:txBody>
                  <a:tcPr/>
                </a:tc>
              </a:tr>
              <a:tr h="370840">
                <a:tc>
                  <a:txBody>
                    <a:bodyPr/>
                    <a:lstStyle/>
                    <a:p>
                      <a:r>
                        <a:rPr lang="fr-FR" dirty="0" smtClean="0"/>
                        <a:t>url</a:t>
                      </a:r>
                      <a:endParaRPr lang="fr-FR" dirty="0"/>
                    </a:p>
                  </a:txBody>
                  <a:tcPr anchor="ctr"/>
                </a:tc>
                <a:tc>
                  <a:txBody>
                    <a:bodyPr/>
                    <a:lstStyle/>
                    <a:p>
                      <a:r>
                        <a:rPr lang="fr-FR" b="1" dirty="0" smtClean="0">
                          <a:solidFill>
                            <a:schemeClr val="tx2">
                              <a:lumMod val="75000"/>
                            </a:schemeClr>
                          </a:solidFill>
                        </a:rPr>
                        <a:t>chaîne</a:t>
                      </a:r>
                      <a:endParaRPr lang="fr-FR" b="1" dirty="0">
                        <a:solidFill>
                          <a:schemeClr val="tx2">
                            <a:lumMod val="75000"/>
                          </a:schemeClr>
                        </a:solidFill>
                      </a:endParaRPr>
                    </a:p>
                  </a:txBody>
                  <a:tcPr anchor="ctr"/>
                </a:tc>
                <a:tc>
                  <a:txBody>
                    <a:bodyPr/>
                    <a:lstStyle/>
                    <a:p>
                      <a:r>
                        <a:rPr lang="fr-FR" i="0" dirty="0" smtClean="0"/>
                        <a:t>URL</a:t>
                      </a:r>
                      <a:r>
                        <a:rPr lang="fr-FR" i="0" baseline="0" dirty="0" smtClean="0"/>
                        <a:t> à laquelle la requête est envoyée.</a:t>
                      </a:r>
                      <a:endParaRPr lang="fr-FR" i="0" dirty="0"/>
                    </a:p>
                  </a:txBody>
                  <a:tcPr/>
                </a:tc>
              </a:tr>
            </a:tbl>
          </a:graphicData>
        </a:graphic>
      </p:graphicFrame>
    </p:spTree>
    <p:extLst>
      <p:ext uri="{BB962C8B-B14F-4D97-AF65-F5344CB8AC3E}">
        <p14:creationId xmlns:p14="http://schemas.microsoft.com/office/powerpoint/2010/main" val="2513852783"/>
      </p:ext>
    </p:extLst>
  </p:cSld>
  <p:clrMapOvr>
    <a:masterClrMapping/>
  </p:clrMapOvr>
  <p:transition spd="slow">
    <p:wipe dir="d"/>
  </p:transition>
  <p:timing>
    <p:tnLst>
      <p:par>
        <p:cT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a:t>
            </a:r>
            <a:r>
              <a:rPr lang="fr-FR" sz="2800" b="1" i="1" dirty="0" smtClean="0">
                <a:solidFill>
                  <a:schemeClr val="accent2">
                    <a:lumMod val="75000"/>
                  </a:schemeClr>
                </a:solidFill>
              </a:rPr>
              <a:t>(</a:t>
            </a:r>
            <a:r>
              <a:rPr lang="fr-FR" sz="2800" b="1" i="1" dirty="0" smtClean="0">
                <a:solidFill>
                  <a:schemeClr val="tx2">
                    <a:lumMod val="75000"/>
                  </a:schemeClr>
                </a:solidFill>
              </a:rPr>
              <a:t>url[,paramètres]</a:t>
            </a:r>
            <a:r>
              <a:rPr lang="fr-FR" sz="2800" b="1" i="1" dirty="0" smtClean="0">
                <a:solidFill>
                  <a:schemeClr val="accent2">
                    <a:lumMod val="75000"/>
                  </a:schemeClr>
                </a:solidFill>
              </a:rPr>
              <a:t>)</a:t>
            </a:r>
            <a:endParaRPr lang="fr-FR" sz="2400" b="1" dirty="0">
              <a:solidFill>
                <a:schemeClr val="accent2">
                  <a:lumMod val="75000"/>
                </a:schemeClr>
              </a:solidFill>
            </a:endParaRPr>
          </a:p>
        </p:txBody>
      </p:sp>
      <p:graphicFrame>
        <p:nvGraphicFramePr>
          <p:cNvPr id="4" name="Espace réservé du contenu 3"/>
          <p:cNvGraphicFramePr>
            <a:graphicFrameLocks noGrp="1"/>
          </p:cNvGraphicFramePr>
          <p:nvPr>
            <p:ph idx="1"/>
            <p:extLst/>
          </p:nvPr>
        </p:nvGraphicFramePr>
        <p:xfrm>
          <a:off x="683568" y="1484784"/>
          <a:ext cx="8274051" cy="4795520"/>
        </p:xfrm>
        <a:graphic>
          <a:graphicData uri="http://schemas.openxmlformats.org/drawingml/2006/table">
            <a:tbl>
              <a:tblPr firstRow="1" bandRow="1">
                <a:tableStyleId>{5C22544A-7EE6-4342-B048-85BDC9FD1C3A}</a:tableStyleId>
              </a:tblPr>
              <a:tblGrid>
                <a:gridCol w="1296144"/>
                <a:gridCol w="1793776"/>
                <a:gridCol w="5184131"/>
              </a:tblGrid>
              <a:tr h="370840">
                <a:tc>
                  <a:txBody>
                    <a:bodyPr/>
                    <a:lstStyle/>
                    <a:p>
                      <a:pPr algn="ctr"/>
                      <a:r>
                        <a:rPr lang="fr-FR" dirty="0" smtClean="0"/>
                        <a:t>paramètre</a:t>
                      </a:r>
                      <a:endParaRPr lang="fr-FR" dirty="0"/>
                    </a:p>
                  </a:txBody>
                  <a:tcPr anchor="ctr"/>
                </a:tc>
                <a:tc>
                  <a:txBody>
                    <a:bodyPr/>
                    <a:lstStyle/>
                    <a:p>
                      <a:pPr algn="ctr"/>
                      <a:r>
                        <a:rPr lang="fr-FR" dirty="0" smtClean="0"/>
                        <a:t>type ou valeur par défaut</a:t>
                      </a:r>
                      <a:endParaRPr lang="fr-FR" dirty="0"/>
                    </a:p>
                  </a:txBody>
                  <a:tcPr anchor="ctr"/>
                </a:tc>
                <a:tc>
                  <a:txBody>
                    <a:bodyPr/>
                    <a:lstStyle/>
                    <a:p>
                      <a:pPr algn="ctr"/>
                      <a:r>
                        <a:rPr lang="fr-FR" dirty="0" smtClean="0"/>
                        <a:t>fonction</a:t>
                      </a:r>
                      <a:endParaRPr lang="fr-FR" dirty="0"/>
                    </a:p>
                  </a:txBody>
                  <a:tcPr anchor="ctr"/>
                </a:tc>
              </a:tr>
              <a:tr h="370840">
                <a:tc>
                  <a:txBody>
                    <a:bodyPr/>
                    <a:lstStyle/>
                    <a:p>
                      <a:r>
                        <a:rPr lang="fr-FR" dirty="0" err="1" smtClean="0"/>
                        <a:t>xhr</a:t>
                      </a:r>
                      <a:endParaRPr lang="fr-FR" dirty="0"/>
                    </a:p>
                  </a:txBody>
                  <a:tcPr anchor="ctr"/>
                </a:tc>
                <a:tc>
                  <a:txBody>
                    <a:bodyPr/>
                    <a:lstStyle/>
                    <a:p>
                      <a:r>
                        <a:rPr lang="en-US" dirty="0" err="1" smtClean="0"/>
                        <a:t>ActiveXObject</a:t>
                      </a:r>
                      <a:r>
                        <a:rPr lang="en-US" dirty="0" smtClean="0"/>
                        <a:t> (IE), </a:t>
                      </a:r>
                      <a:r>
                        <a:rPr lang="en-US" dirty="0" err="1" smtClean="0"/>
                        <a:t>XMLHttpRequest</a:t>
                      </a:r>
                      <a:r>
                        <a:rPr lang="en-US" dirty="0" smtClean="0"/>
                        <a:t> </a:t>
                      </a:r>
                      <a:r>
                        <a:rPr lang="en-US" dirty="0" err="1" smtClean="0"/>
                        <a:t>sinon</a:t>
                      </a:r>
                      <a:endParaRPr lang="fr-FR" b="1" i="1" dirty="0">
                        <a:solidFill>
                          <a:schemeClr val="accent2">
                            <a:lumMod val="75000"/>
                          </a:schemeClr>
                        </a:solidFill>
                      </a:endParaRPr>
                    </a:p>
                  </a:txBody>
                  <a:tcPr anchor="ctr"/>
                </a:tc>
                <a:tc>
                  <a:txBody>
                    <a:bodyPr/>
                    <a:lstStyle/>
                    <a:p>
                      <a:r>
                        <a:rPr lang="fr-FR" b="0" i="0" dirty="0" smtClean="0">
                          <a:solidFill>
                            <a:schemeClr val="tx1"/>
                          </a:solidFill>
                        </a:rPr>
                        <a:t>fonction à utiliser pour créer l'objet </a:t>
                      </a:r>
                      <a:r>
                        <a:rPr lang="fr-FR" b="0" i="0" dirty="0" err="1" smtClean="0">
                          <a:solidFill>
                            <a:schemeClr val="tx1"/>
                          </a:solidFill>
                        </a:rPr>
                        <a:t>XMLHttpRequest</a:t>
                      </a:r>
                      <a:endParaRPr lang="fr-FR" b="0" i="0" dirty="0">
                        <a:solidFill>
                          <a:schemeClr val="tx1"/>
                        </a:solidFill>
                      </a:endParaRPr>
                    </a:p>
                  </a:txBody>
                  <a:tcPr anchor="ctr"/>
                </a:tc>
              </a:tr>
              <a:tr h="370840">
                <a:tc>
                  <a:txBody>
                    <a:bodyPr/>
                    <a:lstStyle/>
                    <a:p>
                      <a:endParaRPr lang="fr-FR" dirty="0"/>
                    </a:p>
                  </a:txBody>
                  <a:tcPr anchor="ctr"/>
                </a:tc>
                <a:tc>
                  <a:txBody>
                    <a:bodyPr/>
                    <a:lstStyle/>
                    <a:p>
                      <a:endParaRPr lang="fr-FR" b="1" dirty="0">
                        <a:solidFill>
                          <a:schemeClr val="tx2">
                            <a:lumMod val="75000"/>
                          </a:schemeClr>
                        </a:solidFill>
                      </a:endParaRPr>
                    </a:p>
                  </a:txBody>
                  <a:tcPr anchor="ctr"/>
                </a:tc>
                <a:tc>
                  <a:txBody>
                    <a:bodyPr/>
                    <a:lstStyle/>
                    <a:p>
                      <a:endParaRPr lang="fr-FR" dirty="0"/>
                    </a:p>
                  </a:txBody>
                  <a:tcPr/>
                </a:tc>
              </a:tr>
              <a:tr h="370840">
                <a:tc>
                  <a:txBody>
                    <a:bodyPr/>
                    <a:lstStyle/>
                    <a:p>
                      <a:endParaRPr lang="fr-FR" dirty="0"/>
                    </a:p>
                  </a:txBody>
                  <a:tcPr anchor="ctr"/>
                </a:tc>
                <a:tc>
                  <a:txBody>
                    <a:bodyPr/>
                    <a:lstStyle/>
                    <a:p>
                      <a:endParaRPr lang="fr-FR" b="1" dirty="0">
                        <a:solidFill>
                          <a:schemeClr val="tx2">
                            <a:lumMod val="75000"/>
                          </a:schemeClr>
                        </a:solidFill>
                      </a:endParaRPr>
                    </a:p>
                  </a:txBody>
                  <a:tcPr anchor="ctr"/>
                </a:tc>
                <a:tc>
                  <a:txBody>
                    <a:bodyPr/>
                    <a:lstStyle/>
                    <a:p>
                      <a:endParaRPr lang="fr-FR" dirty="0"/>
                    </a:p>
                  </a:txBody>
                  <a:tcPr/>
                </a:tc>
              </a:tr>
              <a:tr h="370840">
                <a:tc>
                  <a:txBody>
                    <a:bodyPr/>
                    <a:lstStyle/>
                    <a:p>
                      <a:endParaRPr lang="fr-FR"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1" i="0" dirty="0" smtClean="0">
                        <a:solidFill>
                          <a:schemeClr val="tx2">
                            <a:lumMod val="75000"/>
                          </a:schemeClr>
                        </a:solidFill>
                      </a:endParaRPr>
                    </a:p>
                  </a:txBody>
                  <a:tcPr anchor="ctr"/>
                </a:tc>
                <a:tc>
                  <a:txBody>
                    <a:bodyPr/>
                    <a:lstStyle/>
                    <a:p>
                      <a:endParaRPr lang="fr-FR" dirty="0"/>
                    </a:p>
                  </a:txBody>
                  <a:tcPr/>
                </a:tc>
              </a:tr>
              <a:tr h="370840">
                <a:tc>
                  <a:txBody>
                    <a:bodyPr/>
                    <a:lstStyle/>
                    <a:p>
                      <a:endParaRPr lang="fr-FR"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1" i="0" dirty="0" smtClean="0">
                        <a:solidFill>
                          <a:schemeClr val="tx2">
                            <a:lumMod val="75000"/>
                          </a:schemeClr>
                        </a:solidFill>
                      </a:endParaRPr>
                    </a:p>
                  </a:txBody>
                  <a:tcPr anchor="ctr"/>
                </a:tc>
                <a:tc>
                  <a:txBody>
                    <a:bodyPr/>
                    <a:lstStyle/>
                    <a:p>
                      <a:endParaRPr lang="fr-FR" dirty="0"/>
                    </a:p>
                  </a:txBody>
                  <a:tcPr/>
                </a:tc>
              </a:tr>
              <a:tr h="370840">
                <a:tc>
                  <a:txBody>
                    <a:bodyPr/>
                    <a:lstStyle/>
                    <a:p>
                      <a:endParaRPr lang="fr-FR"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1" i="0" dirty="0" smtClean="0">
                        <a:solidFill>
                          <a:schemeClr val="tx2">
                            <a:lumMod val="75000"/>
                          </a:schemeClr>
                        </a:solidFill>
                      </a:endParaRPr>
                    </a:p>
                  </a:txBody>
                  <a:tcPr anchor="ctr"/>
                </a:tc>
                <a:tc>
                  <a:txBody>
                    <a:bodyPr/>
                    <a:lstStyle/>
                    <a:p>
                      <a:endParaRPr lang="fr-FR" dirty="0"/>
                    </a:p>
                  </a:txBody>
                  <a:tcPr/>
                </a:tc>
              </a:tr>
              <a:tr h="370840">
                <a:tc>
                  <a:txBody>
                    <a:bodyPr/>
                    <a:lstStyle/>
                    <a:p>
                      <a:endParaRPr lang="fr-FR"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1" i="0" dirty="0" smtClean="0">
                        <a:solidFill>
                          <a:schemeClr val="tx2">
                            <a:lumMod val="75000"/>
                          </a:schemeClr>
                        </a:solidFill>
                      </a:endParaRPr>
                    </a:p>
                  </a:txBody>
                  <a:tcPr anchor="ctr"/>
                </a:tc>
                <a:tc>
                  <a:txBody>
                    <a:bodyPr/>
                    <a:lstStyle/>
                    <a:p>
                      <a:endParaRPr lang="fr-FR" dirty="0"/>
                    </a:p>
                  </a:txBody>
                  <a:tcPr/>
                </a:tc>
              </a:tr>
              <a:tr h="370840">
                <a:tc>
                  <a:txBody>
                    <a:bodyPr/>
                    <a:lstStyle/>
                    <a:p>
                      <a:endParaRPr lang="fr-FR" dirty="0"/>
                    </a:p>
                  </a:txBody>
                  <a:tcPr anchor="ctr"/>
                </a:tc>
                <a:tc>
                  <a:txBody>
                    <a:bodyPr/>
                    <a:lstStyle/>
                    <a:p>
                      <a:endParaRPr lang="fr-FR" b="1" dirty="0">
                        <a:solidFill>
                          <a:schemeClr val="tx2">
                            <a:lumMod val="75000"/>
                          </a:schemeClr>
                        </a:solidFill>
                      </a:endParaRPr>
                    </a:p>
                  </a:txBody>
                  <a:tcPr anchor="ctr"/>
                </a:tc>
                <a:tc>
                  <a:txBody>
                    <a:bodyPr/>
                    <a:lstStyle/>
                    <a:p>
                      <a:endParaRPr lang="fr-FR" i="0" dirty="0"/>
                    </a:p>
                  </a:txBody>
                  <a:tcPr/>
                </a:tc>
              </a:tr>
              <a:tr h="370840">
                <a:tc>
                  <a:txBody>
                    <a:bodyPr/>
                    <a:lstStyle/>
                    <a:p>
                      <a:endParaRPr lang="fr-FR" dirty="0"/>
                    </a:p>
                  </a:txBody>
                  <a:tcPr anchor="ctr"/>
                </a:tc>
                <a:tc>
                  <a:txBody>
                    <a:bodyPr/>
                    <a:lstStyle/>
                    <a:p>
                      <a:endParaRPr lang="fr-FR" b="1" dirty="0">
                        <a:solidFill>
                          <a:schemeClr val="tx2">
                            <a:lumMod val="75000"/>
                          </a:schemeClr>
                        </a:solidFill>
                      </a:endParaRPr>
                    </a:p>
                  </a:txBody>
                  <a:tcPr anchor="ctr"/>
                </a:tc>
                <a:tc>
                  <a:txBody>
                    <a:bodyPr/>
                    <a:lstStyle/>
                    <a:p>
                      <a:endParaRPr lang="fr-FR" i="0" dirty="0"/>
                    </a:p>
                  </a:txBody>
                  <a:tcPr/>
                </a:tc>
              </a:tr>
            </a:tbl>
          </a:graphicData>
        </a:graphic>
      </p:graphicFrame>
    </p:spTree>
    <p:extLst>
      <p:ext uri="{BB962C8B-B14F-4D97-AF65-F5344CB8AC3E}">
        <p14:creationId xmlns:p14="http://schemas.microsoft.com/office/powerpoint/2010/main" val="118420623"/>
      </p:ext>
    </p:extLst>
  </p:cSld>
  <p:clrMapOvr>
    <a:masterClrMapping/>
  </p:clrMapOvr>
  <p:transition spd="slow">
    <p:wipe dir="d"/>
  </p:transition>
  <p:timing>
    <p:tnLst>
      <p:par>
        <p:cT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a:t>
            </a:r>
            <a:r>
              <a:rPr lang="fr-FR" sz="2800" b="1" i="1" dirty="0" err="1" smtClean="0">
                <a:solidFill>
                  <a:schemeClr val="accent2">
                    <a:lumMod val="75000"/>
                  </a:schemeClr>
                </a:solidFill>
              </a:rPr>
              <a:t>ajaxSetup</a:t>
            </a:r>
            <a:r>
              <a:rPr lang="fr-FR" sz="2800" b="1" i="1" dirty="0" smtClean="0">
                <a:solidFill>
                  <a:schemeClr val="accent2">
                    <a:lumMod val="75000"/>
                  </a:schemeClr>
                </a:solidFill>
              </a:rPr>
              <a:t>(</a:t>
            </a:r>
            <a:r>
              <a:rPr lang="fr-FR" sz="2800" b="1" i="1" dirty="0" smtClean="0">
                <a:solidFill>
                  <a:schemeClr val="tx2">
                    <a:lumMod val="75000"/>
                  </a:schemeClr>
                </a:solidFill>
              </a:rPr>
              <a:t>paramètres</a:t>
            </a:r>
            <a:r>
              <a:rPr lang="fr-FR" sz="2800" b="1" i="1" dirty="0" smtClean="0">
                <a:solidFill>
                  <a:schemeClr val="accent2">
                    <a:lumMod val="75000"/>
                  </a:schemeClr>
                </a:solidFill>
              </a:rPr>
              <a:t>)</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328592"/>
          </a:xfrm>
        </p:spPr>
        <p:txBody>
          <a:bodyPr numCol="1">
            <a:normAutofit/>
          </a:bodyPr>
          <a:lstStyle/>
          <a:p>
            <a:pPr marL="0" indent="0">
              <a:buNone/>
            </a:pPr>
            <a:r>
              <a:rPr lang="fr-FR" sz="2000" b="1" i="1" dirty="0">
                <a:solidFill>
                  <a:schemeClr val="accent2">
                    <a:lumMod val="75000"/>
                  </a:schemeClr>
                </a:solidFill>
              </a:rPr>
              <a:t>$.</a:t>
            </a:r>
            <a:r>
              <a:rPr lang="fr-FR" sz="2000" b="1" i="1" dirty="0" err="1">
                <a:solidFill>
                  <a:schemeClr val="accent2">
                    <a:lumMod val="75000"/>
                  </a:schemeClr>
                </a:solidFill>
              </a:rPr>
              <a:t>ajaxSetup</a:t>
            </a:r>
            <a:r>
              <a:rPr lang="fr-FR" sz="2000" b="1" i="1" dirty="0">
                <a:solidFill>
                  <a:schemeClr val="accent2">
                    <a:lumMod val="75000"/>
                  </a:schemeClr>
                </a:solidFill>
              </a:rPr>
              <a:t>(</a:t>
            </a:r>
            <a:r>
              <a:rPr lang="fr-FR" sz="2000" b="1" i="1" dirty="0">
                <a:solidFill>
                  <a:schemeClr val="tx2">
                    <a:lumMod val="75000"/>
                  </a:schemeClr>
                </a:solidFill>
              </a:rPr>
              <a:t>paramètres</a:t>
            </a:r>
            <a:r>
              <a:rPr lang="fr-FR" sz="2000" b="1" i="1" dirty="0">
                <a:solidFill>
                  <a:schemeClr val="accent2">
                    <a:lumMod val="75000"/>
                  </a:schemeClr>
                </a:solidFill>
              </a:rPr>
              <a:t>)</a:t>
            </a:r>
            <a:endParaRPr lang="fr-FR" sz="2000" dirty="0" smtClean="0"/>
          </a:p>
          <a:p>
            <a:pPr marL="0" indent="0">
              <a:buNone/>
            </a:pPr>
            <a:r>
              <a:rPr lang="fr-FR" sz="2000" dirty="0" smtClean="0"/>
              <a:t>Envoie </a:t>
            </a:r>
            <a:r>
              <a:rPr lang="fr-FR" sz="2000" dirty="0"/>
              <a:t>les paramètres globaux pour les </a:t>
            </a:r>
            <a:r>
              <a:rPr lang="fr-FR" sz="2000" dirty="0" smtClean="0"/>
              <a:t>requêtes. Non recommandé.</a:t>
            </a:r>
          </a:p>
          <a:p>
            <a:pPr marL="0" indent="0">
              <a:buNone/>
            </a:pPr>
            <a:r>
              <a:rPr lang="fr-FR" sz="2000" dirty="0" smtClean="0"/>
              <a:t>Exemple :</a:t>
            </a:r>
          </a:p>
          <a:p>
            <a:pPr marL="0" indent="0">
              <a:buNone/>
            </a:pPr>
            <a:r>
              <a:rPr lang="fr-FR" sz="2000" dirty="0">
                <a:solidFill>
                  <a:schemeClr val="accent2">
                    <a:lumMod val="75000"/>
                  </a:schemeClr>
                </a:solidFill>
              </a:rPr>
              <a:t>$.</a:t>
            </a:r>
            <a:r>
              <a:rPr lang="fr-FR" sz="2000" dirty="0" err="1" smtClean="0">
                <a:solidFill>
                  <a:schemeClr val="accent2">
                    <a:lumMod val="75000"/>
                  </a:schemeClr>
                </a:solidFill>
              </a:rPr>
              <a:t>ajaxSetup</a:t>
            </a:r>
            <a:r>
              <a:rPr lang="fr-FR" sz="2000" dirty="0" smtClean="0">
                <a:solidFill>
                  <a:schemeClr val="accent2">
                    <a:lumMod val="75000"/>
                  </a:schemeClr>
                </a:solidFill>
              </a:rPr>
              <a:t>( </a:t>
            </a:r>
            <a:r>
              <a:rPr lang="fr-FR" sz="2000" dirty="0">
                <a:solidFill>
                  <a:schemeClr val="accent2">
                    <a:lumMod val="75000"/>
                  </a:schemeClr>
                </a:solidFill>
              </a:rPr>
              <a:t>{</a:t>
            </a:r>
          </a:p>
          <a:p>
            <a:pPr marL="0" indent="0">
              <a:buNone/>
            </a:pPr>
            <a:r>
              <a:rPr lang="fr-FR" sz="2000" dirty="0">
                <a:solidFill>
                  <a:schemeClr val="accent2">
                    <a:lumMod val="75000"/>
                  </a:schemeClr>
                </a:solidFill>
              </a:rPr>
              <a:t>	url : </a:t>
            </a:r>
            <a:r>
              <a:rPr lang="fr-FR" sz="2000" dirty="0"/>
              <a:t>"</a:t>
            </a:r>
            <a:r>
              <a:rPr lang="fr-FR" sz="2000" dirty="0" err="1"/>
              <a:t>exemple.php</a:t>
            </a:r>
            <a:r>
              <a:rPr lang="fr-FR" sz="2000" dirty="0"/>
              <a:t>", </a:t>
            </a:r>
          </a:p>
          <a:p>
            <a:pPr marL="0" indent="0">
              <a:buNone/>
            </a:pPr>
            <a:r>
              <a:rPr lang="fr-FR" sz="2000" dirty="0">
                <a:solidFill>
                  <a:schemeClr val="accent2">
                    <a:lumMod val="75000"/>
                  </a:schemeClr>
                </a:solidFill>
              </a:rPr>
              <a:t>	type : </a:t>
            </a:r>
            <a:r>
              <a:rPr lang="fr-FR" sz="2000" dirty="0"/>
              <a:t>'POST',</a:t>
            </a:r>
          </a:p>
          <a:p>
            <a:pPr marL="0" indent="0">
              <a:buNone/>
            </a:pPr>
            <a:r>
              <a:rPr lang="fr-FR" sz="2000" dirty="0">
                <a:solidFill>
                  <a:schemeClr val="accent2">
                    <a:lumMod val="75000"/>
                  </a:schemeClr>
                </a:solidFill>
              </a:rPr>
              <a:t>	data : </a:t>
            </a:r>
            <a:r>
              <a:rPr lang="fr-FR" sz="2000" dirty="0"/>
              <a:t>{ id: 'jules', mois: 'janvier'},</a:t>
            </a:r>
          </a:p>
          <a:p>
            <a:pPr marL="0" indent="0">
              <a:buNone/>
            </a:pPr>
            <a:r>
              <a:rPr lang="fr-FR" sz="2000" dirty="0"/>
              <a:t>	</a:t>
            </a:r>
            <a:r>
              <a:rPr lang="fr-FR" sz="2000" dirty="0" err="1">
                <a:solidFill>
                  <a:schemeClr val="accent2">
                    <a:lumMod val="75000"/>
                  </a:schemeClr>
                </a:solidFill>
              </a:rPr>
              <a:t>dataType</a:t>
            </a:r>
            <a:r>
              <a:rPr lang="fr-FR" sz="2000" dirty="0">
                <a:solidFill>
                  <a:schemeClr val="accent2">
                    <a:lumMod val="75000"/>
                  </a:schemeClr>
                </a:solidFill>
              </a:rPr>
              <a:t> :</a:t>
            </a:r>
            <a:r>
              <a:rPr lang="fr-FR" sz="2000" dirty="0"/>
              <a:t> 'html'</a:t>
            </a:r>
          </a:p>
          <a:p>
            <a:pPr marL="0" indent="0">
              <a:buNone/>
            </a:pPr>
            <a:r>
              <a:rPr lang="fr-FR" sz="2000" dirty="0">
                <a:solidFill>
                  <a:schemeClr val="accent2">
                    <a:lumMod val="75000"/>
                  </a:schemeClr>
                </a:solidFill>
              </a:rPr>
              <a:t>});</a:t>
            </a:r>
            <a:endParaRPr lang="fr-FR" sz="2000" dirty="0"/>
          </a:p>
          <a:p>
            <a:pPr marL="0" indent="0">
              <a:buNone/>
            </a:pPr>
            <a:r>
              <a:rPr lang="fr-FR" sz="2000" b="1" dirty="0" smtClean="0">
                <a:solidFill>
                  <a:schemeClr val="accent2">
                    <a:lumMod val="75000"/>
                  </a:schemeClr>
                </a:solidFill>
              </a:rPr>
              <a:t>$.</a:t>
            </a:r>
            <a:r>
              <a:rPr lang="fr-FR" sz="2000" b="1" dirty="0" err="1" smtClean="0">
                <a:solidFill>
                  <a:schemeClr val="accent2">
                    <a:lumMod val="75000"/>
                  </a:schemeClr>
                </a:solidFill>
              </a:rPr>
              <a:t>ajax</a:t>
            </a:r>
            <a:r>
              <a:rPr lang="fr-FR" sz="2000" b="1" dirty="0" smtClean="0">
                <a:solidFill>
                  <a:schemeClr val="accent2">
                    <a:lumMod val="75000"/>
                  </a:schemeClr>
                </a:solidFill>
              </a:rPr>
              <a:t>({</a:t>
            </a:r>
            <a:r>
              <a:rPr lang="fr-FR" sz="2000" b="1" dirty="0" err="1" smtClean="0">
                <a:solidFill>
                  <a:schemeClr val="accent2">
                    <a:lumMod val="75000"/>
                  </a:schemeClr>
                </a:solidFill>
              </a:rPr>
              <a:t>context</a:t>
            </a:r>
            <a:r>
              <a:rPr lang="fr-FR" sz="2000" b="1" dirty="0" smtClean="0">
                <a:solidFill>
                  <a:schemeClr val="accent2">
                    <a:lumMod val="75000"/>
                  </a:schemeClr>
                </a:solidFill>
              </a:rPr>
              <a:t>: </a:t>
            </a:r>
            <a:r>
              <a:rPr lang="fr-FR" sz="2000" b="1" dirty="0" err="1" smtClean="0">
                <a:solidFill>
                  <a:schemeClr val="accent2">
                    <a:lumMod val="75000"/>
                  </a:schemeClr>
                </a:solidFill>
              </a:rPr>
              <a:t>document.body</a:t>
            </a:r>
            <a:r>
              <a:rPr lang="fr-FR" sz="2000" b="1" dirty="0" smtClean="0">
                <a:solidFill>
                  <a:schemeClr val="accent2">
                    <a:lumMod val="75000"/>
                  </a:schemeClr>
                </a:solidFill>
              </a:rPr>
              <a:t>});</a:t>
            </a:r>
          </a:p>
          <a:p>
            <a:pPr marL="0" indent="0">
              <a:buNone/>
            </a:pPr>
            <a:endParaRPr lang="fr-FR" sz="2000" dirty="0"/>
          </a:p>
          <a:p>
            <a:pPr marL="0" indent="0">
              <a:buNone/>
            </a:pPr>
            <a:endParaRPr lang="fr-FR" sz="2000" dirty="0"/>
          </a:p>
        </p:txBody>
      </p:sp>
    </p:spTree>
    <p:extLst>
      <p:ext uri="{BB962C8B-B14F-4D97-AF65-F5344CB8AC3E}">
        <p14:creationId xmlns:p14="http://schemas.microsoft.com/office/powerpoint/2010/main" val="2951575332"/>
      </p:ext>
    </p:extLst>
  </p:cSld>
  <p:clrMapOvr>
    <a:masterClrMapping/>
  </p:clrMapOvr>
  <p:transition spd="slow">
    <p:wipe dir="d"/>
  </p:transition>
  <p:timing>
    <p:tnLst>
      <p:par>
        <p:cT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Exercice ex200.html</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382000" cy="5328592"/>
          </a:xfrm>
        </p:spPr>
        <p:txBody>
          <a:bodyPr numCol="1">
            <a:normAutofit lnSpcReduction="10000"/>
          </a:bodyPr>
          <a:lstStyle/>
          <a:p>
            <a:pPr marL="0" indent="0">
              <a:buNone/>
            </a:pPr>
            <a:r>
              <a:rPr lang="fr-FR" sz="2000" dirty="0" smtClean="0"/>
              <a:t>Contrôle d'un identifiant et d'un mot de passe.</a:t>
            </a:r>
          </a:p>
          <a:p>
            <a:pPr marL="0" indent="0">
              <a:buNone/>
            </a:pPr>
            <a:r>
              <a:rPr lang="fr-FR" sz="2000" dirty="0" smtClean="0"/>
              <a:t>1 - Télécharger EX200.HTML, la page demandant l'identifiant et le mot de passe.</a:t>
            </a:r>
          </a:p>
          <a:p>
            <a:pPr marL="0" indent="0">
              <a:buNone/>
            </a:pPr>
            <a:r>
              <a:rPr lang="fr-FR" sz="2000" dirty="0" smtClean="0"/>
              <a:t>2 - Télécharger CTRL200.PHP, le script PHP contrôlant l'existence du couple 'identifiant-mot de passe. </a:t>
            </a:r>
            <a:br>
              <a:rPr lang="fr-FR" sz="2000" dirty="0" smtClean="0"/>
            </a:br>
            <a:r>
              <a:rPr lang="fr-FR" sz="2000" dirty="0" smtClean="0"/>
              <a:t>Ce fichier contient un tableau ' $</a:t>
            </a:r>
            <a:r>
              <a:rPr lang="fr-FR" sz="2000" dirty="0" err="1" smtClean="0"/>
              <a:t>tb_users</a:t>
            </a:r>
            <a:r>
              <a:rPr lang="fr-FR" sz="2000" dirty="0" smtClean="0"/>
              <a:t>' (contenu dans </a:t>
            </a:r>
            <a:r>
              <a:rPr lang="fr-FR" sz="2000" dirty="0" err="1" smtClean="0"/>
              <a:t>psw.inc.php</a:t>
            </a:r>
            <a:r>
              <a:rPr lang="fr-FR" sz="2000" dirty="0" smtClean="0"/>
              <a:t>) contenant un certain nombre </a:t>
            </a:r>
            <a:r>
              <a:rPr lang="fr-FR" sz="2000" dirty="0"/>
              <a:t>de couples </a:t>
            </a:r>
            <a:r>
              <a:rPr lang="fr-FR" sz="2000" dirty="0" smtClean="0"/>
              <a:t>"identifiant" </a:t>
            </a:r>
            <a:r>
              <a:rPr lang="fr-FR" sz="2000" dirty="0"/>
              <a:t>=&gt; </a:t>
            </a:r>
            <a:r>
              <a:rPr lang="fr-FR" sz="2000" dirty="0" smtClean="0"/>
              <a:t>"mot de passe".</a:t>
            </a:r>
          </a:p>
          <a:p>
            <a:pPr marL="0" indent="0">
              <a:buNone/>
            </a:pPr>
            <a:r>
              <a:rPr lang="fr-FR" sz="2000" dirty="0" smtClean="0"/>
              <a:t>La page EX200.HTML demande à l'utilisateur un identifiant et un mot de passe.</a:t>
            </a:r>
            <a:endParaRPr lang="fr-FR" sz="2000" dirty="0"/>
          </a:p>
          <a:p>
            <a:pPr marL="0" indent="0">
              <a:buNone/>
            </a:pPr>
            <a:r>
              <a:rPr lang="fr-FR" sz="2000" dirty="0" smtClean="0"/>
              <a:t>Il faut compléter la page un script </a:t>
            </a:r>
            <a:r>
              <a:rPr lang="fr-FR" sz="2000" dirty="0" err="1" smtClean="0"/>
              <a:t>jQuery</a:t>
            </a:r>
            <a:r>
              <a:rPr lang="fr-FR" sz="2000" dirty="0" smtClean="0"/>
              <a:t>/AJAX qui va appeler CTRL200.PHP pour contrôler la validité du couple identifiant/mot de passe.</a:t>
            </a:r>
          </a:p>
          <a:p>
            <a:pPr marL="0" indent="0">
              <a:buNone/>
            </a:pPr>
            <a:r>
              <a:rPr lang="fr-FR" sz="2000" dirty="0" smtClean="0"/>
              <a:t>Le résultat sera affiché dans la &lt;div&gt; #log.</a:t>
            </a:r>
          </a:p>
          <a:p>
            <a:pPr marL="0" indent="0">
              <a:buNone/>
            </a:pPr>
            <a:r>
              <a:rPr lang="fr-FR" sz="2000" dirty="0" smtClean="0"/>
              <a:t>CTRL.PHP est le script PHP qui va contrôler l'identifiant et le mot de passe sur le serveur et retourner </a:t>
            </a:r>
          </a:p>
          <a:p>
            <a:pPr marL="0" indent="0">
              <a:buNone/>
            </a:pPr>
            <a:r>
              <a:rPr lang="fr-FR" sz="2000" dirty="0" smtClean="0"/>
              <a:t>soit un message d'erreur le couple identifiant mot de passe est incorrect,</a:t>
            </a:r>
          </a:p>
          <a:p>
            <a:pPr marL="0" indent="0">
              <a:buNone/>
            </a:pPr>
            <a:r>
              <a:rPr lang="fr-FR" sz="2000" dirty="0" smtClean="0"/>
              <a:t>soit 'Bonjour ' suivi du pseudo correspondant à l'identifiant (à rechercher dans le tableau $</a:t>
            </a:r>
            <a:r>
              <a:rPr lang="fr-FR" sz="2000" dirty="0" err="1" smtClean="0"/>
              <a:t>tb_pseudos</a:t>
            </a:r>
            <a:r>
              <a:rPr lang="fr-FR" sz="2000" dirty="0" smtClean="0"/>
              <a:t>)</a:t>
            </a:r>
            <a:endParaRPr lang="fr-FR" sz="2000" dirty="0"/>
          </a:p>
        </p:txBody>
      </p:sp>
    </p:spTree>
    <p:extLst>
      <p:ext uri="{BB962C8B-B14F-4D97-AF65-F5344CB8AC3E}">
        <p14:creationId xmlns:p14="http://schemas.microsoft.com/office/powerpoint/2010/main" val="1186873623"/>
      </p:ext>
    </p:extLst>
  </p:cSld>
  <p:clrMapOvr>
    <a:masterClrMapping/>
  </p:clrMapOvr>
  <p:transition spd="slow">
    <p:wipe dir="d"/>
  </p:transition>
  <p:timing>
    <p:tnLst>
      <p:par>
        <p:cTn id="1" dur="indefinite" restart="never" nodeType="tmRoot"/>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b="1" i="1" dirty="0" smtClean="0"/>
              <a:t>Ajax et </a:t>
            </a:r>
            <a:r>
              <a:rPr lang="fr-FR" sz="4000" b="1" i="1" dirty="0" err="1" smtClean="0"/>
              <a:t>jQuery</a:t>
            </a:r>
            <a:r>
              <a:rPr lang="fr-FR" sz="4000" b="1" i="1" dirty="0" smtClean="0"/>
              <a:t/>
            </a:r>
            <a:br>
              <a:rPr lang="fr-FR" sz="4000" b="1" i="1" dirty="0" smtClean="0"/>
            </a:br>
            <a:r>
              <a:rPr lang="fr-FR" sz="2800" b="1" i="1" dirty="0" smtClean="0">
                <a:solidFill>
                  <a:schemeClr val="accent2">
                    <a:lumMod val="75000"/>
                  </a:schemeClr>
                </a:solidFill>
              </a:rPr>
              <a:t>Exercice ex200.html</a:t>
            </a:r>
            <a:endParaRPr lang="fr-FR" sz="2400" b="1" dirty="0">
              <a:solidFill>
                <a:schemeClr val="accent2">
                  <a:lumMod val="75000"/>
                </a:schemeClr>
              </a:solidFill>
            </a:endParaRPr>
          </a:p>
        </p:txBody>
      </p:sp>
      <p:sp>
        <p:nvSpPr>
          <p:cNvPr id="3" name="Espace réservé du contenu 2"/>
          <p:cNvSpPr>
            <a:spLocks noGrp="1"/>
          </p:cNvSpPr>
          <p:nvPr>
            <p:ph idx="1"/>
          </p:nvPr>
        </p:nvSpPr>
        <p:spPr>
          <a:xfrm>
            <a:off x="762000" y="1412776"/>
            <a:ext cx="8382000" cy="5328592"/>
          </a:xfrm>
        </p:spPr>
        <p:txBody>
          <a:bodyPr numCol="1">
            <a:normAutofit/>
          </a:bodyPr>
          <a:lstStyle/>
          <a:p>
            <a:pPr marL="0" indent="0">
              <a:buNone/>
            </a:pPr>
            <a:endParaRPr lang="fr-FR" sz="2000" dirty="0" smtClean="0"/>
          </a:p>
          <a:p>
            <a:pPr marL="0" indent="0">
              <a:buNone/>
            </a:pPr>
            <a:endParaRPr lang="fr-FR" sz="2000" dirty="0"/>
          </a:p>
          <a:p>
            <a:pPr marL="0" indent="0">
              <a:buNone/>
            </a:pPr>
            <a:endParaRPr lang="fr-FR" sz="2000" dirty="0" smtClean="0"/>
          </a:p>
          <a:p>
            <a:pPr marL="0" indent="0">
              <a:buNone/>
            </a:pPr>
            <a:endParaRPr lang="fr-FR" sz="2000" dirty="0"/>
          </a:p>
          <a:p>
            <a:pPr marL="0" indent="0">
              <a:buNone/>
            </a:pPr>
            <a:endParaRPr lang="fr-FR" sz="2000" dirty="0" smtClean="0"/>
          </a:p>
          <a:p>
            <a:pPr marL="0" indent="0">
              <a:buNone/>
            </a:pPr>
            <a:endParaRPr lang="fr-FR" sz="2000" dirty="0"/>
          </a:p>
          <a:p>
            <a:pPr marL="0" indent="0">
              <a:buNone/>
            </a:pPr>
            <a:endParaRPr lang="fr-FR" sz="2000"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628800"/>
            <a:ext cx="3538966" cy="20311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262" y="1628800"/>
            <a:ext cx="3528392" cy="20533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73251890"/>
      </p:ext>
    </p:extLst>
  </p:cSld>
  <p:clrMapOvr>
    <a:masterClrMapping/>
  </p:clrMapOvr>
  <p:transition spd="slow">
    <p:wipe di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3139321"/>
          </a:xfrm>
          <a:prstGeom prst="rect">
            <a:avLst/>
          </a:prstGeom>
          <a:noFill/>
        </p:spPr>
        <p:txBody>
          <a:bodyPr wrap="square" rtlCol="0">
            <a:spAutoFit/>
          </a:bodyPr>
          <a:lstStyle/>
          <a:p>
            <a:r>
              <a:rPr lang="fr-FR" b="1" dirty="0" err="1" smtClean="0"/>
              <a:t>onChange</a:t>
            </a:r>
            <a:endParaRPr lang="fr-FR" b="1" dirty="0"/>
          </a:p>
          <a:p>
            <a:r>
              <a:rPr lang="fr-FR" dirty="0"/>
              <a:t>Quand on change le contenu.</a:t>
            </a:r>
            <a:br>
              <a:rPr lang="fr-FR" dirty="0"/>
            </a:br>
            <a:r>
              <a:rPr lang="fr-FR" dirty="0"/>
              <a:t>Est utilisé sur l'objet javascript </a:t>
            </a:r>
            <a:r>
              <a:rPr lang="fr-FR" b="1" dirty="0" err="1">
                <a:solidFill>
                  <a:schemeClr val="accent2">
                    <a:lumMod val="75000"/>
                  </a:schemeClr>
                </a:solidFill>
              </a:rPr>
              <a:t>form</a:t>
            </a:r>
            <a:r>
              <a:rPr lang="fr-FR" dirty="0"/>
              <a:t/>
            </a:r>
            <a:br>
              <a:rPr lang="fr-FR" dirty="0"/>
            </a:br>
            <a:r>
              <a:rPr lang="fr-FR" dirty="0"/>
              <a:t>Est utilisé sur la balise HTML </a:t>
            </a:r>
            <a:r>
              <a:rPr lang="fr-FR" b="1" dirty="0">
                <a:solidFill>
                  <a:schemeClr val="accent2">
                    <a:lumMod val="75000"/>
                  </a:schemeClr>
                </a:solidFill>
              </a:rPr>
              <a:t>input, </a:t>
            </a:r>
            <a:r>
              <a:rPr lang="fr-FR" b="1" dirty="0" err="1">
                <a:solidFill>
                  <a:schemeClr val="accent2">
                    <a:lumMod val="75000"/>
                  </a:schemeClr>
                </a:solidFill>
              </a:rPr>
              <a:t>textarea</a:t>
            </a:r>
            <a:r>
              <a:rPr lang="fr-FR" b="1" dirty="0">
                <a:solidFill>
                  <a:schemeClr val="accent2">
                    <a:lumMod val="75000"/>
                  </a:schemeClr>
                </a:solidFill>
              </a:rPr>
              <a:t>, select</a:t>
            </a:r>
          </a:p>
          <a:p>
            <a:r>
              <a:rPr lang="fr-FR" dirty="0" smtClean="0"/>
              <a:t>exemple :</a:t>
            </a:r>
          </a:p>
          <a:p>
            <a:r>
              <a:rPr lang="en-US" dirty="0"/>
              <a:t>&lt;form</a:t>
            </a:r>
            <a:r>
              <a:rPr lang="en-US" dirty="0" smtClean="0"/>
              <a:t>&gt;</a:t>
            </a:r>
          </a:p>
          <a:p>
            <a:r>
              <a:rPr lang="fr-FR" dirty="0"/>
              <a:t>Entrez du texte puis cliquez hors du cadre&lt;</a:t>
            </a:r>
            <a:r>
              <a:rPr lang="fr-FR" dirty="0" err="1"/>
              <a:t>br</a:t>
            </a:r>
            <a:r>
              <a:rPr lang="fr-FR" dirty="0"/>
              <a:t>/&gt;</a:t>
            </a:r>
            <a:endParaRPr lang="en-US" dirty="0" smtClean="0"/>
          </a:p>
          <a:p>
            <a:r>
              <a:rPr lang="en-US" dirty="0" smtClean="0"/>
              <a:t>&lt;</a:t>
            </a:r>
            <a:r>
              <a:rPr lang="en-US" dirty="0"/>
              <a:t>input type="text" value="" </a:t>
            </a:r>
            <a:r>
              <a:rPr lang="en-US" dirty="0" err="1"/>
              <a:t>onchange</a:t>
            </a:r>
            <a:r>
              <a:rPr lang="en-US" dirty="0"/>
              <a:t>="alert('</a:t>
            </a:r>
            <a:r>
              <a:rPr lang="en-US" dirty="0" err="1"/>
              <a:t>onchange</a:t>
            </a:r>
            <a:r>
              <a:rPr lang="en-US" dirty="0" smtClean="0"/>
              <a:t>')"/&gt;</a:t>
            </a:r>
          </a:p>
          <a:p>
            <a:r>
              <a:rPr lang="en-US" dirty="0" smtClean="0"/>
              <a:t>&lt;/</a:t>
            </a:r>
            <a:r>
              <a:rPr lang="en-US" dirty="0"/>
              <a:t>form&gt;</a:t>
            </a:r>
          </a:p>
          <a:p>
            <a:endParaRPr lang="fr-FR" dirty="0"/>
          </a:p>
          <a:p>
            <a:endParaRPr lang="fr-FR"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4087290"/>
            <a:ext cx="5343525"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6482556"/>
      </p:ext>
    </p:extLst>
  </p:cSld>
  <p:clrMapOvr>
    <a:masterClrMapping/>
  </p:clrMapOvr>
  <p:transition spd="slow">
    <p:wipe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3139321"/>
          </a:xfrm>
          <a:prstGeom prst="rect">
            <a:avLst/>
          </a:prstGeom>
          <a:noFill/>
        </p:spPr>
        <p:txBody>
          <a:bodyPr wrap="square" rtlCol="0">
            <a:spAutoFit/>
          </a:bodyPr>
          <a:lstStyle/>
          <a:p>
            <a:r>
              <a:rPr lang="fr-FR" b="1" dirty="0" err="1" smtClean="0"/>
              <a:t>onFocus</a:t>
            </a:r>
            <a:endParaRPr lang="fr-FR" b="1" dirty="0"/>
          </a:p>
          <a:p>
            <a:r>
              <a:rPr lang="fr-FR" dirty="0"/>
              <a:t>Quand un objet gagne le focus.</a:t>
            </a:r>
            <a:br>
              <a:rPr lang="fr-FR" dirty="0"/>
            </a:br>
            <a:r>
              <a:rPr lang="fr-FR" dirty="0"/>
              <a:t>Est utilisé sur l'objet javascript </a:t>
            </a:r>
            <a:r>
              <a:rPr lang="fr-FR" b="1" dirty="0" err="1">
                <a:solidFill>
                  <a:schemeClr val="accent2">
                    <a:lumMod val="75000"/>
                  </a:schemeClr>
                </a:solidFill>
              </a:rPr>
              <a:t>window</a:t>
            </a:r>
            <a:r>
              <a:rPr lang="fr-FR" b="1" dirty="0">
                <a:solidFill>
                  <a:schemeClr val="accent2">
                    <a:lumMod val="75000"/>
                  </a:schemeClr>
                </a:solidFill>
              </a:rPr>
              <a:t>, frame, </a:t>
            </a:r>
            <a:r>
              <a:rPr lang="fr-FR" b="1" dirty="0" err="1">
                <a:solidFill>
                  <a:schemeClr val="accent2">
                    <a:lumMod val="75000"/>
                  </a:schemeClr>
                </a:solidFill>
              </a:rPr>
              <a:t>form</a:t>
            </a:r>
            <a:r>
              <a:rPr lang="fr-FR" dirty="0">
                <a:solidFill>
                  <a:schemeClr val="accent2">
                    <a:lumMod val="75000"/>
                  </a:schemeClr>
                </a:solidFill>
              </a:rPr>
              <a:t/>
            </a:r>
            <a:br>
              <a:rPr lang="fr-FR" dirty="0">
                <a:solidFill>
                  <a:schemeClr val="accent2">
                    <a:lumMod val="75000"/>
                  </a:schemeClr>
                </a:solidFill>
              </a:rPr>
            </a:br>
            <a:r>
              <a:rPr lang="fr-FR" dirty="0"/>
              <a:t>Est utilisé sur la balise HTML  </a:t>
            </a:r>
            <a:r>
              <a:rPr lang="fr-FR" b="1" dirty="0">
                <a:solidFill>
                  <a:schemeClr val="accent2">
                    <a:lumMod val="75000"/>
                  </a:schemeClr>
                </a:solidFill>
              </a:rPr>
              <a:t>body, </a:t>
            </a:r>
            <a:r>
              <a:rPr lang="fr-FR" b="1" dirty="0" err="1">
                <a:solidFill>
                  <a:schemeClr val="accent2">
                    <a:lumMod val="75000"/>
                  </a:schemeClr>
                </a:solidFill>
              </a:rPr>
              <a:t>frameset</a:t>
            </a:r>
            <a:r>
              <a:rPr lang="fr-FR" b="1" dirty="0">
                <a:solidFill>
                  <a:schemeClr val="accent2">
                    <a:lumMod val="75000"/>
                  </a:schemeClr>
                </a:solidFill>
              </a:rPr>
              <a:t>, frame, input, </a:t>
            </a:r>
            <a:r>
              <a:rPr lang="fr-FR" b="1" dirty="0" err="1" smtClean="0">
                <a:solidFill>
                  <a:schemeClr val="accent2">
                    <a:lumMod val="75000"/>
                  </a:schemeClr>
                </a:solidFill>
              </a:rPr>
              <a:t>select,frame</a:t>
            </a:r>
            <a:endParaRPr lang="fr-FR" b="1" dirty="0" smtClean="0">
              <a:solidFill>
                <a:schemeClr val="accent2">
                  <a:lumMod val="75000"/>
                </a:schemeClr>
              </a:solidFill>
            </a:endParaRPr>
          </a:p>
          <a:p>
            <a:r>
              <a:rPr lang="fr-FR" dirty="0" smtClean="0"/>
              <a:t>exemple :</a:t>
            </a:r>
          </a:p>
          <a:p>
            <a:r>
              <a:rPr lang="en-US" dirty="0"/>
              <a:t>&lt;form</a:t>
            </a:r>
            <a:r>
              <a:rPr lang="en-US" dirty="0" smtClean="0"/>
              <a:t>&gt;</a:t>
            </a:r>
          </a:p>
          <a:p>
            <a:r>
              <a:rPr lang="fr-FR" dirty="0"/>
              <a:t>cliquez dans le champ texte&lt;</a:t>
            </a:r>
            <a:r>
              <a:rPr lang="fr-FR" dirty="0" err="1"/>
              <a:t>br</a:t>
            </a:r>
            <a:r>
              <a:rPr lang="fr-FR" dirty="0"/>
              <a:t>/&gt;</a:t>
            </a:r>
            <a:endParaRPr lang="en-US" dirty="0" smtClean="0"/>
          </a:p>
          <a:p>
            <a:r>
              <a:rPr lang="en-US" dirty="0"/>
              <a:t>&lt;input type="text" value="" </a:t>
            </a:r>
            <a:r>
              <a:rPr lang="en-US" dirty="0" err="1"/>
              <a:t>onfocus</a:t>
            </a:r>
            <a:r>
              <a:rPr lang="en-US" dirty="0"/>
              <a:t>="alert('</a:t>
            </a:r>
            <a:r>
              <a:rPr lang="en-US" dirty="0" err="1"/>
              <a:t>onfocus</a:t>
            </a:r>
            <a:r>
              <a:rPr lang="en-US" dirty="0" smtClean="0"/>
              <a:t>')"/&gt;</a:t>
            </a:r>
          </a:p>
          <a:p>
            <a:r>
              <a:rPr lang="en-US" dirty="0" smtClean="0"/>
              <a:t>&lt;/</a:t>
            </a:r>
            <a:r>
              <a:rPr lang="en-US" dirty="0"/>
              <a:t>form&gt;</a:t>
            </a:r>
          </a:p>
          <a:p>
            <a:endParaRPr lang="fr-FR" dirty="0"/>
          </a:p>
          <a:p>
            <a:endParaRPr lang="fr-FR"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4095750"/>
            <a:ext cx="5343525"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9186572"/>
      </p:ext>
    </p:extLst>
  </p:cSld>
  <p:clrMapOvr>
    <a:masterClrMapping/>
  </p:clrMapOvr>
  <p:transition spd="slow">
    <p:wipe di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3139321"/>
          </a:xfrm>
          <a:prstGeom prst="rect">
            <a:avLst/>
          </a:prstGeom>
          <a:noFill/>
        </p:spPr>
        <p:txBody>
          <a:bodyPr wrap="square" rtlCol="0">
            <a:spAutoFit/>
          </a:bodyPr>
          <a:lstStyle/>
          <a:p>
            <a:r>
              <a:rPr lang="fr-FR" b="1" dirty="0" err="1" smtClean="0"/>
              <a:t>onBlur</a:t>
            </a:r>
            <a:endParaRPr lang="fr-FR" b="1" dirty="0"/>
          </a:p>
          <a:p>
            <a:r>
              <a:rPr lang="fr-FR" dirty="0"/>
              <a:t>Quand un objet </a:t>
            </a:r>
            <a:r>
              <a:rPr lang="fr-FR" dirty="0" smtClean="0"/>
              <a:t>perd le </a:t>
            </a:r>
            <a:r>
              <a:rPr lang="fr-FR" dirty="0"/>
              <a:t>focus.</a:t>
            </a:r>
            <a:br>
              <a:rPr lang="fr-FR" dirty="0"/>
            </a:br>
            <a:r>
              <a:rPr lang="fr-FR" dirty="0"/>
              <a:t>Est utilisé sur l'objet javascript </a:t>
            </a:r>
            <a:r>
              <a:rPr lang="fr-FR" b="1" dirty="0" err="1">
                <a:solidFill>
                  <a:schemeClr val="accent2">
                    <a:lumMod val="75000"/>
                  </a:schemeClr>
                </a:solidFill>
              </a:rPr>
              <a:t>window</a:t>
            </a:r>
            <a:r>
              <a:rPr lang="fr-FR" b="1" dirty="0">
                <a:solidFill>
                  <a:schemeClr val="accent2">
                    <a:lumMod val="75000"/>
                  </a:schemeClr>
                </a:solidFill>
              </a:rPr>
              <a:t>, frame, </a:t>
            </a:r>
            <a:r>
              <a:rPr lang="fr-FR" b="1" dirty="0" err="1">
                <a:solidFill>
                  <a:schemeClr val="accent2">
                    <a:lumMod val="75000"/>
                  </a:schemeClr>
                </a:solidFill>
              </a:rPr>
              <a:t>form</a:t>
            </a:r>
            <a:r>
              <a:rPr lang="fr-FR" dirty="0">
                <a:solidFill>
                  <a:schemeClr val="accent2">
                    <a:lumMod val="75000"/>
                  </a:schemeClr>
                </a:solidFill>
              </a:rPr>
              <a:t/>
            </a:r>
            <a:br>
              <a:rPr lang="fr-FR" dirty="0">
                <a:solidFill>
                  <a:schemeClr val="accent2">
                    <a:lumMod val="75000"/>
                  </a:schemeClr>
                </a:solidFill>
              </a:rPr>
            </a:br>
            <a:r>
              <a:rPr lang="fr-FR" dirty="0"/>
              <a:t>Est utilisé sur la balise HTML </a:t>
            </a:r>
            <a:r>
              <a:rPr lang="fr-FR" b="1" dirty="0" smtClean="0">
                <a:solidFill>
                  <a:schemeClr val="accent2">
                    <a:lumMod val="75000"/>
                  </a:schemeClr>
                </a:solidFill>
              </a:rPr>
              <a:t>body, </a:t>
            </a:r>
            <a:r>
              <a:rPr lang="fr-FR" b="1" dirty="0" err="1" smtClean="0">
                <a:solidFill>
                  <a:schemeClr val="accent2">
                    <a:lumMod val="75000"/>
                  </a:schemeClr>
                </a:solidFill>
              </a:rPr>
              <a:t>frameset</a:t>
            </a:r>
            <a:r>
              <a:rPr lang="fr-FR" b="1" dirty="0" smtClean="0">
                <a:solidFill>
                  <a:schemeClr val="accent2">
                    <a:lumMod val="75000"/>
                  </a:schemeClr>
                </a:solidFill>
              </a:rPr>
              <a:t>, frame, input, </a:t>
            </a:r>
            <a:r>
              <a:rPr lang="fr-FR" b="1" dirty="0" err="1" smtClean="0">
                <a:solidFill>
                  <a:schemeClr val="accent2">
                    <a:lumMod val="75000"/>
                  </a:schemeClr>
                </a:solidFill>
              </a:rPr>
              <a:t>select,frame</a:t>
            </a:r>
            <a:endParaRPr lang="fr-FR" b="1" dirty="0" smtClean="0">
              <a:solidFill>
                <a:schemeClr val="accent2">
                  <a:lumMod val="75000"/>
                </a:schemeClr>
              </a:solidFill>
            </a:endParaRPr>
          </a:p>
          <a:p>
            <a:r>
              <a:rPr lang="fr-FR" dirty="0" smtClean="0"/>
              <a:t>exemple :</a:t>
            </a:r>
          </a:p>
          <a:p>
            <a:r>
              <a:rPr lang="en-US" dirty="0"/>
              <a:t>&lt;form</a:t>
            </a:r>
            <a:r>
              <a:rPr lang="en-US" dirty="0" smtClean="0"/>
              <a:t>&gt;</a:t>
            </a:r>
          </a:p>
          <a:p>
            <a:r>
              <a:rPr lang="fr-FR" dirty="0"/>
              <a:t>cliquez dans le champ texte et cliquez en dehors&lt;</a:t>
            </a:r>
            <a:r>
              <a:rPr lang="fr-FR" dirty="0" err="1"/>
              <a:t>br</a:t>
            </a:r>
            <a:r>
              <a:rPr lang="fr-FR" dirty="0"/>
              <a:t>/&gt;</a:t>
            </a:r>
            <a:endParaRPr lang="en-US" dirty="0" smtClean="0"/>
          </a:p>
          <a:p>
            <a:r>
              <a:rPr lang="en-US" dirty="0"/>
              <a:t>&lt;input type="text" value="" </a:t>
            </a:r>
            <a:r>
              <a:rPr lang="en-US" dirty="0" err="1"/>
              <a:t>onblur</a:t>
            </a:r>
            <a:r>
              <a:rPr lang="en-US" dirty="0"/>
              <a:t>="alert('</a:t>
            </a:r>
            <a:r>
              <a:rPr lang="en-US" dirty="0" err="1"/>
              <a:t>onblur</a:t>
            </a:r>
            <a:r>
              <a:rPr lang="en-US" dirty="0"/>
              <a:t>')"/&gt;</a:t>
            </a:r>
            <a:endParaRPr lang="en-US" dirty="0" smtClean="0"/>
          </a:p>
          <a:p>
            <a:r>
              <a:rPr lang="en-US" dirty="0" smtClean="0"/>
              <a:t>&lt;/</a:t>
            </a:r>
            <a:r>
              <a:rPr lang="en-US" dirty="0"/>
              <a:t>form&gt;</a:t>
            </a:r>
          </a:p>
          <a:p>
            <a:endParaRPr lang="fr-FR" dirty="0"/>
          </a:p>
          <a:p>
            <a:endParaRPr lang="fr-FR"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0475" y="4095750"/>
            <a:ext cx="5343525"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3985966"/>
      </p:ext>
    </p:extLst>
  </p:cSld>
  <p:clrMapOvr>
    <a:masterClrMapping/>
  </p:clrMapOvr>
  <p:transition spd="slow">
    <p:wipe di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3139321"/>
          </a:xfrm>
          <a:prstGeom prst="rect">
            <a:avLst/>
          </a:prstGeom>
          <a:noFill/>
        </p:spPr>
        <p:txBody>
          <a:bodyPr wrap="square" rtlCol="0">
            <a:spAutoFit/>
          </a:bodyPr>
          <a:lstStyle/>
          <a:p>
            <a:r>
              <a:rPr lang="fr-FR" b="1" dirty="0" err="1" smtClean="0"/>
              <a:t>onKeyDown</a:t>
            </a:r>
            <a:endParaRPr lang="fr-FR" b="1" dirty="0"/>
          </a:p>
          <a:p>
            <a:r>
              <a:rPr lang="fr-FR" dirty="0"/>
              <a:t>Quand j'appuie sur </a:t>
            </a:r>
            <a:r>
              <a:rPr lang="fr-FR" dirty="0" smtClean="0"/>
              <a:t>une touche du clavier.</a:t>
            </a:r>
            <a:r>
              <a:rPr lang="fr-FR" dirty="0"/>
              <a:t/>
            </a:r>
            <a:br>
              <a:rPr lang="fr-FR" dirty="0"/>
            </a:br>
            <a:r>
              <a:rPr lang="fr-FR" dirty="0"/>
              <a:t>Est utilisé sur l'objet javascript </a:t>
            </a:r>
            <a:r>
              <a:rPr lang="fr-FR" b="1" dirty="0" err="1">
                <a:solidFill>
                  <a:schemeClr val="accent2">
                    <a:lumMod val="75000"/>
                  </a:schemeClr>
                </a:solidFill>
              </a:rPr>
              <a:t>link</a:t>
            </a:r>
            <a:r>
              <a:rPr lang="fr-FR" b="1" dirty="0">
                <a:solidFill>
                  <a:schemeClr val="accent2">
                    <a:lumMod val="75000"/>
                  </a:schemeClr>
                </a:solidFill>
              </a:rPr>
              <a:t>, image, document, </a:t>
            </a:r>
            <a:r>
              <a:rPr lang="fr-FR" b="1" dirty="0" err="1">
                <a:solidFill>
                  <a:schemeClr val="accent2">
                    <a:lumMod val="75000"/>
                  </a:schemeClr>
                </a:solidFill>
              </a:rPr>
              <a:t>form</a:t>
            </a:r>
            <a:r>
              <a:rPr lang="fr-FR" dirty="0">
                <a:solidFill>
                  <a:schemeClr val="accent2">
                    <a:lumMod val="75000"/>
                  </a:schemeClr>
                </a:solidFill>
              </a:rPr>
              <a:t/>
            </a:r>
            <a:br>
              <a:rPr lang="fr-FR" dirty="0">
                <a:solidFill>
                  <a:schemeClr val="accent2">
                    <a:lumMod val="75000"/>
                  </a:schemeClr>
                </a:solidFill>
              </a:rPr>
            </a:br>
            <a:r>
              <a:rPr lang="fr-FR" dirty="0"/>
              <a:t>Est utilisé sur la balise HTML </a:t>
            </a:r>
            <a:r>
              <a:rPr lang="fr-FR" b="1" dirty="0">
                <a:solidFill>
                  <a:schemeClr val="accent2">
                    <a:lumMod val="75000"/>
                  </a:schemeClr>
                </a:solidFill>
              </a:rPr>
              <a:t>a, </a:t>
            </a:r>
            <a:r>
              <a:rPr lang="fr-FR" b="1" dirty="0" err="1">
                <a:solidFill>
                  <a:schemeClr val="accent2">
                    <a:lumMod val="75000"/>
                  </a:schemeClr>
                </a:solidFill>
              </a:rPr>
              <a:t>img</a:t>
            </a:r>
            <a:r>
              <a:rPr lang="fr-FR" b="1" dirty="0">
                <a:solidFill>
                  <a:schemeClr val="accent2">
                    <a:lumMod val="75000"/>
                  </a:schemeClr>
                </a:solidFill>
              </a:rPr>
              <a:t>, body, </a:t>
            </a:r>
            <a:r>
              <a:rPr lang="fr-FR" b="1" dirty="0" err="1">
                <a:solidFill>
                  <a:schemeClr val="accent2">
                    <a:lumMod val="75000"/>
                  </a:schemeClr>
                </a:solidFill>
              </a:rPr>
              <a:t>textarea</a:t>
            </a:r>
            <a:endParaRPr lang="fr-FR" b="1" dirty="0" smtClean="0">
              <a:solidFill>
                <a:schemeClr val="accent2">
                  <a:lumMod val="75000"/>
                </a:schemeClr>
              </a:solidFill>
            </a:endParaRPr>
          </a:p>
          <a:p>
            <a:r>
              <a:rPr lang="fr-FR" dirty="0" smtClean="0"/>
              <a:t>exemple :</a:t>
            </a:r>
          </a:p>
          <a:p>
            <a:r>
              <a:rPr lang="en-US" dirty="0"/>
              <a:t>&lt;form</a:t>
            </a:r>
            <a:r>
              <a:rPr lang="en-US" dirty="0" smtClean="0"/>
              <a:t>&gt;</a:t>
            </a:r>
          </a:p>
          <a:p>
            <a:r>
              <a:rPr lang="fr-FR" dirty="0"/>
              <a:t>Tapez du texte dans le champ texte.&lt;</a:t>
            </a:r>
            <a:r>
              <a:rPr lang="fr-FR" dirty="0" err="1"/>
              <a:t>br</a:t>
            </a:r>
            <a:r>
              <a:rPr lang="fr-FR" dirty="0"/>
              <a:t>/&gt;</a:t>
            </a:r>
            <a:endParaRPr lang="en-US" dirty="0" smtClean="0"/>
          </a:p>
          <a:p>
            <a:r>
              <a:rPr lang="en-US" dirty="0"/>
              <a:t>&lt;input type="text" value="" </a:t>
            </a:r>
            <a:r>
              <a:rPr lang="en-US" dirty="0" err="1" smtClean="0"/>
              <a:t>onKeyDown</a:t>
            </a:r>
            <a:r>
              <a:rPr lang="en-US" dirty="0" smtClean="0"/>
              <a:t>="</a:t>
            </a:r>
            <a:r>
              <a:rPr lang="en-US" dirty="0"/>
              <a:t>alert('</a:t>
            </a:r>
            <a:r>
              <a:rPr lang="en-US" dirty="0" err="1"/>
              <a:t>onkeypress</a:t>
            </a:r>
            <a:r>
              <a:rPr lang="en-US" dirty="0" smtClean="0"/>
              <a:t>')"/&gt;</a:t>
            </a:r>
          </a:p>
          <a:p>
            <a:r>
              <a:rPr lang="en-US" dirty="0" smtClean="0"/>
              <a:t>&lt;/</a:t>
            </a:r>
            <a:r>
              <a:rPr lang="en-US" dirty="0"/>
              <a:t>form&gt;</a:t>
            </a:r>
          </a:p>
          <a:p>
            <a:endParaRPr lang="fr-FR" dirty="0"/>
          </a:p>
          <a:p>
            <a:endParaRPr lang="fr-FR" dirty="0" smtClean="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4083331"/>
            <a:ext cx="5343525"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6112607"/>
      </p:ext>
    </p:extLst>
  </p:cSld>
  <p:clrMapOvr>
    <a:masterClrMapping/>
  </p:clrMapOvr>
  <p:transition spd="slow">
    <p:wipe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3139321"/>
          </a:xfrm>
          <a:prstGeom prst="rect">
            <a:avLst/>
          </a:prstGeom>
          <a:noFill/>
        </p:spPr>
        <p:txBody>
          <a:bodyPr wrap="square" rtlCol="0">
            <a:spAutoFit/>
          </a:bodyPr>
          <a:lstStyle/>
          <a:p>
            <a:r>
              <a:rPr lang="fr-FR" b="1" dirty="0" err="1" smtClean="0"/>
              <a:t>onKeyPress</a:t>
            </a:r>
            <a:endParaRPr lang="fr-FR" b="1" dirty="0"/>
          </a:p>
          <a:p>
            <a:r>
              <a:rPr lang="fr-FR" dirty="0"/>
              <a:t>Quand j'appuie sur </a:t>
            </a:r>
            <a:r>
              <a:rPr lang="fr-FR" dirty="0" smtClean="0"/>
              <a:t>une touche du clavier.</a:t>
            </a:r>
            <a:r>
              <a:rPr lang="fr-FR" dirty="0"/>
              <a:t/>
            </a:r>
            <a:br>
              <a:rPr lang="fr-FR" dirty="0"/>
            </a:br>
            <a:r>
              <a:rPr lang="fr-FR" dirty="0"/>
              <a:t>Est utilisé sur l'objet javascript </a:t>
            </a:r>
            <a:r>
              <a:rPr lang="fr-FR" b="1" dirty="0" err="1">
                <a:solidFill>
                  <a:schemeClr val="accent2">
                    <a:lumMod val="75000"/>
                  </a:schemeClr>
                </a:solidFill>
              </a:rPr>
              <a:t>link</a:t>
            </a:r>
            <a:r>
              <a:rPr lang="fr-FR" b="1" dirty="0">
                <a:solidFill>
                  <a:schemeClr val="accent2">
                    <a:lumMod val="75000"/>
                  </a:schemeClr>
                </a:solidFill>
              </a:rPr>
              <a:t>, image, document, </a:t>
            </a:r>
            <a:r>
              <a:rPr lang="fr-FR" b="1" dirty="0" err="1">
                <a:solidFill>
                  <a:schemeClr val="accent2">
                    <a:lumMod val="75000"/>
                  </a:schemeClr>
                </a:solidFill>
              </a:rPr>
              <a:t>form</a:t>
            </a:r>
            <a:r>
              <a:rPr lang="fr-FR" dirty="0">
                <a:solidFill>
                  <a:schemeClr val="accent2">
                    <a:lumMod val="75000"/>
                  </a:schemeClr>
                </a:solidFill>
              </a:rPr>
              <a:t/>
            </a:r>
            <a:br>
              <a:rPr lang="fr-FR" dirty="0">
                <a:solidFill>
                  <a:schemeClr val="accent2">
                    <a:lumMod val="75000"/>
                  </a:schemeClr>
                </a:solidFill>
              </a:rPr>
            </a:br>
            <a:r>
              <a:rPr lang="fr-FR" dirty="0"/>
              <a:t>Est utilisé sur la balise HTML </a:t>
            </a:r>
            <a:r>
              <a:rPr lang="fr-FR" b="1" dirty="0">
                <a:solidFill>
                  <a:schemeClr val="accent2">
                    <a:lumMod val="75000"/>
                  </a:schemeClr>
                </a:solidFill>
              </a:rPr>
              <a:t>a, </a:t>
            </a:r>
            <a:r>
              <a:rPr lang="fr-FR" b="1" dirty="0" err="1">
                <a:solidFill>
                  <a:schemeClr val="accent2">
                    <a:lumMod val="75000"/>
                  </a:schemeClr>
                </a:solidFill>
              </a:rPr>
              <a:t>img</a:t>
            </a:r>
            <a:r>
              <a:rPr lang="fr-FR" b="1" dirty="0">
                <a:solidFill>
                  <a:schemeClr val="accent2">
                    <a:lumMod val="75000"/>
                  </a:schemeClr>
                </a:solidFill>
              </a:rPr>
              <a:t>, body, </a:t>
            </a:r>
            <a:r>
              <a:rPr lang="fr-FR" b="1" dirty="0" err="1">
                <a:solidFill>
                  <a:schemeClr val="accent2">
                    <a:lumMod val="75000"/>
                  </a:schemeClr>
                </a:solidFill>
              </a:rPr>
              <a:t>textarea</a:t>
            </a:r>
            <a:endParaRPr lang="fr-FR" b="1" dirty="0" smtClean="0">
              <a:solidFill>
                <a:schemeClr val="accent2">
                  <a:lumMod val="75000"/>
                </a:schemeClr>
              </a:solidFill>
            </a:endParaRPr>
          </a:p>
          <a:p>
            <a:r>
              <a:rPr lang="fr-FR" dirty="0" smtClean="0"/>
              <a:t>exemple :</a:t>
            </a:r>
          </a:p>
          <a:p>
            <a:r>
              <a:rPr lang="en-US" dirty="0"/>
              <a:t>&lt;form</a:t>
            </a:r>
            <a:r>
              <a:rPr lang="en-US" dirty="0" smtClean="0"/>
              <a:t>&gt;</a:t>
            </a:r>
          </a:p>
          <a:p>
            <a:r>
              <a:rPr lang="fr-FR" dirty="0"/>
              <a:t>Tapez du texte dans le champ texte.&lt;</a:t>
            </a:r>
            <a:r>
              <a:rPr lang="fr-FR" dirty="0" err="1"/>
              <a:t>br</a:t>
            </a:r>
            <a:r>
              <a:rPr lang="fr-FR" dirty="0"/>
              <a:t>/&gt;</a:t>
            </a:r>
            <a:endParaRPr lang="en-US" dirty="0" smtClean="0"/>
          </a:p>
          <a:p>
            <a:r>
              <a:rPr lang="en-US" dirty="0"/>
              <a:t>&lt;input type="text" value="" </a:t>
            </a:r>
            <a:r>
              <a:rPr lang="en-US" dirty="0" err="1" smtClean="0"/>
              <a:t>onKeyPress</a:t>
            </a:r>
            <a:r>
              <a:rPr lang="en-US" dirty="0"/>
              <a:t>="alert('</a:t>
            </a:r>
            <a:r>
              <a:rPr lang="en-US" dirty="0" err="1"/>
              <a:t>onkeypress</a:t>
            </a:r>
            <a:r>
              <a:rPr lang="en-US" dirty="0" smtClean="0"/>
              <a:t>')"/&gt;</a:t>
            </a:r>
          </a:p>
          <a:p>
            <a:r>
              <a:rPr lang="en-US" dirty="0" smtClean="0"/>
              <a:t>&lt;/</a:t>
            </a:r>
            <a:r>
              <a:rPr lang="en-US" dirty="0"/>
              <a:t>form&gt;</a:t>
            </a:r>
          </a:p>
          <a:p>
            <a:endParaRPr lang="fr-FR" dirty="0"/>
          </a:p>
          <a:p>
            <a:endParaRPr lang="fr-FR" dirty="0" smtClean="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985" y="4048607"/>
            <a:ext cx="5343525"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629090"/>
      </p:ext>
    </p:extLst>
  </p:cSld>
  <p:clrMapOvr>
    <a:masterClrMapping/>
  </p:clrMapOvr>
  <p:transition spd="slow">
    <p:wipe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3139321"/>
          </a:xfrm>
          <a:prstGeom prst="rect">
            <a:avLst/>
          </a:prstGeom>
          <a:noFill/>
        </p:spPr>
        <p:txBody>
          <a:bodyPr wrap="square" rtlCol="0">
            <a:spAutoFit/>
          </a:bodyPr>
          <a:lstStyle/>
          <a:p>
            <a:r>
              <a:rPr lang="fr-FR" b="1" dirty="0" err="1" smtClean="0"/>
              <a:t>onKeyUp</a:t>
            </a:r>
            <a:endParaRPr lang="fr-FR" b="1" dirty="0"/>
          </a:p>
          <a:p>
            <a:r>
              <a:rPr lang="fr-FR" dirty="0"/>
              <a:t>Quand </a:t>
            </a:r>
            <a:r>
              <a:rPr lang="fr-FR" dirty="0" smtClean="0"/>
              <a:t>je lâche la touche du clavier.</a:t>
            </a:r>
            <a:r>
              <a:rPr lang="fr-FR" dirty="0"/>
              <a:t/>
            </a:r>
            <a:br>
              <a:rPr lang="fr-FR" dirty="0"/>
            </a:br>
            <a:r>
              <a:rPr lang="fr-FR" dirty="0"/>
              <a:t>Est utilisé sur l'objet javascript </a:t>
            </a:r>
            <a:r>
              <a:rPr lang="fr-FR" b="1" dirty="0" err="1">
                <a:solidFill>
                  <a:schemeClr val="accent2">
                    <a:lumMod val="75000"/>
                  </a:schemeClr>
                </a:solidFill>
              </a:rPr>
              <a:t>link</a:t>
            </a:r>
            <a:r>
              <a:rPr lang="fr-FR" b="1" dirty="0">
                <a:solidFill>
                  <a:schemeClr val="accent2">
                    <a:lumMod val="75000"/>
                  </a:schemeClr>
                </a:solidFill>
              </a:rPr>
              <a:t>, image, document, </a:t>
            </a:r>
            <a:r>
              <a:rPr lang="fr-FR" b="1" dirty="0" err="1">
                <a:solidFill>
                  <a:schemeClr val="accent2">
                    <a:lumMod val="75000"/>
                  </a:schemeClr>
                </a:solidFill>
              </a:rPr>
              <a:t>form</a:t>
            </a:r>
            <a:r>
              <a:rPr lang="fr-FR" dirty="0">
                <a:solidFill>
                  <a:schemeClr val="accent2">
                    <a:lumMod val="75000"/>
                  </a:schemeClr>
                </a:solidFill>
              </a:rPr>
              <a:t/>
            </a:r>
            <a:br>
              <a:rPr lang="fr-FR" dirty="0">
                <a:solidFill>
                  <a:schemeClr val="accent2">
                    <a:lumMod val="75000"/>
                  </a:schemeClr>
                </a:solidFill>
              </a:rPr>
            </a:br>
            <a:r>
              <a:rPr lang="fr-FR" dirty="0"/>
              <a:t>Est utilisé sur la balise HTML </a:t>
            </a:r>
            <a:r>
              <a:rPr lang="fr-FR" b="1" dirty="0">
                <a:solidFill>
                  <a:schemeClr val="accent2">
                    <a:lumMod val="75000"/>
                  </a:schemeClr>
                </a:solidFill>
              </a:rPr>
              <a:t>a, </a:t>
            </a:r>
            <a:r>
              <a:rPr lang="fr-FR" b="1" dirty="0" err="1">
                <a:solidFill>
                  <a:schemeClr val="accent2">
                    <a:lumMod val="75000"/>
                  </a:schemeClr>
                </a:solidFill>
              </a:rPr>
              <a:t>img</a:t>
            </a:r>
            <a:r>
              <a:rPr lang="fr-FR" b="1" dirty="0">
                <a:solidFill>
                  <a:schemeClr val="accent2">
                    <a:lumMod val="75000"/>
                  </a:schemeClr>
                </a:solidFill>
              </a:rPr>
              <a:t>, body, </a:t>
            </a:r>
            <a:r>
              <a:rPr lang="fr-FR" b="1" dirty="0" err="1" smtClean="0">
                <a:solidFill>
                  <a:schemeClr val="accent2">
                    <a:lumMod val="75000"/>
                  </a:schemeClr>
                </a:solidFill>
              </a:rPr>
              <a:t>textarea</a:t>
            </a:r>
            <a:r>
              <a:rPr lang="fr-FR" b="1" dirty="0" smtClean="0">
                <a:solidFill>
                  <a:schemeClr val="accent2">
                    <a:lumMod val="75000"/>
                  </a:schemeClr>
                </a:solidFill>
              </a:rPr>
              <a:t> et autre</a:t>
            </a:r>
          </a:p>
          <a:p>
            <a:r>
              <a:rPr lang="fr-FR" dirty="0" smtClean="0"/>
              <a:t>exemple :</a:t>
            </a:r>
          </a:p>
          <a:p>
            <a:r>
              <a:rPr lang="en-US" dirty="0"/>
              <a:t>&lt;form</a:t>
            </a:r>
            <a:r>
              <a:rPr lang="en-US" dirty="0" smtClean="0"/>
              <a:t>&gt;</a:t>
            </a:r>
          </a:p>
          <a:p>
            <a:r>
              <a:rPr lang="fr-FR" dirty="0"/>
              <a:t>Tapez du texte dans le champ texte.&lt;</a:t>
            </a:r>
            <a:r>
              <a:rPr lang="fr-FR" dirty="0" err="1"/>
              <a:t>br</a:t>
            </a:r>
            <a:r>
              <a:rPr lang="fr-FR" dirty="0"/>
              <a:t>/&gt;</a:t>
            </a:r>
            <a:endParaRPr lang="en-US" dirty="0" smtClean="0"/>
          </a:p>
          <a:p>
            <a:r>
              <a:rPr lang="en-US" dirty="0"/>
              <a:t>&lt;input type="text" value="" </a:t>
            </a:r>
            <a:r>
              <a:rPr lang="en-US" dirty="0" err="1" smtClean="0"/>
              <a:t>onKeyUp</a:t>
            </a:r>
            <a:r>
              <a:rPr lang="en-US" dirty="0" smtClean="0"/>
              <a:t>="</a:t>
            </a:r>
            <a:r>
              <a:rPr lang="en-US" dirty="0"/>
              <a:t>alert(</a:t>
            </a:r>
            <a:r>
              <a:rPr lang="en-US" dirty="0" smtClean="0"/>
              <a:t>'</a:t>
            </a:r>
            <a:r>
              <a:rPr lang="en-US" dirty="0" err="1" smtClean="0"/>
              <a:t>onkeyUp</a:t>
            </a:r>
            <a:r>
              <a:rPr lang="en-US" dirty="0" smtClean="0"/>
              <a:t>')"/&gt;</a:t>
            </a:r>
          </a:p>
          <a:p>
            <a:r>
              <a:rPr lang="en-US" dirty="0" smtClean="0"/>
              <a:t>&lt;/</a:t>
            </a:r>
            <a:r>
              <a:rPr lang="en-US" dirty="0"/>
              <a:t>form&gt;</a:t>
            </a:r>
          </a:p>
          <a:p>
            <a:endParaRPr lang="fr-FR" dirty="0"/>
          </a:p>
          <a:p>
            <a:endParaRPr lang="fr-FR" dirty="0" smtClean="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4005064"/>
            <a:ext cx="5343525"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5266878"/>
      </p:ext>
    </p:extLst>
  </p:cSld>
  <p:clrMapOvr>
    <a:masterClrMapping/>
  </p:clrMapOvr>
  <p:transition spd="slow">
    <p:wipe di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2862322"/>
          </a:xfrm>
          <a:prstGeom prst="rect">
            <a:avLst/>
          </a:prstGeom>
          <a:noFill/>
        </p:spPr>
        <p:txBody>
          <a:bodyPr wrap="square" rtlCol="0">
            <a:spAutoFit/>
          </a:bodyPr>
          <a:lstStyle/>
          <a:p>
            <a:r>
              <a:rPr lang="fr-FR" b="1" dirty="0" err="1" smtClean="0"/>
              <a:t>onMouseDown</a:t>
            </a:r>
            <a:endParaRPr lang="fr-FR" b="1" dirty="0"/>
          </a:p>
          <a:p>
            <a:r>
              <a:rPr lang="fr-FR" dirty="0"/>
              <a:t>Quand j'appuie sur </a:t>
            </a:r>
            <a:r>
              <a:rPr lang="fr-FR" dirty="0" smtClean="0"/>
              <a:t>un bouton de la souris </a:t>
            </a:r>
          </a:p>
          <a:p>
            <a:r>
              <a:rPr lang="fr-FR" dirty="0"/>
              <a:t>Est utilisé sur l'objet javascript </a:t>
            </a:r>
            <a:r>
              <a:rPr lang="fr-FR" b="1" dirty="0" err="1">
                <a:solidFill>
                  <a:schemeClr val="accent2">
                    <a:lumMod val="75000"/>
                  </a:schemeClr>
                </a:solidFill>
              </a:rPr>
              <a:t>link</a:t>
            </a:r>
            <a:r>
              <a:rPr lang="fr-FR" b="1" dirty="0">
                <a:solidFill>
                  <a:schemeClr val="accent2">
                    <a:lumMod val="75000"/>
                  </a:schemeClr>
                </a:solidFill>
              </a:rPr>
              <a:t>, document, </a:t>
            </a:r>
            <a:r>
              <a:rPr lang="fr-FR" b="1" dirty="0" err="1">
                <a:solidFill>
                  <a:schemeClr val="accent2">
                    <a:lumMod val="75000"/>
                  </a:schemeClr>
                </a:solidFill>
              </a:rPr>
              <a:t>form</a:t>
            </a:r>
            <a:r>
              <a:rPr lang="fr-FR" dirty="0">
                <a:solidFill>
                  <a:schemeClr val="accent2">
                    <a:lumMod val="75000"/>
                  </a:schemeClr>
                </a:solidFill>
              </a:rPr>
              <a:t/>
            </a:r>
            <a:br>
              <a:rPr lang="fr-FR" dirty="0">
                <a:solidFill>
                  <a:schemeClr val="accent2">
                    <a:lumMod val="75000"/>
                  </a:schemeClr>
                </a:solidFill>
              </a:rPr>
            </a:br>
            <a:r>
              <a:rPr lang="fr-FR" dirty="0"/>
              <a:t>Est utilisé sur la balise HTML </a:t>
            </a:r>
            <a:r>
              <a:rPr lang="fr-FR" b="1" dirty="0">
                <a:solidFill>
                  <a:schemeClr val="accent2">
                    <a:lumMod val="75000"/>
                  </a:schemeClr>
                </a:solidFill>
              </a:rPr>
              <a:t>a, body, </a:t>
            </a:r>
            <a:r>
              <a:rPr lang="fr-FR" b="1" dirty="0" err="1">
                <a:solidFill>
                  <a:schemeClr val="accent2">
                    <a:lumMod val="75000"/>
                  </a:schemeClr>
                </a:solidFill>
              </a:rPr>
              <a:t>form</a:t>
            </a:r>
            <a:r>
              <a:rPr lang="fr-FR" b="1" dirty="0">
                <a:solidFill>
                  <a:schemeClr val="accent2">
                    <a:lumMod val="75000"/>
                  </a:schemeClr>
                </a:solidFill>
              </a:rPr>
              <a:t> et autre </a:t>
            </a:r>
            <a:endParaRPr lang="fr-FR" b="1" dirty="0" smtClean="0">
              <a:solidFill>
                <a:schemeClr val="accent2">
                  <a:lumMod val="75000"/>
                </a:schemeClr>
              </a:solidFill>
            </a:endParaRPr>
          </a:p>
          <a:p>
            <a:r>
              <a:rPr lang="fr-FR" dirty="0" smtClean="0"/>
              <a:t>exemple :</a:t>
            </a:r>
          </a:p>
          <a:p>
            <a:r>
              <a:rPr lang="fr-FR" dirty="0"/>
              <a:t>&lt;p&gt; Cliquez sur le carré</a:t>
            </a:r>
            <a:r>
              <a:rPr lang="fr-FR" dirty="0" smtClean="0"/>
              <a:t>.&lt;/p&gt;</a:t>
            </a:r>
          </a:p>
          <a:p>
            <a:r>
              <a:rPr lang="fr-FR" dirty="0"/>
              <a:t>&lt;div style="width:100px;height:100px;border:1px </a:t>
            </a:r>
            <a:r>
              <a:rPr lang="fr-FR" dirty="0" err="1"/>
              <a:t>solid</a:t>
            </a:r>
            <a:r>
              <a:rPr lang="fr-FR" dirty="0"/>
              <a:t> </a:t>
            </a:r>
            <a:r>
              <a:rPr lang="fr-FR" dirty="0" err="1"/>
              <a:t>red</a:t>
            </a:r>
            <a:r>
              <a:rPr lang="fr-FR" dirty="0"/>
              <a:t>" </a:t>
            </a:r>
            <a:r>
              <a:rPr lang="fr-FR" dirty="0" err="1"/>
              <a:t>onmousedown</a:t>
            </a:r>
            <a:r>
              <a:rPr lang="fr-FR" dirty="0"/>
              <a:t>="</a:t>
            </a:r>
            <a:r>
              <a:rPr lang="fr-FR" dirty="0" err="1"/>
              <a:t>alert</a:t>
            </a:r>
            <a:r>
              <a:rPr lang="fr-FR" dirty="0"/>
              <a:t>('</a:t>
            </a:r>
            <a:r>
              <a:rPr lang="fr-FR" dirty="0" err="1"/>
              <a:t>onmousedown</a:t>
            </a:r>
            <a:r>
              <a:rPr lang="fr-FR" dirty="0" smtClean="0"/>
              <a:t>')"&gt;</a:t>
            </a:r>
          </a:p>
          <a:p>
            <a:r>
              <a:rPr lang="fr-FR" dirty="0" smtClean="0"/>
              <a:t>&lt;/</a:t>
            </a:r>
            <a:r>
              <a:rPr lang="fr-FR" dirty="0"/>
              <a:t>div&gt;</a:t>
            </a:r>
          </a:p>
          <a:p>
            <a:endParaRPr lang="fr-FR" dirty="0" smtClean="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4095750"/>
            <a:ext cx="5343525"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6225638"/>
      </p:ext>
    </p:extLst>
  </p:cSld>
  <p:clrMapOvr>
    <a:masterClrMapping/>
  </p:clrMapOvr>
  <p:transition spd="slow">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a:t>É</a:t>
            </a:r>
            <a:r>
              <a:rPr lang="fr-FR" sz="4000" b="1" i="1" dirty="0" smtClean="0"/>
              <a:t>crire un programme en Javascript</a:t>
            </a:r>
            <a:endParaRPr lang="fr-FR" sz="4000" b="1" dirty="0">
              <a:solidFill>
                <a:schemeClr val="accent2">
                  <a:lumMod val="75000"/>
                </a:schemeClr>
              </a:solidFill>
            </a:endParaRPr>
          </a:p>
        </p:txBody>
      </p:sp>
      <p:sp>
        <p:nvSpPr>
          <p:cNvPr id="3" name="Espace réservé du contenu 2"/>
          <p:cNvSpPr>
            <a:spLocks noGrp="1"/>
          </p:cNvSpPr>
          <p:nvPr>
            <p:ph idx="1"/>
          </p:nvPr>
        </p:nvSpPr>
        <p:spPr>
          <a:xfrm>
            <a:off x="762000" y="1412776"/>
            <a:ext cx="8274496" cy="5184577"/>
          </a:xfrm>
        </p:spPr>
        <p:txBody>
          <a:bodyPr numCol="1">
            <a:normAutofit/>
          </a:bodyPr>
          <a:lstStyle/>
          <a:p>
            <a:pPr marL="0" indent="0">
              <a:buNone/>
            </a:pPr>
            <a:r>
              <a:rPr lang="fr-FR" sz="2400" dirty="0"/>
              <a:t>On peut :</a:t>
            </a:r>
          </a:p>
          <a:p>
            <a:r>
              <a:rPr lang="fr-FR" sz="2400" dirty="0"/>
              <a:t>– soit utiliser la balise &lt; SCRIPT&gt;,</a:t>
            </a:r>
          </a:p>
          <a:p>
            <a:r>
              <a:rPr lang="fr-FR" sz="2400" dirty="0"/>
              <a:t>– soit utiliser un fichier externe &lt; </a:t>
            </a:r>
            <a:r>
              <a:rPr lang="fr-FR" sz="2400" dirty="0" smtClean="0"/>
              <a:t>SCRIPT SRC</a:t>
            </a:r>
            <a:r>
              <a:rPr lang="fr-FR" sz="2400" dirty="0"/>
              <a:t>="</a:t>
            </a:r>
            <a:r>
              <a:rPr lang="fr-FR" sz="2400" i="1" dirty="0"/>
              <a:t>fichier</a:t>
            </a:r>
            <a:r>
              <a:rPr lang="fr-FR" sz="2400" dirty="0"/>
              <a:t>.js"&gt;,</a:t>
            </a:r>
          </a:p>
          <a:p>
            <a:r>
              <a:rPr lang="fr-FR" sz="2400" dirty="0"/>
              <a:t>– soit dans un attribut de balise,</a:t>
            </a:r>
          </a:p>
          <a:p>
            <a:r>
              <a:rPr lang="fr-FR" sz="2400" dirty="0"/>
              <a:t>– soit en gestion d’ </a:t>
            </a:r>
            <a:r>
              <a:rPr lang="fr-FR" sz="2400" dirty="0" smtClean="0"/>
              <a:t>événements</a:t>
            </a:r>
            <a:r>
              <a:rPr lang="fr-FR" sz="2400" dirty="0"/>
              <a:t>,</a:t>
            </a:r>
            <a:endParaRPr lang="fr-FR" sz="2400" dirty="0" smtClean="0"/>
          </a:p>
          <a:p>
            <a:r>
              <a:rPr lang="fr-FR" sz="2400" dirty="0"/>
              <a:t>–</a:t>
            </a:r>
            <a:r>
              <a:rPr lang="fr-FR" sz="2400" dirty="0" smtClean="0"/>
              <a:t> soit à l'intérieur d'une balise.</a:t>
            </a:r>
            <a:endParaRPr lang="fr-FR" sz="2400" dirty="0"/>
          </a:p>
          <a:p>
            <a:pPr marL="0" indent="0">
              <a:buNone/>
            </a:pPr>
            <a:r>
              <a:rPr lang="fr-FR" sz="2400" dirty="0" smtClean="0"/>
              <a:t>L’interpr</a:t>
            </a:r>
            <a:r>
              <a:rPr lang="fr-FR" sz="2400" dirty="0"/>
              <a:t>é</a:t>
            </a:r>
            <a:r>
              <a:rPr lang="fr-FR" sz="2400" dirty="0" smtClean="0"/>
              <a:t>tation </a:t>
            </a:r>
            <a:r>
              <a:rPr lang="fr-FR" sz="2400" dirty="0"/>
              <a:t>du code JavaScript se fait au fur et à</a:t>
            </a:r>
            <a:r>
              <a:rPr lang="fr-FR" sz="2400" dirty="0" smtClean="0"/>
              <a:t> </a:t>
            </a:r>
            <a:r>
              <a:rPr lang="fr-FR" sz="2400" dirty="0"/>
              <a:t>mesure</a:t>
            </a:r>
          </a:p>
          <a:p>
            <a:r>
              <a:rPr lang="fr-FR" sz="2400" dirty="0"/>
              <a:t>de sa lecture dans la page ou lors du </a:t>
            </a:r>
            <a:r>
              <a:rPr lang="fr-FR" sz="2400" dirty="0" smtClean="0"/>
              <a:t>déclenchement</a:t>
            </a:r>
            <a:br>
              <a:rPr lang="fr-FR" sz="2400" dirty="0" smtClean="0"/>
            </a:br>
            <a:r>
              <a:rPr lang="fr-FR" sz="2400" dirty="0" smtClean="0"/>
              <a:t>d’événements </a:t>
            </a:r>
            <a:r>
              <a:rPr lang="fr-FR" sz="2400" dirty="0"/>
              <a:t>par l’utilisateur</a:t>
            </a:r>
            <a:r>
              <a:rPr lang="fr-FR" sz="2400" dirty="0" smtClean="0"/>
              <a:t>.</a:t>
            </a:r>
            <a:endParaRPr lang="fr-FR" sz="2000" b="1" i="1" dirty="0"/>
          </a:p>
        </p:txBody>
      </p:sp>
    </p:spTree>
    <p:extLst>
      <p:ext uri="{BB962C8B-B14F-4D97-AF65-F5344CB8AC3E}">
        <p14:creationId xmlns:p14="http://schemas.microsoft.com/office/powerpoint/2010/main" val="1071665021"/>
      </p:ext>
    </p:extLst>
  </p:cSld>
  <p:clrMapOvr>
    <a:masterClrMapping/>
  </p:clrMapOvr>
  <p:transition spd="slow">
    <p:wipe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2862322"/>
          </a:xfrm>
          <a:prstGeom prst="rect">
            <a:avLst/>
          </a:prstGeom>
          <a:noFill/>
        </p:spPr>
        <p:txBody>
          <a:bodyPr wrap="square" rtlCol="0">
            <a:spAutoFit/>
          </a:bodyPr>
          <a:lstStyle/>
          <a:p>
            <a:r>
              <a:rPr lang="fr-FR" b="1" dirty="0" err="1" smtClean="0"/>
              <a:t>onMouseUp</a:t>
            </a:r>
            <a:endParaRPr lang="fr-FR" b="1" dirty="0"/>
          </a:p>
          <a:p>
            <a:r>
              <a:rPr lang="fr-FR" dirty="0"/>
              <a:t>Quand </a:t>
            </a:r>
            <a:r>
              <a:rPr lang="fr-FR" dirty="0" smtClean="0"/>
              <a:t>je relâche le bouton de la souris </a:t>
            </a:r>
          </a:p>
          <a:p>
            <a:r>
              <a:rPr lang="fr-FR" dirty="0"/>
              <a:t>Est utilisé sur l'objet javascript </a:t>
            </a:r>
            <a:r>
              <a:rPr lang="fr-FR" b="1" dirty="0" err="1">
                <a:solidFill>
                  <a:schemeClr val="accent2">
                    <a:lumMod val="75000"/>
                  </a:schemeClr>
                </a:solidFill>
              </a:rPr>
              <a:t>link</a:t>
            </a:r>
            <a:r>
              <a:rPr lang="fr-FR" b="1" dirty="0">
                <a:solidFill>
                  <a:schemeClr val="accent2">
                    <a:lumMod val="75000"/>
                  </a:schemeClr>
                </a:solidFill>
              </a:rPr>
              <a:t>, document, </a:t>
            </a:r>
            <a:r>
              <a:rPr lang="fr-FR" b="1" dirty="0" err="1">
                <a:solidFill>
                  <a:schemeClr val="accent2">
                    <a:lumMod val="75000"/>
                  </a:schemeClr>
                </a:solidFill>
              </a:rPr>
              <a:t>form</a:t>
            </a:r>
            <a:r>
              <a:rPr lang="fr-FR" dirty="0">
                <a:solidFill>
                  <a:schemeClr val="accent2">
                    <a:lumMod val="75000"/>
                  </a:schemeClr>
                </a:solidFill>
              </a:rPr>
              <a:t/>
            </a:r>
            <a:br>
              <a:rPr lang="fr-FR" dirty="0">
                <a:solidFill>
                  <a:schemeClr val="accent2">
                    <a:lumMod val="75000"/>
                  </a:schemeClr>
                </a:solidFill>
              </a:rPr>
            </a:br>
            <a:r>
              <a:rPr lang="fr-FR" dirty="0"/>
              <a:t>Est utilisé sur la balise HTML </a:t>
            </a:r>
            <a:r>
              <a:rPr lang="fr-FR" b="1" dirty="0">
                <a:solidFill>
                  <a:schemeClr val="accent2">
                    <a:lumMod val="75000"/>
                  </a:schemeClr>
                </a:solidFill>
              </a:rPr>
              <a:t>a, body, </a:t>
            </a:r>
            <a:r>
              <a:rPr lang="fr-FR" b="1" dirty="0" err="1">
                <a:solidFill>
                  <a:schemeClr val="accent2">
                    <a:lumMod val="75000"/>
                  </a:schemeClr>
                </a:solidFill>
              </a:rPr>
              <a:t>form</a:t>
            </a:r>
            <a:r>
              <a:rPr lang="fr-FR" b="1" dirty="0">
                <a:solidFill>
                  <a:schemeClr val="accent2">
                    <a:lumMod val="75000"/>
                  </a:schemeClr>
                </a:solidFill>
              </a:rPr>
              <a:t> et autre </a:t>
            </a:r>
            <a:endParaRPr lang="fr-FR" b="1" dirty="0" smtClean="0">
              <a:solidFill>
                <a:schemeClr val="accent2">
                  <a:lumMod val="75000"/>
                </a:schemeClr>
              </a:solidFill>
            </a:endParaRPr>
          </a:p>
          <a:p>
            <a:r>
              <a:rPr lang="fr-FR" dirty="0" smtClean="0"/>
              <a:t>exemple :</a:t>
            </a:r>
          </a:p>
          <a:p>
            <a:r>
              <a:rPr lang="en-US" dirty="0"/>
              <a:t>&lt;form&gt;</a:t>
            </a:r>
          </a:p>
          <a:p>
            <a:r>
              <a:rPr lang="fr-FR" dirty="0"/>
              <a:t>Cliquez sur le bouton.&lt;</a:t>
            </a:r>
            <a:r>
              <a:rPr lang="fr-FR" dirty="0" err="1" smtClean="0"/>
              <a:t>br</a:t>
            </a:r>
            <a:r>
              <a:rPr lang="fr-FR" dirty="0"/>
              <a:t>/&gt;</a:t>
            </a:r>
            <a:endParaRPr lang="en-US" dirty="0"/>
          </a:p>
          <a:p>
            <a:r>
              <a:rPr lang="en-US" dirty="0"/>
              <a:t>&lt;input type="button" value="</a:t>
            </a:r>
            <a:r>
              <a:rPr lang="en-US" dirty="0" err="1"/>
              <a:t>Bouton</a:t>
            </a:r>
            <a:r>
              <a:rPr lang="en-US" dirty="0"/>
              <a:t>" </a:t>
            </a:r>
            <a:r>
              <a:rPr lang="en-US" dirty="0" err="1"/>
              <a:t>onmouseup</a:t>
            </a:r>
            <a:r>
              <a:rPr lang="en-US" dirty="0"/>
              <a:t>="alert('</a:t>
            </a:r>
            <a:r>
              <a:rPr lang="en-US" dirty="0" err="1"/>
              <a:t>onmouseup</a:t>
            </a:r>
            <a:r>
              <a:rPr lang="en-US" dirty="0"/>
              <a:t>')"&gt;</a:t>
            </a:r>
          </a:p>
          <a:p>
            <a:r>
              <a:rPr lang="en-US" dirty="0"/>
              <a:t>&lt;/form&gt;</a:t>
            </a:r>
          </a:p>
          <a:p>
            <a:endParaRPr lang="fr-FR" dirty="0" smtClean="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8919" y="4095750"/>
            <a:ext cx="5343525"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4506010"/>
      </p:ext>
    </p:extLst>
  </p:cSld>
  <p:clrMapOvr>
    <a:masterClrMapping/>
  </p:clrMapOvr>
  <p:transition spd="slow">
    <p:wipe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2862322"/>
          </a:xfrm>
          <a:prstGeom prst="rect">
            <a:avLst/>
          </a:prstGeom>
          <a:noFill/>
        </p:spPr>
        <p:txBody>
          <a:bodyPr wrap="square" rtlCol="0">
            <a:spAutoFit/>
          </a:bodyPr>
          <a:lstStyle/>
          <a:p>
            <a:r>
              <a:rPr lang="fr-FR" b="1" dirty="0" err="1" smtClean="0"/>
              <a:t>onMouseOver</a:t>
            </a:r>
            <a:endParaRPr lang="fr-FR" b="1" dirty="0"/>
          </a:p>
          <a:p>
            <a:r>
              <a:rPr lang="fr-FR" dirty="0"/>
              <a:t>Quand </a:t>
            </a:r>
            <a:r>
              <a:rPr lang="fr-FR" dirty="0" smtClean="0"/>
              <a:t>je passe sur l'élément,</a:t>
            </a:r>
          </a:p>
          <a:p>
            <a:r>
              <a:rPr lang="fr-FR" dirty="0"/>
              <a:t>Est utilisé sur l'objet javascript </a:t>
            </a:r>
            <a:r>
              <a:rPr lang="fr-FR" b="1" dirty="0" err="1">
                <a:solidFill>
                  <a:schemeClr val="accent2">
                    <a:lumMod val="75000"/>
                  </a:schemeClr>
                </a:solidFill>
              </a:rPr>
              <a:t>link</a:t>
            </a:r>
            <a:r>
              <a:rPr lang="fr-FR" b="1" dirty="0">
                <a:solidFill>
                  <a:schemeClr val="accent2">
                    <a:lumMod val="75000"/>
                  </a:schemeClr>
                </a:solidFill>
              </a:rPr>
              <a:t>, </a:t>
            </a:r>
            <a:r>
              <a:rPr lang="fr-FR" b="1" dirty="0" smtClean="0">
                <a:solidFill>
                  <a:schemeClr val="accent2">
                    <a:lumMod val="75000"/>
                  </a:schemeClr>
                </a:solidFill>
              </a:rPr>
              <a:t>area</a:t>
            </a:r>
            <a:r>
              <a:rPr lang="fr-FR" dirty="0">
                <a:solidFill>
                  <a:schemeClr val="accent2">
                    <a:lumMod val="75000"/>
                  </a:schemeClr>
                </a:solidFill>
              </a:rPr>
              <a:t/>
            </a:r>
            <a:br>
              <a:rPr lang="fr-FR" dirty="0">
                <a:solidFill>
                  <a:schemeClr val="accent2">
                    <a:lumMod val="75000"/>
                  </a:schemeClr>
                </a:solidFill>
              </a:rPr>
            </a:br>
            <a:r>
              <a:rPr lang="fr-FR" dirty="0"/>
              <a:t>Est utilisé sur la balise HTML </a:t>
            </a:r>
            <a:r>
              <a:rPr lang="fr-FR" b="1" dirty="0">
                <a:solidFill>
                  <a:schemeClr val="accent2">
                    <a:lumMod val="75000"/>
                  </a:schemeClr>
                </a:solidFill>
              </a:rPr>
              <a:t>a, </a:t>
            </a:r>
            <a:r>
              <a:rPr lang="fr-FR" b="1" dirty="0" err="1" smtClean="0">
                <a:solidFill>
                  <a:schemeClr val="accent2">
                    <a:lumMod val="75000"/>
                  </a:schemeClr>
                </a:solidFill>
              </a:rPr>
              <a:t>areaet</a:t>
            </a:r>
            <a:r>
              <a:rPr lang="fr-FR" b="1" dirty="0" smtClean="0">
                <a:solidFill>
                  <a:schemeClr val="accent2">
                    <a:lumMod val="75000"/>
                  </a:schemeClr>
                </a:solidFill>
              </a:rPr>
              <a:t> </a:t>
            </a:r>
            <a:r>
              <a:rPr lang="fr-FR" b="1" dirty="0">
                <a:solidFill>
                  <a:schemeClr val="accent2">
                    <a:lumMod val="75000"/>
                  </a:schemeClr>
                </a:solidFill>
              </a:rPr>
              <a:t>autre </a:t>
            </a:r>
            <a:endParaRPr lang="fr-FR" b="1" dirty="0" smtClean="0">
              <a:solidFill>
                <a:schemeClr val="accent2">
                  <a:lumMod val="75000"/>
                </a:schemeClr>
              </a:solidFill>
            </a:endParaRPr>
          </a:p>
          <a:p>
            <a:r>
              <a:rPr lang="fr-FR" dirty="0" smtClean="0"/>
              <a:t>exemple :</a:t>
            </a:r>
          </a:p>
          <a:p>
            <a:r>
              <a:rPr lang="en-US" dirty="0"/>
              <a:t>&lt;form&gt;</a:t>
            </a:r>
          </a:p>
          <a:p>
            <a:r>
              <a:rPr lang="fr-FR" dirty="0" smtClean="0"/>
              <a:t>Passez la souris sur </a:t>
            </a:r>
            <a:r>
              <a:rPr lang="fr-FR" dirty="0"/>
              <a:t>le bouton.&lt;</a:t>
            </a:r>
            <a:r>
              <a:rPr lang="fr-FR" dirty="0" err="1" smtClean="0"/>
              <a:t>br</a:t>
            </a:r>
            <a:r>
              <a:rPr lang="fr-FR" dirty="0"/>
              <a:t>/&gt;</a:t>
            </a:r>
            <a:endParaRPr lang="en-US" dirty="0"/>
          </a:p>
          <a:p>
            <a:r>
              <a:rPr lang="en-US" dirty="0"/>
              <a:t>&lt;input type="button" value="</a:t>
            </a:r>
            <a:r>
              <a:rPr lang="en-US" dirty="0" err="1"/>
              <a:t>Bouton</a:t>
            </a:r>
            <a:r>
              <a:rPr lang="en-US" dirty="0"/>
              <a:t>" </a:t>
            </a:r>
            <a:r>
              <a:rPr lang="en-US" dirty="0" err="1"/>
              <a:t>onmouseover</a:t>
            </a:r>
            <a:r>
              <a:rPr lang="en-US" dirty="0"/>
              <a:t>="alert('</a:t>
            </a:r>
            <a:r>
              <a:rPr lang="en-US" dirty="0" err="1"/>
              <a:t>onmouseover</a:t>
            </a:r>
            <a:r>
              <a:rPr lang="en-US" dirty="0"/>
              <a:t>')"&gt;</a:t>
            </a:r>
          </a:p>
          <a:p>
            <a:r>
              <a:rPr lang="en-US" dirty="0"/>
              <a:t>&lt;/form&gt;</a:t>
            </a:r>
          </a:p>
          <a:p>
            <a:endParaRPr lang="fr-FR" dirty="0" smtClean="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0475" y="4095750"/>
            <a:ext cx="5343525"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7102407"/>
      </p:ext>
    </p:extLst>
  </p:cSld>
  <p:clrMapOvr>
    <a:masterClrMapping/>
  </p:clrMapOvr>
  <p:transition spd="slow">
    <p:wipe dir="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2862322"/>
          </a:xfrm>
          <a:prstGeom prst="rect">
            <a:avLst/>
          </a:prstGeom>
          <a:noFill/>
        </p:spPr>
        <p:txBody>
          <a:bodyPr wrap="square" rtlCol="0">
            <a:spAutoFit/>
          </a:bodyPr>
          <a:lstStyle/>
          <a:p>
            <a:r>
              <a:rPr lang="fr-FR" b="1" dirty="0" err="1" smtClean="0"/>
              <a:t>onMouseOut</a:t>
            </a:r>
            <a:endParaRPr lang="fr-FR" b="1" dirty="0"/>
          </a:p>
          <a:p>
            <a:r>
              <a:rPr lang="fr-FR" dirty="0"/>
              <a:t>Quand </a:t>
            </a:r>
            <a:r>
              <a:rPr lang="fr-FR" dirty="0" smtClean="0"/>
              <a:t>la souris sort de l'élément,</a:t>
            </a:r>
          </a:p>
          <a:p>
            <a:r>
              <a:rPr lang="fr-FR" dirty="0"/>
              <a:t>Est utilisé sur l'objet javascript </a:t>
            </a:r>
            <a:r>
              <a:rPr lang="fr-FR" b="1" dirty="0" err="1">
                <a:solidFill>
                  <a:schemeClr val="accent2">
                    <a:lumMod val="75000"/>
                  </a:schemeClr>
                </a:solidFill>
              </a:rPr>
              <a:t>link</a:t>
            </a:r>
            <a:r>
              <a:rPr lang="fr-FR" b="1" dirty="0">
                <a:solidFill>
                  <a:schemeClr val="accent2">
                    <a:lumMod val="75000"/>
                  </a:schemeClr>
                </a:solidFill>
              </a:rPr>
              <a:t>, </a:t>
            </a:r>
            <a:r>
              <a:rPr lang="fr-FR" b="1" dirty="0" smtClean="0">
                <a:solidFill>
                  <a:schemeClr val="accent2">
                    <a:lumMod val="75000"/>
                  </a:schemeClr>
                </a:solidFill>
              </a:rPr>
              <a:t>area</a:t>
            </a:r>
            <a:r>
              <a:rPr lang="fr-FR" dirty="0">
                <a:solidFill>
                  <a:schemeClr val="accent2">
                    <a:lumMod val="75000"/>
                  </a:schemeClr>
                </a:solidFill>
              </a:rPr>
              <a:t/>
            </a:r>
            <a:br>
              <a:rPr lang="fr-FR" dirty="0">
                <a:solidFill>
                  <a:schemeClr val="accent2">
                    <a:lumMod val="75000"/>
                  </a:schemeClr>
                </a:solidFill>
              </a:rPr>
            </a:br>
            <a:r>
              <a:rPr lang="fr-FR" dirty="0"/>
              <a:t>Est utilisé sur la balise HTML </a:t>
            </a:r>
            <a:r>
              <a:rPr lang="fr-FR" b="1" dirty="0">
                <a:solidFill>
                  <a:schemeClr val="accent2">
                    <a:lumMod val="75000"/>
                  </a:schemeClr>
                </a:solidFill>
              </a:rPr>
              <a:t>a, </a:t>
            </a:r>
            <a:r>
              <a:rPr lang="fr-FR" b="1" dirty="0" smtClean="0">
                <a:solidFill>
                  <a:schemeClr val="accent2">
                    <a:lumMod val="75000"/>
                  </a:schemeClr>
                </a:solidFill>
              </a:rPr>
              <a:t>area et </a:t>
            </a:r>
            <a:r>
              <a:rPr lang="fr-FR" b="1" dirty="0">
                <a:solidFill>
                  <a:schemeClr val="accent2">
                    <a:lumMod val="75000"/>
                  </a:schemeClr>
                </a:solidFill>
              </a:rPr>
              <a:t>autre </a:t>
            </a:r>
            <a:endParaRPr lang="fr-FR" b="1" dirty="0" smtClean="0">
              <a:solidFill>
                <a:schemeClr val="accent2">
                  <a:lumMod val="75000"/>
                </a:schemeClr>
              </a:solidFill>
            </a:endParaRPr>
          </a:p>
          <a:p>
            <a:r>
              <a:rPr lang="fr-FR" dirty="0" smtClean="0"/>
              <a:t>exemple :</a:t>
            </a:r>
          </a:p>
          <a:p>
            <a:r>
              <a:rPr lang="en-US" dirty="0"/>
              <a:t>&lt;form&gt;</a:t>
            </a:r>
          </a:p>
          <a:p>
            <a:r>
              <a:rPr lang="fr-FR" dirty="0" smtClean="0"/>
              <a:t>Passez la souris sur </a:t>
            </a:r>
            <a:r>
              <a:rPr lang="fr-FR" dirty="0"/>
              <a:t>le bouton.&lt;</a:t>
            </a:r>
            <a:r>
              <a:rPr lang="fr-FR" dirty="0" err="1" smtClean="0"/>
              <a:t>br</a:t>
            </a:r>
            <a:r>
              <a:rPr lang="fr-FR" dirty="0"/>
              <a:t>/&gt;</a:t>
            </a:r>
            <a:endParaRPr lang="en-US" dirty="0"/>
          </a:p>
          <a:p>
            <a:r>
              <a:rPr lang="en-US" dirty="0"/>
              <a:t>&lt;input type="button" value="</a:t>
            </a:r>
            <a:r>
              <a:rPr lang="en-US" dirty="0" err="1"/>
              <a:t>Bouton</a:t>
            </a:r>
            <a:r>
              <a:rPr lang="en-US" dirty="0"/>
              <a:t>" </a:t>
            </a:r>
            <a:r>
              <a:rPr lang="en-US" dirty="0" err="1" smtClean="0"/>
              <a:t>onmouseout</a:t>
            </a:r>
            <a:r>
              <a:rPr lang="en-US" dirty="0"/>
              <a:t>="alert('</a:t>
            </a:r>
            <a:r>
              <a:rPr lang="en-US" dirty="0" err="1"/>
              <a:t>onmouseout</a:t>
            </a:r>
            <a:r>
              <a:rPr lang="en-US" dirty="0" smtClean="0"/>
              <a:t>')"/&gt;</a:t>
            </a:r>
          </a:p>
          <a:p>
            <a:r>
              <a:rPr lang="en-US" dirty="0" smtClean="0"/>
              <a:t>&lt;/</a:t>
            </a:r>
            <a:r>
              <a:rPr lang="en-US" dirty="0"/>
              <a:t>form&gt;</a:t>
            </a:r>
          </a:p>
          <a:p>
            <a:endParaRPr lang="fr-FR" dirty="0" smtClean="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4005064"/>
            <a:ext cx="5343525"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8928615"/>
      </p:ext>
    </p:extLst>
  </p:cSld>
  <p:clrMapOvr>
    <a:masterClrMapping/>
  </p:clrMapOvr>
  <p:transition spd="slow">
    <p:wipe di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2862322"/>
          </a:xfrm>
          <a:prstGeom prst="rect">
            <a:avLst/>
          </a:prstGeom>
          <a:noFill/>
        </p:spPr>
        <p:txBody>
          <a:bodyPr wrap="square" rtlCol="0">
            <a:spAutoFit/>
          </a:bodyPr>
          <a:lstStyle/>
          <a:p>
            <a:r>
              <a:rPr lang="fr-FR" b="1" dirty="0" err="1" smtClean="0"/>
              <a:t>onMouseMove</a:t>
            </a:r>
            <a:endParaRPr lang="fr-FR" b="1" dirty="0"/>
          </a:p>
          <a:p>
            <a:r>
              <a:rPr lang="fr-FR" dirty="0"/>
              <a:t>Quand </a:t>
            </a:r>
            <a:r>
              <a:rPr lang="fr-FR" dirty="0" smtClean="0"/>
              <a:t>le </a:t>
            </a:r>
            <a:r>
              <a:rPr lang="fr-FR" dirty="0"/>
              <a:t>curseur </a:t>
            </a:r>
            <a:r>
              <a:rPr lang="fr-FR" dirty="0" smtClean="0"/>
              <a:t>bouge sur l'élément.</a:t>
            </a:r>
            <a:r>
              <a:rPr lang="fr-FR" dirty="0"/>
              <a:t/>
            </a:r>
            <a:br>
              <a:rPr lang="fr-FR" dirty="0"/>
            </a:br>
            <a:r>
              <a:rPr lang="fr-FR" dirty="0"/>
              <a:t>Est utilisé sur l'objet javascript </a:t>
            </a:r>
            <a:r>
              <a:rPr lang="fr-FR" b="1" dirty="0" err="1">
                <a:solidFill>
                  <a:schemeClr val="accent2">
                    <a:lumMod val="75000"/>
                  </a:schemeClr>
                </a:solidFill>
              </a:rPr>
              <a:t>link</a:t>
            </a:r>
            <a:r>
              <a:rPr lang="fr-FR" b="1" dirty="0">
                <a:solidFill>
                  <a:schemeClr val="accent2">
                    <a:lumMod val="75000"/>
                  </a:schemeClr>
                </a:solidFill>
              </a:rPr>
              <a:t>, document, </a:t>
            </a:r>
            <a:r>
              <a:rPr lang="fr-FR" b="1" dirty="0" err="1">
                <a:solidFill>
                  <a:schemeClr val="accent2">
                    <a:lumMod val="75000"/>
                  </a:schemeClr>
                </a:solidFill>
              </a:rPr>
              <a:t>form</a:t>
            </a:r>
            <a:r>
              <a:rPr lang="fr-FR" dirty="0">
                <a:solidFill>
                  <a:schemeClr val="accent2">
                    <a:lumMod val="75000"/>
                  </a:schemeClr>
                </a:solidFill>
              </a:rPr>
              <a:t/>
            </a:r>
            <a:br>
              <a:rPr lang="fr-FR" dirty="0">
                <a:solidFill>
                  <a:schemeClr val="accent2">
                    <a:lumMod val="75000"/>
                  </a:schemeClr>
                </a:solidFill>
              </a:rPr>
            </a:br>
            <a:r>
              <a:rPr lang="fr-FR" dirty="0"/>
              <a:t>Est utilisé sur la balise HTML </a:t>
            </a:r>
            <a:r>
              <a:rPr lang="fr-FR" b="1" dirty="0">
                <a:solidFill>
                  <a:schemeClr val="accent2">
                    <a:lumMod val="75000"/>
                  </a:schemeClr>
                </a:solidFill>
              </a:rPr>
              <a:t>a, body, </a:t>
            </a:r>
            <a:r>
              <a:rPr lang="fr-FR" b="1" dirty="0" err="1">
                <a:solidFill>
                  <a:schemeClr val="accent2">
                    <a:lumMod val="75000"/>
                  </a:schemeClr>
                </a:solidFill>
              </a:rPr>
              <a:t>form</a:t>
            </a:r>
            <a:endParaRPr lang="fr-FR" b="1" dirty="0" smtClean="0">
              <a:solidFill>
                <a:schemeClr val="accent2">
                  <a:lumMod val="75000"/>
                </a:schemeClr>
              </a:solidFill>
            </a:endParaRPr>
          </a:p>
          <a:p>
            <a:r>
              <a:rPr lang="fr-FR" dirty="0" smtClean="0"/>
              <a:t>exemple :</a:t>
            </a:r>
          </a:p>
          <a:p>
            <a:r>
              <a:rPr lang="en-US" dirty="0"/>
              <a:t>&lt;form&gt;</a:t>
            </a:r>
          </a:p>
          <a:p>
            <a:r>
              <a:rPr lang="fr-FR" dirty="0" smtClean="0"/>
              <a:t>Passez la souris sur </a:t>
            </a:r>
            <a:r>
              <a:rPr lang="fr-FR" dirty="0"/>
              <a:t>le bouton.&lt;</a:t>
            </a:r>
            <a:r>
              <a:rPr lang="fr-FR" dirty="0" err="1" smtClean="0"/>
              <a:t>br</a:t>
            </a:r>
            <a:r>
              <a:rPr lang="fr-FR" dirty="0"/>
              <a:t>/&gt;</a:t>
            </a:r>
            <a:endParaRPr lang="en-US" dirty="0"/>
          </a:p>
          <a:p>
            <a:r>
              <a:rPr lang="en-US" dirty="0"/>
              <a:t>&lt;input type="button" value="</a:t>
            </a:r>
            <a:r>
              <a:rPr lang="en-US" dirty="0" err="1"/>
              <a:t>Bouton</a:t>
            </a:r>
            <a:r>
              <a:rPr lang="en-US" dirty="0"/>
              <a:t>" </a:t>
            </a:r>
            <a:r>
              <a:rPr lang="en-US" dirty="0" err="1" smtClean="0"/>
              <a:t>onmousemove</a:t>
            </a:r>
            <a:r>
              <a:rPr lang="en-US" dirty="0" smtClean="0"/>
              <a:t>="</a:t>
            </a:r>
            <a:r>
              <a:rPr lang="en-US" dirty="0"/>
              <a:t>alert(</a:t>
            </a:r>
            <a:r>
              <a:rPr lang="en-US" dirty="0" smtClean="0"/>
              <a:t>'</a:t>
            </a:r>
            <a:r>
              <a:rPr lang="en-US" dirty="0" err="1" smtClean="0"/>
              <a:t>onmousemove</a:t>
            </a:r>
            <a:r>
              <a:rPr lang="en-US" dirty="0" smtClean="0"/>
              <a:t>')"/&gt;</a:t>
            </a:r>
          </a:p>
          <a:p>
            <a:r>
              <a:rPr lang="en-US" dirty="0" smtClean="0"/>
              <a:t>&lt;/</a:t>
            </a:r>
            <a:r>
              <a:rPr lang="en-US" dirty="0"/>
              <a:t>form&gt;</a:t>
            </a:r>
          </a:p>
          <a:p>
            <a:endParaRPr lang="fr-FR" dirty="0" smtClean="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4037033"/>
            <a:ext cx="5343525"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9673171"/>
      </p:ext>
    </p:extLst>
  </p:cSld>
  <p:clrMapOvr>
    <a:masterClrMapping/>
  </p:clrMapOvr>
  <p:transition spd="slow">
    <p:wipe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1754326"/>
          </a:xfrm>
          <a:prstGeom prst="rect">
            <a:avLst/>
          </a:prstGeom>
          <a:noFill/>
        </p:spPr>
        <p:txBody>
          <a:bodyPr wrap="square" rtlCol="0">
            <a:spAutoFit/>
          </a:bodyPr>
          <a:lstStyle/>
          <a:p>
            <a:r>
              <a:rPr lang="fr-FR" b="1" dirty="0" err="1" smtClean="0"/>
              <a:t>onMove</a:t>
            </a:r>
            <a:endParaRPr lang="fr-FR" b="1" dirty="0"/>
          </a:p>
          <a:p>
            <a:r>
              <a:rPr lang="fr-FR" dirty="0"/>
              <a:t>Quand je déplace la fenêtre.</a:t>
            </a:r>
            <a:br>
              <a:rPr lang="fr-FR" dirty="0"/>
            </a:br>
            <a:r>
              <a:rPr lang="fr-FR" dirty="0"/>
              <a:t>Est utilisé sur l'objet javascript </a:t>
            </a:r>
            <a:r>
              <a:rPr lang="fr-FR" b="1" dirty="0" err="1">
                <a:solidFill>
                  <a:schemeClr val="accent2">
                    <a:lumMod val="75000"/>
                  </a:schemeClr>
                </a:solidFill>
              </a:rPr>
              <a:t>window</a:t>
            </a:r>
            <a:r>
              <a:rPr lang="fr-FR" b="1" dirty="0">
                <a:solidFill>
                  <a:schemeClr val="accent2">
                    <a:lumMod val="75000"/>
                  </a:schemeClr>
                </a:solidFill>
              </a:rPr>
              <a:t>, frame</a:t>
            </a:r>
            <a:r>
              <a:rPr lang="fr-FR" dirty="0">
                <a:solidFill>
                  <a:schemeClr val="accent2">
                    <a:lumMod val="75000"/>
                  </a:schemeClr>
                </a:solidFill>
              </a:rPr>
              <a:t/>
            </a:r>
            <a:br>
              <a:rPr lang="fr-FR" dirty="0">
                <a:solidFill>
                  <a:schemeClr val="accent2">
                    <a:lumMod val="75000"/>
                  </a:schemeClr>
                </a:solidFill>
              </a:rPr>
            </a:br>
            <a:r>
              <a:rPr lang="fr-FR" dirty="0"/>
              <a:t>Est utilisé sur la balise HTML </a:t>
            </a:r>
            <a:r>
              <a:rPr lang="fr-FR" b="1" dirty="0">
                <a:solidFill>
                  <a:schemeClr val="accent2">
                    <a:lumMod val="75000"/>
                  </a:schemeClr>
                </a:solidFill>
              </a:rPr>
              <a:t>body, </a:t>
            </a:r>
            <a:r>
              <a:rPr lang="fr-FR" b="1" dirty="0" err="1">
                <a:solidFill>
                  <a:schemeClr val="accent2">
                    <a:lumMod val="75000"/>
                  </a:schemeClr>
                </a:solidFill>
              </a:rPr>
              <a:t>frameset</a:t>
            </a:r>
            <a:r>
              <a:rPr lang="fr-FR" b="1" dirty="0">
                <a:solidFill>
                  <a:schemeClr val="accent2">
                    <a:lumMod val="75000"/>
                  </a:schemeClr>
                </a:solidFill>
              </a:rPr>
              <a:t>, </a:t>
            </a:r>
            <a:r>
              <a:rPr lang="fr-FR" b="1" dirty="0" smtClean="0">
                <a:solidFill>
                  <a:schemeClr val="accent2">
                    <a:lumMod val="75000"/>
                  </a:schemeClr>
                </a:solidFill>
              </a:rPr>
              <a:t>frame</a:t>
            </a:r>
          </a:p>
          <a:p>
            <a:endParaRPr lang="en-US" dirty="0"/>
          </a:p>
          <a:p>
            <a:endParaRPr lang="fr-FR" dirty="0" smtClean="0"/>
          </a:p>
        </p:txBody>
      </p:sp>
    </p:spTree>
    <p:extLst>
      <p:ext uri="{BB962C8B-B14F-4D97-AF65-F5344CB8AC3E}">
        <p14:creationId xmlns:p14="http://schemas.microsoft.com/office/powerpoint/2010/main" val="3818554003"/>
      </p:ext>
    </p:extLst>
  </p:cSld>
  <p:clrMapOvr>
    <a:masterClrMapping/>
  </p:clrMapOvr>
  <p:transition spd="slow">
    <p:wipe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2862322"/>
          </a:xfrm>
          <a:prstGeom prst="rect">
            <a:avLst/>
          </a:prstGeom>
          <a:noFill/>
        </p:spPr>
        <p:txBody>
          <a:bodyPr wrap="square" rtlCol="0">
            <a:spAutoFit/>
          </a:bodyPr>
          <a:lstStyle/>
          <a:p>
            <a:r>
              <a:rPr lang="fr-FR" b="1" dirty="0" err="1" smtClean="0"/>
              <a:t>onSelect</a:t>
            </a:r>
            <a:endParaRPr lang="fr-FR" b="1" dirty="0"/>
          </a:p>
          <a:p>
            <a:r>
              <a:rPr lang="fr-FR" dirty="0"/>
              <a:t>Quand je </a:t>
            </a:r>
            <a:r>
              <a:rPr lang="fr-FR" dirty="0" smtClean="0"/>
              <a:t>sélectionne.</a:t>
            </a:r>
            <a:r>
              <a:rPr lang="fr-FR" dirty="0"/>
              <a:t/>
            </a:r>
            <a:br>
              <a:rPr lang="fr-FR" dirty="0"/>
            </a:br>
            <a:r>
              <a:rPr lang="fr-FR" dirty="0"/>
              <a:t>Est utilisé sur l'objet javascript </a:t>
            </a:r>
            <a:r>
              <a:rPr lang="fr-FR" b="1" dirty="0" err="1" smtClean="0">
                <a:solidFill>
                  <a:schemeClr val="accent2">
                    <a:lumMod val="75000"/>
                  </a:schemeClr>
                </a:solidFill>
              </a:rPr>
              <a:t>form</a:t>
            </a:r>
            <a:r>
              <a:rPr lang="fr-FR" b="1" dirty="0" smtClean="0">
                <a:solidFill>
                  <a:schemeClr val="accent2">
                    <a:lumMod val="75000"/>
                  </a:schemeClr>
                </a:solidFill>
              </a:rPr>
              <a:t> </a:t>
            </a:r>
            <a:r>
              <a:rPr lang="fr-FR" dirty="0">
                <a:solidFill>
                  <a:schemeClr val="accent2">
                    <a:lumMod val="75000"/>
                  </a:schemeClr>
                </a:solidFill>
              </a:rPr>
              <a:t/>
            </a:r>
            <a:br>
              <a:rPr lang="fr-FR" dirty="0">
                <a:solidFill>
                  <a:schemeClr val="accent2">
                    <a:lumMod val="75000"/>
                  </a:schemeClr>
                </a:solidFill>
              </a:rPr>
            </a:br>
            <a:r>
              <a:rPr lang="fr-FR" dirty="0"/>
              <a:t>Est utilisé sur la balise HTML </a:t>
            </a:r>
            <a:r>
              <a:rPr lang="fr-FR" b="1" dirty="0" err="1" smtClean="0">
                <a:solidFill>
                  <a:schemeClr val="accent2">
                    <a:lumMod val="75000"/>
                  </a:schemeClr>
                </a:solidFill>
              </a:rPr>
              <a:t>form</a:t>
            </a:r>
            <a:endParaRPr lang="fr-FR" b="1" dirty="0" smtClean="0">
              <a:solidFill>
                <a:schemeClr val="accent2">
                  <a:lumMod val="75000"/>
                </a:schemeClr>
              </a:solidFill>
            </a:endParaRPr>
          </a:p>
          <a:p>
            <a:r>
              <a:rPr lang="en-US" dirty="0" err="1" smtClean="0"/>
              <a:t>Exemple</a:t>
            </a:r>
            <a:r>
              <a:rPr lang="en-US" dirty="0" smtClean="0"/>
              <a:t> :</a:t>
            </a:r>
          </a:p>
          <a:p>
            <a:r>
              <a:rPr lang="en-US" dirty="0"/>
              <a:t>&lt;p&gt;</a:t>
            </a:r>
            <a:r>
              <a:rPr lang="en-US" dirty="0" err="1"/>
              <a:t>Effectuez</a:t>
            </a:r>
            <a:r>
              <a:rPr lang="en-US" dirty="0"/>
              <a:t> </a:t>
            </a:r>
            <a:r>
              <a:rPr lang="en-US" dirty="0" err="1"/>
              <a:t>une</a:t>
            </a:r>
            <a:r>
              <a:rPr lang="en-US" dirty="0"/>
              <a:t> </a:t>
            </a:r>
            <a:r>
              <a:rPr lang="en-US" dirty="0" err="1" smtClean="0"/>
              <a:t>sélection</a:t>
            </a:r>
            <a:r>
              <a:rPr lang="en-US" dirty="0"/>
              <a:t>&lt;/p&gt;</a:t>
            </a:r>
          </a:p>
          <a:p>
            <a:r>
              <a:rPr lang="en-US" dirty="0"/>
              <a:t>&lt;form&gt;</a:t>
            </a:r>
          </a:p>
          <a:p>
            <a:r>
              <a:rPr lang="en-US" dirty="0"/>
              <a:t>&lt;input type="text" </a:t>
            </a:r>
            <a:r>
              <a:rPr lang="en-US" dirty="0" err="1"/>
              <a:t>onselect</a:t>
            </a:r>
            <a:r>
              <a:rPr lang="en-US" dirty="0"/>
              <a:t>="alert('</a:t>
            </a:r>
            <a:r>
              <a:rPr lang="en-US" dirty="0" err="1"/>
              <a:t>onselect</a:t>
            </a:r>
            <a:r>
              <a:rPr lang="en-US" dirty="0"/>
              <a:t>')"&gt;</a:t>
            </a:r>
          </a:p>
          <a:p>
            <a:r>
              <a:rPr lang="en-US" dirty="0"/>
              <a:t>&lt;/form&gt;</a:t>
            </a:r>
          </a:p>
          <a:p>
            <a:endParaRPr lang="fr-FR" dirty="0" smtClean="0"/>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3861048"/>
            <a:ext cx="5343525"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9181754"/>
      </p:ext>
    </p:extLst>
  </p:cSld>
  <p:clrMapOvr>
    <a:masterClrMapping/>
  </p:clrMapOvr>
  <p:transition spd="slow">
    <p:wipe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2862322"/>
          </a:xfrm>
          <a:prstGeom prst="rect">
            <a:avLst/>
          </a:prstGeom>
          <a:noFill/>
        </p:spPr>
        <p:txBody>
          <a:bodyPr wrap="square" rtlCol="0">
            <a:spAutoFit/>
          </a:bodyPr>
          <a:lstStyle/>
          <a:p>
            <a:r>
              <a:rPr lang="fr-FR" b="1" dirty="0" err="1" smtClean="0"/>
              <a:t>onSubmit</a:t>
            </a:r>
            <a:endParaRPr lang="fr-FR" b="1" dirty="0"/>
          </a:p>
          <a:p>
            <a:r>
              <a:rPr lang="fr-FR" dirty="0"/>
              <a:t>Quand j'envoie un formulaire.</a:t>
            </a:r>
            <a:br>
              <a:rPr lang="fr-FR" dirty="0"/>
            </a:br>
            <a:r>
              <a:rPr lang="fr-FR" dirty="0"/>
              <a:t>Est utilisé sur l'objet javascript </a:t>
            </a:r>
            <a:r>
              <a:rPr lang="fr-FR" b="1" dirty="0" err="1" smtClean="0">
                <a:solidFill>
                  <a:schemeClr val="accent2">
                    <a:lumMod val="75000"/>
                  </a:schemeClr>
                </a:solidFill>
              </a:rPr>
              <a:t>form</a:t>
            </a:r>
            <a:r>
              <a:rPr lang="fr-FR" b="1" dirty="0" smtClean="0">
                <a:solidFill>
                  <a:schemeClr val="accent2">
                    <a:lumMod val="75000"/>
                  </a:schemeClr>
                </a:solidFill>
              </a:rPr>
              <a:t> </a:t>
            </a:r>
            <a:r>
              <a:rPr lang="fr-FR" dirty="0">
                <a:solidFill>
                  <a:schemeClr val="accent2">
                    <a:lumMod val="75000"/>
                  </a:schemeClr>
                </a:solidFill>
              </a:rPr>
              <a:t/>
            </a:r>
            <a:br>
              <a:rPr lang="fr-FR" dirty="0">
                <a:solidFill>
                  <a:schemeClr val="accent2">
                    <a:lumMod val="75000"/>
                  </a:schemeClr>
                </a:solidFill>
              </a:rPr>
            </a:br>
            <a:r>
              <a:rPr lang="fr-FR" dirty="0"/>
              <a:t>Est utilisé sur la balise HTML </a:t>
            </a:r>
            <a:r>
              <a:rPr lang="fr-FR" b="1" dirty="0" err="1" smtClean="0">
                <a:solidFill>
                  <a:schemeClr val="accent2">
                    <a:lumMod val="75000"/>
                  </a:schemeClr>
                </a:solidFill>
              </a:rPr>
              <a:t>form</a:t>
            </a:r>
            <a:endParaRPr lang="fr-FR" b="1" dirty="0" smtClean="0">
              <a:solidFill>
                <a:schemeClr val="accent2">
                  <a:lumMod val="75000"/>
                </a:schemeClr>
              </a:solidFill>
            </a:endParaRPr>
          </a:p>
          <a:p>
            <a:r>
              <a:rPr lang="en-US" dirty="0" err="1" smtClean="0"/>
              <a:t>Exemple</a:t>
            </a:r>
            <a:r>
              <a:rPr lang="en-US" dirty="0" smtClean="0"/>
              <a:t> :</a:t>
            </a:r>
          </a:p>
          <a:p>
            <a:r>
              <a:rPr lang="en-US" dirty="0" smtClean="0"/>
              <a:t>&lt;</a:t>
            </a:r>
            <a:r>
              <a:rPr lang="en-US" dirty="0" err="1" smtClean="0"/>
              <a:t>Cliquez</a:t>
            </a:r>
            <a:r>
              <a:rPr lang="en-US" dirty="0" smtClean="0"/>
              <a:t> </a:t>
            </a:r>
            <a:r>
              <a:rPr lang="en-US" dirty="0" err="1" smtClean="0"/>
              <a:t>sur</a:t>
            </a:r>
            <a:r>
              <a:rPr lang="en-US" dirty="0" smtClean="0"/>
              <a:t> le </a:t>
            </a:r>
            <a:r>
              <a:rPr lang="en-US" dirty="0" err="1" smtClean="0"/>
              <a:t>bouton</a:t>
            </a:r>
            <a:r>
              <a:rPr lang="en-US" dirty="0" smtClean="0"/>
              <a:t>&lt;/</a:t>
            </a:r>
            <a:r>
              <a:rPr lang="en-US" dirty="0"/>
              <a:t>p&gt;</a:t>
            </a:r>
          </a:p>
          <a:p>
            <a:r>
              <a:rPr lang="en-US" dirty="0"/>
              <a:t>&lt;form </a:t>
            </a:r>
            <a:r>
              <a:rPr lang="en-US" dirty="0" err="1"/>
              <a:t>onsubmit</a:t>
            </a:r>
            <a:r>
              <a:rPr lang="en-US" dirty="0"/>
              <a:t>="alert('</a:t>
            </a:r>
            <a:r>
              <a:rPr lang="en-US" dirty="0" err="1"/>
              <a:t>onsubmit</a:t>
            </a:r>
            <a:r>
              <a:rPr lang="en-US" dirty="0" smtClean="0"/>
              <a:t>')"&gt;</a:t>
            </a:r>
          </a:p>
          <a:p>
            <a:r>
              <a:rPr lang="en-US" dirty="0" smtClean="0"/>
              <a:t>&lt;</a:t>
            </a:r>
            <a:r>
              <a:rPr lang="en-US" dirty="0"/>
              <a:t>input type="submit" value="</a:t>
            </a:r>
            <a:r>
              <a:rPr lang="en-US" dirty="0" err="1"/>
              <a:t>Bouton</a:t>
            </a:r>
            <a:r>
              <a:rPr lang="en-US" dirty="0"/>
              <a:t>" </a:t>
            </a:r>
            <a:r>
              <a:rPr lang="en-US" dirty="0" smtClean="0"/>
              <a:t>/&gt;</a:t>
            </a:r>
          </a:p>
          <a:p>
            <a:r>
              <a:rPr lang="en-US" dirty="0" smtClean="0"/>
              <a:t>&lt;/</a:t>
            </a:r>
            <a:r>
              <a:rPr lang="en-US" dirty="0"/>
              <a:t>form&gt;</a:t>
            </a:r>
          </a:p>
          <a:p>
            <a:endParaRPr lang="fr-FR" dirty="0" smtClean="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0254" y="4064140"/>
            <a:ext cx="5343525"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7306839"/>
      </p:ext>
    </p:extLst>
  </p:cSld>
  <p:clrMapOvr>
    <a:masterClrMapping/>
  </p:clrMapOvr>
  <p:transition spd="slow">
    <p:wipe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2031325"/>
          </a:xfrm>
          <a:prstGeom prst="rect">
            <a:avLst/>
          </a:prstGeom>
          <a:noFill/>
        </p:spPr>
        <p:txBody>
          <a:bodyPr wrap="square" rtlCol="0">
            <a:spAutoFit/>
          </a:bodyPr>
          <a:lstStyle/>
          <a:p>
            <a:r>
              <a:rPr lang="fr-FR" b="1" dirty="0" err="1" smtClean="0"/>
              <a:t>onLoad</a:t>
            </a:r>
            <a:endParaRPr lang="fr-FR" b="1" dirty="0"/>
          </a:p>
          <a:p>
            <a:r>
              <a:rPr lang="fr-FR" dirty="0"/>
              <a:t>Lors du </a:t>
            </a:r>
            <a:r>
              <a:rPr lang="fr-FR" dirty="0" smtClean="0"/>
              <a:t>chargement d'une page HTML.</a:t>
            </a:r>
            <a:r>
              <a:rPr lang="fr-FR" dirty="0"/>
              <a:t/>
            </a:r>
            <a:br>
              <a:rPr lang="fr-FR" dirty="0"/>
            </a:br>
            <a:r>
              <a:rPr lang="fr-FR" dirty="0"/>
              <a:t>Est utilisé sur l'objet javascript </a:t>
            </a:r>
            <a:r>
              <a:rPr lang="fr-FR" b="1" dirty="0">
                <a:solidFill>
                  <a:schemeClr val="accent2">
                    <a:lumMod val="75000"/>
                  </a:schemeClr>
                </a:solidFill>
              </a:rPr>
              <a:t>image, </a:t>
            </a:r>
            <a:r>
              <a:rPr lang="fr-FR" b="1" dirty="0" err="1">
                <a:solidFill>
                  <a:schemeClr val="accent2">
                    <a:lumMod val="75000"/>
                  </a:schemeClr>
                </a:solidFill>
              </a:rPr>
              <a:t>window</a:t>
            </a:r>
            <a:r>
              <a:rPr lang="fr-FR" b="1" dirty="0">
                <a:solidFill>
                  <a:schemeClr val="accent2">
                    <a:lumMod val="75000"/>
                  </a:schemeClr>
                </a:solidFill>
              </a:rPr>
              <a:t>, frame</a:t>
            </a:r>
            <a:r>
              <a:rPr lang="fr-FR" dirty="0"/>
              <a:t/>
            </a:r>
            <a:br>
              <a:rPr lang="fr-FR" dirty="0"/>
            </a:br>
            <a:r>
              <a:rPr lang="fr-FR" dirty="0"/>
              <a:t>Est utilisé sur la balise HTML </a:t>
            </a:r>
            <a:r>
              <a:rPr lang="fr-FR" b="1" dirty="0" err="1" smtClean="0">
                <a:solidFill>
                  <a:schemeClr val="accent2">
                    <a:lumMod val="75000"/>
                  </a:schemeClr>
                </a:solidFill>
              </a:rPr>
              <a:t>img</a:t>
            </a:r>
            <a:r>
              <a:rPr lang="fr-FR" b="1" dirty="0">
                <a:solidFill>
                  <a:schemeClr val="accent2">
                    <a:lumMod val="75000"/>
                  </a:schemeClr>
                </a:solidFill>
              </a:rPr>
              <a:t>, body, </a:t>
            </a:r>
            <a:r>
              <a:rPr lang="fr-FR" b="1" dirty="0" err="1">
                <a:solidFill>
                  <a:schemeClr val="accent2">
                    <a:lumMod val="75000"/>
                  </a:schemeClr>
                </a:solidFill>
              </a:rPr>
              <a:t>frameset</a:t>
            </a:r>
            <a:r>
              <a:rPr lang="fr-FR" b="1" dirty="0">
                <a:solidFill>
                  <a:schemeClr val="accent2">
                    <a:lumMod val="75000"/>
                  </a:schemeClr>
                </a:solidFill>
              </a:rPr>
              <a:t>, frame </a:t>
            </a:r>
            <a:endParaRPr lang="fr-FR" b="1" dirty="0" smtClean="0">
              <a:solidFill>
                <a:schemeClr val="accent2">
                  <a:lumMod val="75000"/>
                </a:schemeClr>
              </a:solidFill>
            </a:endParaRPr>
          </a:p>
          <a:p>
            <a:r>
              <a:rPr lang="en-US" dirty="0" err="1" smtClean="0"/>
              <a:t>Exemple</a:t>
            </a:r>
            <a:r>
              <a:rPr lang="en-US" dirty="0" smtClean="0"/>
              <a:t> :</a:t>
            </a:r>
          </a:p>
          <a:p>
            <a:endParaRPr lang="en-US" dirty="0" smtClean="0"/>
          </a:p>
          <a:p>
            <a:r>
              <a:rPr lang="en-US" dirty="0" smtClean="0"/>
              <a:t>&lt;body </a:t>
            </a:r>
            <a:r>
              <a:rPr lang="en-US" dirty="0" err="1" smtClean="0"/>
              <a:t>onLoad</a:t>
            </a:r>
            <a:r>
              <a:rPr lang="en-US" dirty="0" smtClean="0"/>
              <a:t>="</a:t>
            </a:r>
            <a:r>
              <a:rPr lang="en-US" dirty="0" err="1" smtClean="0"/>
              <a:t>init</a:t>
            </a:r>
            <a:r>
              <a:rPr lang="en-US" dirty="0" smtClean="0"/>
              <a:t>()"&gt;</a:t>
            </a:r>
            <a:endParaRPr lang="fr-FR" dirty="0" smtClean="0"/>
          </a:p>
        </p:txBody>
      </p:sp>
    </p:spTree>
    <p:extLst>
      <p:ext uri="{BB962C8B-B14F-4D97-AF65-F5344CB8AC3E}">
        <p14:creationId xmlns:p14="http://schemas.microsoft.com/office/powerpoint/2010/main" val="1621999058"/>
      </p:ext>
    </p:extLst>
  </p:cSld>
  <p:clrMapOvr>
    <a:masterClrMapping/>
  </p:clrMapOvr>
  <p:transition spd="slow">
    <p:wipe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2031325"/>
          </a:xfrm>
          <a:prstGeom prst="rect">
            <a:avLst/>
          </a:prstGeom>
          <a:noFill/>
        </p:spPr>
        <p:txBody>
          <a:bodyPr wrap="square" rtlCol="0">
            <a:spAutoFit/>
          </a:bodyPr>
          <a:lstStyle/>
          <a:p>
            <a:r>
              <a:rPr lang="fr-FR" b="1" dirty="0" err="1" smtClean="0"/>
              <a:t>onUnload</a:t>
            </a:r>
            <a:endParaRPr lang="fr-FR" b="1" dirty="0"/>
          </a:p>
          <a:p>
            <a:r>
              <a:rPr lang="fr-FR" dirty="0"/>
              <a:t>Quand on ferme la fenêtre.</a:t>
            </a:r>
            <a:br>
              <a:rPr lang="fr-FR" dirty="0"/>
            </a:br>
            <a:r>
              <a:rPr lang="fr-FR" dirty="0"/>
              <a:t>Est utilisé sur l'objet javascript </a:t>
            </a:r>
            <a:r>
              <a:rPr lang="fr-FR" b="1" dirty="0" err="1">
                <a:solidFill>
                  <a:schemeClr val="accent2">
                    <a:lumMod val="75000"/>
                  </a:schemeClr>
                </a:solidFill>
              </a:rPr>
              <a:t>window</a:t>
            </a:r>
            <a:r>
              <a:rPr lang="fr-FR" b="1" dirty="0">
                <a:solidFill>
                  <a:schemeClr val="accent2">
                    <a:lumMod val="75000"/>
                  </a:schemeClr>
                </a:solidFill>
              </a:rPr>
              <a:t>, frame</a:t>
            </a:r>
            <a:r>
              <a:rPr lang="fr-FR" dirty="0">
                <a:solidFill>
                  <a:schemeClr val="accent2">
                    <a:lumMod val="75000"/>
                  </a:schemeClr>
                </a:solidFill>
              </a:rPr>
              <a:t/>
            </a:r>
            <a:br>
              <a:rPr lang="fr-FR" dirty="0">
                <a:solidFill>
                  <a:schemeClr val="accent2">
                    <a:lumMod val="75000"/>
                  </a:schemeClr>
                </a:solidFill>
              </a:rPr>
            </a:br>
            <a:r>
              <a:rPr lang="fr-FR" dirty="0"/>
              <a:t>Est utilisé sur la balise HTML </a:t>
            </a:r>
            <a:r>
              <a:rPr lang="fr-FR" b="1" dirty="0" smtClean="0">
                <a:solidFill>
                  <a:schemeClr val="accent2">
                    <a:lumMod val="75000"/>
                  </a:schemeClr>
                </a:solidFill>
              </a:rPr>
              <a:t>body, </a:t>
            </a:r>
            <a:r>
              <a:rPr lang="fr-FR" b="1" dirty="0" err="1" smtClean="0">
                <a:solidFill>
                  <a:schemeClr val="accent2">
                    <a:lumMod val="75000"/>
                  </a:schemeClr>
                </a:solidFill>
              </a:rPr>
              <a:t>frameset</a:t>
            </a:r>
            <a:r>
              <a:rPr lang="fr-FR" b="1" dirty="0" smtClean="0">
                <a:solidFill>
                  <a:schemeClr val="accent2">
                    <a:lumMod val="75000"/>
                  </a:schemeClr>
                </a:solidFill>
              </a:rPr>
              <a:t>, frame </a:t>
            </a:r>
          </a:p>
          <a:p>
            <a:r>
              <a:rPr lang="en-US" dirty="0" err="1" smtClean="0"/>
              <a:t>Exemple</a:t>
            </a:r>
            <a:r>
              <a:rPr lang="en-US" dirty="0" smtClean="0"/>
              <a:t> :</a:t>
            </a:r>
          </a:p>
          <a:p>
            <a:endParaRPr lang="en-US" dirty="0" smtClean="0"/>
          </a:p>
          <a:p>
            <a:r>
              <a:rPr lang="en-US" dirty="0" smtClean="0"/>
              <a:t>&lt;body </a:t>
            </a:r>
            <a:r>
              <a:rPr lang="en-US" dirty="0" err="1" smtClean="0"/>
              <a:t>onUnload</a:t>
            </a:r>
            <a:r>
              <a:rPr lang="en-US" dirty="0" smtClean="0"/>
              <a:t>="</a:t>
            </a:r>
            <a:r>
              <a:rPr lang="en-US" dirty="0" err="1" smtClean="0"/>
              <a:t>closeallfiles</a:t>
            </a:r>
            <a:r>
              <a:rPr lang="en-US" dirty="0" smtClean="0"/>
              <a:t>()"&gt;</a:t>
            </a:r>
            <a:endParaRPr lang="fr-FR" dirty="0" smtClean="0"/>
          </a:p>
        </p:txBody>
      </p:sp>
    </p:spTree>
    <p:extLst>
      <p:ext uri="{BB962C8B-B14F-4D97-AF65-F5344CB8AC3E}">
        <p14:creationId xmlns:p14="http://schemas.microsoft.com/office/powerpoint/2010/main" val="3400056622"/>
      </p:ext>
    </p:extLst>
  </p:cSld>
  <p:clrMapOvr>
    <a:masterClrMapping/>
  </p:clrMapOvr>
  <p:transition spd="slow">
    <p:wipe dir="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2031325"/>
          </a:xfrm>
          <a:prstGeom prst="rect">
            <a:avLst/>
          </a:prstGeom>
          <a:noFill/>
        </p:spPr>
        <p:txBody>
          <a:bodyPr wrap="square" rtlCol="0">
            <a:spAutoFit/>
          </a:bodyPr>
          <a:lstStyle/>
          <a:p>
            <a:r>
              <a:rPr lang="fr-FR" b="1" dirty="0" err="1" smtClean="0"/>
              <a:t>onUnload</a:t>
            </a:r>
            <a:endParaRPr lang="fr-FR" b="1" dirty="0" smtClean="0"/>
          </a:p>
          <a:p>
            <a:r>
              <a:rPr lang="fr-FR" dirty="0"/>
              <a:t>Quand on ferme la fenêtre.</a:t>
            </a:r>
            <a:br>
              <a:rPr lang="fr-FR" dirty="0"/>
            </a:br>
            <a:r>
              <a:rPr lang="fr-FR" dirty="0"/>
              <a:t>Est utilisé sur l'objet javascript </a:t>
            </a:r>
            <a:r>
              <a:rPr lang="fr-FR" b="1" dirty="0" err="1">
                <a:solidFill>
                  <a:schemeClr val="accent2">
                    <a:lumMod val="75000"/>
                  </a:schemeClr>
                </a:solidFill>
              </a:rPr>
              <a:t>window</a:t>
            </a:r>
            <a:r>
              <a:rPr lang="fr-FR" b="1" dirty="0">
                <a:solidFill>
                  <a:schemeClr val="accent2">
                    <a:lumMod val="75000"/>
                  </a:schemeClr>
                </a:solidFill>
              </a:rPr>
              <a:t>, frame</a:t>
            </a:r>
            <a:r>
              <a:rPr lang="fr-FR" dirty="0">
                <a:solidFill>
                  <a:schemeClr val="accent2">
                    <a:lumMod val="75000"/>
                  </a:schemeClr>
                </a:solidFill>
              </a:rPr>
              <a:t/>
            </a:r>
            <a:br>
              <a:rPr lang="fr-FR" dirty="0">
                <a:solidFill>
                  <a:schemeClr val="accent2">
                    <a:lumMod val="75000"/>
                  </a:schemeClr>
                </a:solidFill>
              </a:rPr>
            </a:br>
            <a:r>
              <a:rPr lang="fr-FR" dirty="0"/>
              <a:t>Est utilisé sur la balise HTML </a:t>
            </a:r>
            <a:r>
              <a:rPr lang="fr-FR" b="1" dirty="0">
                <a:solidFill>
                  <a:schemeClr val="accent2">
                    <a:lumMod val="75000"/>
                  </a:schemeClr>
                </a:solidFill>
              </a:rPr>
              <a:t>body, </a:t>
            </a:r>
            <a:r>
              <a:rPr lang="fr-FR" b="1" dirty="0" err="1">
                <a:solidFill>
                  <a:schemeClr val="accent2">
                    <a:lumMod val="75000"/>
                  </a:schemeClr>
                </a:solidFill>
              </a:rPr>
              <a:t>frameset</a:t>
            </a:r>
            <a:r>
              <a:rPr lang="fr-FR" b="1" dirty="0">
                <a:solidFill>
                  <a:schemeClr val="accent2">
                    <a:lumMod val="75000"/>
                  </a:schemeClr>
                </a:solidFill>
              </a:rPr>
              <a:t>, frame</a:t>
            </a:r>
          </a:p>
          <a:p>
            <a:r>
              <a:rPr lang="en-US" dirty="0" err="1" smtClean="0"/>
              <a:t>Exemple</a:t>
            </a:r>
            <a:r>
              <a:rPr lang="en-US" dirty="0" smtClean="0"/>
              <a:t> :</a:t>
            </a:r>
          </a:p>
          <a:p>
            <a:endParaRPr lang="en-US" dirty="0" smtClean="0"/>
          </a:p>
          <a:p>
            <a:r>
              <a:rPr lang="en-US" dirty="0" smtClean="0"/>
              <a:t>&lt;body </a:t>
            </a:r>
            <a:r>
              <a:rPr lang="en-US" dirty="0" err="1" smtClean="0"/>
              <a:t>onUnload</a:t>
            </a:r>
            <a:r>
              <a:rPr lang="en-US" dirty="0" smtClean="0"/>
              <a:t>="</a:t>
            </a:r>
            <a:r>
              <a:rPr lang="en-US" dirty="0" err="1" smtClean="0"/>
              <a:t>closeallfiles</a:t>
            </a:r>
            <a:r>
              <a:rPr lang="en-US" dirty="0" smtClean="0"/>
              <a:t>()"&gt;</a:t>
            </a:r>
            <a:endParaRPr lang="fr-FR" dirty="0" smtClean="0"/>
          </a:p>
        </p:txBody>
      </p:sp>
    </p:spTree>
    <p:extLst>
      <p:ext uri="{BB962C8B-B14F-4D97-AF65-F5344CB8AC3E}">
        <p14:creationId xmlns:p14="http://schemas.microsoft.com/office/powerpoint/2010/main" val="678540500"/>
      </p:ext>
    </p:extLst>
  </p:cSld>
  <p:clrMapOvr>
    <a:masterClrMapping/>
  </p:clrMapOvr>
  <p:transition spd="slow">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a:t>É</a:t>
            </a:r>
            <a:r>
              <a:rPr lang="fr-FR" sz="4000" b="1" i="1" dirty="0" smtClean="0"/>
              <a:t>crire un programme en Javascript</a:t>
            </a:r>
            <a:endParaRPr lang="fr-FR" sz="4000" b="1" dirty="0">
              <a:solidFill>
                <a:schemeClr val="accent2">
                  <a:lumMod val="75000"/>
                </a:schemeClr>
              </a:solidFill>
            </a:endParaRPr>
          </a:p>
        </p:txBody>
      </p:sp>
      <p:sp>
        <p:nvSpPr>
          <p:cNvPr id="5" name="ZoneTexte 4"/>
          <p:cNvSpPr txBox="1"/>
          <p:nvPr/>
        </p:nvSpPr>
        <p:spPr>
          <a:xfrm>
            <a:off x="827584" y="1412776"/>
            <a:ext cx="8064896" cy="5355312"/>
          </a:xfrm>
          <a:prstGeom prst="rect">
            <a:avLst/>
          </a:prstGeom>
          <a:noFill/>
        </p:spPr>
        <p:txBody>
          <a:bodyPr wrap="square" rtlCol="0">
            <a:spAutoFit/>
          </a:bodyPr>
          <a:lstStyle/>
          <a:p>
            <a:r>
              <a:rPr lang="fr-FR" b="1" dirty="0" smtClean="0">
                <a:solidFill>
                  <a:schemeClr val="accent2">
                    <a:lumMod val="75000"/>
                  </a:schemeClr>
                </a:solidFill>
              </a:rPr>
              <a:t>EXEMPLE40.HTML</a:t>
            </a:r>
          </a:p>
          <a:p>
            <a:r>
              <a:rPr lang="fr-FR" dirty="0" smtClean="0">
                <a:solidFill>
                  <a:schemeClr val="tx1">
                    <a:lumMod val="65000"/>
                    <a:lumOff val="35000"/>
                  </a:schemeClr>
                </a:solidFill>
              </a:rPr>
              <a:t>&lt;!</a:t>
            </a:r>
            <a:r>
              <a:rPr lang="fr-FR" dirty="0">
                <a:solidFill>
                  <a:schemeClr val="tx1">
                    <a:lumMod val="65000"/>
                    <a:lumOff val="35000"/>
                  </a:schemeClr>
                </a:solidFill>
              </a:rPr>
              <a:t>DOCTYPE html&gt;</a:t>
            </a:r>
          </a:p>
          <a:p>
            <a:r>
              <a:rPr lang="fr-FR" dirty="0">
                <a:solidFill>
                  <a:schemeClr val="tx1">
                    <a:lumMod val="65000"/>
                    <a:lumOff val="35000"/>
                  </a:schemeClr>
                </a:solidFill>
              </a:rPr>
              <a:t>&lt;html </a:t>
            </a:r>
            <a:r>
              <a:rPr lang="fr-FR" dirty="0" err="1">
                <a:solidFill>
                  <a:schemeClr val="tx1">
                    <a:lumMod val="65000"/>
                    <a:lumOff val="35000"/>
                  </a:schemeClr>
                </a:solidFill>
              </a:rPr>
              <a:t>lang</a:t>
            </a:r>
            <a:r>
              <a:rPr lang="fr-FR" dirty="0">
                <a:solidFill>
                  <a:schemeClr val="tx1">
                    <a:lumMod val="65000"/>
                    <a:lumOff val="35000"/>
                  </a:schemeClr>
                </a:solidFill>
              </a:rPr>
              <a:t>="fr"&gt;</a:t>
            </a:r>
          </a:p>
          <a:p>
            <a:r>
              <a:rPr lang="fr-FR" dirty="0">
                <a:solidFill>
                  <a:schemeClr val="tx1">
                    <a:lumMod val="65000"/>
                    <a:lumOff val="35000"/>
                  </a:schemeClr>
                </a:solidFill>
              </a:rPr>
              <a:t>&lt;</a:t>
            </a:r>
            <a:r>
              <a:rPr lang="fr-FR" dirty="0" err="1">
                <a:solidFill>
                  <a:schemeClr val="tx1">
                    <a:lumMod val="65000"/>
                    <a:lumOff val="35000"/>
                  </a:schemeClr>
                </a:solidFill>
              </a:rPr>
              <a:t>head</a:t>
            </a:r>
            <a:r>
              <a:rPr lang="fr-FR" dirty="0">
                <a:solidFill>
                  <a:schemeClr val="tx1">
                    <a:lumMod val="65000"/>
                    <a:lumOff val="35000"/>
                  </a:schemeClr>
                </a:solidFill>
              </a:rPr>
              <a:t>&gt;</a:t>
            </a:r>
          </a:p>
          <a:p>
            <a:r>
              <a:rPr lang="fr-FR" dirty="0">
                <a:solidFill>
                  <a:schemeClr val="tx1">
                    <a:lumMod val="65000"/>
                    <a:lumOff val="35000"/>
                  </a:schemeClr>
                </a:solidFill>
              </a:rPr>
              <a:t>&lt;</a:t>
            </a:r>
            <a:r>
              <a:rPr lang="fr-FR" dirty="0" err="1">
                <a:solidFill>
                  <a:schemeClr val="tx1">
                    <a:lumMod val="65000"/>
                    <a:lumOff val="35000"/>
                  </a:schemeClr>
                </a:solidFill>
              </a:rPr>
              <a:t>meta</a:t>
            </a:r>
            <a:r>
              <a:rPr lang="fr-FR" dirty="0">
                <a:solidFill>
                  <a:schemeClr val="tx1">
                    <a:lumMod val="65000"/>
                    <a:lumOff val="35000"/>
                  </a:schemeClr>
                </a:solidFill>
              </a:rPr>
              <a:t> </a:t>
            </a:r>
            <a:r>
              <a:rPr lang="fr-FR" dirty="0" err="1">
                <a:solidFill>
                  <a:schemeClr val="tx1">
                    <a:lumMod val="65000"/>
                    <a:lumOff val="35000"/>
                  </a:schemeClr>
                </a:solidFill>
              </a:rPr>
              <a:t>charset</a:t>
            </a:r>
            <a:r>
              <a:rPr lang="fr-FR" dirty="0">
                <a:solidFill>
                  <a:schemeClr val="tx1">
                    <a:lumMod val="65000"/>
                    <a:lumOff val="35000"/>
                  </a:schemeClr>
                </a:solidFill>
              </a:rPr>
              <a:t>="UTF-8"&gt;</a:t>
            </a:r>
          </a:p>
          <a:p>
            <a:r>
              <a:rPr lang="fr-FR" dirty="0">
                <a:solidFill>
                  <a:schemeClr val="tx1">
                    <a:lumMod val="65000"/>
                    <a:lumOff val="35000"/>
                  </a:schemeClr>
                </a:solidFill>
              </a:rPr>
              <a:t>&lt;</a:t>
            </a:r>
            <a:r>
              <a:rPr lang="fr-FR" dirty="0" err="1" smtClean="0">
                <a:solidFill>
                  <a:schemeClr val="tx1">
                    <a:lumMod val="65000"/>
                    <a:lumOff val="35000"/>
                  </a:schemeClr>
                </a:solidFill>
              </a:rPr>
              <a:t>title</a:t>
            </a:r>
            <a:r>
              <a:rPr lang="fr-FR" dirty="0" smtClean="0">
                <a:solidFill>
                  <a:schemeClr val="tx1">
                    <a:lumMod val="65000"/>
                    <a:lumOff val="35000"/>
                  </a:schemeClr>
                </a:solidFill>
              </a:rPr>
              <a:t>&gt;Mon HTML&lt;/</a:t>
            </a:r>
            <a:r>
              <a:rPr lang="fr-FR" dirty="0" err="1">
                <a:solidFill>
                  <a:schemeClr val="tx1">
                    <a:lumMod val="65000"/>
                    <a:lumOff val="35000"/>
                  </a:schemeClr>
                </a:solidFill>
              </a:rPr>
              <a:t>title</a:t>
            </a:r>
            <a:r>
              <a:rPr lang="fr-FR" dirty="0">
                <a:solidFill>
                  <a:schemeClr val="tx1">
                    <a:lumMod val="65000"/>
                    <a:lumOff val="35000"/>
                  </a:schemeClr>
                </a:solidFill>
              </a:rPr>
              <a:t>&gt;</a:t>
            </a:r>
          </a:p>
          <a:p>
            <a:r>
              <a:rPr lang="fr-FR" dirty="0">
                <a:solidFill>
                  <a:schemeClr val="tx1">
                    <a:lumMod val="65000"/>
                    <a:lumOff val="35000"/>
                  </a:schemeClr>
                </a:solidFill>
              </a:rPr>
              <a:t>&lt;script </a:t>
            </a:r>
            <a:r>
              <a:rPr lang="fr-FR" dirty="0" err="1">
                <a:solidFill>
                  <a:schemeClr val="tx1">
                    <a:lumMod val="65000"/>
                    <a:lumOff val="35000"/>
                  </a:schemeClr>
                </a:solidFill>
              </a:rPr>
              <a:t>src</a:t>
            </a:r>
            <a:r>
              <a:rPr lang="fr-FR" dirty="0">
                <a:solidFill>
                  <a:schemeClr val="tx1">
                    <a:lumMod val="65000"/>
                    <a:lumOff val="35000"/>
                  </a:schemeClr>
                </a:solidFill>
              </a:rPr>
              <a:t>="_jfh_v7.js"&gt;&lt;/script&gt;</a:t>
            </a:r>
          </a:p>
          <a:p>
            <a:r>
              <a:rPr lang="fr-FR" dirty="0">
                <a:solidFill>
                  <a:schemeClr val="tx1">
                    <a:lumMod val="65000"/>
                    <a:lumOff val="35000"/>
                  </a:schemeClr>
                </a:solidFill>
              </a:rPr>
              <a:t>&lt;script  type="</a:t>
            </a:r>
            <a:r>
              <a:rPr lang="fr-FR" dirty="0" err="1">
                <a:solidFill>
                  <a:schemeClr val="tx1">
                    <a:lumMod val="65000"/>
                    <a:lumOff val="35000"/>
                  </a:schemeClr>
                </a:solidFill>
              </a:rPr>
              <a:t>text</a:t>
            </a:r>
            <a:r>
              <a:rPr lang="fr-FR" dirty="0">
                <a:solidFill>
                  <a:schemeClr val="tx1">
                    <a:lumMod val="65000"/>
                    <a:lumOff val="35000"/>
                  </a:schemeClr>
                </a:solidFill>
              </a:rPr>
              <a:t>/</a:t>
            </a:r>
            <a:r>
              <a:rPr lang="fr-FR" dirty="0" err="1">
                <a:solidFill>
                  <a:schemeClr val="tx1">
                    <a:lumMod val="65000"/>
                    <a:lumOff val="35000"/>
                  </a:schemeClr>
                </a:solidFill>
              </a:rPr>
              <a:t>javascript</a:t>
            </a:r>
            <a:r>
              <a:rPr lang="fr-FR" dirty="0" smtClean="0">
                <a:solidFill>
                  <a:schemeClr val="tx1">
                    <a:lumMod val="65000"/>
                    <a:lumOff val="35000"/>
                  </a:schemeClr>
                </a:solidFill>
              </a:rPr>
              <a:t>&gt;</a:t>
            </a:r>
          </a:p>
          <a:p>
            <a:endParaRPr lang="fr-FR" dirty="0" smtClean="0">
              <a:solidFill>
                <a:schemeClr val="tx1">
                  <a:lumMod val="65000"/>
                  <a:lumOff val="35000"/>
                </a:schemeClr>
              </a:solidFill>
            </a:endParaRPr>
          </a:p>
          <a:p>
            <a:r>
              <a:rPr lang="fr-FR" dirty="0" smtClean="0">
                <a:solidFill>
                  <a:schemeClr val="tx1">
                    <a:lumMod val="65000"/>
                    <a:lumOff val="35000"/>
                  </a:schemeClr>
                </a:solidFill>
              </a:rPr>
              <a:t>&lt;/script&gt;</a:t>
            </a:r>
          </a:p>
          <a:p>
            <a:r>
              <a:rPr lang="fr-FR" dirty="0"/>
              <a:t>&lt;body&gt;</a:t>
            </a:r>
          </a:p>
          <a:p>
            <a:r>
              <a:rPr lang="fr-FR" dirty="0"/>
              <a:t>&lt;h3&gt;MDF </a:t>
            </a:r>
            <a:r>
              <a:rPr lang="fr-FR" dirty="0" smtClean="0"/>
              <a:t>2014&lt;/</a:t>
            </a:r>
            <a:r>
              <a:rPr lang="fr-FR" dirty="0"/>
              <a:t>h3&gt;</a:t>
            </a:r>
          </a:p>
          <a:p>
            <a:r>
              <a:rPr lang="fr-FR" dirty="0"/>
              <a:t>&lt;h4&gt;Avec un bon navigateur </a:t>
            </a:r>
          </a:p>
          <a:p>
            <a:r>
              <a:rPr lang="fr-FR" b="1" dirty="0">
                <a:solidFill>
                  <a:schemeClr val="tx2">
                    <a:lumMod val="75000"/>
                  </a:schemeClr>
                </a:solidFill>
              </a:rPr>
              <a:t>&lt;script type="</a:t>
            </a:r>
            <a:r>
              <a:rPr lang="fr-FR" b="1" dirty="0" err="1">
                <a:solidFill>
                  <a:schemeClr val="tx2">
                    <a:lumMod val="75000"/>
                  </a:schemeClr>
                </a:solidFill>
              </a:rPr>
              <a:t>text</a:t>
            </a:r>
            <a:r>
              <a:rPr lang="fr-FR" b="1" dirty="0">
                <a:solidFill>
                  <a:schemeClr val="tx2">
                    <a:lumMod val="75000"/>
                  </a:schemeClr>
                </a:solidFill>
              </a:rPr>
              <a:t>/</a:t>
            </a:r>
            <a:r>
              <a:rPr lang="fr-FR" b="1" dirty="0" err="1">
                <a:solidFill>
                  <a:schemeClr val="tx2">
                    <a:lumMod val="75000"/>
                  </a:schemeClr>
                </a:solidFill>
              </a:rPr>
              <a:t>javascript</a:t>
            </a:r>
            <a:r>
              <a:rPr lang="fr-FR" b="1" dirty="0">
                <a:solidFill>
                  <a:schemeClr val="tx2">
                    <a:lumMod val="75000"/>
                  </a:schemeClr>
                </a:solidFill>
              </a:rPr>
              <a:t>"&gt;</a:t>
            </a:r>
          </a:p>
          <a:p>
            <a:r>
              <a:rPr lang="fr-FR" b="1" dirty="0" err="1">
                <a:solidFill>
                  <a:schemeClr val="tx2">
                    <a:lumMod val="75000"/>
                  </a:schemeClr>
                </a:solidFill>
              </a:rPr>
              <a:t>document.writeln</a:t>
            </a:r>
            <a:r>
              <a:rPr lang="fr-FR" b="1" dirty="0">
                <a:solidFill>
                  <a:schemeClr val="tx2">
                    <a:lumMod val="75000"/>
                  </a:schemeClr>
                </a:solidFill>
              </a:rPr>
              <a:t>("(comme "+</a:t>
            </a:r>
            <a:r>
              <a:rPr lang="fr-FR" b="1" dirty="0" err="1">
                <a:solidFill>
                  <a:schemeClr val="tx2">
                    <a:lumMod val="75000"/>
                  </a:schemeClr>
                </a:solidFill>
              </a:rPr>
              <a:t>navigator.appName</a:t>
            </a:r>
            <a:r>
              <a:rPr lang="fr-FR" b="1" dirty="0">
                <a:solidFill>
                  <a:schemeClr val="tx2">
                    <a:lumMod val="75000"/>
                  </a:schemeClr>
                </a:solidFill>
              </a:rPr>
              <a:t>+")")</a:t>
            </a:r>
          </a:p>
          <a:p>
            <a:r>
              <a:rPr lang="fr-FR" b="1" dirty="0">
                <a:solidFill>
                  <a:schemeClr val="tx2">
                    <a:lumMod val="75000"/>
                  </a:schemeClr>
                </a:solidFill>
              </a:rPr>
              <a:t>&lt;/script&gt;</a:t>
            </a:r>
          </a:p>
          <a:p>
            <a:r>
              <a:rPr lang="fr-FR" dirty="0"/>
              <a:t>on peut tout faire ....&lt;/h4&gt;</a:t>
            </a:r>
          </a:p>
          <a:p>
            <a:r>
              <a:rPr lang="fr-FR" dirty="0"/>
              <a:t>&lt;/body&gt;</a:t>
            </a:r>
          </a:p>
          <a:p>
            <a:r>
              <a:rPr lang="fr-FR" dirty="0" smtClean="0">
                <a:solidFill>
                  <a:schemeClr val="tx1">
                    <a:lumMod val="65000"/>
                    <a:lumOff val="35000"/>
                  </a:schemeClr>
                </a:solidFill>
              </a:rPr>
              <a:t>&lt;/html&gt;</a:t>
            </a:r>
            <a:endParaRPr lang="fr-FR" dirty="0">
              <a:solidFill>
                <a:schemeClr val="tx1">
                  <a:lumMod val="65000"/>
                  <a:lumOff val="35000"/>
                </a:schemeClr>
              </a:solidFill>
            </a:endParaRPr>
          </a:p>
        </p:txBody>
      </p:sp>
    </p:spTree>
    <p:extLst>
      <p:ext uri="{BB962C8B-B14F-4D97-AF65-F5344CB8AC3E}">
        <p14:creationId xmlns:p14="http://schemas.microsoft.com/office/powerpoint/2010/main" val="1656959950"/>
      </p:ext>
    </p:extLst>
  </p:cSld>
  <p:clrMapOvr>
    <a:masterClrMapping/>
  </p:clrMapOvr>
  <p:transition spd="slow">
    <p:wipe dir="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2308324"/>
          </a:xfrm>
          <a:prstGeom prst="rect">
            <a:avLst/>
          </a:prstGeom>
          <a:noFill/>
        </p:spPr>
        <p:txBody>
          <a:bodyPr wrap="square" rtlCol="0">
            <a:spAutoFit/>
          </a:bodyPr>
          <a:lstStyle/>
          <a:p>
            <a:r>
              <a:rPr lang="fr-FR" b="1" dirty="0" err="1" smtClean="0"/>
              <a:t>onResize</a:t>
            </a:r>
            <a:endParaRPr lang="fr-FR" b="1" dirty="0" smtClean="0"/>
          </a:p>
          <a:p>
            <a:r>
              <a:rPr lang="fr-FR" dirty="0"/>
              <a:t>Quand je </a:t>
            </a:r>
            <a:r>
              <a:rPr lang="fr-FR" dirty="0" smtClean="0"/>
              <a:t>redimensionne un élément.</a:t>
            </a:r>
            <a:r>
              <a:rPr lang="fr-FR" dirty="0"/>
              <a:t/>
            </a:r>
            <a:br>
              <a:rPr lang="fr-FR" dirty="0"/>
            </a:br>
            <a:r>
              <a:rPr lang="fr-FR" dirty="0"/>
              <a:t>Est utilisé sur l'objet javascript </a:t>
            </a:r>
            <a:r>
              <a:rPr lang="fr-FR" b="1" dirty="0" err="1">
                <a:solidFill>
                  <a:schemeClr val="accent2">
                    <a:lumMod val="75000"/>
                  </a:schemeClr>
                </a:solidFill>
              </a:rPr>
              <a:t>window</a:t>
            </a:r>
            <a:r>
              <a:rPr lang="fr-FR" b="1" dirty="0">
                <a:solidFill>
                  <a:schemeClr val="accent2">
                    <a:lumMod val="75000"/>
                  </a:schemeClr>
                </a:solidFill>
              </a:rPr>
              <a:t>, frame</a:t>
            </a:r>
            <a:r>
              <a:rPr lang="fr-FR" dirty="0"/>
              <a:t/>
            </a:r>
            <a:br>
              <a:rPr lang="fr-FR" dirty="0"/>
            </a:br>
            <a:r>
              <a:rPr lang="fr-FR" dirty="0"/>
              <a:t>Est utilisé sur la balise HTML </a:t>
            </a:r>
            <a:r>
              <a:rPr lang="fr-FR" b="1" dirty="0">
                <a:solidFill>
                  <a:schemeClr val="accent2">
                    <a:lumMod val="75000"/>
                  </a:schemeClr>
                </a:solidFill>
              </a:rPr>
              <a:t>body, </a:t>
            </a:r>
            <a:r>
              <a:rPr lang="fr-FR" b="1" dirty="0" err="1">
                <a:solidFill>
                  <a:schemeClr val="accent2">
                    <a:lumMod val="75000"/>
                  </a:schemeClr>
                </a:solidFill>
              </a:rPr>
              <a:t>frameset</a:t>
            </a:r>
            <a:r>
              <a:rPr lang="fr-FR" b="1" dirty="0">
                <a:solidFill>
                  <a:schemeClr val="accent2">
                    <a:lumMod val="75000"/>
                  </a:schemeClr>
                </a:solidFill>
              </a:rPr>
              <a:t>, frame </a:t>
            </a:r>
            <a:endParaRPr lang="fr-FR" b="1" dirty="0" smtClean="0">
              <a:solidFill>
                <a:schemeClr val="accent2">
                  <a:lumMod val="75000"/>
                </a:schemeClr>
              </a:solidFill>
            </a:endParaRPr>
          </a:p>
          <a:p>
            <a:endParaRPr lang="fr-FR" b="1" dirty="0"/>
          </a:p>
          <a:p>
            <a:r>
              <a:rPr lang="en-US" dirty="0" err="1" smtClean="0"/>
              <a:t>Exemple</a:t>
            </a:r>
            <a:r>
              <a:rPr lang="en-US" dirty="0" smtClean="0"/>
              <a:t> :</a:t>
            </a:r>
          </a:p>
          <a:p>
            <a:endParaRPr lang="en-US" dirty="0" smtClean="0"/>
          </a:p>
          <a:p>
            <a:r>
              <a:rPr lang="en-US" dirty="0" smtClean="0"/>
              <a:t>&lt;body </a:t>
            </a:r>
            <a:r>
              <a:rPr lang="en-US" dirty="0" err="1" smtClean="0"/>
              <a:t>onResize</a:t>
            </a:r>
            <a:r>
              <a:rPr lang="en-US" dirty="0" smtClean="0"/>
              <a:t>="</a:t>
            </a:r>
            <a:r>
              <a:rPr lang="en-US" dirty="0" err="1" smtClean="0"/>
              <a:t>afftransparent</a:t>
            </a:r>
            <a:r>
              <a:rPr lang="en-US" dirty="0" smtClean="0"/>
              <a:t>()"&gt;</a:t>
            </a:r>
            <a:endParaRPr lang="fr-FR" dirty="0" smtClean="0"/>
          </a:p>
        </p:txBody>
      </p:sp>
    </p:spTree>
    <p:extLst>
      <p:ext uri="{BB962C8B-B14F-4D97-AF65-F5344CB8AC3E}">
        <p14:creationId xmlns:p14="http://schemas.microsoft.com/office/powerpoint/2010/main" val="772044105"/>
      </p:ext>
    </p:extLst>
  </p:cSld>
  <p:clrMapOvr>
    <a:masterClrMapping/>
  </p:clrMapOvr>
  <p:transition spd="slow">
    <p:wipe dir="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3139321"/>
          </a:xfrm>
          <a:prstGeom prst="rect">
            <a:avLst/>
          </a:prstGeom>
          <a:noFill/>
        </p:spPr>
        <p:txBody>
          <a:bodyPr wrap="square" rtlCol="0">
            <a:spAutoFit/>
          </a:bodyPr>
          <a:lstStyle/>
          <a:p>
            <a:r>
              <a:rPr lang="fr-FR" b="1" dirty="0" err="1" smtClean="0"/>
              <a:t>onError</a:t>
            </a:r>
            <a:endParaRPr lang="fr-FR" b="1" dirty="0" smtClean="0"/>
          </a:p>
          <a:p>
            <a:r>
              <a:rPr lang="fr-FR" dirty="0"/>
              <a:t>Lorsqu'il se produit une erreur de script.</a:t>
            </a:r>
            <a:br>
              <a:rPr lang="fr-FR" dirty="0"/>
            </a:br>
            <a:r>
              <a:rPr lang="fr-FR" dirty="0"/>
              <a:t>Est utilisé sur l'objet javascript </a:t>
            </a:r>
            <a:r>
              <a:rPr lang="fr-FR" b="1" dirty="0">
                <a:solidFill>
                  <a:schemeClr val="accent2">
                    <a:lumMod val="75000"/>
                  </a:schemeClr>
                </a:solidFill>
              </a:rPr>
              <a:t>image, </a:t>
            </a:r>
            <a:r>
              <a:rPr lang="fr-FR" b="1" dirty="0" err="1">
                <a:solidFill>
                  <a:schemeClr val="accent2">
                    <a:lumMod val="75000"/>
                  </a:schemeClr>
                </a:solidFill>
              </a:rPr>
              <a:t>window</a:t>
            </a:r>
            <a:r>
              <a:rPr lang="fr-FR" b="1" dirty="0">
                <a:solidFill>
                  <a:schemeClr val="accent2">
                    <a:lumMod val="75000"/>
                  </a:schemeClr>
                </a:solidFill>
              </a:rPr>
              <a:t>, frame</a:t>
            </a:r>
            <a:r>
              <a:rPr lang="fr-FR" dirty="0">
                <a:solidFill>
                  <a:schemeClr val="accent2">
                    <a:lumMod val="75000"/>
                  </a:schemeClr>
                </a:solidFill>
              </a:rPr>
              <a:t/>
            </a:r>
            <a:br>
              <a:rPr lang="fr-FR" dirty="0">
                <a:solidFill>
                  <a:schemeClr val="accent2">
                    <a:lumMod val="75000"/>
                  </a:schemeClr>
                </a:solidFill>
              </a:rPr>
            </a:br>
            <a:r>
              <a:rPr lang="fr-FR" dirty="0"/>
              <a:t>Est utilisé sur la balise HTML </a:t>
            </a:r>
            <a:r>
              <a:rPr lang="fr-FR" b="1" dirty="0" err="1" smtClean="0">
                <a:solidFill>
                  <a:schemeClr val="accent2">
                    <a:lumMod val="75000"/>
                  </a:schemeClr>
                </a:solidFill>
              </a:rPr>
              <a:t>img</a:t>
            </a:r>
            <a:r>
              <a:rPr lang="fr-FR" b="1" dirty="0">
                <a:solidFill>
                  <a:schemeClr val="accent2">
                    <a:lumMod val="75000"/>
                  </a:schemeClr>
                </a:solidFill>
              </a:rPr>
              <a:t>, body, frame, </a:t>
            </a:r>
            <a:r>
              <a:rPr lang="fr-FR" b="1" dirty="0" err="1" smtClean="0">
                <a:solidFill>
                  <a:schemeClr val="accent2">
                    <a:lumMod val="75000"/>
                  </a:schemeClr>
                </a:solidFill>
              </a:rPr>
              <a:t>frameset</a:t>
            </a:r>
            <a:endParaRPr lang="fr-FR" b="1" dirty="0" smtClean="0">
              <a:solidFill>
                <a:schemeClr val="accent2">
                  <a:lumMod val="75000"/>
                </a:schemeClr>
              </a:solidFill>
            </a:endParaRPr>
          </a:p>
          <a:p>
            <a:endParaRPr lang="fr-FR" b="1" dirty="0"/>
          </a:p>
          <a:p>
            <a:r>
              <a:rPr lang="en-US" dirty="0" err="1" smtClean="0"/>
              <a:t>Exemple</a:t>
            </a:r>
            <a:r>
              <a:rPr lang="en-US" dirty="0" smtClean="0"/>
              <a:t> :</a:t>
            </a:r>
          </a:p>
          <a:p>
            <a:endParaRPr lang="en-US" dirty="0" smtClean="0"/>
          </a:p>
          <a:p>
            <a:r>
              <a:rPr lang="en-US" dirty="0" smtClean="0"/>
              <a:t>&lt;body </a:t>
            </a:r>
            <a:r>
              <a:rPr lang="en-US" dirty="0" err="1" smtClean="0"/>
              <a:t>onError</a:t>
            </a:r>
            <a:r>
              <a:rPr lang="en-US" dirty="0" smtClean="0"/>
              <a:t>="</a:t>
            </a:r>
            <a:r>
              <a:rPr lang="en-US" dirty="0" err="1" smtClean="0"/>
              <a:t>ErreurJS</a:t>
            </a:r>
            <a:r>
              <a:rPr lang="en-US" dirty="0" smtClean="0"/>
              <a:t>()"&gt;</a:t>
            </a:r>
          </a:p>
          <a:p>
            <a:endParaRPr lang="en-US" dirty="0"/>
          </a:p>
          <a:p>
            <a:r>
              <a:rPr lang="en-US" dirty="0" smtClean="0"/>
              <a:t>en HTML5, </a:t>
            </a:r>
            <a:r>
              <a:rPr lang="en-US" dirty="0" err="1" smtClean="0"/>
              <a:t>une</a:t>
            </a:r>
            <a:r>
              <a:rPr lang="en-US" dirty="0" smtClean="0"/>
              <a:t> </a:t>
            </a:r>
            <a:r>
              <a:rPr lang="en-US" dirty="0" err="1" smtClean="0"/>
              <a:t>soixantaine</a:t>
            </a:r>
            <a:r>
              <a:rPr lang="en-US" dirty="0" smtClean="0"/>
              <a:t> de nouveaux </a:t>
            </a:r>
            <a:r>
              <a:rPr lang="en-US" dirty="0" err="1" smtClean="0"/>
              <a:t>évènements</a:t>
            </a:r>
            <a:r>
              <a:rPr lang="en-US" dirty="0" smtClean="0"/>
              <a:t> </a:t>
            </a:r>
            <a:r>
              <a:rPr lang="en-US" dirty="0" err="1" smtClean="0"/>
              <a:t>ont</a:t>
            </a:r>
            <a:r>
              <a:rPr lang="en-US" dirty="0" smtClean="0"/>
              <a:t> </a:t>
            </a:r>
            <a:r>
              <a:rPr lang="en-US" dirty="0" err="1" smtClean="0"/>
              <a:t>été</a:t>
            </a:r>
            <a:r>
              <a:rPr lang="en-US" dirty="0" smtClean="0"/>
              <a:t> </a:t>
            </a:r>
            <a:r>
              <a:rPr lang="en-US" dirty="0" err="1" smtClean="0"/>
              <a:t>créés</a:t>
            </a:r>
            <a:r>
              <a:rPr lang="en-US" dirty="0" smtClean="0"/>
              <a:t>. </a:t>
            </a:r>
            <a:r>
              <a:rPr lang="en-US" dirty="0" err="1" smtClean="0"/>
              <a:t>Ce</a:t>
            </a:r>
            <a:r>
              <a:rPr lang="en-US" dirty="0" smtClean="0"/>
              <a:t> </a:t>
            </a:r>
            <a:r>
              <a:rPr lang="en-US" dirty="0" err="1" smtClean="0"/>
              <a:t>n'est</a:t>
            </a:r>
            <a:r>
              <a:rPr lang="en-US" dirty="0" smtClean="0"/>
              <a:t> </a:t>
            </a:r>
            <a:r>
              <a:rPr lang="en-US" dirty="0" err="1" smtClean="0"/>
              <a:t>certainement</a:t>
            </a:r>
            <a:r>
              <a:rPr lang="en-US" dirty="0" smtClean="0"/>
              <a:t> pas </a:t>
            </a:r>
            <a:r>
              <a:rPr lang="en-US" dirty="0" err="1" smtClean="0"/>
              <a:t>fini</a:t>
            </a:r>
            <a:r>
              <a:rPr lang="en-US" dirty="0" smtClean="0"/>
              <a:t> avec </a:t>
            </a:r>
            <a:r>
              <a:rPr lang="en-US" dirty="0" err="1" smtClean="0"/>
              <a:t>l'avênement</a:t>
            </a:r>
            <a:r>
              <a:rPr lang="en-US" dirty="0" smtClean="0"/>
              <a:t> de la </a:t>
            </a:r>
            <a:r>
              <a:rPr lang="en-US" dirty="0" err="1" smtClean="0"/>
              <a:t>tablette</a:t>
            </a:r>
            <a:r>
              <a:rPr lang="en-US" dirty="0" smtClean="0"/>
              <a:t> et les manipulations </a:t>
            </a:r>
            <a:r>
              <a:rPr lang="en-US" dirty="0" err="1" smtClean="0"/>
              <a:t>tactiles</a:t>
            </a:r>
            <a:endParaRPr lang="fr-FR" dirty="0" smtClean="0"/>
          </a:p>
        </p:txBody>
      </p:sp>
    </p:spTree>
    <p:extLst>
      <p:ext uri="{BB962C8B-B14F-4D97-AF65-F5344CB8AC3E}">
        <p14:creationId xmlns:p14="http://schemas.microsoft.com/office/powerpoint/2010/main" val="2314966249"/>
      </p:ext>
    </p:extLst>
  </p:cSld>
  <p:clrMapOvr>
    <a:masterClrMapping/>
  </p:clrMapOvr>
  <p:transition spd="slow">
    <p:wipe dir="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Les évènements HTML liés au javascript</a:t>
            </a:r>
            <a:endParaRPr lang="fr-FR" sz="3100" b="1" dirty="0">
              <a:solidFill>
                <a:schemeClr val="accent2">
                  <a:lumMod val="75000"/>
                </a:schemeClr>
              </a:solidFill>
            </a:endParaRPr>
          </a:p>
        </p:txBody>
      </p:sp>
      <p:sp>
        <p:nvSpPr>
          <p:cNvPr id="5" name="ZoneTexte 4"/>
          <p:cNvSpPr txBox="1"/>
          <p:nvPr/>
        </p:nvSpPr>
        <p:spPr>
          <a:xfrm>
            <a:off x="827584" y="1412776"/>
            <a:ext cx="8064896" cy="2308324"/>
          </a:xfrm>
          <a:prstGeom prst="rect">
            <a:avLst/>
          </a:prstGeom>
          <a:noFill/>
        </p:spPr>
        <p:txBody>
          <a:bodyPr wrap="square" rtlCol="0">
            <a:spAutoFit/>
          </a:bodyPr>
          <a:lstStyle/>
          <a:p>
            <a:r>
              <a:rPr lang="fr-FR" b="1" dirty="0" err="1" smtClean="0"/>
              <a:t>onAbort</a:t>
            </a:r>
            <a:endParaRPr lang="fr-FR" b="1" dirty="0" smtClean="0"/>
          </a:p>
          <a:p>
            <a:r>
              <a:rPr lang="fr-FR" dirty="0"/>
              <a:t>L'utilisateur a stoppé le chargement de l'image.</a:t>
            </a:r>
            <a:br>
              <a:rPr lang="fr-FR" dirty="0"/>
            </a:br>
            <a:r>
              <a:rPr lang="fr-FR" dirty="0"/>
              <a:t>Est utilisé sur l'objet javascript </a:t>
            </a:r>
            <a:r>
              <a:rPr lang="fr-FR" b="1" dirty="0" err="1">
                <a:solidFill>
                  <a:schemeClr val="accent2">
                    <a:lumMod val="75000"/>
                  </a:schemeClr>
                </a:solidFill>
              </a:rPr>
              <a:t>form</a:t>
            </a:r>
            <a:r>
              <a:rPr lang="fr-FR" b="1" dirty="0">
                <a:solidFill>
                  <a:schemeClr val="accent2">
                    <a:lumMod val="75000"/>
                  </a:schemeClr>
                </a:solidFill>
              </a:rPr>
              <a:t>, </a:t>
            </a:r>
            <a:r>
              <a:rPr lang="fr-FR" b="1" dirty="0" err="1">
                <a:solidFill>
                  <a:schemeClr val="accent2">
                    <a:lumMod val="75000"/>
                  </a:schemeClr>
                </a:solidFill>
              </a:rPr>
              <a:t>window</a:t>
            </a:r>
            <a:r>
              <a:rPr lang="fr-FR" b="1" dirty="0">
                <a:solidFill>
                  <a:schemeClr val="accent2">
                    <a:lumMod val="75000"/>
                  </a:schemeClr>
                </a:solidFill>
              </a:rPr>
              <a:t>, frame</a:t>
            </a:r>
            <a:r>
              <a:rPr lang="fr-FR" dirty="0"/>
              <a:t/>
            </a:r>
            <a:br>
              <a:rPr lang="fr-FR" dirty="0"/>
            </a:br>
            <a:r>
              <a:rPr lang="fr-FR" dirty="0"/>
              <a:t>Est utilisé sur la balise HTML </a:t>
            </a:r>
            <a:r>
              <a:rPr lang="fr-FR" b="1" dirty="0">
                <a:solidFill>
                  <a:schemeClr val="accent2">
                    <a:lumMod val="75000"/>
                  </a:schemeClr>
                </a:solidFill>
              </a:rPr>
              <a:t>input, </a:t>
            </a:r>
            <a:r>
              <a:rPr lang="fr-FR" b="1" dirty="0" err="1">
                <a:solidFill>
                  <a:schemeClr val="accent2">
                    <a:lumMod val="75000"/>
                  </a:schemeClr>
                </a:solidFill>
              </a:rPr>
              <a:t>textarea</a:t>
            </a:r>
            <a:r>
              <a:rPr lang="fr-FR" b="1" dirty="0">
                <a:solidFill>
                  <a:schemeClr val="accent2">
                    <a:lumMod val="75000"/>
                  </a:schemeClr>
                </a:solidFill>
              </a:rPr>
              <a:t>, select, body, frame, </a:t>
            </a:r>
            <a:r>
              <a:rPr lang="fr-FR" b="1" dirty="0" err="1">
                <a:solidFill>
                  <a:schemeClr val="accent2">
                    <a:lumMod val="75000"/>
                  </a:schemeClr>
                </a:solidFill>
              </a:rPr>
              <a:t>frameset</a:t>
            </a:r>
            <a:r>
              <a:rPr lang="fr-FR" b="1" dirty="0"/>
              <a:t> </a:t>
            </a:r>
            <a:endParaRPr lang="fr-FR" b="1" dirty="0" smtClean="0"/>
          </a:p>
          <a:p>
            <a:endParaRPr lang="fr-FR" b="1" dirty="0"/>
          </a:p>
          <a:p>
            <a:r>
              <a:rPr lang="en-US" dirty="0" err="1" smtClean="0"/>
              <a:t>Exemple</a:t>
            </a:r>
            <a:r>
              <a:rPr lang="en-US" dirty="0" smtClean="0"/>
              <a:t> :</a:t>
            </a:r>
          </a:p>
          <a:p>
            <a:endParaRPr lang="en-US" dirty="0" smtClean="0"/>
          </a:p>
          <a:p>
            <a:r>
              <a:rPr lang="en-US" dirty="0" smtClean="0"/>
              <a:t>&lt;body </a:t>
            </a:r>
            <a:r>
              <a:rPr lang="en-US" dirty="0" err="1" smtClean="0"/>
              <a:t>onAbort</a:t>
            </a:r>
            <a:r>
              <a:rPr lang="en-US" dirty="0" smtClean="0"/>
              <a:t>="alert('</a:t>
            </a:r>
            <a:r>
              <a:rPr lang="en-US" dirty="0" err="1" smtClean="0"/>
              <a:t>Opération</a:t>
            </a:r>
            <a:r>
              <a:rPr lang="en-US" dirty="0" smtClean="0"/>
              <a:t> </a:t>
            </a:r>
            <a:r>
              <a:rPr lang="en-US" dirty="0" err="1" smtClean="0"/>
              <a:t>abandonnée</a:t>
            </a:r>
            <a:r>
              <a:rPr lang="en-US" dirty="0" smtClean="0"/>
              <a:t>)"&gt;</a:t>
            </a:r>
            <a:endParaRPr lang="fr-FR" dirty="0" smtClean="0"/>
          </a:p>
        </p:txBody>
      </p:sp>
    </p:spTree>
    <p:extLst>
      <p:ext uri="{BB962C8B-B14F-4D97-AF65-F5344CB8AC3E}">
        <p14:creationId xmlns:p14="http://schemas.microsoft.com/office/powerpoint/2010/main" val="3653780976"/>
      </p:ext>
    </p:extLst>
  </p:cSld>
  <p:clrMapOvr>
    <a:masterClrMapping/>
  </p:clrMapOvr>
  <p:transition spd="slow">
    <p:wipe dir="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a:t>
            </a:r>
            <a:r>
              <a:rPr lang="fr-FR" sz="3100" b="1" dirty="0" err="1" smtClean="0">
                <a:solidFill>
                  <a:schemeClr val="accent2">
                    <a:lumMod val="75000"/>
                  </a:schemeClr>
                </a:solidFill>
              </a:rPr>
              <a:t>getElementById</a:t>
            </a:r>
            <a:r>
              <a:rPr lang="fr-FR" sz="3100" b="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5078313"/>
          </a:xfrm>
          <a:prstGeom prst="rect">
            <a:avLst/>
          </a:prstGeom>
          <a:noFill/>
        </p:spPr>
        <p:txBody>
          <a:bodyPr wrap="square" rtlCol="0">
            <a:spAutoFit/>
          </a:bodyPr>
          <a:lstStyle/>
          <a:p>
            <a:r>
              <a:rPr lang="fr-FR" dirty="0" smtClean="0"/>
              <a:t>document.</a:t>
            </a:r>
            <a:r>
              <a:rPr lang="fr-FR" b="1" dirty="0">
                <a:solidFill>
                  <a:schemeClr val="accent2">
                    <a:lumMod val="75000"/>
                  </a:schemeClr>
                </a:solidFill>
              </a:rPr>
              <a:t> </a:t>
            </a:r>
            <a:r>
              <a:rPr lang="fr-FR" b="1" dirty="0" err="1" smtClean="0">
                <a:solidFill>
                  <a:schemeClr val="accent2">
                    <a:lumMod val="75000"/>
                  </a:schemeClr>
                </a:solidFill>
              </a:rPr>
              <a:t>getElementById</a:t>
            </a:r>
            <a:r>
              <a:rPr lang="fr-FR" b="1" dirty="0" smtClean="0">
                <a:solidFill>
                  <a:schemeClr val="accent2">
                    <a:lumMod val="75000"/>
                  </a:schemeClr>
                </a:solidFill>
              </a:rPr>
              <a:t>(</a:t>
            </a:r>
            <a:r>
              <a:rPr lang="fr-FR" b="1" i="1" dirty="0" smtClean="0">
                <a:solidFill>
                  <a:schemeClr val="tx2">
                    <a:lumMod val="75000"/>
                  </a:schemeClr>
                </a:solidFill>
              </a:rPr>
              <a:t>identificateur</a:t>
            </a:r>
            <a:r>
              <a:rPr lang="fr-FR" b="1" dirty="0" smtClean="0">
                <a:solidFill>
                  <a:schemeClr val="accent2">
                    <a:lumMod val="75000"/>
                  </a:schemeClr>
                </a:solidFill>
              </a:rPr>
              <a:t>)</a:t>
            </a:r>
            <a:endParaRPr lang="fr-FR" dirty="0" smtClean="0"/>
          </a:p>
          <a:p>
            <a:r>
              <a:rPr lang="fr-FR" dirty="0"/>
              <a:t>Retourne un objet HTML à partir de son </a:t>
            </a:r>
            <a:r>
              <a:rPr lang="fr-FR" b="1" dirty="0">
                <a:solidFill>
                  <a:schemeClr val="accent2">
                    <a:lumMod val="75000"/>
                  </a:schemeClr>
                </a:solidFill>
              </a:rPr>
              <a:t>id</a:t>
            </a:r>
            <a:r>
              <a:rPr lang="fr-FR" dirty="0"/>
              <a:t>, défini dans la propriété id de la balise de l'objet</a:t>
            </a:r>
            <a:r>
              <a:rPr lang="fr-FR" dirty="0" smtClean="0"/>
              <a:t>.</a:t>
            </a:r>
          </a:p>
          <a:p>
            <a:r>
              <a:rPr lang="fr-FR" b="1" dirty="0" smtClean="0"/>
              <a:t>exemple :</a:t>
            </a:r>
          </a:p>
          <a:p>
            <a:r>
              <a:rPr lang="fr-FR" dirty="0"/>
              <a:t>&lt;script type="</a:t>
            </a:r>
            <a:r>
              <a:rPr lang="fr-FR" dirty="0" err="1"/>
              <a:t>text</a:t>
            </a:r>
            <a:r>
              <a:rPr lang="fr-FR" dirty="0"/>
              <a:t>/javascript"&gt;</a:t>
            </a:r>
          </a:p>
          <a:p>
            <a:r>
              <a:rPr lang="fr-FR" dirty="0"/>
              <a:t>function </a:t>
            </a:r>
            <a:r>
              <a:rPr lang="fr-FR" dirty="0" err="1"/>
              <a:t>aff</a:t>
            </a:r>
            <a:r>
              <a:rPr lang="fr-FR" dirty="0"/>
              <a:t>()</a:t>
            </a:r>
          </a:p>
          <a:p>
            <a:r>
              <a:rPr lang="fr-FR" dirty="0"/>
              <a:t>{</a:t>
            </a:r>
          </a:p>
          <a:p>
            <a:r>
              <a:rPr lang="fr-FR" dirty="0"/>
              <a:t>var </a:t>
            </a:r>
            <a:r>
              <a:rPr lang="fr-FR" dirty="0" err="1"/>
              <a:t>obj</a:t>
            </a:r>
            <a:r>
              <a:rPr lang="fr-FR" dirty="0"/>
              <a:t> = </a:t>
            </a:r>
            <a:r>
              <a:rPr lang="fr-FR" dirty="0" err="1"/>
              <a:t>document.</a:t>
            </a:r>
            <a:r>
              <a:rPr lang="fr-FR" b="1" dirty="0" err="1">
                <a:solidFill>
                  <a:schemeClr val="accent2">
                    <a:lumMod val="75000"/>
                  </a:schemeClr>
                </a:solidFill>
              </a:rPr>
              <a:t>getElementById</a:t>
            </a:r>
            <a:r>
              <a:rPr lang="fr-FR" dirty="0"/>
              <a:t>("nom");</a:t>
            </a:r>
          </a:p>
          <a:p>
            <a:r>
              <a:rPr lang="fr-FR" dirty="0" err="1"/>
              <a:t>alert</a:t>
            </a:r>
            <a:r>
              <a:rPr lang="fr-FR" dirty="0"/>
              <a:t> ("Le champ nom a comme valeur :" + </a:t>
            </a:r>
            <a:r>
              <a:rPr lang="fr-FR" dirty="0" err="1"/>
              <a:t>obj.value</a:t>
            </a:r>
            <a:r>
              <a:rPr lang="fr-FR" dirty="0"/>
              <a:t>);</a:t>
            </a:r>
          </a:p>
          <a:p>
            <a:r>
              <a:rPr lang="fr-FR" dirty="0"/>
              <a:t>}</a:t>
            </a:r>
          </a:p>
          <a:p>
            <a:r>
              <a:rPr lang="fr-FR" dirty="0"/>
              <a:t>&lt;/script&gt;</a:t>
            </a:r>
          </a:p>
          <a:p>
            <a:r>
              <a:rPr lang="fr-FR" dirty="0"/>
              <a:t>&lt;body&gt;</a:t>
            </a:r>
          </a:p>
          <a:p>
            <a:r>
              <a:rPr lang="fr-FR" dirty="0"/>
              <a:t>&lt;</a:t>
            </a:r>
            <a:r>
              <a:rPr lang="fr-FR" dirty="0" err="1"/>
              <a:t>form</a:t>
            </a:r>
            <a:r>
              <a:rPr lang="fr-FR" dirty="0"/>
              <a:t> </a:t>
            </a:r>
            <a:r>
              <a:rPr lang="fr-FR" dirty="0" err="1"/>
              <a:t>method</a:t>
            </a:r>
            <a:r>
              <a:rPr lang="fr-FR" dirty="0"/>
              <a:t>="" action=""&gt;</a:t>
            </a:r>
          </a:p>
          <a:p>
            <a:r>
              <a:rPr lang="fr-FR" dirty="0"/>
              <a:t>&lt;label for="nom"&gt;Entrez votre nom : &lt;/label&gt;</a:t>
            </a:r>
          </a:p>
          <a:p>
            <a:r>
              <a:rPr lang="fr-FR" dirty="0"/>
              <a:t>&lt;input type="</a:t>
            </a:r>
            <a:r>
              <a:rPr lang="fr-FR" dirty="0" err="1"/>
              <a:t>text</a:t>
            </a:r>
            <a:r>
              <a:rPr lang="fr-FR" dirty="0"/>
              <a:t>" id="nom" </a:t>
            </a:r>
            <a:r>
              <a:rPr lang="fr-FR" dirty="0" err="1"/>
              <a:t>name</a:t>
            </a:r>
            <a:r>
              <a:rPr lang="fr-FR" dirty="0"/>
              <a:t>="</a:t>
            </a:r>
            <a:r>
              <a:rPr lang="fr-FR" dirty="0" err="1"/>
              <a:t>username</a:t>
            </a:r>
            <a:r>
              <a:rPr lang="fr-FR" dirty="0"/>
              <a:t>"&gt;</a:t>
            </a:r>
          </a:p>
          <a:p>
            <a:r>
              <a:rPr lang="fr-FR" dirty="0"/>
              <a:t>&lt;input type="</a:t>
            </a:r>
            <a:r>
              <a:rPr lang="fr-FR" dirty="0" err="1"/>
              <a:t>button</a:t>
            </a:r>
            <a:r>
              <a:rPr lang="fr-FR" dirty="0"/>
              <a:t>" </a:t>
            </a:r>
            <a:r>
              <a:rPr lang="fr-FR" dirty="0" err="1"/>
              <a:t>onclick</a:t>
            </a:r>
            <a:r>
              <a:rPr lang="fr-FR" dirty="0"/>
              <a:t>="</a:t>
            </a:r>
            <a:r>
              <a:rPr lang="fr-FR" dirty="0" err="1"/>
              <a:t>aff</a:t>
            </a:r>
            <a:r>
              <a:rPr lang="fr-FR" dirty="0"/>
              <a:t>()" value="Afficher le champ"&gt;</a:t>
            </a:r>
          </a:p>
          <a:p>
            <a:r>
              <a:rPr lang="fr-FR" dirty="0"/>
              <a:t>&lt;/</a:t>
            </a:r>
            <a:r>
              <a:rPr lang="fr-FR" dirty="0" err="1"/>
              <a:t>form</a:t>
            </a:r>
            <a:r>
              <a:rPr lang="fr-FR" dirty="0"/>
              <a:t>&gt;</a:t>
            </a:r>
          </a:p>
          <a:p>
            <a:r>
              <a:rPr lang="fr-FR" dirty="0"/>
              <a:t>&lt;/body&gt;</a:t>
            </a:r>
          </a:p>
        </p:txBody>
      </p:sp>
    </p:spTree>
    <p:extLst>
      <p:ext uri="{BB962C8B-B14F-4D97-AF65-F5344CB8AC3E}">
        <p14:creationId xmlns:p14="http://schemas.microsoft.com/office/powerpoint/2010/main" val="2413647061"/>
      </p:ext>
    </p:extLst>
  </p:cSld>
  <p:clrMapOvr>
    <a:masterClrMapping/>
  </p:clrMapOvr>
  <p:transition spd="slow">
    <p:wipe dir="d"/>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a:t>
            </a:r>
            <a:r>
              <a:rPr lang="fr-FR" sz="3100" b="1" dirty="0" err="1" smtClean="0">
                <a:solidFill>
                  <a:schemeClr val="accent2">
                    <a:lumMod val="75000"/>
                  </a:schemeClr>
                </a:solidFill>
              </a:rPr>
              <a:t>getElementById</a:t>
            </a:r>
            <a:r>
              <a:rPr lang="fr-FR" sz="3100" b="1" dirty="0" smtClean="0">
                <a:solidFill>
                  <a:schemeClr val="accent2">
                    <a:lumMod val="75000"/>
                  </a:schemeClr>
                </a:solidFill>
              </a:rPr>
              <a:t>()</a:t>
            </a:r>
            <a:endParaRPr lang="fr-FR" sz="3100" b="1" dirty="0">
              <a:solidFill>
                <a:schemeClr val="accent2">
                  <a:lumMod val="75000"/>
                </a:schemeClr>
              </a:solidFill>
            </a:endParaRP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060848"/>
            <a:ext cx="7343775" cy="435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5184033"/>
      </p:ext>
    </p:extLst>
  </p:cSld>
  <p:clrMapOvr>
    <a:masterClrMapping/>
  </p:clrMapOvr>
  <p:transition spd="slow">
    <p:wipe dir="d"/>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a:t>
            </a:r>
            <a:r>
              <a:rPr lang="fr-FR" sz="3100" b="1" dirty="0" err="1" smtClean="0">
                <a:solidFill>
                  <a:schemeClr val="accent2">
                    <a:lumMod val="75000"/>
                  </a:schemeClr>
                </a:solidFill>
              </a:rPr>
              <a:t>getElementById</a:t>
            </a:r>
            <a:r>
              <a:rPr lang="fr-FR" sz="3100" b="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5078313"/>
          </a:xfrm>
          <a:prstGeom prst="rect">
            <a:avLst/>
          </a:prstGeom>
          <a:noFill/>
        </p:spPr>
        <p:txBody>
          <a:bodyPr wrap="square" rtlCol="0">
            <a:spAutoFit/>
          </a:bodyPr>
          <a:lstStyle/>
          <a:p>
            <a:r>
              <a:rPr lang="fr-FR" b="1" dirty="0" smtClean="0"/>
              <a:t>saisie d'un texte : &lt;input type="</a:t>
            </a:r>
            <a:r>
              <a:rPr lang="fr-FR" b="1" dirty="0" err="1" smtClean="0"/>
              <a:t>text</a:t>
            </a:r>
            <a:r>
              <a:rPr lang="fr-FR" b="1" dirty="0" smtClean="0"/>
              <a:t>"&gt;</a:t>
            </a:r>
          </a:p>
          <a:p>
            <a:endParaRPr lang="fr-FR" dirty="0" smtClean="0"/>
          </a:p>
          <a:p>
            <a:r>
              <a:rPr lang="fr-FR" dirty="0" smtClean="0"/>
              <a:t>propriété </a:t>
            </a:r>
            <a:r>
              <a:rPr lang="fr-FR" b="1" dirty="0" err="1" smtClean="0">
                <a:solidFill>
                  <a:schemeClr val="accent2">
                    <a:lumMod val="75000"/>
                  </a:schemeClr>
                </a:solidFill>
              </a:rPr>
              <a:t>form</a:t>
            </a:r>
            <a:endParaRPr lang="fr-FR" b="1" dirty="0">
              <a:solidFill>
                <a:schemeClr val="accent2">
                  <a:lumMod val="75000"/>
                </a:schemeClr>
              </a:solidFill>
            </a:endParaRPr>
          </a:p>
          <a:p>
            <a:r>
              <a:rPr lang="fr-FR" dirty="0"/>
              <a:t>Retourne </a:t>
            </a:r>
            <a:r>
              <a:rPr lang="fr-FR" dirty="0" smtClean="0"/>
              <a:t>le formulaire complet auquel il appartient</a:t>
            </a:r>
          </a:p>
          <a:p>
            <a:endParaRPr lang="fr-FR" dirty="0"/>
          </a:p>
          <a:p>
            <a:r>
              <a:rPr lang="fr-FR" dirty="0" smtClean="0"/>
              <a:t>propriété </a:t>
            </a:r>
            <a:r>
              <a:rPr lang="fr-FR" b="1" dirty="0" err="1" smtClean="0">
                <a:solidFill>
                  <a:schemeClr val="accent2">
                    <a:lumMod val="75000"/>
                  </a:schemeClr>
                </a:solidFill>
              </a:rPr>
              <a:t>name</a:t>
            </a:r>
            <a:endParaRPr lang="fr-FR" b="1" dirty="0" smtClean="0">
              <a:solidFill>
                <a:schemeClr val="accent2">
                  <a:lumMod val="75000"/>
                </a:schemeClr>
              </a:solidFill>
            </a:endParaRPr>
          </a:p>
          <a:p>
            <a:r>
              <a:rPr lang="fr-FR" dirty="0" smtClean="0"/>
              <a:t>Retourne le nom spécifié dans l'attribut </a:t>
            </a:r>
            <a:r>
              <a:rPr lang="fr-FR" dirty="0" err="1" smtClean="0"/>
              <a:t>name</a:t>
            </a:r>
            <a:r>
              <a:rPr lang="fr-FR" dirty="0" smtClean="0"/>
              <a:t>,</a:t>
            </a:r>
          </a:p>
          <a:p>
            <a:endParaRPr lang="fr-FR" dirty="0"/>
          </a:p>
          <a:p>
            <a:r>
              <a:rPr lang="fr-FR" dirty="0"/>
              <a:t>propriété </a:t>
            </a:r>
            <a:r>
              <a:rPr lang="fr-FR" b="1" dirty="0" smtClean="0">
                <a:solidFill>
                  <a:schemeClr val="accent2">
                    <a:lumMod val="75000"/>
                  </a:schemeClr>
                </a:solidFill>
              </a:rPr>
              <a:t>type</a:t>
            </a:r>
            <a:endParaRPr lang="fr-FR" b="1" dirty="0">
              <a:solidFill>
                <a:schemeClr val="accent2">
                  <a:lumMod val="75000"/>
                </a:schemeClr>
              </a:solidFill>
            </a:endParaRPr>
          </a:p>
          <a:p>
            <a:r>
              <a:rPr lang="fr-FR" dirty="0"/>
              <a:t>Retourne le </a:t>
            </a:r>
            <a:r>
              <a:rPr lang="fr-FR" dirty="0" smtClean="0"/>
              <a:t>type spécifié </a:t>
            </a:r>
            <a:r>
              <a:rPr lang="fr-FR" dirty="0"/>
              <a:t>dans l'attribut </a:t>
            </a:r>
            <a:r>
              <a:rPr lang="fr-FR" dirty="0" err="1"/>
              <a:t>name</a:t>
            </a:r>
            <a:r>
              <a:rPr lang="fr-FR" dirty="0"/>
              <a:t>,</a:t>
            </a:r>
          </a:p>
          <a:p>
            <a:endParaRPr lang="fr-FR" dirty="0" smtClean="0"/>
          </a:p>
          <a:p>
            <a:r>
              <a:rPr lang="fr-FR" dirty="0" smtClean="0"/>
              <a:t>propriété </a:t>
            </a:r>
            <a:r>
              <a:rPr lang="fr-FR" b="1" dirty="0" smtClean="0">
                <a:solidFill>
                  <a:schemeClr val="accent2">
                    <a:lumMod val="75000"/>
                  </a:schemeClr>
                </a:solidFill>
              </a:rPr>
              <a:t>value</a:t>
            </a:r>
            <a:endParaRPr lang="fr-FR" b="1" dirty="0">
              <a:solidFill>
                <a:schemeClr val="accent2">
                  <a:lumMod val="75000"/>
                </a:schemeClr>
              </a:solidFill>
            </a:endParaRPr>
          </a:p>
          <a:p>
            <a:r>
              <a:rPr lang="fr-FR" dirty="0"/>
              <a:t>Retourne </a:t>
            </a:r>
            <a:r>
              <a:rPr lang="fr-FR" dirty="0" smtClean="0"/>
              <a:t>la valeur affiché dans la boîte de saisie,</a:t>
            </a:r>
          </a:p>
          <a:p>
            <a:endParaRPr lang="fr-FR" b="1" dirty="0">
              <a:solidFill>
                <a:schemeClr val="tx2">
                  <a:lumMod val="75000"/>
                </a:schemeClr>
              </a:solidFill>
            </a:endParaRPr>
          </a:p>
          <a:p>
            <a:r>
              <a:rPr lang="fr-FR" dirty="0"/>
              <a:t>propriété </a:t>
            </a:r>
            <a:r>
              <a:rPr lang="fr-FR" b="1" dirty="0" err="1" smtClean="0">
                <a:solidFill>
                  <a:schemeClr val="accent2">
                    <a:lumMod val="75000"/>
                  </a:schemeClr>
                </a:solidFill>
              </a:rPr>
              <a:t>style.propriété</a:t>
            </a:r>
            <a:endParaRPr lang="fr-FR" b="1" dirty="0">
              <a:solidFill>
                <a:schemeClr val="accent2">
                  <a:lumMod val="75000"/>
                </a:schemeClr>
              </a:solidFill>
            </a:endParaRPr>
          </a:p>
          <a:p>
            <a:r>
              <a:rPr lang="fr-FR" dirty="0"/>
              <a:t>Retourne </a:t>
            </a:r>
            <a:r>
              <a:rPr lang="fr-FR" dirty="0" smtClean="0"/>
              <a:t>la propriété du style de la </a:t>
            </a:r>
            <a:r>
              <a:rPr lang="fr-FR" dirty="0"/>
              <a:t>boîte de saisie,</a:t>
            </a:r>
            <a:endParaRPr lang="fr-FR" b="1" dirty="0">
              <a:solidFill>
                <a:schemeClr val="tx2">
                  <a:lumMod val="75000"/>
                </a:schemeClr>
              </a:solidFill>
            </a:endParaRPr>
          </a:p>
          <a:p>
            <a:endParaRPr lang="fr-FR" b="1" dirty="0">
              <a:solidFill>
                <a:schemeClr val="tx2">
                  <a:lumMod val="75000"/>
                </a:schemeClr>
              </a:solidFill>
            </a:endParaRPr>
          </a:p>
          <a:p>
            <a:endParaRPr lang="fr-FR" b="1" dirty="0" smtClean="0"/>
          </a:p>
        </p:txBody>
      </p:sp>
    </p:spTree>
    <p:extLst>
      <p:ext uri="{BB962C8B-B14F-4D97-AF65-F5344CB8AC3E}">
        <p14:creationId xmlns:p14="http://schemas.microsoft.com/office/powerpoint/2010/main" val="1692190820"/>
      </p:ext>
    </p:extLst>
  </p:cSld>
  <p:clrMapOvr>
    <a:masterClrMapping/>
  </p:clrMapOvr>
  <p:transition spd="slow">
    <p:wipe di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a:t>
            </a:r>
            <a:r>
              <a:rPr lang="fr-FR" sz="3100" b="1" dirty="0" err="1" smtClean="0">
                <a:solidFill>
                  <a:schemeClr val="accent2">
                    <a:lumMod val="75000"/>
                  </a:schemeClr>
                </a:solidFill>
              </a:rPr>
              <a:t>getElementById</a:t>
            </a:r>
            <a:r>
              <a:rPr lang="fr-FR" sz="3100" b="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4247317"/>
          </a:xfrm>
          <a:prstGeom prst="rect">
            <a:avLst/>
          </a:prstGeom>
          <a:noFill/>
        </p:spPr>
        <p:txBody>
          <a:bodyPr wrap="square" rtlCol="0">
            <a:spAutoFit/>
          </a:bodyPr>
          <a:lstStyle/>
          <a:p>
            <a:r>
              <a:rPr lang="fr-FR" dirty="0"/>
              <a:t>&lt;script type="</a:t>
            </a:r>
            <a:r>
              <a:rPr lang="fr-FR" dirty="0" err="1"/>
              <a:t>text</a:t>
            </a:r>
            <a:r>
              <a:rPr lang="fr-FR" dirty="0"/>
              <a:t>/javascript"&gt;</a:t>
            </a:r>
          </a:p>
          <a:p>
            <a:r>
              <a:rPr lang="fr-FR" dirty="0"/>
              <a:t>function majuscule() {</a:t>
            </a:r>
          </a:p>
          <a:p>
            <a:r>
              <a:rPr lang="fr-FR" dirty="0" err="1"/>
              <a:t>document.getElementById</a:t>
            </a:r>
            <a:r>
              <a:rPr lang="fr-FR" dirty="0"/>
              <a:t>("sortie").value = </a:t>
            </a:r>
            <a:r>
              <a:rPr lang="fr-FR" dirty="0" err="1"/>
              <a:t>document.getElementById</a:t>
            </a:r>
            <a:r>
              <a:rPr lang="fr-FR" dirty="0"/>
              <a:t>("ville").</a:t>
            </a:r>
            <a:r>
              <a:rPr lang="fr-FR" dirty="0" err="1"/>
              <a:t>value.toUpperCase</a:t>
            </a:r>
            <a:r>
              <a:rPr lang="fr-FR" dirty="0" smtClean="0"/>
              <a:t>();</a:t>
            </a:r>
          </a:p>
          <a:p>
            <a:r>
              <a:rPr lang="fr-FR" dirty="0" err="1"/>
              <a:t>document.getElementById</a:t>
            </a:r>
            <a:r>
              <a:rPr lang="fr-FR" dirty="0"/>
              <a:t>("sortie").</a:t>
            </a:r>
            <a:r>
              <a:rPr lang="fr-FR" dirty="0" err="1"/>
              <a:t>style.backgroundColor</a:t>
            </a:r>
            <a:r>
              <a:rPr lang="fr-FR" dirty="0"/>
              <a:t> = "#b7d3e1";</a:t>
            </a:r>
          </a:p>
          <a:p>
            <a:r>
              <a:rPr lang="fr-FR" dirty="0"/>
              <a:t>}</a:t>
            </a:r>
          </a:p>
          <a:p>
            <a:r>
              <a:rPr lang="fr-FR" dirty="0"/>
              <a:t>&lt;/script&gt;</a:t>
            </a:r>
          </a:p>
          <a:p>
            <a:r>
              <a:rPr lang="fr-FR" dirty="0"/>
              <a:t>&lt;/</a:t>
            </a:r>
            <a:r>
              <a:rPr lang="fr-FR" dirty="0" err="1"/>
              <a:t>head</a:t>
            </a:r>
            <a:r>
              <a:rPr lang="fr-FR" dirty="0"/>
              <a:t>&gt;</a:t>
            </a:r>
          </a:p>
          <a:p>
            <a:r>
              <a:rPr lang="fr-FR" dirty="0"/>
              <a:t>&lt;body&gt;</a:t>
            </a:r>
          </a:p>
          <a:p>
            <a:r>
              <a:rPr lang="fr-FR" dirty="0"/>
              <a:t>&lt;</a:t>
            </a:r>
            <a:r>
              <a:rPr lang="fr-FR" dirty="0" err="1"/>
              <a:t>form</a:t>
            </a:r>
            <a:r>
              <a:rPr lang="fr-FR" dirty="0"/>
              <a:t> id="form1"&gt;</a:t>
            </a:r>
          </a:p>
          <a:p>
            <a:r>
              <a:rPr lang="fr-FR" dirty="0"/>
              <a:t>&lt;p&gt;Entrez votre ville favorite : &lt;/p&gt;</a:t>
            </a:r>
          </a:p>
          <a:p>
            <a:r>
              <a:rPr lang="fr-FR" dirty="0"/>
              <a:t>&lt;input type="</a:t>
            </a:r>
            <a:r>
              <a:rPr lang="fr-FR" dirty="0" err="1"/>
              <a:t>text</a:t>
            </a:r>
            <a:r>
              <a:rPr lang="fr-FR" dirty="0"/>
              <a:t>" </a:t>
            </a:r>
            <a:r>
              <a:rPr lang="fr-FR" dirty="0" err="1"/>
              <a:t>name</a:t>
            </a:r>
            <a:r>
              <a:rPr lang="fr-FR" dirty="0"/>
              <a:t>="ville" id="ville" </a:t>
            </a:r>
            <a:r>
              <a:rPr lang="fr-FR" dirty="0" err="1"/>
              <a:t>onchange</a:t>
            </a:r>
            <a:r>
              <a:rPr lang="fr-FR" dirty="0"/>
              <a:t>="majuscule()" /&gt;&lt;</a:t>
            </a:r>
            <a:r>
              <a:rPr lang="fr-FR" dirty="0" err="1"/>
              <a:t>br</a:t>
            </a:r>
            <a:r>
              <a:rPr lang="fr-FR" dirty="0"/>
              <a:t> /&gt; </a:t>
            </a:r>
          </a:p>
          <a:p>
            <a:r>
              <a:rPr lang="fr-FR" dirty="0"/>
              <a:t>&lt;input type="</a:t>
            </a:r>
            <a:r>
              <a:rPr lang="fr-FR" dirty="0" err="1"/>
              <a:t>text</a:t>
            </a:r>
            <a:r>
              <a:rPr lang="fr-FR" dirty="0"/>
              <a:t>" </a:t>
            </a:r>
            <a:r>
              <a:rPr lang="fr-FR" dirty="0" err="1"/>
              <a:t>name</a:t>
            </a:r>
            <a:r>
              <a:rPr lang="fr-FR" dirty="0"/>
              <a:t>="sortie" id="sortie" value="" /&gt; &lt;</a:t>
            </a:r>
            <a:r>
              <a:rPr lang="fr-FR" dirty="0" err="1"/>
              <a:t>br</a:t>
            </a:r>
            <a:r>
              <a:rPr lang="fr-FR" dirty="0"/>
              <a:t>/&gt;</a:t>
            </a:r>
          </a:p>
          <a:p>
            <a:r>
              <a:rPr lang="fr-FR" dirty="0" smtClean="0"/>
              <a:t>&lt;/</a:t>
            </a:r>
            <a:r>
              <a:rPr lang="fr-FR" dirty="0" err="1"/>
              <a:t>form</a:t>
            </a:r>
            <a:r>
              <a:rPr lang="fr-FR" dirty="0"/>
              <a:t>&gt;</a:t>
            </a:r>
          </a:p>
          <a:p>
            <a:r>
              <a:rPr lang="fr-FR" dirty="0"/>
              <a:t>&lt;/body&gt;</a:t>
            </a:r>
            <a:endParaRPr lang="fr-FR" dirty="0" smtClean="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5085184"/>
            <a:ext cx="2752725"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5166488"/>
            <a:ext cx="2695575"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5591059"/>
      </p:ext>
    </p:extLst>
  </p:cSld>
  <p:clrMapOvr>
    <a:masterClrMapping/>
  </p:clrMapOvr>
  <p:transition spd="slow">
    <p:wipe dir="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567080"/>
          </a:xfrm>
        </p:spPr>
        <p:txBody>
          <a:bodyPr>
            <a:normAutofit fontScale="90000"/>
          </a:bodyPr>
          <a:lstStyle/>
          <a:p>
            <a:r>
              <a:rPr lang="fr-FR" sz="4000" b="1" i="1" dirty="0" smtClean="0"/>
              <a:t>quelques </a:t>
            </a:r>
            <a:r>
              <a:rPr lang="fr-FR" sz="4000" b="1" i="1" dirty="0" err="1" smtClean="0"/>
              <a:t>style.attributs</a:t>
            </a:r>
            <a:r>
              <a:rPr lang="fr-FR" sz="4000" b="1" i="1" dirty="0" smtClean="0"/>
              <a:t> en javascript</a:t>
            </a:r>
            <a:endParaRPr lang="fr-FR" sz="3100" b="1" dirty="0">
              <a:solidFill>
                <a:schemeClr val="accent2">
                  <a:lumMod val="75000"/>
                </a:schemeClr>
              </a:solidFill>
            </a:endParaRPr>
          </a:p>
        </p:txBody>
      </p:sp>
      <p:graphicFrame>
        <p:nvGraphicFramePr>
          <p:cNvPr id="3" name="Tableau 2"/>
          <p:cNvGraphicFramePr>
            <a:graphicFrameLocks noGrp="1"/>
          </p:cNvGraphicFramePr>
          <p:nvPr>
            <p:extLst>
              <p:ext uri="{D42A27DB-BD31-4B8C-83A1-F6EECF244321}">
                <p14:modId xmlns:p14="http://schemas.microsoft.com/office/powerpoint/2010/main" val="2198677520"/>
              </p:ext>
            </p:extLst>
          </p:nvPr>
        </p:nvGraphicFramePr>
        <p:xfrm>
          <a:off x="827584" y="980728"/>
          <a:ext cx="8064896" cy="5472615"/>
        </p:xfrm>
        <a:graphic>
          <a:graphicData uri="http://schemas.openxmlformats.org/drawingml/2006/table">
            <a:tbl>
              <a:tblPr firstRow="1" bandRow="1">
                <a:tableStyleId>{5C22544A-7EE6-4342-B048-85BDC9FD1C3A}</a:tableStyleId>
              </a:tblPr>
              <a:tblGrid>
                <a:gridCol w="1766596"/>
                <a:gridCol w="1997022"/>
                <a:gridCol w="4301278"/>
              </a:tblGrid>
              <a:tr h="3648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aseline="0" dirty="0" smtClean="0"/>
                        <a:t>Javascript</a:t>
                      </a:r>
                    </a:p>
                  </a:txBody>
                  <a:tcPr marT="0" marB="0"/>
                </a:tc>
                <a:tc>
                  <a:txBody>
                    <a:bodyPr/>
                    <a:lstStyle/>
                    <a:p>
                      <a:r>
                        <a:rPr lang="fr-FR" sz="1600" baseline="0" dirty="0" smtClean="0"/>
                        <a:t>Description</a:t>
                      </a:r>
                      <a:endParaRPr lang="fr-FR" sz="1600" baseline="0" dirty="0"/>
                    </a:p>
                  </a:txBody>
                  <a:tcPr/>
                </a:tc>
                <a:tc>
                  <a:txBody>
                    <a:bodyPr/>
                    <a:lstStyle/>
                    <a:p>
                      <a:r>
                        <a:rPr lang="fr-FR" sz="1600" baseline="0" dirty="0" smtClean="0"/>
                        <a:t>Valeur</a:t>
                      </a:r>
                      <a:endParaRPr lang="fr-FR" sz="1600" baseline="0" dirty="0"/>
                    </a:p>
                  </a:txBody>
                  <a:tcPr/>
                </a:tc>
              </a:tr>
              <a:tr h="3648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aseline="0" dirty="0" err="1" smtClean="0"/>
                        <a:t>fontFamily</a:t>
                      </a:r>
                      <a:endParaRPr lang="fr-FR" sz="1600" baseline="0" dirty="0" smtClean="0"/>
                    </a:p>
                  </a:txBody>
                  <a:tcPr/>
                </a:tc>
                <a:tc>
                  <a:txBody>
                    <a:bodyPr/>
                    <a:lstStyle/>
                    <a:p>
                      <a:r>
                        <a:rPr lang="fr-FR" sz="1600" baseline="0" dirty="0" smtClean="0"/>
                        <a:t>Police</a:t>
                      </a:r>
                      <a:endParaRPr lang="fr-FR" sz="1600" baseline="0" dirty="0"/>
                    </a:p>
                  </a:txBody>
                  <a:tcPr/>
                </a:tc>
                <a:tc>
                  <a:txBody>
                    <a:bodyPr/>
                    <a:lstStyle/>
                    <a:p>
                      <a:r>
                        <a:rPr lang="fr-FR" sz="1600" baseline="0" dirty="0" smtClean="0"/>
                        <a:t>Arial, ....</a:t>
                      </a:r>
                      <a:endParaRPr lang="fr-FR" sz="1600" baseline="0" dirty="0"/>
                    </a:p>
                  </a:txBody>
                  <a:tcPr/>
                </a:tc>
              </a:tr>
              <a:tr h="3648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aseline="0" dirty="0" err="1" smtClean="0"/>
                        <a:t>fontSize</a:t>
                      </a:r>
                      <a:endParaRPr lang="fr-FR" sz="1600" baseline="0" dirty="0" smtClean="0"/>
                    </a:p>
                  </a:txBody>
                  <a:tcPr/>
                </a:tc>
                <a:tc>
                  <a:txBody>
                    <a:bodyPr/>
                    <a:lstStyle/>
                    <a:p>
                      <a:r>
                        <a:rPr lang="fr-FR" sz="1600" baseline="0" dirty="0" smtClean="0"/>
                        <a:t>Taille</a:t>
                      </a:r>
                      <a:endParaRPr lang="fr-FR" sz="1600" baseline="0" dirty="0"/>
                    </a:p>
                  </a:txBody>
                  <a:tcPr/>
                </a:tc>
                <a:tc>
                  <a:txBody>
                    <a:bodyPr/>
                    <a:lstStyle/>
                    <a:p>
                      <a:r>
                        <a:rPr lang="fr-FR" sz="1600" baseline="0" dirty="0" smtClean="0"/>
                        <a:t>valeur ou %</a:t>
                      </a:r>
                      <a:endParaRPr lang="fr-FR" sz="1600" baseline="0" dirty="0"/>
                    </a:p>
                  </a:txBody>
                  <a:tcPr/>
                </a:tc>
              </a:tr>
              <a:tr h="364841">
                <a:tc>
                  <a:txBody>
                    <a:bodyPr/>
                    <a:lstStyle/>
                    <a:p>
                      <a:r>
                        <a:rPr lang="fr-FR" sz="1600" baseline="0" dirty="0" err="1" smtClean="0"/>
                        <a:t>fontWeight</a:t>
                      </a:r>
                      <a:endParaRPr lang="fr-FR" sz="1600" baseline="0" dirty="0"/>
                    </a:p>
                  </a:txBody>
                  <a:tcPr/>
                </a:tc>
                <a:tc>
                  <a:txBody>
                    <a:bodyPr/>
                    <a:lstStyle/>
                    <a:p>
                      <a:r>
                        <a:rPr lang="fr-FR" sz="1600" baseline="0" dirty="0" smtClean="0"/>
                        <a:t>Épaisseur</a:t>
                      </a:r>
                      <a:endParaRPr lang="fr-FR" sz="1600" baseline="0" dirty="0"/>
                    </a:p>
                  </a:txBody>
                  <a:tcPr/>
                </a:tc>
                <a:tc>
                  <a:txBody>
                    <a:bodyPr/>
                    <a:lstStyle/>
                    <a:p>
                      <a:r>
                        <a:rPr lang="fr-FR" sz="1600" dirty="0" smtClean="0"/>
                        <a:t>normal, </a:t>
                      </a:r>
                      <a:r>
                        <a:rPr lang="fr-FR" sz="1600" dirty="0" err="1" smtClean="0"/>
                        <a:t>bold</a:t>
                      </a:r>
                      <a:r>
                        <a:rPr lang="fr-FR" sz="1600" dirty="0" smtClean="0"/>
                        <a:t>, </a:t>
                      </a:r>
                      <a:r>
                        <a:rPr lang="fr-FR" sz="1600" dirty="0" err="1" smtClean="0"/>
                        <a:t>bolder</a:t>
                      </a:r>
                      <a:r>
                        <a:rPr lang="fr-FR" sz="1600" dirty="0" smtClean="0"/>
                        <a:t>, </a:t>
                      </a:r>
                      <a:r>
                        <a:rPr lang="fr-FR" sz="1600" dirty="0" err="1" smtClean="0"/>
                        <a:t>lighter</a:t>
                      </a:r>
                      <a:r>
                        <a:rPr lang="fr-FR" sz="1600" dirty="0" smtClean="0"/>
                        <a:t>, 100,200 ...900</a:t>
                      </a:r>
                      <a:endParaRPr lang="fr-FR" sz="1600" baseline="0" dirty="0"/>
                    </a:p>
                  </a:txBody>
                  <a:tcPr/>
                </a:tc>
              </a:tr>
              <a:tr h="364841">
                <a:tc>
                  <a:txBody>
                    <a:bodyPr/>
                    <a:lstStyle/>
                    <a:p>
                      <a:r>
                        <a:rPr lang="fr-FR" sz="1600" baseline="0" dirty="0" err="1" smtClean="0"/>
                        <a:t>fontStyle</a:t>
                      </a:r>
                      <a:endParaRPr lang="fr-FR" sz="1600" baseline="0" dirty="0"/>
                    </a:p>
                  </a:txBody>
                  <a:tcPr/>
                </a:tc>
                <a:tc>
                  <a:txBody>
                    <a:bodyPr/>
                    <a:lstStyle/>
                    <a:p>
                      <a:r>
                        <a:rPr lang="fr-FR" sz="1600" baseline="0" dirty="0" smtClean="0"/>
                        <a:t>Style de police</a:t>
                      </a:r>
                      <a:endParaRPr lang="fr-FR" sz="1600" baseline="0" dirty="0"/>
                    </a:p>
                  </a:txBody>
                  <a:tcPr/>
                </a:tc>
                <a:tc>
                  <a:txBody>
                    <a:bodyPr/>
                    <a:lstStyle/>
                    <a:p>
                      <a:r>
                        <a:rPr lang="fr-FR" sz="1600" baseline="0" dirty="0" smtClean="0"/>
                        <a:t>normal, </a:t>
                      </a:r>
                      <a:r>
                        <a:rPr lang="fr-FR" sz="1600" baseline="0" dirty="0" err="1" smtClean="0"/>
                        <a:t>italic</a:t>
                      </a:r>
                      <a:r>
                        <a:rPr lang="fr-FR" sz="1600" baseline="0" dirty="0" smtClean="0"/>
                        <a:t>, oblique</a:t>
                      </a:r>
                      <a:endParaRPr lang="fr-FR" sz="1600" baseline="0" dirty="0"/>
                    </a:p>
                  </a:txBody>
                  <a:tcPr/>
                </a:tc>
              </a:tr>
              <a:tr h="364841">
                <a:tc>
                  <a:txBody>
                    <a:bodyPr/>
                    <a:lstStyle/>
                    <a:p>
                      <a:r>
                        <a:rPr lang="fr-FR" sz="1600" baseline="0" dirty="0" err="1" smtClean="0"/>
                        <a:t>color</a:t>
                      </a:r>
                      <a:endParaRPr lang="fr-FR" sz="1600" baseline="0" dirty="0"/>
                    </a:p>
                  </a:txBody>
                  <a:tcPr/>
                </a:tc>
                <a:tc>
                  <a:txBody>
                    <a:bodyPr/>
                    <a:lstStyle/>
                    <a:p>
                      <a:r>
                        <a:rPr lang="fr-FR" sz="1600" baseline="0" dirty="0" smtClean="0"/>
                        <a:t>Couleur du texte</a:t>
                      </a:r>
                      <a:endParaRPr lang="fr-FR" sz="1600" baseline="0" dirty="0"/>
                    </a:p>
                  </a:txBody>
                  <a:tcPr/>
                </a:tc>
                <a:tc>
                  <a:txBody>
                    <a:bodyPr/>
                    <a:lstStyle/>
                    <a:p>
                      <a:r>
                        <a:rPr lang="fr-FR" sz="1600" baseline="0" dirty="0" smtClean="0"/>
                        <a:t>#ABCDEF</a:t>
                      </a:r>
                      <a:endParaRPr lang="fr-FR" sz="1600" baseline="0" dirty="0"/>
                    </a:p>
                  </a:txBody>
                  <a:tcPr/>
                </a:tc>
              </a:tr>
              <a:tr h="364841">
                <a:tc>
                  <a:txBody>
                    <a:bodyPr/>
                    <a:lstStyle/>
                    <a:p>
                      <a:r>
                        <a:rPr lang="fr-FR" sz="1600" baseline="0" dirty="0" err="1" smtClean="0"/>
                        <a:t>backgroundColor</a:t>
                      </a:r>
                      <a:endParaRPr lang="fr-FR" sz="1600" baseline="0" dirty="0"/>
                    </a:p>
                  </a:txBody>
                  <a:tcPr/>
                </a:tc>
                <a:tc>
                  <a:txBody>
                    <a:bodyPr/>
                    <a:lstStyle/>
                    <a:p>
                      <a:r>
                        <a:rPr lang="fr-FR" sz="1600" baseline="0" dirty="0" smtClean="0"/>
                        <a:t>Couleur du fond</a:t>
                      </a:r>
                      <a:endParaRPr lang="fr-FR" sz="1600" baseline="0" dirty="0"/>
                    </a:p>
                  </a:txBody>
                  <a:tcPr/>
                </a:tc>
                <a:tc>
                  <a:txBody>
                    <a:bodyPr/>
                    <a:lstStyle/>
                    <a:p>
                      <a:r>
                        <a:rPr lang="fr-FR" sz="1600" baseline="0" dirty="0" smtClean="0"/>
                        <a:t>#ABCDEF</a:t>
                      </a:r>
                      <a:endParaRPr lang="fr-FR" sz="1600" baseline="0" dirty="0"/>
                    </a:p>
                  </a:txBody>
                  <a:tcPr/>
                </a:tc>
              </a:tr>
              <a:tr h="364841">
                <a:tc>
                  <a:txBody>
                    <a:bodyPr/>
                    <a:lstStyle/>
                    <a:p>
                      <a:r>
                        <a:rPr lang="fr-FR" sz="1600" baseline="0" dirty="0" err="1" smtClean="0"/>
                        <a:t>textAlign</a:t>
                      </a:r>
                      <a:endParaRPr lang="fr-FR" sz="1600" baseline="0" dirty="0"/>
                    </a:p>
                  </a:txBody>
                  <a:tcPr/>
                </a:tc>
                <a:tc>
                  <a:txBody>
                    <a:bodyPr/>
                    <a:lstStyle/>
                    <a:p>
                      <a:r>
                        <a:rPr lang="fr-FR" sz="1600" baseline="0" dirty="0" smtClean="0"/>
                        <a:t>Alignement</a:t>
                      </a:r>
                      <a:endParaRPr lang="fr-FR" sz="1600" baseline="0" dirty="0"/>
                    </a:p>
                  </a:txBody>
                  <a:tcPr/>
                </a:tc>
                <a:tc>
                  <a:txBody>
                    <a:bodyPr/>
                    <a:lstStyle/>
                    <a:p>
                      <a:r>
                        <a:rPr lang="fr-FR" sz="1600" dirty="0" err="1" smtClean="0"/>
                        <a:t>left</a:t>
                      </a:r>
                      <a:r>
                        <a:rPr lang="fr-FR" sz="1600" dirty="0" smtClean="0"/>
                        <a:t>, right, center, </a:t>
                      </a:r>
                      <a:r>
                        <a:rPr lang="fr-FR" sz="1600" dirty="0" err="1" smtClean="0"/>
                        <a:t>justify</a:t>
                      </a:r>
                      <a:endParaRPr lang="fr-FR" sz="1600" baseline="0" dirty="0"/>
                    </a:p>
                  </a:txBody>
                  <a:tcPr/>
                </a:tc>
              </a:tr>
              <a:tr h="364841">
                <a:tc>
                  <a:txBody>
                    <a:bodyPr/>
                    <a:lstStyle/>
                    <a:p>
                      <a:r>
                        <a:rPr lang="fr-FR" sz="1600" baseline="0" dirty="0" err="1" smtClean="0"/>
                        <a:t>textDecoration</a:t>
                      </a:r>
                      <a:endParaRPr lang="fr-FR" sz="1600" baseline="0" dirty="0"/>
                    </a:p>
                  </a:txBody>
                  <a:tcPr/>
                </a:tc>
                <a:tc>
                  <a:txBody>
                    <a:bodyPr/>
                    <a:lstStyle/>
                    <a:p>
                      <a:r>
                        <a:rPr lang="fr-FR" sz="1600" baseline="0" dirty="0" smtClean="0"/>
                        <a:t>Décoration du texte</a:t>
                      </a:r>
                      <a:endParaRPr lang="fr-FR" sz="1600" baseline="0" dirty="0"/>
                    </a:p>
                  </a:txBody>
                  <a:tcPr/>
                </a:tc>
                <a:tc>
                  <a:txBody>
                    <a:bodyPr/>
                    <a:lstStyle/>
                    <a:p>
                      <a:r>
                        <a:rPr lang="en-US" sz="1600" dirty="0" smtClean="0"/>
                        <a:t>none, </a:t>
                      </a:r>
                      <a:r>
                        <a:rPr lang="en-US" sz="1600" dirty="0" err="1" smtClean="0"/>
                        <a:t>overline</a:t>
                      </a:r>
                      <a:r>
                        <a:rPr lang="en-US" sz="1600" dirty="0" smtClean="0"/>
                        <a:t>, underline, line-through, blink</a:t>
                      </a:r>
                      <a:endParaRPr lang="fr-FR" sz="1600" dirty="0"/>
                    </a:p>
                  </a:txBody>
                  <a:tcPr anchor="ctr"/>
                </a:tc>
              </a:tr>
              <a:tr h="364841">
                <a:tc>
                  <a:txBody>
                    <a:bodyPr/>
                    <a:lstStyle/>
                    <a:p>
                      <a:r>
                        <a:rPr lang="fr-FR" sz="1600" baseline="0" dirty="0" err="1" smtClean="0"/>
                        <a:t>textIndent</a:t>
                      </a:r>
                      <a:endParaRPr lang="fr-FR" sz="1600" baseline="0" dirty="0"/>
                    </a:p>
                  </a:txBody>
                  <a:tcPr/>
                </a:tc>
                <a:tc>
                  <a:txBody>
                    <a:bodyPr/>
                    <a:lstStyle/>
                    <a:p>
                      <a:r>
                        <a:rPr lang="fr-FR" sz="1600" baseline="0" dirty="0" smtClean="0"/>
                        <a:t>Indentation</a:t>
                      </a:r>
                      <a:endParaRPr lang="fr-FR" sz="1600" baseline="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aseline="0" dirty="0" smtClean="0"/>
                        <a:t>valeur ou %</a:t>
                      </a:r>
                    </a:p>
                  </a:txBody>
                  <a:tcPr/>
                </a:tc>
              </a:tr>
              <a:tr h="3648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aseline="0" dirty="0" err="1" smtClean="0"/>
                        <a:t>listStyle</a:t>
                      </a:r>
                      <a:endParaRPr lang="fr-FR" sz="1600" baseline="0" dirty="0" smtClean="0"/>
                    </a:p>
                  </a:txBody>
                  <a:tcPr/>
                </a:tc>
                <a:tc>
                  <a:txBody>
                    <a:bodyPr/>
                    <a:lstStyle/>
                    <a:p>
                      <a:r>
                        <a:rPr lang="fr-FR" sz="1600" baseline="0" dirty="0" smtClean="0"/>
                        <a:t>Style de liste</a:t>
                      </a:r>
                      <a:endParaRPr lang="fr-FR" sz="1600" baseline="0" dirty="0"/>
                    </a:p>
                  </a:txBody>
                  <a:tcPr/>
                </a:tc>
                <a:tc>
                  <a:txBody>
                    <a:bodyPr/>
                    <a:lstStyle/>
                    <a:p>
                      <a:r>
                        <a:rPr lang="fr-FR" sz="1600" baseline="0" dirty="0" smtClean="0"/>
                        <a:t>Liste et position du style</a:t>
                      </a:r>
                      <a:endParaRPr lang="fr-FR" sz="1600" baseline="0" dirty="0"/>
                    </a:p>
                  </a:txBody>
                  <a:tcPr/>
                </a:tc>
              </a:tr>
              <a:tr h="3648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aseline="0" dirty="0" err="1" smtClean="0"/>
                        <a:t>marginBottom</a:t>
                      </a:r>
                      <a:endParaRPr lang="fr-FR" sz="1600" baseline="0" dirty="0" smtClean="0"/>
                    </a:p>
                  </a:txBody>
                  <a:tcPr/>
                </a:tc>
                <a:tc>
                  <a:txBody>
                    <a:bodyPr/>
                    <a:lstStyle/>
                    <a:p>
                      <a:r>
                        <a:rPr lang="fr-FR" sz="1600" baseline="0" dirty="0" smtClean="0"/>
                        <a:t>Marge du bas</a:t>
                      </a:r>
                      <a:endParaRPr lang="fr-FR" sz="1600" baseline="0" dirty="0"/>
                    </a:p>
                  </a:txBody>
                  <a:tcPr/>
                </a:tc>
                <a:tc>
                  <a:txBody>
                    <a:bodyPr/>
                    <a:lstStyle/>
                    <a:p>
                      <a:r>
                        <a:rPr lang="fr-FR" sz="1600" baseline="0" dirty="0" smtClean="0"/>
                        <a:t>valeur ou %</a:t>
                      </a:r>
                      <a:endParaRPr lang="fr-FR" sz="1600" baseline="0" dirty="0"/>
                    </a:p>
                  </a:txBody>
                  <a:tcPr/>
                </a:tc>
              </a:tr>
              <a:tr h="364841">
                <a:tc>
                  <a:txBody>
                    <a:bodyPr/>
                    <a:lstStyle/>
                    <a:p>
                      <a:r>
                        <a:rPr lang="fr-FR" sz="1600" baseline="0" dirty="0" err="1" smtClean="0"/>
                        <a:t>marginTop</a:t>
                      </a:r>
                      <a:endParaRPr lang="fr-FR" sz="1600" baseline="0" dirty="0"/>
                    </a:p>
                  </a:txBody>
                  <a:tcPr/>
                </a:tc>
                <a:tc>
                  <a:txBody>
                    <a:bodyPr/>
                    <a:lstStyle/>
                    <a:p>
                      <a:r>
                        <a:rPr lang="fr-FR" sz="1600" baseline="0" dirty="0" smtClean="0"/>
                        <a:t>Marge du haut</a:t>
                      </a:r>
                      <a:endParaRPr lang="fr-FR" sz="1600" baseline="0" dirty="0"/>
                    </a:p>
                  </a:txBody>
                  <a:tcPr/>
                </a:tc>
                <a:tc>
                  <a:txBody>
                    <a:bodyPr/>
                    <a:lstStyle/>
                    <a:p>
                      <a:r>
                        <a:rPr lang="fr-FR" sz="1600" baseline="0" dirty="0" smtClean="0"/>
                        <a:t>valeur ou %</a:t>
                      </a:r>
                      <a:endParaRPr lang="fr-FR" sz="1600" baseline="0" dirty="0"/>
                    </a:p>
                  </a:txBody>
                  <a:tcPr/>
                </a:tc>
              </a:tr>
              <a:tr h="364841">
                <a:tc>
                  <a:txBody>
                    <a:bodyPr/>
                    <a:lstStyle/>
                    <a:p>
                      <a:r>
                        <a:rPr lang="fr-FR" sz="1600" baseline="0" dirty="0" err="1" smtClean="0"/>
                        <a:t>marginLeft</a:t>
                      </a:r>
                      <a:endParaRPr lang="fr-FR" sz="1600" baseline="0" dirty="0"/>
                    </a:p>
                  </a:txBody>
                  <a:tcPr/>
                </a:tc>
                <a:tc>
                  <a:txBody>
                    <a:bodyPr/>
                    <a:lstStyle/>
                    <a:p>
                      <a:r>
                        <a:rPr lang="fr-FR" sz="1600" baseline="0" dirty="0" smtClean="0"/>
                        <a:t>Marge gauche</a:t>
                      </a:r>
                      <a:endParaRPr lang="fr-FR" sz="1600" baseline="0" dirty="0"/>
                    </a:p>
                  </a:txBody>
                  <a:tcPr/>
                </a:tc>
                <a:tc>
                  <a:txBody>
                    <a:bodyPr/>
                    <a:lstStyle/>
                    <a:p>
                      <a:r>
                        <a:rPr lang="fr-FR" sz="1600" baseline="0" dirty="0" smtClean="0"/>
                        <a:t>valeur ou %</a:t>
                      </a:r>
                      <a:endParaRPr lang="fr-FR" sz="1600" baseline="0" dirty="0"/>
                    </a:p>
                  </a:txBody>
                  <a:tcPr/>
                </a:tc>
              </a:tr>
              <a:tr h="364841">
                <a:tc>
                  <a:txBody>
                    <a:bodyPr/>
                    <a:lstStyle/>
                    <a:p>
                      <a:r>
                        <a:rPr lang="fr-FR" sz="1600" baseline="0" dirty="0" err="1" smtClean="0"/>
                        <a:t>marginRight</a:t>
                      </a:r>
                      <a:endParaRPr lang="fr-FR" sz="1600" baseline="0" dirty="0"/>
                    </a:p>
                  </a:txBody>
                  <a:tcPr/>
                </a:tc>
                <a:tc>
                  <a:txBody>
                    <a:bodyPr/>
                    <a:lstStyle/>
                    <a:p>
                      <a:r>
                        <a:rPr lang="fr-FR" sz="1600" baseline="0" dirty="0" smtClean="0"/>
                        <a:t>Marge droite</a:t>
                      </a:r>
                      <a:endParaRPr lang="fr-FR" sz="1600" baseline="0" dirty="0"/>
                    </a:p>
                  </a:txBody>
                  <a:tcPr/>
                </a:tc>
                <a:tc>
                  <a:txBody>
                    <a:bodyPr/>
                    <a:lstStyle/>
                    <a:p>
                      <a:r>
                        <a:rPr lang="fr-FR" sz="1600" baseline="0" dirty="0" smtClean="0"/>
                        <a:t>valeur ou %</a:t>
                      </a:r>
                      <a:endParaRPr lang="fr-FR" sz="1600" baseline="0" dirty="0"/>
                    </a:p>
                  </a:txBody>
                  <a:tcPr/>
                </a:tc>
              </a:tr>
            </a:tbl>
          </a:graphicData>
        </a:graphic>
      </p:graphicFrame>
    </p:spTree>
    <p:extLst>
      <p:ext uri="{BB962C8B-B14F-4D97-AF65-F5344CB8AC3E}">
        <p14:creationId xmlns:p14="http://schemas.microsoft.com/office/powerpoint/2010/main" val="522370860"/>
      </p:ext>
    </p:extLst>
  </p:cSld>
  <p:clrMapOvr>
    <a:masterClrMapping/>
  </p:clrMapOvr>
  <p:transition spd="slow">
    <p:wipe dir="d"/>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567080"/>
          </a:xfrm>
        </p:spPr>
        <p:txBody>
          <a:bodyPr>
            <a:normAutofit fontScale="90000"/>
          </a:bodyPr>
          <a:lstStyle/>
          <a:p>
            <a:r>
              <a:rPr lang="fr-FR" sz="4000" b="1" i="1" dirty="0" smtClean="0"/>
              <a:t>quelques </a:t>
            </a:r>
            <a:r>
              <a:rPr lang="fr-FR" sz="4000" b="1" i="1" dirty="0" err="1" smtClean="0"/>
              <a:t>style.attributs</a:t>
            </a:r>
            <a:r>
              <a:rPr lang="fr-FR" sz="4000" b="1" i="1" dirty="0" smtClean="0"/>
              <a:t> en javascript</a:t>
            </a:r>
            <a:endParaRPr lang="fr-FR" sz="3100" b="1" dirty="0">
              <a:solidFill>
                <a:schemeClr val="accent2">
                  <a:lumMod val="75000"/>
                </a:schemeClr>
              </a:solidFill>
            </a:endParaRPr>
          </a:p>
        </p:txBody>
      </p:sp>
      <p:graphicFrame>
        <p:nvGraphicFramePr>
          <p:cNvPr id="3" name="Tableau 2"/>
          <p:cNvGraphicFramePr>
            <a:graphicFrameLocks noGrp="1"/>
          </p:cNvGraphicFramePr>
          <p:nvPr>
            <p:extLst>
              <p:ext uri="{D42A27DB-BD31-4B8C-83A1-F6EECF244321}">
                <p14:modId xmlns:p14="http://schemas.microsoft.com/office/powerpoint/2010/main" val="443759500"/>
              </p:ext>
            </p:extLst>
          </p:nvPr>
        </p:nvGraphicFramePr>
        <p:xfrm>
          <a:off x="827584" y="980728"/>
          <a:ext cx="8064896" cy="5686894"/>
        </p:xfrm>
        <a:graphic>
          <a:graphicData uri="http://schemas.openxmlformats.org/drawingml/2006/table">
            <a:tbl>
              <a:tblPr firstRow="1" bandRow="1">
                <a:tableStyleId>{5C22544A-7EE6-4342-B048-85BDC9FD1C3A}</a:tableStyleId>
              </a:tblPr>
              <a:tblGrid>
                <a:gridCol w="1766596"/>
                <a:gridCol w="1997022"/>
                <a:gridCol w="4301278"/>
              </a:tblGrid>
              <a:tr h="3648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aseline="0" dirty="0" smtClean="0"/>
                        <a:t>Javascript</a:t>
                      </a:r>
                    </a:p>
                  </a:txBody>
                  <a:tcPr marT="0" marB="0"/>
                </a:tc>
                <a:tc>
                  <a:txBody>
                    <a:bodyPr/>
                    <a:lstStyle/>
                    <a:p>
                      <a:r>
                        <a:rPr lang="fr-FR" sz="1600" baseline="0" dirty="0" smtClean="0"/>
                        <a:t>Description</a:t>
                      </a:r>
                      <a:endParaRPr lang="fr-FR" sz="1600" baseline="0" dirty="0"/>
                    </a:p>
                  </a:txBody>
                  <a:tcPr/>
                </a:tc>
                <a:tc>
                  <a:txBody>
                    <a:bodyPr/>
                    <a:lstStyle/>
                    <a:p>
                      <a:r>
                        <a:rPr lang="fr-FR" sz="1600" baseline="0" dirty="0" smtClean="0"/>
                        <a:t>Valeur</a:t>
                      </a:r>
                      <a:endParaRPr lang="fr-FR" sz="1600" baseline="0" dirty="0"/>
                    </a:p>
                  </a:txBody>
                  <a:tcPr/>
                </a:tc>
              </a:tr>
              <a:tr h="3648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aseline="0" dirty="0" err="1" smtClean="0"/>
                        <a:t>borderWidth</a:t>
                      </a:r>
                      <a:endParaRPr lang="fr-FR" sz="1600" baseline="0" dirty="0" smtClean="0"/>
                    </a:p>
                  </a:txBody>
                  <a:tcPr/>
                </a:tc>
                <a:tc>
                  <a:txBody>
                    <a:bodyPr/>
                    <a:lstStyle/>
                    <a:p>
                      <a:r>
                        <a:rPr lang="fr-FR" sz="1600" baseline="0" dirty="0" smtClean="0"/>
                        <a:t>Epaisseur</a:t>
                      </a:r>
                      <a:endParaRPr lang="fr-FR" sz="1600" baseline="0" dirty="0"/>
                    </a:p>
                  </a:txBody>
                  <a:tcPr/>
                </a:tc>
                <a:tc>
                  <a:txBody>
                    <a:bodyPr/>
                    <a:lstStyle/>
                    <a:p>
                      <a:r>
                        <a:rPr lang="fr-FR" sz="1600" baseline="0" dirty="0" smtClean="0"/>
                        <a:t>de 1 à 4 valeurs</a:t>
                      </a:r>
                      <a:endParaRPr lang="fr-FR" sz="1600" baseline="0" dirty="0"/>
                    </a:p>
                  </a:txBody>
                  <a:tcPr/>
                </a:tc>
              </a:tr>
              <a:tr h="3648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aseline="0" dirty="0" err="1" smtClean="0"/>
                        <a:t>borderRightColor</a:t>
                      </a:r>
                      <a:endParaRPr lang="fr-FR" sz="1600" baseline="0" dirty="0" smtClean="0"/>
                    </a:p>
                  </a:txBody>
                  <a:tcPr/>
                </a:tc>
                <a:tc>
                  <a:txBody>
                    <a:bodyPr/>
                    <a:lstStyle/>
                    <a:p>
                      <a:r>
                        <a:rPr lang="fr-FR" sz="1600" baseline="0" dirty="0" smtClean="0"/>
                        <a:t>Couleur</a:t>
                      </a:r>
                      <a:endParaRPr lang="fr-FR" sz="1600" baseline="0" dirty="0"/>
                    </a:p>
                  </a:txBody>
                  <a:tcPr/>
                </a:tc>
                <a:tc>
                  <a:txBody>
                    <a:bodyPr/>
                    <a:lstStyle/>
                    <a:p>
                      <a:r>
                        <a:rPr lang="fr-FR" sz="1600" baseline="0" dirty="0" smtClean="0"/>
                        <a:t>#ABCDEF</a:t>
                      </a:r>
                      <a:endParaRPr lang="fr-FR" sz="1600" baseline="0" dirty="0"/>
                    </a:p>
                  </a:txBody>
                  <a:tcPr/>
                </a:tc>
              </a:tr>
              <a:tr h="364841">
                <a:tc>
                  <a:txBody>
                    <a:bodyPr/>
                    <a:lstStyle/>
                    <a:p>
                      <a:r>
                        <a:rPr lang="fr-FR" sz="1600" baseline="0" dirty="0" err="1" smtClean="0"/>
                        <a:t>borderRadius</a:t>
                      </a:r>
                      <a:endParaRPr lang="fr-FR" sz="1600" baseline="0" dirty="0"/>
                    </a:p>
                  </a:txBody>
                  <a:tcPr/>
                </a:tc>
                <a:tc>
                  <a:txBody>
                    <a:bodyPr/>
                    <a:lstStyle/>
                    <a:p>
                      <a:r>
                        <a:rPr lang="fr-FR" sz="1600" baseline="0" dirty="0" smtClean="0"/>
                        <a:t>Rayon</a:t>
                      </a:r>
                      <a:endParaRPr lang="fr-FR" sz="1600" baseline="0" dirty="0"/>
                    </a:p>
                  </a:txBody>
                  <a:tcPr/>
                </a:tc>
                <a:tc>
                  <a:txBody>
                    <a:bodyPr/>
                    <a:lstStyle/>
                    <a:p>
                      <a:r>
                        <a:rPr lang="fr-FR" sz="1600" baseline="0" dirty="0" smtClean="0"/>
                        <a:t>taille du rayon du bord arrondi</a:t>
                      </a:r>
                      <a:endParaRPr lang="fr-FR" sz="1600" baseline="0" dirty="0"/>
                    </a:p>
                  </a:txBody>
                  <a:tcPr/>
                </a:tc>
              </a:tr>
              <a:tr h="364841">
                <a:tc>
                  <a:txBody>
                    <a:bodyPr/>
                    <a:lstStyle/>
                    <a:p>
                      <a:r>
                        <a:rPr lang="fr-FR" sz="1600" baseline="0" dirty="0" err="1" smtClean="0"/>
                        <a:t>borderLeftStyle</a:t>
                      </a:r>
                      <a:endParaRPr lang="fr-FR" sz="1600" baseline="0" dirty="0"/>
                    </a:p>
                  </a:txBody>
                  <a:tcPr/>
                </a:tc>
                <a:tc>
                  <a:txBody>
                    <a:bodyPr/>
                    <a:lstStyle/>
                    <a:p>
                      <a:r>
                        <a:rPr lang="fr-FR" sz="1600" baseline="0" dirty="0" smtClean="0"/>
                        <a:t>Style de bordure</a:t>
                      </a:r>
                      <a:endParaRPr lang="fr-FR" sz="1600" baseline="0" dirty="0"/>
                    </a:p>
                  </a:txBody>
                  <a:tcPr/>
                </a:tc>
                <a:tc>
                  <a:txBody>
                    <a:bodyPr/>
                    <a:lstStyle/>
                    <a:p>
                      <a:r>
                        <a:rPr lang="fr-FR" sz="1600" baseline="0" dirty="0" err="1" smtClean="0"/>
                        <a:t>solid</a:t>
                      </a:r>
                      <a:r>
                        <a:rPr lang="fr-FR" sz="1600" baseline="0" dirty="0" smtClean="0"/>
                        <a:t>, </a:t>
                      </a:r>
                      <a:r>
                        <a:rPr lang="fr-FR" sz="1600" baseline="0" dirty="0" err="1" smtClean="0"/>
                        <a:t>dotted</a:t>
                      </a:r>
                      <a:r>
                        <a:rPr lang="fr-FR" sz="1600" baseline="0" dirty="0" smtClean="0"/>
                        <a:t>, ...</a:t>
                      </a:r>
                      <a:endParaRPr lang="fr-FR" sz="1600" baseline="0" dirty="0"/>
                    </a:p>
                  </a:txBody>
                  <a:tcPr/>
                </a:tc>
              </a:tr>
              <a:tr h="364841">
                <a:tc>
                  <a:txBody>
                    <a:bodyPr/>
                    <a:lstStyle/>
                    <a:p>
                      <a:r>
                        <a:rPr lang="fr-FR" sz="1600" baseline="0" dirty="0" smtClean="0"/>
                        <a:t>display</a:t>
                      </a:r>
                      <a:endParaRPr lang="fr-FR" sz="1600" baseline="0" dirty="0"/>
                    </a:p>
                  </a:txBody>
                  <a:tcPr/>
                </a:tc>
                <a:tc>
                  <a:txBody>
                    <a:bodyPr/>
                    <a:lstStyle/>
                    <a:p>
                      <a:r>
                        <a:rPr lang="fr-FR" sz="1600" baseline="0" dirty="0" smtClean="0"/>
                        <a:t>mode</a:t>
                      </a:r>
                      <a:endParaRPr lang="fr-FR" sz="1600" baseline="0" dirty="0"/>
                    </a:p>
                  </a:txBody>
                  <a:tcPr/>
                </a:tc>
                <a:tc>
                  <a:txBody>
                    <a:bodyPr/>
                    <a:lstStyle/>
                    <a:p>
                      <a:r>
                        <a:rPr lang="fr-FR" sz="1600" baseline="0" dirty="0" smtClean="0"/>
                        <a:t>none, block, </a:t>
                      </a:r>
                      <a:r>
                        <a:rPr lang="fr-FR" sz="1600" baseline="0" dirty="0" err="1" smtClean="0"/>
                        <a:t>inline</a:t>
                      </a:r>
                      <a:endParaRPr lang="fr-FR" sz="1600" baseline="0" dirty="0"/>
                    </a:p>
                  </a:txBody>
                  <a:tcPr/>
                </a:tc>
              </a:tr>
              <a:tr h="364841">
                <a:tc>
                  <a:txBody>
                    <a:bodyPr/>
                    <a:lstStyle/>
                    <a:p>
                      <a:r>
                        <a:rPr lang="fr-FR" sz="1600" baseline="0" dirty="0" smtClean="0"/>
                        <a:t>position</a:t>
                      </a:r>
                      <a:endParaRPr lang="fr-FR" sz="1600" baseline="0" dirty="0"/>
                    </a:p>
                  </a:txBody>
                  <a:tcPr/>
                </a:tc>
                <a:tc>
                  <a:txBody>
                    <a:bodyPr/>
                    <a:lstStyle/>
                    <a:p>
                      <a:r>
                        <a:rPr lang="fr-FR" sz="1600" baseline="0" dirty="0" smtClean="0"/>
                        <a:t>type de positionnement</a:t>
                      </a:r>
                      <a:endParaRPr lang="fr-FR" sz="1600" baseline="0" dirty="0"/>
                    </a:p>
                  </a:txBody>
                  <a:tcPr/>
                </a:tc>
                <a:tc>
                  <a:txBody>
                    <a:bodyPr/>
                    <a:lstStyle/>
                    <a:p>
                      <a:r>
                        <a:rPr lang="fr-FR" sz="1600" baseline="0" dirty="0" err="1" smtClean="0"/>
                        <a:t>fixed</a:t>
                      </a:r>
                      <a:r>
                        <a:rPr lang="fr-FR" sz="1600" baseline="0" dirty="0" smtClean="0"/>
                        <a:t>, relative, </a:t>
                      </a:r>
                      <a:r>
                        <a:rPr lang="fr-FR" sz="1600" baseline="0" dirty="0" err="1" smtClean="0"/>
                        <a:t>absolute</a:t>
                      </a:r>
                      <a:r>
                        <a:rPr lang="fr-FR" sz="1600" baseline="0" dirty="0" smtClean="0"/>
                        <a:t>, </a:t>
                      </a:r>
                      <a:r>
                        <a:rPr lang="fr-FR" sz="1600" baseline="0" dirty="0" err="1" smtClean="0"/>
                        <a:t>static</a:t>
                      </a:r>
                      <a:endParaRPr lang="fr-FR" sz="1600" baseline="0" dirty="0"/>
                    </a:p>
                  </a:txBody>
                  <a:tcPr/>
                </a:tc>
              </a:tr>
              <a:tr h="364841">
                <a:tc>
                  <a:txBody>
                    <a:bodyPr/>
                    <a:lstStyle/>
                    <a:p>
                      <a:r>
                        <a:rPr lang="fr-FR" sz="1600" baseline="0" dirty="0" smtClean="0"/>
                        <a:t>top</a:t>
                      </a:r>
                      <a:endParaRPr lang="fr-FR" sz="1600" baseline="0" dirty="0"/>
                    </a:p>
                  </a:txBody>
                  <a:tcPr/>
                </a:tc>
                <a:tc>
                  <a:txBody>
                    <a:bodyPr/>
                    <a:lstStyle/>
                    <a:p>
                      <a:r>
                        <a:rPr lang="fr-FR" sz="1600" baseline="0" dirty="0" smtClean="0"/>
                        <a:t>position</a:t>
                      </a:r>
                      <a:endParaRPr lang="fr-FR" sz="1600" baseline="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aseline="0" dirty="0" smtClean="0"/>
                        <a:t>valeur ou %</a:t>
                      </a:r>
                    </a:p>
                  </a:txBody>
                  <a:tcPr/>
                </a:tc>
              </a:tr>
              <a:tr h="364841">
                <a:tc>
                  <a:txBody>
                    <a:bodyPr/>
                    <a:lstStyle/>
                    <a:p>
                      <a:r>
                        <a:rPr lang="fr-FR" sz="1600" baseline="0" dirty="0" err="1" smtClean="0"/>
                        <a:t>visibility</a:t>
                      </a:r>
                      <a:endParaRPr lang="fr-FR" sz="1600" baseline="0" dirty="0"/>
                    </a:p>
                  </a:txBody>
                  <a:tcPr/>
                </a:tc>
                <a:tc>
                  <a:txBody>
                    <a:bodyPr/>
                    <a:lstStyle/>
                    <a:p>
                      <a:r>
                        <a:rPr lang="fr-FR" sz="1600" baseline="0" dirty="0" smtClean="0"/>
                        <a:t>visibilité</a:t>
                      </a:r>
                      <a:endParaRPr lang="fr-FR" sz="1600" baseline="0" dirty="0"/>
                    </a:p>
                  </a:txBody>
                  <a:tcPr/>
                </a:tc>
                <a:tc>
                  <a:txBody>
                    <a:bodyPr/>
                    <a:lstStyle/>
                    <a:p>
                      <a:r>
                        <a:rPr lang="en-US" sz="1600" dirty="0" smtClean="0"/>
                        <a:t>visible, hidden, collapse</a:t>
                      </a:r>
                      <a:endParaRPr lang="fr-FR" sz="1600" dirty="0"/>
                    </a:p>
                  </a:txBody>
                  <a:tcPr anchor="ctr"/>
                </a:tc>
              </a:tr>
              <a:tr h="364841">
                <a:tc>
                  <a:txBody>
                    <a:bodyPr/>
                    <a:lstStyle/>
                    <a:p>
                      <a:r>
                        <a:rPr lang="fr-FR" sz="1600" baseline="0" dirty="0" err="1" smtClean="0"/>
                        <a:t>width</a:t>
                      </a:r>
                      <a:endParaRPr lang="fr-FR" sz="1600" baseline="0" dirty="0"/>
                    </a:p>
                  </a:txBody>
                  <a:tcPr/>
                </a:tc>
                <a:tc>
                  <a:txBody>
                    <a:bodyPr/>
                    <a:lstStyle/>
                    <a:p>
                      <a:r>
                        <a:rPr lang="fr-FR" sz="1600" baseline="0" dirty="0" smtClean="0"/>
                        <a:t>largeur</a:t>
                      </a:r>
                      <a:endParaRPr lang="fr-FR" sz="1600" baseline="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aseline="0" dirty="0" smtClean="0"/>
                        <a:t>valeur ou %</a:t>
                      </a:r>
                    </a:p>
                  </a:txBody>
                  <a:tcPr/>
                </a:tc>
              </a:tr>
              <a:tr h="3648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aseline="0" dirty="0" err="1" smtClean="0"/>
                        <a:t>opacity</a:t>
                      </a:r>
                      <a:endParaRPr lang="fr-FR" sz="1600" baseline="0" dirty="0" smtClean="0"/>
                    </a:p>
                  </a:txBody>
                  <a:tcPr/>
                </a:tc>
                <a:tc>
                  <a:txBody>
                    <a:bodyPr/>
                    <a:lstStyle/>
                    <a:p>
                      <a:r>
                        <a:rPr lang="fr-FR" sz="1600" baseline="0" dirty="0" smtClean="0"/>
                        <a:t>opacité</a:t>
                      </a:r>
                      <a:endParaRPr lang="fr-FR" sz="1600" baseline="0" dirty="0"/>
                    </a:p>
                  </a:txBody>
                  <a:tcPr/>
                </a:tc>
                <a:tc>
                  <a:txBody>
                    <a:bodyPr/>
                    <a:lstStyle/>
                    <a:p>
                      <a:r>
                        <a:rPr lang="fr-FR" sz="1600" baseline="0" dirty="0" smtClean="0"/>
                        <a:t>valeur de 0 (transparent) à 1 (opaque)</a:t>
                      </a:r>
                      <a:endParaRPr lang="fr-FR" sz="1600" baseline="0" dirty="0"/>
                    </a:p>
                  </a:txBody>
                  <a:tcPr/>
                </a:tc>
              </a:tr>
              <a:tr h="3648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aseline="0" dirty="0" err="1" smtClean="0"/>
                        <a:t>paddingBottom</a:t>
                      </a:r>
                      <a:endParaRPr lang="fr-FR" sz="1600" baseline="0" dirty="0" smtClean="0"/>
                    </a:p>
                  </a:txBody>
                  <a:tcPr/>
                </a:tc>
                <a:tc>
                  <a:txBody>
                    <a:bodyPr/>
                    <a:lstStyle/>
                    <a:p>
                      <a:r>
                        <a:rPr lang="fr-FR" sz="1600" baseline="0" dirty="0" smtClean="0"/>
                        <a:t>Marge du bas</a:t>
                      </a:r>
                      <a:endParaRPr lang="fr-FR" sz="1600" baseline="0" dirty="0"/>
                    </a:p>
                  </a:txBody>
                  <a:tcPr/>
                </a:tc>
                <a:tc>
                  <a:txBody>
                    <a:bodyPr/>
                    <a:lstStyle/>
                    <a:p>
                      <a:r>
                        <a:rPr lang="fr-FR" sz="1600" baseline="0" dirty="0" smtClean="0"/>
                        <a:t>valeur ou %</a:t>
                      </a:r>
                      <a:endParaRPr lang="fr-FR" sz="1600" baseline="0" dirty="0"/>
                    </a:p>
                  </a:txBody>
                  <a:tcPr/>
                </a:tc>
              </a:tr>
              <a:tr h="364841">
                <a:tc>
                  <a:txBody>
                    <a:bodyPr/>
                    <a:lstStyle/>
                    <a:p>
                      <a:r>
                        <a:rPr lang="fr-FR" sz="1600" baseline="0" dirty="0" err="1" smtClean="0"/>
                        <a:t>paddingTop</a:t>
                      </a:r>
                      <a:endParaRPr lang="fr-FR" sz="1600" baseline="0" dirty="0"/>
                    </a:p>
                  </a:txBody>
                  <a:tcPr/>
                </a:tc>
                <a:tc>
                  <a:txBody>
                    <a:bodyPr/>
                    <a:lstStyle/>
                    <a:p>
                      <a:r>
                        <a:rPr lang="fr-FR" sz="1600" baseline="0" dirty="0" smtClean="0"/>
                        <a:t>Marge du haut</a:t>
                      </a:r>
                      <a:endParaRPr lang="fr-FR" sz="1600" baseline="0" dirty="0"/>
                    </a:p>
                  </a:txBody>
                  <a:tcPr/>
                </a:tc>
                <a:tc>
                  <a:txBody>
                    <a:bodyPr/>
                    <a:lstStyle/>
                    <a:p>
                      <a:r>
                        <a:rPr lang="fr-FR" sz="1600" baseline="0" dirty="0" smtClean="0"/>
                        <a:t>valeur ou %</a:t>
                      </a:r>
                      <a:endParaRPr lang="fr-FR" sz="1600" baseline="0" dirty="0"/>
                    </a:p>
                  </a:txBody>
                  <a:tcPr/>
                </a:tc>
              </a:tr>
              <a:tr h="364841">
                <a:tc>
                  <a:txBody>
                    <a:bodyPr/>
                    <a:lstStyle/>
                    <a:p>
                      <a:r>
                        <a:rPr lang="fr-FR" sz="1600" baseline="0" dirty="0" err="1" smtClean="0"/>
                        <a:t>paddingLeft</a:t>
                      </a:r>
                      <a:endParaRPr lang="fr-FR" sz="1600" baseline="0" dirty="0"/>
                    </a:p>
                  </a:txBody>
                  <a:tcPr/>
                </a:tc>
                <a:tc>
                  <a:txBody>
                    <a:bodyPr/>
                    <a:lstStyle/>
                    <a:p>
                      <a:r>
                        <a:rPr lang="fr-FR" sz="1600" baseline="0" dirty="0" smtClean="0"/>
                        <a:t>Marge gauche</a:t>
                      </a:r>
                      <a:endParaRPr lang="fr-FR" sz="1600" baseline="0" dirty="0"/>
                    </a:p>
                  </a:txBody>
                  <a:tcPr/>
                </a:tc>
                <a:tc>
                  <a:txBody>
                    <a:bodyPr/>
                    <a:lstStyle/>
                    <a:p>
                      <a:r>
                        <a:rPr lang="fr-FR" sz="1600" baseline="0" dirty="0" smtClean="0"/>
                        <a:t>valeur ou %</a:t>
                      </a:r>
                      <a:endParaRPr lang="fr-FR" sz="1600" baseline="0" dirty="0"/>
                    </a:p>
                  </a:txBody>
                  <a:tcPr/>
                </a:tc>
              </a:tr>
              <a:tr h="364841">
                <a:tc>
                  <a:txBody>
                    <a:bodyPr/>
                    <a:lstStyle/>
                    <a:p>
                      <a:r>
                        <a:rPr lang="fr-FR" sz="1600" baseline="0" dirty="0" err="1" smtClean="0"/>
                        <a:t>paddingRight</a:t>
                      </a:r>
                      <a:endParaRPr lang="fr-FR" sz="1600" baseline="0" dirty="0"/>
                    </a:p>
                  </a:txBody>
                  <a:tcPr/>
                </a:tc>
                <a:tc>
                  <a:txBody>
                    <a:bodyPr/>
                    <a:lstStyle/>
                    <a:p>
                      <a:r>
                        <a:rPr lang="fr-FR" sz="1600" baseline="0" dirty="0" smtClean="0"/>
                        <a:t>Marge droite</a:t>
                      </a:r>
                      <a:endParaRPr lang="fr-FR" sz="1600" baseline="0" dirty="0"/>
                    </a:p>
                  </a:txBody>
                  <a:tcPr/>
                </a:tc>
                <a:tc>
                  <a:txBody>
                    <a:bodyPr/>
                    <a:lstStyle/>
                    <a:p>
                      <a:r>
                        <a:rPr lang="fr-FR" sz="1600" baseline="0" dirty="0" smtClean="0"/>
                        <a:t>valeur ou %</a:t>
                      </a:r>
                      <a:endParaRPr lang="fr-FR" sz="1600" baseline="0" dirty="0"/>
                    </a:p>
                  </a:txBody>
                  <a:tcPr/>
                </a:tc>
              </a:tr>
            </a:tbl>
          </a:graphicData>
        </a:graphic>
      </p:graphicFrame>
    </p:spTree>
    <p:extLst>
      <p:ext uri="{BB962C8B-B14F-4D97-AF65-F5344CB8AC3E}">
        <p14:creationId xmlns:p14="http://schemas.microsoft.com/office/powerpoint/2010/main" val="3721166890"/>
      </p:ext>
    </p:extLst>
  </p:cSld>
  <p:clrMapOvr>
    <a:masterClrMapping/>
  </p:clrMapOvr>
  <p:transition spd="slow">
    <p:wipe dir="d"/>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exercice 23</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accent2">
                    <a:lumMod val="75000"/>
                  </a:schemeClr>
                </a:solidFill>
              </a:rPr>
              <a:t>gestion des évènements</a:t>
            </a:r>
            <a:endParaRPr lang="fr-FR" sz="3100" b="1" dirty="0">
              <a:solidFill>
                <a:schemeClr val="accent2">
                  <a:lumMod val="75000"/>
                </a:schemeClr>
              </a:solidFill>
            </a:endParaRPr>
          </a:p>
        </p:txBody>
      </p:sp>
      <p:sp>
        <p:nvSpPr>
          <p:cNvPr id="5" name="ZoneTexte 4"/>
          <p:cNvSpPr txBox="1"/>
          <p:nvPr/>
        </p:nvSpPr>
        <p:spPr>
          <a:xfrm>
            <a:off x="827584" y="1412776"/>
            <a:ext cx="8064896" cy="3416320"/>
          </a:xfrm>
          <a:prstGeom prst="rect">
            <a:avLst/>
          </a:prstGeom>
          <a:noFill/>
        </p:spPr>
        <p:txBody>
          <a:bodyPr wrap="square" rtlCol="0">
            <a:spAutoFit/>
          </a:bodyPr>
          <a:lstStyle/>
          <a:p>
            <a:endParaRPr lang="fr-FR" dirty="0" smtClean="0"/>
          </a:p>
          <a:p>
            <a:r>
              <a:rPr lang="fr-FR" dirty="0" smtClean="0"/>
              <a:t>1 / charger le fichier ex23.html</a:t>
            </a:r>
          </a:p>
          <a:p>
            <a:endParaRPr lang="fr-FR" dirty="0"/>
          </a:p>
          <a:p>
            <a:r>
              <a:rPr lang="fr-FR" dirty="0" smtClean="0"/>
              <a:t>2 / modifiez la page de façon à ce que :</a:t>
            </a:r>
          </a:p>
          <a:p>
            <a:r>
              <a:rPr lang="fr-FR" dirty="0" smtClean="0"/>
              <a:t>a) lorsque j'enfonce une touche du clavier, la couleur du fond de la zone de saisie du texte soit jaune,</a:t>
            </a:r>
          </a:p>
          <a:p>
            <a:r>
              <a:rPr lang="fr-FR" dirty="0" smtClean="0"/>
              <a:t>b)</a:t>
            </a:r>
            <a:r>
              <a:rPr lang="fr-FR" dirty="0"/>
              <a:t> lorsque j'enfonce une touche du clavier, </a:t>
            </a:r>
            <a:r>
              <a:rPr lang="fr-FR" dirty="0" smtClean="0"/>
              <a:t>la police de la légende ait une taille de 20px,</a:t>
            </a:r>
          </a:p>
          <a:p>
            <a:r>
              <a:rPr lang="fr-FR" dirty="0" smtClean="0"/>
              <a:t>c) </a:t>
            </a:r>
            <a:r>
              <a:rPr lang="fr-FR" dirty="0"/>
              <a:t>lorsque </a:t>
            </a:r>
            <a:r>
              <a:rPr lang="fr-FR" dirty="0" smtClean="0"/>
              <a:t>je relâche </a:t>
            </a:r>
            <a:r>
              <a:rPr lang="fr-FR" dirty="0"/>
              <a:t>une touche du clavier, la couleur du fond de la zone de saisie du texte soit </a:t>
            </a:r>
            <a:r>
              <a:rPr lang="fr-FR" dirty="0" smtClean="0"/>
              <a:t>verte,</a:t>
            </a:r>
          </a:p>
          <a:p>
            <a:r>
              <a:rPr lang="fr-FR" dirty="0" smtClean="0"/>
              <a:t>d) lorsque je clique en dehors de la zone de saisie, </a:t>
            </a:r>
            <a:r>
              <a:rPr lang="fr-FR" dirty="0"/>
              <a:t>la couleur du fond de la zone de saisie du texte soit </a:t>
            </a:r>
            <a:r>
              <a:rPr lang="fr-FR" dirty="0" smtClean="0"/>
              <a:t>blanche,</a:t>
            </a:r>
            <a:endParaRPr lang="fr-FR" dirty="0"/>
          </a:p>
        </p:txBody>
      </p:sp>
    </p:spTree>
    <p:extLst>
      <p:ext uri="{BB962C8B-B14F-4D97-AF65-F5344CB8AC3E}">
        <p14:creationId xmlns:p14="http://schemas.microsoft.com/office/powerpoint/2010/main" val="458368730"/>
      </p:ext>
    </p:extLst>
  </p:cSld>
  <p:clrMapOvr>
    <a:masterClrMapping/>
  </p:clrMapOvr>
  <p:transition spd="slow">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a:t>É</a:t>
            </a:r>
            <a:r>
              <a:rPr lang="fr-FR" sz="4000" b="1" i="1" dirty="0" smtClean="0"/>
              <a:t>crire un programme en Javascript</a:t>
            </a:r>
            <a:endParaRPr lang="fr-FR" sz="4000" b="1" dirty="0">
              <a:solidFill>
                <a:schemeClr val="accent2">
                  <a:lumMod val="75000"/>
                </a:scheme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861048"/>
            <a:ext cx="6962775"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140968"/>
            <a:ext cx="6200775"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314575"/>
            <a:ext cx="54673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93" y="607327"/>
            <a:ext cx="5514975"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6963" y="126271"/>
            <a:ext cx="4800600" cy="231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4627333"/>
      </p:ext>
    </p:extLst>
  </p:cSld>
  <p:clrMapOvr>
    <a:masterClrMapping/>
  </p:clrMapOvr>
  <p:transition spd="slow">
    <p:wipe dir="d"/>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69632"/>
            <a:ext cx="8077200" cy="567080"/>
          </a:xfrm>
        </p:spPr>
        <p:txBody>
          <a:bodyPr>
            <a:normAutofit fontScale="90000"/>
          </a:bodyPr>
          <a:lstStyle/>
          <a:p>
            <a:r>
              <a:rPr lang="fr-FR" sz="4000" b="1" i="1" dirty="0" smtClean="0"/>
              <a:t>exercice 23 corrigé </a:t>
            </a:r>
            <a:r>
              <a:rPr lang="fr-FR" sz="3100" b="1" i="1" dirty="0" smtClean="0">
                <a:solidFill>
                  <a:schemeClr val="accent2">
                    <a:lumMod val="75000"/>
                  </a:schemeClr>
                </a:solidFill>
              </a:rPr>
              <a:t>gestion des évènements</a:t>
            </a:r>
            <a:endParaRPr lang="fr-FR" sz="3100" b="1" dirty="0">
              <a:solidFill>
                <a:schemeClr val="accent2">
                  <a:lumMod val="75000"/>
                </a:schemeClr>
              </a:solidFill>
            </a:endParaRPr>
          </a:p>
        </p:txBody>
      </p:sp>
      <p:sp>
        <p:nvSpPr>
          <p:cNvPr id="5" name="ZoneTexte 4"/>
          <p:cNvSpPr txBox="1"/>
          <p:nvPr/>
        </p:nvSpPr>
        <p:spPr>
          <a:xfrm>
            <a:off x="827584" y="908720"/>
            <a:ext cx="8064896" cy="5755422"/>
          </a:xfrm>
          <a:prstGeom prst="rect">
            <a:avLst/>
          </a:prstGeom>
          <a:noFill/>
        </p:spPr>
        <p:txBody>
          <a:bodyPr wrap="square" rtlCol="0">
            <a:spAutoFit/>
          </a:bodyPr>
          <a:lstStyle/>
          <a:p>
            <a:r>
              <a:rPr lang="fr-FR" sz="1600" dirty="0"/>
              <a:t>&lt;script type="</a:t>
            </a:r>
            <a:r>
              <a:rPr lang="fr-FR" sz="1600" dirty="0" err="1"/>
              <a:t>text</a:t>
            </a:r>
            <a:r>
              <a:rPr lang="fr-FR" sz="1600" dirty="0"/>
              <a:t>/javascript"&gt;</a:t>
            </a:r>
          </a:p>
          <a:p>
            <a:r>
              <a:rPr lang="fr-FR" sz="1600" dirty="0" err="1"/>
              <a:t>function</a:t>
            </a:r>
            <a:r>
              <a:rPr lang="fr-FR" sz="1600" dirty="0"/>
              <a:t> pale</a:t>
            </a:r>
            <a:r>
              <a:rPr lang="fr-FR" sz="1600" dirty="0" smtClean="0"/>
              <a:t>() {</a:t>
            </a:r>
            <a:endParaRPr lang="fr-FR" sz="1600" dirty="0"/>
          </a:p>
          <a:p>
            <a:r>
              <a:rPr lang="fr-FR" sz="1600" dirty="0"/>
              <a:t>var </a:t>
            </a:r>
            <a:r>
              <a:rPr lang="fr-FR" sz="1600" dirty="0" err="1"/>
              <a:t>obj</a:t>
            </a:r>
            <a:r>
              <a:rPr lang="fr-FR" sz="1600" dirty="0"/>
              <a:t> = </a:t>
            </a:r>
            <a:r>
              <a:rPr lang="fr-FR" sz="1600" dirty="0" err="1"/>
              <a:t>document.getElementById</a:t>
            </a:r>
            <a:r>
              <a:rPr lang="fr-FR" sz="1600" dirty="0"/>
              <a:t>("texte");</a:t>
            </a:r>
          </a:p>
          <a:p>
            <a:r>
              <a:rPr lang="fr-FR" sz="1600" dirty="0"/>
              <a:t>var obj2 = </a:t>
            </a:r>
            <a:r>
              <a:rPr lang="fr-FR" sz="1600" dirty="0" err="1"/>
              <a:t>document.getElementById</a:t>
            </a:r>
            <a:r>
              <a:rPr lang="fr-FR" sz="1600" dirty="0"/>
              <a:t>("</a:t>
            </a:r>
            <a:r>
              <a:rPr lang="fr-FR" sz="1600" dirty="0" err="1"/>
              <a:t>entree</a:t>
            </a:r>
            <a:r>
              <a:rPr lang="fr-FR" sz="1600" dirty="0"/>
              <a:t>");</a:t>
            </a:r>
          </a:p>
          <a:p>
            <a:r>
              <a:rPr lang="fr-FR" sz="1600" dirty="0" err="1"/>
              <a:t>obj.style.fontSize</a:t>
            </a:r>
            <a:r>
              <a:rPr lang="fr-FR" sz="1600" dirty="0"/>
              <a:t> ="20px";</a:t>
            </a:r>
          </a:p>
          <a:p>
            <a:r>
              <a:rPr lang="fr-FR" sz="1600" dirty="0"/>
              <a:t>obj2.style.backgroundColor = "#f1eead";</a:t>
            </a:r>
          </a:p>
          <a:p>
            <a:r>
              <a:rPr lang="fr-FR" sz="1600" dirty="0"/>
              <a:t>}</a:t>
            </a:r>
          </a:p>
          <a:p>
            <a:r>
              <a:rPr lang="fr-FR" sz="1600" dirty="0" err="1"/>
              <a:t>function</a:t>
            </a:r>
            <a:r>
              <a:rPr lang="fr-FR" sz="1600" dirty="0"/>
              <a:t> up</a:t>
            </a:r>
            <a:r>
              <a:rPr lang="fr-FR" sz="1600" dirty="0" smtClean="0"/>
              <a:t>() {</a:t>
            </a:r>
            <a:endParaRPr lang="fr-FR" sz="1600" dirty="0"/>
          </a:p>
          <a:p>
            <a:r>
              <a:rPr lang="fr-FR" sz="1600" dirty="0"/>
              <a:t>var obj2 = </a:t>
            </a:r>
            <a:r>
              <a:rPr lang="fr-FR" sz="1600" dirty="0" err="1"/>
              <a:t>document.getElementById</a:t>
            </a:r>
            <a:r>
              <a:rPr lang="fr-FR" sz="1600" dirty="0"/>
              <a:t>("</a:t>
            </a:r>
            <a:r>
              <a:rPr lang="fr-FR" sz="1600" dirty="0" err="1"/>
              <a:t>entree</a:t>
            </a:r>
            <a:r>
              <a:rPr lang="fr-FR" sz="1600" dirty="0"/>
              <a:t>");</a:t>
            </a:r>
          </a:p>
          <a:p>
            <a:r>
              <a:rPr lang="fr-FR" sz="1600" dirty="0"/>
              <a:t>obj2.style.backgroundColor = "#c0f1ad";</a:t>
            </a:r>
          </a:p>
          <a:p>
            <a:r>
              <a:rPr lang="fr-FR" sz="1600" dirty="0"/>
              <a:t>}</a:t>
            </a:r>
          </a:p>
          <a:p>
            <a:r>
              <a:rPr lang="fr-FR" sz="1600" dirty="0" err="1"/>
              <a:t>function</a:t>
            </a:r>
            <a:r>
              <a:rPr lang="fr-FR" sz="1600" dirty="0"/>
              <a:t> blanc</a:t>
            </a:r>
            <a:r>
              <a:rPr lang="fr-FR" sz="1600" dirty="0" smtClean="0"/>
              <a:t>() {</a:t>
            </a:r>
            <a:endParaRPr lang="fr-FR" sz="1600" dirty="0"/>
          </a:p>
          <a:p>
            <a:r>
              <a:rPr lang="fr-FR" sz="1600" dirty="0"/>
              <a:t>var obj2 = </a:t>
            </a:r>
            <a:r>
              <a:rPr lang="fr-FR" sz="1600" dirty="0" err="1"/>
              <a:t>document.getElementById</a:t>
            </a:r>
            <a:r>
              <a:rPr lang="fr-FR" sz="1600" dirty="0"/>
              <a:t>("</a:t>
            </a:r>
            <a:r>
              <a:rPr lang="fr-FR" sz="1600" dirty="0" err="1"/>
              <a:t>entree</a:t>
            </a:r>
            <a:r>
              <a:rPr lang="fr-FR" sz="1600" dirty="0"/>
              <a:t>");</a:t>
            </a:r>
          </a:p>
          <a:p>
            <a:r>
              <a:rPr lang="fr-FR" sz="1600" dirty="0"/>
              <a:t>obj2.style.backgroundColor = "#FFFFFF";</a:t>
            </a:r>
          </a:p>
          <a:p>
            <a:r>
              <a:rPr lang="fr-FR" sz="1600" dirty="0"/>
              <a:t>}</a:t>
            </a:r>
          </a:p>
          <a:p>
            <a:r>
              <a:rPr lang="fr-FR" sz="1600" dirty="0"/>
              <a:t>&lt;/script&gt;</a:t>
            </a:r>
          </a:p>
          <a:p>
            <a:r>
              <a:rPr lang="fr-FR" sz="1600" dirty="0"/>
              <a:t>&lt;/</a:t>
            </a:r>
            <a:r>
              <a:rPr lang="fr-FR" sz="1600" dirty="0" err="1"/>
              <a:t>head</a:t>
            </a:r>
            <a:r>
              <a:rPr lang="fr-FR" sz="1600" dirty="0"/>
              <a:t>&gt;</a:t>
            </a:r>
          </a:p>
          <a:p>
            <a:r>
              <a:rPr lang="fr-FR" sz="1600" dirty="0"/>
              <a:t>&lt;body&gt;</a:t>
            </a:r>
          </a:p>
          <a:p>
            <a:r>
              <a:rPr lang="fr-FR" sz="1600" dirty="0"/>
              <a:t>&lt;</a:t>
            </a:r>
            <a:r>
              <a:rPr lang="fr-FR" sz="1600" dirty="0" err="1"/>
              <a:t>form</a:t>
            </a:r>
            <a:r>
              <a:rPr lang="fr-FR" sz="1600" dirty="0"/>
              <a:t>&gt;</a:t>
            </a:r>
          </a:p>
          <a:p>
            <a:r>
              <a:rPr lang="fr-FR" sz="1600" dirty="0"/>
              <a:t>&lt;p id="texte"&gt;Entrez la ville :&lt;/p&gt;</a:t>
            </a:r>
          </a:p>
          <a:p>
            <a:r>
              <a:rPr lang="fr-FR" sz="1600" dirty="0"/>
              <a:t>&lt;input type="</a:t>
            </a:r>
            <a:r>
              <a:rPr lang="fr-FR" sz="1600" dirty="0" err="1"/>
              <a:t>text</a:t>
            </a:r>
            <a:r>
              <a:rPr lang="fr-FR" sz="1600" dirty="0"/>
              <a:t>" id="</a:t>
            </a:r>
            <a:r>
              <a:rPr lang="fr-FR" sz="1600" dirty="0" err="1"/>
              <a:t>entree</a:t>
            </a:r>
            <a:r>
              <a:rPr lang="fr-FR" sz="1600" dirty="0"/>
              <a:t>" value="" </a:t>
            </a:r>
            <a:r>
              <a:rPr lang="fr-FR" sz="1600" dirty="0" err="1"/>
              <a:t>onkeydown</a:t>
            </a:r>
            <a:r>
              <a:rPr lang="fr-FR" sz="1600" dirty="0"/>
              <a:t>="pale()" </a:t>
            </a:r>
            <a:r>
              <a:rPr lang="fr-FR" sz="1600" dirty="0" err="1"/>
              <a:t>onkeyup</a:t>
            </a:r>
            <a:r>
              <a:rPr lang="fr-FR" sz="1600" dirty="0"/>
              <a:t>="up()" </a:t>
            </a:r>
            <a:r>
              <a:rPr lang="fr-FR" sz="1600" dirty="0" err="1"/>
              <a:t>onblur</a:t>
            </a:r>
            <a:r>
              <a:rPr lang="fr-FR" sz="1600" dirty="0"/>
              <a:t>="blanc()"/&gt;</a:t>
            </a:r>
          </a:p>
          <a:p>
            <a:r>
              <a:rPr lang="fr-FR" sz="1600" dirty="0"/>
              <a:t>&lt;/</a:t>
            </a:r>
            <a:r>
              <a:rPr lang="fr-FR" sz="1600" dirty="0" err="1"/>
              <a:t>form</a:t>
            </a:r>
            <a:r>
              <a:rPr lang="fr-FR" sz="1600" dirty="0"/>
              <a:t>&gt;</a:t>
            </a:r>
          </a:p>
        </p:txBody>
      </p:sp>
    </p:spTree>
    <p:extLst>
      <p:ext uri="{BB962C8B-B14F-4D97-AF65-F5344CB8AC3E}">
        <p14:creationId xmlns:p14="http://schemas.microsoft.com/office/powerpoint/2010/main" val="3446496065"/>
      </p:ext>
    </p:extLst>
  </p:cSld>
  <p:clrMapOvr>
    <a:masterClrMapping/>
  </p:clrMapOvr>
  <p:transition spd="slow">
    <p:wipe dir="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Propriété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err="1" smtClean="0">
                <a:solidFill>
                  <a:schemeClr val="accent2">
                    <a:lumMod val="75000"/>
                  </a:schemeClr>
                </a:solidFill>
              </a:rPr>
              <a:t>length</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560840" cy="3447098"/>
          </a:xfrm>
          <a:prstGeom prst="rect">
            <a:avLst/>
          </a:prstGeom>
          <a:noFill/>
        </p:spPr>
        <p:txBody>
          <a:bodyPr wrap="square" rtlCol="0">
            <a:spAutoFit/>
          </a:bodyPr>
          <a:lstStyle/>
          <a:p>
            <a:r>
              <a:rPr lang="fr-FR" b="1" i="1" dirty="0" err="1" smtClean="0">
                <a:solidFill>
                  <a:schemeClr val="accent2">
                    <a:lumMod val="75000"/>
                  </a:schemeClr>
                </a:solidFill>
              </a:rPr>
              <a:t>length</a:t>
            </a:r>
            <a:endParaRPr lang="fr-FR" b="1" i="1" dirty="0" smtClean="0">
              <a:solidFill>
                <a:schemeClr val="accent2">
                  <a:lumMod val="75000"/>
                </a:schemeClr>
              </a:solidFill>
            </a:endParaRPr>
          </a:p>
          <a:p>
            <a:endParaRPr lang="fr-FR" b="1" dirty="0" smtClean="0"/>
          </a:p>
          <a:p>
            <a:r>
              <a:rPr lang="fr-FR" dirty="0" smtClean="0"/>
              <a:t>Retourne le nombre de caractères d'une chaîne :</a:t>
            </a:r>
          </a:p>
          <a:p>
            <a:endParaRPr lang="fr-FR" dirty="0"/>
          </a:p>
          <a:p>
            <a:r>
              <a:rPr lang="fr-FR" dirty="0" smtClean="0"/>
              <a:t>exemple :</a:t>
            </a:r>
          </a:p>
          <a:p>
            <a:r>
              <a:rPr lang="fr-FR" dirty="0" smtClean="0"/>
              <a:t>var chaine = "Limoges";</a:t>
            </a:r>
          </a:p>
          <a:p>
            <a:r>
              <a:rPr lang="fr-FR" dirty="0" smtClean="0"/>
              <a:t>var  x = </a:t>
            </a:r>
            <a:r>
              <a:rPr lang="fr-FR" dirty="0" err="1" smtClean="0"/>
              <a:t>chaine.length</a:t>
            </a:r>
            <a:r>
              <a:rPr lang="fr-FR" dirty="0" smtClean="0"/>
              <a:t>;</a:t>
            </a:r>
          </a:p>
          <a:p>
            <a:r>
              <a:rPr lang="fr-FR" dirty="0" err="1" smtClean="0"/>
              <a:t>alert</a:t>
            </a:r>
            <a:r>
              <a:rPr lang="fr-FR" dirty="0" smtClean="0"/>
              <a:t> (x);				// affiche 7</a:t>
            </a:r>
          </a:p>
          <a:p>
            <a:endParaRPr lang="fr-FR" dirty="0"/>
          </a:p>
          <a:p>
            <a:r>
              <a:rPr lang="fr-FR" sz="2800" dirty="0" smtClean="0"/>
              <a:t>Attention : ce n'est pas une fonction : </a:t>
            </a:r>
          </a:p>
          <a:p>
            <a:r>
              <a:rPr lang="fr-FR" sz="2800" dirty="0" smtClean="0"/>
              <a:t>donc pas de parenthèses derrière </a:t>
            </a:r>
            <a:r>
              <a:rPr lang="fr-FR" sz="2800" b="1" dirty="0" err="1" smtClean="0">
                <a:solidFill>
                  <a:srgbClr val="C00000"/>
                </a:solidFill>
              </a:rPr>
              <a:t>length</a:t>
            </a:r>
            <a:endParaRPr lang="fr-FR" sz="2800" b="1" dirty="0">
              <a:solidFill>
                <a:srgbClr val="C00000"/>
              </a:solidFill>
            </a:endParaRPr>
          </a:p>
        </p:txBody>
      </p:sp>
    </p:spTree>
    <p:extLst>
      <p:ext uri="{BB962C8B-B14F-4D97-AF65-F5344CB8AC3E}">
        <p14:creationId xmlns:p14="http://schemas.microsoft.com/office/powerpoint/2010/main" val="1164018616"/>
      </p:ext>
    </p:extLst>
  </p:cSld>
  <p:clrMapOvr>
    <a:masterClrMapping/>
  </p:clrMapOvr>
  <p:transition spd="slow">
    <p:wipe di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err="1">
                <a:solidFill>
                  <a:schemeClr val="accent2">
                    <a:lumMod val="75000"/>
                  </a:schemeClr>
                </a:solidFill>
              </a:rPr>
              <a:t>toLowerCase</a:t>
            </a:r>
            <a:r>
              <a:rPr lang="fr-FR" sz="2800" b="1" i="1" dirty="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560840" cy="2308324"/>
          </a:xfrm>
          <a:prstGeom prst="rect">
            <a:avLst/>
          </a:prstGeom>
          <a:noFill/>
        </p:spPr>
        <p:txBody>
          <a:bodyPr wrap="square" rtlCol="0">
            <a:spAutoFit/>
          </a:bodyPr>
          <a:lstStyle/>
          <a:p>
            <a:r>
              <a:rPr lang="fr-FR" b="1" i="1" dirty="0" err="1" smtClean="0">
                <a:solidFill>
                  <a:schemeClr val="accent2">
                    <a:lumMod val="75000"/>
                  </a:schemeClr>
                </a:solidFill>
              </a:rPr>
              <a:t>toLowerCase</a:t>
            </a:r>
            <a:r>
              <a:rPr lang="fr-FR" b="1" i="1" dirty="0" smtClean="0">
                <a:solidFill>
                  <a:schemeClr val="accent2">
                    <a:lumMod val="75000"/>
                  </a:schemeClr>
                </a:solidFill>
              </a:rPr>
              <a:t>() </a:t>
            </a:r>
          </a:p>
          <a:p>
            <a:endParaRPr lang="fr-FR" b="1" dirty="0" smtClean="0"/>
          </a:p>
          <a:p>
            <a:r>
              <a:rPr lang="fr-FR" dirty="0" smtClean="0"/>
              <a:t>Retourne la chaine en minuscules,</a:t>
            </a:r>
          </a:p>
          <a:p>
            <a:endParaRPr lang="fr-FR" dirty="0"/>
          </a:p>
          <a:p>
            <a:r>
              <a:rPr lang="fr-FR" dirty="0" smtClean="0"/>
              <a:t>exemple :</a:t>
            </a:r>
          </a:p>
          <a:p>
            <a:r>
              <a:rPr lang="fr-FR" dirty="0" smtClean="0"/>
              <a:t>var chaine = "Limoges";</a:t>
            </a:r>
          </a:p>
          <a:p>
            <a:r>
              <a:rPr lang="fr-FR" dirty="0" smtClean="0"/>
              <a:t>var  x = </a:t>
            </a:r>
            <a:r>
              <a:rPr lang="fr-FR" dirty="0" err="1" smtClean="0"/>
              <a:t>chaine.toLowerCase</a:t>
            </a:r>
            <a:r>
              <a:rPr lang="fr-FR" dirty="0" smtClean="0"/>
              <a:t>();</a:t>
            </a:r>
          </a:p>
          <a:p>
            <a:r>
              <a:rPr lang="fr-FR" dirty="0" err="1" smtClean="0"/>
              <a:t>alert</a:t>
            </a:r>
            <a:r>
              <a:rPr lang="fr-FR" dirty="0" smtClean="0"/>
              <a:t> (x);				// affiche limoges</a:t>
            </a:r>
            <a:endParaRPr lang="fr-FR" dirty="0"/>
          </a:p>
        </p:txBody>
      </p:sp>
    </p:spTree>
    <p:extLst>
      <p:ext uri="{BB962C8B-B14F-4D97-AF65-F5344CB8AC3E}">
        <p14:creationId xmlns:p14="http://schemas.microsoft.com/office/powerpoint/2010/main" val="2498329338"/>
      </p:ext>
    </p:extLst>
  </p:cSld>
  <p:clrMapOvr>
    <a:masterClrMapping/>
  </p:clrMapOvr>
  <p:transition spd="slow">
    <p:wipe dir="d"/>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2800" b="1" i="1" dirty="0" err="1" smtClean="0">
                <a:solidFill>
                  <a:schemeClr val="accent2">
                    <a:lumMod val="75000"/>
                  </a:schemeClr>
                </a:solidFill>
              </a:rPr>
              <a:t>toUpperCase</a:t>
            </a:r>
            <a:r>
              <a:rPr lang="fr-FR" sz="2800" b="1" i="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560840" cy="2308324"/>
          </a:xfrm>
          <a:prstGeom prst="rect">
            <a:avLst/>
          </a:prstGeom>
          <a:noFill/>
        </p:spPr>
        <p:txBody>
          <a:bodyPr wrap="square" rtlCol="0">
            <a:spAutoFit/>
          </a:bodyPr>
          <a:lstStyle/>
          <a:p>
            <a:r>
              <a:rPr lang="fr-FR" b="1" i="1" dirty="0" err="1" smtClean="0">
                <a:solidFill>
                  <a:schemeClr val="accent2">
                    <a:lumMod val="75000"/>
                  </a:schemeClr>
                </a:solidFill>
              </a:rPr>
              <a:t>toUpperCase</a:t>
            </a:r>
            <a:r>
              <a:rPr lang="fr-FR" b="1" i="1" dirty="0" smtClean="0">
                <a:solidFill>
                  <a:schemeClr val="accent2">
                    <a:lumMod val="75000"/>
                  </a:schemeClr>
                </a:solidFill>
              </a:rPr>
              <a:t>() </a:t>
            </a:r>
          </a:p>
          <a:p>
            <a:endParaRPr lang="fr-FR" b="1" dirty="0" smtClean="0"/>
          </a:p>
          <a:p>
            <a:r>
              <a:rPr lang="fr-FR" dirty="0" smtClean="0"/>
              <a:t>Retourne la chaine en majuscules,</a:t>
            </a:r>
          </a:p>
          <a:p>
            <a:endParaRPr lang="fr-FR" dirty="0"/>
          </a:p>
          <a:p>
            <a:r>
              <a:rPr lang="fr-FR" dirty="0" smtClean="0"/>
              <a:t>exemple :</a:t>
            </a:r>
          </a:p>
          <a:p>
            <a:r>
              <a:rPr lang="fr-FR" dirty="0" smtClean="0"/>
              <a:t>var chaine = "Limoges";</a:t>
            </a:r>
          </a:p>
          <a:p>
            <a:r>
              <a:rPr lang="fr-FR" dirty="0" smtClean="0"/>
              <a:t>var  x = </a:t>
            </a:r>
            <a:r>
              <a:rPr lang="fr-FR" dirty="0" err="1" smtClean="0"/>
              <a:t>chaine.toUpperCase</a:t>
            </a:r>
            <a:r>
              <a:rPr lang="fr-FR" dirty="0" smtClean="0"/>
              <a:t>();</a:t>
            </a:r>
          </a:p>
          <a:p>
            <a:r>
              <a:rPr lang="fr-FR" dirty="0" err="1" smtClean="0"/>
              <a:t>alert</a:t>
            </a:r>
            <a:r>
              <a:rPr lang="fr-FR" dirty="0" smtClean="0"/>
              <a:t> (x);				// affiche LIMOGES</a:t>
            </a:r>
            <a:endParaRPr lang="fr-FR" dirty="0"/>
          </a:p>
        </p:txBody>
      </p:sp>
    </p:spTree>
    <p:extLst>
      <p:ext uri="{BB962C8B-B14F-4D97-AF65-F5344CB8AC3E}">
        <p14:creationId xmlns:p14="http://schemas.microsoft.com/office/powerpoint/2010/main" val="217371951"/>
      </p:ext>
    </p:extLst>
  </p:cSld>
  <p:clrMapOvr>
    <a:masterClrMapping/>
  </p:clrMapOvr>
  <p:transition spd="slow">
    <p:wipe dir="d"/>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err="1" smtClean="0">
                <a:solidFill>
                  <a:schemeClr val="accent2">
                    <a:lumMod val="75000"/>
                  </a:schemeClr>
                </a:solidFill>
              </a:rPr>
              <a:t>charAt</a:t>
            </a:r>
            <a:r>
              <a:rPr lang="fr-FR" sz="3100" b="1" i="1" dirty="0" smtClean="0">
                <a:solidFill>
                  <a:schemeClr val="accent2">
                    <a:lumMod val="75000"/>
                  </a:schemeClr>
                </a:solidFill>
              </a:rPr>
              <a:t>(</a:t>
            </a:r>
            <a:r>
              <a:rPr lang="fr-FR" sz="3100" b="1" i="1" dirty="0" smtClean="0">
                <a:solidFill>
                  <a:schemeClr val="tx2">
                    <a:lumMod val="75000"/>
                  </a:schemeClr>
                </a:solidFill>
              </a:rPr>
              <a:t>position</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971600" y="1484784"/>
            <a:ext cx="7560840" cy="4524315"/>
          </a:xfrm>
          <a:prstGeom prst="rect">
            <a:avLst/>
          </a:prstGeom>
          <a:noFill/>
        </p:spPr>
        <p:txBody>
          <a:bodyPr wrap="square" rtlCol="0">
            <a:spAutoFit/>
          </a:bodyPr>
          <a:lstStyle/>
          <a:p>
            <a:r>
              <a:rPr lang="fr-FR" b="1" i="1" dirty="0" err="1" smtClean="0">
                <a:solidFill>
                  <a:schemeClr val="accent2">
                    <a:lumMod val="75000"/>
                  </a:schemeClr>
                </a:solidFill>
              </a:rPr>
              <a:t>charAt</a:t>
            </a:r>
            <a:r>
              <a:rPr lang="fr-FR" b="1" i="1" dirty="0" smtClean="0">
                <a:solidFill>
                  <a:schemeClr val="accent2">
                    <a:lumMod val="75000"/>
                  </a:schemeClr>
                </a:solidFill>
              </a:rPr>
              <a:t>(</a:t>
            </a:r>
            <a:r>
              <a:rPr lang="fr-FR" b="1" i="1" dirty="0" smtClean="0">
                <a:solidFill>
                  <a:schemeClr val="tx2">
                    <a:lumMod val="75000"/>
                  </a:schemeClr>
                </a:solidFill>
              </a:rPr>
              <a:t>position</a:t>
            </a:r>
            <a:r>
              <a:rPr lang="fr-FR" b="1" i="1" dirty="0">
                <a:solidFill>
                  <a:schemeClr val="accent2">
                    <a:lumMod val="75000"/>
                  </a:schemeClr>
                </a:solidFill>
              </a:rPr>
              <a:t>)</a:t>
            </a:r>
            <a:r>
              <a:rPr lang="fr-FR" b="1" i="1" dirty="0" smtClean="0">
                <a:solidFill>
                  <a:schemeClr val="accent2">
                    <a:lumMod val="75000"/>
                  </a:schemeClr>
                </a:solidFill>
              </a:rPr>
              <a:t> </a:t>
            </a:r>
          </a:p>
          <a:p>
            <a:endParaRPr lang="fr-FR" b="1" dirty="0" smtClean="0"/>
          </a:p>
          <a:p>
            <a:r>
              <a:rPr lang="fr-FR" dirty="0"/>
              <a:t>Retourne le caractère de la chaîne correspondant à la position indiquée en </a:t>
            </a:r>
            <a:r>
              <a:rPr lang="fr-FR" dirty="0" smtClean="0"/>
              <a:t>paramètre .</a:t>
            </a:r>
          </a:p>
          <a:p>
            <a:endParaRPr lang="fr-FR" dirty="0" smtClean="0"/>
          </a:p>
          <a:p>
            <a:r>
              <a:rPr lang="fr-FR" b="1" i="1" dirty="0" smtClean="0">
                <a:solidFill>
                  <a:schemeClr val="tx2">
                    <a:lumMod val="75000"/>
                  </a:schemeClr>
                </a:solidFill>
              </a:rPr>
              <a:t>position :</a:t>
            </a:r>
            <a:r>
              <a:rPr lang="fr-FR" dirty="0" smtClean="0"/>
              <a:t> nombre entier supérieur ou égal à 0</a:t>
            </a:r>
          </a:p>
          <a:p>
            <a:endParaRPr lang="fr-FR" dirty="0"/>
          </a:p>
          <a:p>
            <a:r>
              <a:rPr lang="fr-FR" dirty="0" smtClean="0"/>
              <a:t>exemples :</a:t>
            </a:r>
          </a:p>
          <a:p>
            <a:r>
              <a:rPr lang="fr-FR" dirty="0" smtClean="0"/>
              <a:t>var chaine = "Limoges";</a:t>
            </a:r>
          </a:p>
          <a:p>
            <a:r>
              <a:rPr lang="fr-FR" dirty="0" smtClean="0"/>
              <a:t>var  x = </a:t>
            </a:r>
            <a:r>
              <a:rPr lang="fr-FR" dirty="0" err="1" smtClean="0"/>
              <a:t>chaine.charAt</a:t>
            </a:r>
            <a:r>
              <a:rPr lang="fr-FR" dirty="0" smtClean="0"/>
              <a:t>(2);</a:t>
            </a:r>
          </a:p>
          <a:p>
            <a:r>
              <a:rPr lang="fr-FR" dirty="0" err="1" smtClean="0"/>
              <a:t>alert</a:t>
            </a:r>
            <a:r>
              <a:rPr lang="fr-FR" dirty="0" smtClean="0"/>
              <a:t> (x);				// affiche  m</a:t>
            </a:r>
          </a:p>
          <a:p>
            <a:r>
              <a:rPr lang="en-US" dirty="0"/>
              <a:t>var </a:t>
            </a:r>
            <a:r>
              <a:rPr lang="en-US" dirty="0" smtClean="0"/>
              <a:t>chaine2="Bonjour";</a:t>
            </a:r>
            <a:r>
              <a:rPr lang="en-US" dirty="0"/>
              <a:t/>
            </a:r>
            <a:br>
              <a:rPr lang="en-US" dirty="0"/>
            </a:br>
            <a:r>
              <a:rPr lang="en-US" dirty="0" smtClean="0"/>
              <a:t>for </a:t>
            </a:r>
            <a:r>
              <a:rPr lang="en-US" dirty="0"/>
              <a:t>(var i=0; </a:t>
            </a:r>
            <a:r>
              <a:rPr lang="en-US" dirty="0" smtClean="0"/>
              <a:t>i&lt;chaine2.length</a:t>
            </a:r>
            <a:r>
              <a:rPr lang="en-US" dirty="0"/>
              <a:t>; i++) {</a:t>
            </a:r>
            <a:br>
              <a:rPr lang="en-US" dirty="0"/>
            </a:br>
            <a:r>
              <a:rPr lang="en-US" dirty="0"/>
              <a:t> </a:t>
            </a:r>
            <a:r>
              <a:rPr lang="en-US" dirty="0" smtClean="0"/>
              <a:t>     document.write(</a:t>
            </a:r>
            <a:r>
              <a:rPr lang="en-US" dirty="0" err="1" smtClean="0"/>
              <a:t>chaine.charAt</a:t>
            </a:r>
            <a:r>
              <a:rPr lang="en-US" dirty="0" smtClean="0"/>
              <a:t>(i)+"=");</a:t>
            </a:r>
            <a:r>
              <a:rPr lang="en-US" dirty="0"/>
              <a:t/>
            </a:r>
            <a:br>
              <a:rPr lang="en-US" dirty="0"/>
            </a:br>
            <a:r>
              <a:rPr lang="en-US" dirty="0" smtClean="0"/>
              <a:t>}</a:t>
            </a:r>
          </a:p>
          <a:p>
            <a:r>
              <a:rPr lang="en-US" dirty="0" smtClean="0"/>
              <a:t>//  </a:t>
            </a:r>
            <a:r>
              <a:rPr lang="en-US" dirty="0" err="1" smtClean="0"/>
              <a:t>affiche</a:t>
            </a:r>
            <a:r>
              <a:rPr lang="en-US" dirty="0" smtClean="0"/>
              <a:t>    B=o=n=j=o=u=r=</a:t>
            </a:r>
            <a:endParaRPr lang="fr-FR" dirty="0"/>
          </a:p>
        </p:txBody>
      </p:sp>
    </p:spTree>
    <p:extLst>
      <p:ext uri="{BB962C8B-B14F-4D97-AF65-F5344CB8AC3E}">
        <p14:creationId xmlns:p14="http://schemas.microsoft.com/office/powerpoint/2010/main" val="253810090"/>
      </p:ext>
    </p:extLst>
  </p:cSld>
  <p:clrMapOvr>
    <a:masterClrMapping/>
  </p:clrMapOvr>
  <p:transition spd="slow">
    <p:wipe di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err="1" smtClean="0">
                <a:solidFill>
                  <a:schemeClr val="accent2">
                    <a:lumMod val="75000"/>
                  </a:schemeClr>
                </a:solidFill>
              </a:rPr>
              <a:t>charCodeAt</a:t>
            </a:r>
            <a:r>
              <a:rPr lang="fr-FR" sz="3100" b="1" i="1" dirty="0" smtClean="0">
                <a:solidFill>
                  <a:schemeClr val="accent2">
                    <a:lumMod val="75000"/>
                  </a:schemeClr>
                </a:solidFill>
              </a:rPr>
              <a:t>(</a:t>
            </a:r>
            <a:r>
              <a:rPr lang="fr-FR" sz="3100" b="1" i="1" dirty="0" smtClean="0">
                <a:solidFill>
                  <a:schemeClr val="tx2">
                    <a:lumMod val="75000"/>
                  </a:schemeClr>
                </a:solidFill>
              </a:rPr>
              <a:t>position</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827584" y="1484784"/>
            <a:ext cx="8064896" cy="5078313"/>
          </a:xfrm>
          <a:prstGeom prst="rect">
            <a:avLst/>
          </a:prstGeom>
          <a:noFill/>
        </p:spPr>
        <p:txBody>
          <a:bodyPr wrap="square" rtlCol="0">
            <a:spAutoFit/>
          </a:bodyPr>
          <a:lstStyle/>
          <a:p>
            <a:r>
              <a:rPr lang="fr-FR" b="1" i="1" dirty="0" err="1" smtClean="0">
                <a:solidFill>
                  <a:schemeClr val="accent2">
                    <a:lumMod val="75000"/>
                  </a:schemeClr>
                </a:solidFill>
              </a:rPr>
              <a:t>charCodeAt</a:t>
            </a:r>
            <a:r>
              <a:rPr lang="fr-FR" b="1" i="1" dirty="0" smtClean="0">
                <a:solidFill>
                  <a:schemeClr val="accent2">
                    <a:lumMod val="75000"/>
                  </a:schemeClr>
                </a:solidFill>
              </a:rPr>
              <a:t>(</a:t>
            </a:r>
            <a:r>
              <a:rPr lang="fr-FR" b="1" i="1" dirty="0" smtClean="0">
                <a:solidFill>
                  <a:schemeClr val="tx2">
                    <a:lumMod val="75000"/>
                  </a:schemeClr>
                </a:solidFill>
              </a:rPr>
              <a:t>position</a:t>
            </a:r>
            <a:r>
              <a:rPr lang="fr-FR" b="1" i="1" dirty="0">
                <a:solidFill>
                  <a:schemeClr val="accent2">
                    <a:lumMod val="75000"/>
                  </a:schemeClr>
                </a:solidFill>
              </a:rPr>
              <a:t>)</a:t>
            </a:r>
            <a:r>
              <a:rPr lang="fr-FR" b="1" i="1" dirty="0" smtClean="0">
                <a:solidFill>
                  <a:schemeClr val="accent2">
                    <a:lumMod val="75000"/>
                  </a:schemeClr>
                </a:solidFill>
              </a:rPr>
              <a:t> </a:t>
            </a:r>
          </a:p>
          <a:p>
            <a:endParaRPr lang="fr-FR" b="1" dirty="0" smtClean="0"/>
          </a:p>
          <a:p>
            <a:r>
              <a:rPr lang="fr-FR" dirty="0"/>
              <a:t>Retourne le </a:t>
            </a:r>
            <a:r>
              <a:rPr lang="fr-FR" dirty="0" smtClean="0"/>
              <a:t>code ASCII du caractère </a:t>
            </a:r>
            <a:r>
              <a:rPr lang="fr-FR" dirty="0"/>
              <a:t>de la chaîne correspondant à la position indiquée en </a:t>
            </a:r>
            <a:r>
              <a:rPr lang="fr-FR" dirty="0" smtClean="0"/>
              <a:t>paramètre .</a:t>
            </a:r>
          </a:p>
          <a:p>
            <a:endParaRPr lang="fr-FR" dirty="0" smtClean="0"/>
          </a:p>
          <a:p>
            <a:r>
              <a:rPr lang="fr-FR" b="1" i="1" dirty="0" smtClean="0">
                <a:solidFill>
                  <a:schemeClr val="tx2">
                    <a:lumMod val="75000"/>
                  </a:schemeClr>
                </a:solidFill>
              </a:rPr>
              <a:t>position :</a:t>
            </a:r>
            <a:r>
              <a:rPr lang="fr-FR" dirty="0" smtClean="0"/>
              <a:t> nombre entier supérieur ou égal à 0</a:t>
            </a:r>
          </a:p>
          <a:p>
            <a:r>
              <a:rPr lang="fr-FR" dirty="0" smtClean="0"/>
              <a:t>exemple :</a:t>
            </a:r>
          </a:p>
          <a:p>
            <a:r>
              <a:rPr lang="fr-FR" dirty="0"/>
              <a:t>var chaine="ABCDEF";</a:t>
            </a:r>
          </a:p>
          <a:p>
            <a:r>
              <a:rPr lang="fr-FR" dirty="0"/>
              <a:t>for (var i=0; i&lt;</a:t>
            </a:r>
            <a:r>
              <a:rPr lang="fr-FR" dirty="0" err="1"/>
              <a:t>chaine.length</a:t>
            </a:r>
            <a:r>
              <a:rPr lang="fr-FR" dirty="0"/>
              <a:t>; i++) </a:t>
            </a:r>
            <a:r>
              <a:rPr lang="fr-FR" dirty="0" smtClean="0"/>
              <a:t>{</a:t>
            </a:r>
          </a:p>
          <a:p>
            <a:r>
              <a:rPr lang="fr-FR" dirty="0" err="1" smtClean="0"/>
              <a:t>document.write</a:t>
            </a:r>
            <a:r>
              <a:rPr lang="fr-FR" dirty="0"/>
              <a:t>("Code </a:t>
            </a:r>
            <a:r>
              <a:rPr lang="fr-FR" dirty="0" smtClean="0"/>
              <a:t>ASCII de " + </a:t>
            </a:r>
            <a:r>
              <a:rPr lang="fr-FR" dirty="0" err="1" smtClean="0"/>
              <a:t>chaine.charAt</a:t>
            </a:r>
            <a:r>
              <a:rPr lang="fr-FR" dirty="0" smtClean="0"/>
              <a:t>(i)+"=" + </a:t>
            </a:r>
            <a:r>
              <a:rPr lang="fr-FR" dirty="0" err="1" smtClean="0"/>
              <a:t>chaine.charCodeAt</a:t>
            </a:r>
            <a:r>
              <a:rPr lang="fr-FR" dirty="0" smtClean="0"/>
              <a:t>(i) + 	"&lt;</a:t>
            </a:r>
            <a:r>
              <a:rPr lang="fr-FR" dirty="0" err="1" smtClean="0"/>
              <a:t>br</a:t>
            </a:r>
            <a:r>
              <a:rPr lang="fr-FR" dirty="0" smtClean="0"/>
              <a:t>/&gt;");</a:t>
            </a:r>
            <a:endParaRPr lang="fr-FR" dirty="0"/>
          </a:p>
          <a:p>
            <a:r>
              <a:rPr lang="fr-FR" dirty="0"/>
              <a:t>}</a:t>
            </a:r>
            <a:r>
              <a:rPr lang="en-US" dirty="0" smtClean="0"/>
              <a:t>//  </a:t>
            </a:r>
            <a:r>
              <a:rPr lang="en-US" dirty="0" err="1" smtClean="0"/>
              <a:t>affiche</a:t>
            </a:r>
            <a:r>
              <a:rPr lang="en-US" dirty="0"/>
              <a:t>    </a:t>
            </a:r>
            <a:endParaRPr lang="en-US" dirty="0" smtClean="0"/>
          </a:p>
          <a:p>
            <a:r>
              <a:rPr lang="en-US" dirty="0" smtClean="0"/>
              <a:t>Code </a:t>
            </a:r>
            <a:r>
              <a:rPr lang="en-US" dirty="0"/>
              <a:t>ASCII de A=65</a:t>
            </a:r>
          </a:p>
          <a:p>
            <a:r>
              <a:rPr lang="en-US" dirty="0"/>
              <a:t>Code ASCII de B=66</a:t>
            </a:r>
          </a:p>
          <a:p>
            <a:r>
              <a:rPr lang="en-US" dirty="0"/>
              <a:t>Code ASCII de C=67</a:t>
            </a:r>
          </a:p>
          <a:p>
            <a:r>
              <a:rPr lang="en-US" dirty="0"/>
              <a:t>Code ASCII de D=68</a:t>
            </a:r>
          </a:p>
          <a:p>
            <a:r>
              <a:rPr lang="en-US" dirty="0"/>
              <a:t>Code ASCII de E=69</a:t>
            </a:r>
          </a:p>
          <a:p>
            <a:r>
              <a:rPr lang="en-US" dirty="0"/>
              <a:t>Code ASCII de </a:t>
            </a:r>
            <a:r>
              <a:rPr lang="en-US" dirty="0" smtClean="0"/>
              <a:t>F=70</a:t>
            </a:r>
            <a:endParaRPr lang="fr-FR" dirty="0"/>
          </a:p>
        </p:txBody>
      </p:sp>
    </p:spTree>
    <p:extLst>
      <p:ext uri="{BB962C8B-B14F-4D97-AF65-F5344CB8AC3E}">
        <p14:creationId xmlns:p14="http://schemas.microsoft.com/office/powerpoint/2010/main" val="2139313419"/>
      </p:ext>
    </p:extLst>
  </p:cSld>
  <p:clrMapOvr>
    <a:masterClrMapping/>
  </p:clrMapOvr>
  <p:transition spd="slow">
    <p:wipe dir="d"/>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err="1" smtClean="0">
                <a:solidFill>
                  <a:schemeClr val="accent2">
                    <a:lumMod val="75000"/>
                  </a:schemeClr>
                </a:solidFill>
              </a:rPr>
              <a:t>indexOf</a:t>
            </a:r>
            <a:r>
              <a:rPr lang="fr-FR" sz="3100" b="1" i="1" dirty="0" smtClean="0">
                <a:solidFill>
                  <a:schemeClr val="accent2">
                    <a:lumMod val="75000"/>
                  </a:schemeClr>
                </a:solidFill>
              </a:rPr>
              <a:t>(</a:t>
            </a:r>
            <a:r>
              <a:rPr lang="fr-FR" sz="3100" b="1" i="1" dirty="0" err="1" smtClean="0">
                <a:solidFill>
                  <a:schemeClr val="tx2">
                    <a:lumMod val="75000"/>
                  </a:schemeClr>
                </a:solidFill>
              </a:rPr>
              <a:t>sschaine,debut</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827584" y="1484784"/>
            <a:ext cx="8064896" cy="4524315"/>
          </a:xfrm>
          <a:prstGeom prst="rect">
            <a:avLst/>
          </a:prstGeom>
          <a:noFill/>
        </p:spPr>
        <p:txBody>
          <a:bodyPr wrap="square" rtlCol="0">
            <a:spAutoFit/>
          </a:bodyPr>
          <a:lstStyle/>
          <a:p>
            <a:r>
              <a:rPr lang="fr-FR" b="1" i="1" dirty="0" err="1" smtClean="0">
                <a:solidFill>
                  <a:schemeClr val="accent2">
                    <a:lumMod val="75000"/>
                  </a:schemeClr>
                </a:solidFill>
              </a:rPr>
              <a:t>indexOf</a:t>
            </a:r>
            <a:r>
              <a:rPr lang="fr-FR" b="1" i="1" dirty="0" smtClean="0">
                <a:solidFill>
                  <a:schemeClr val="accent2">
                    <a:lumMod val="75000"/>
                  </a:schemeClr>
                </a:solidFill>
              </a:rPr>
              <a:t>(</a:t>
            </a:r>
            <a:r>
              <a:rPr lang="fr-FR" b="1" i="1" dirty="0" err="1" smtClean="0">
                <a:solidFill>
                  <a:schemeClr val="tx2">
                    <a:lumMod val="75000"/>
                  </a:schemeClr>
                </a:solidFill>
              </a:rPr>
              <a:t>sschaine,debut</a:t>
            </a:r>
            <a:r>
              <a:rPr lang="fr-FR" b="1" i="1" dirty="0" smtClean="0">
                <a:solidFill>
                  <a:schemeClr val="accent2">
                    <a:lumMod val="75000"/>
                  </a:schemeClr>
                </a:solidFill>
              </a:rPr>
              <a:t>)</a:t>
            </a:r>
          </a:p>
          <a:p>
            <a:endParaRPr lang="fr-FR" b="1" dirty="0" smtClean="0"/>
          </a:p>
          <a:p>
            <a:r>
              <a:rPr lang="fr-FR" dirty="0"/>
              <a:t>Retourne la position d'une sous-chaîne </a:t>
            </a:r>
            <a:r>
              <a:rPr lang="fr-FR" b="1" i="1" dirty="0" err="1">
                <a:solidFill>
                  <a:schemeClr val="tx2">
                    <a:lumMod val="75000"/>
                  </a:schemeClr>
                </a:solidFill>
              </a:rPr>
              <a:t>sschaine</a:t>
            </a:r>
            <a:r>
              <a:rPr lang="fr-FR" dirty="0" smtClean="0"/>
              <a:t> </a:t>
            </a:r>
            <a:r>
              <a:rPr lang="fr-FR" dirty="0"/>
              <a:t>dans une chaîne, à partir de la position </a:t>
            </a:r>
            <a:r>
              <a:rPr lang="fr-FR" b="1" i="1" dirty="0" err="1" smtClean="0">
                <a:solidFill>
                  <a:schemeClr val="tx2">
                    <a:lumMod val="75000"/>
                  </a:schemeClr>
                </a:solidFill>
              </a:rPr>
              <a:t>debut</a:t>
            </a:r>
            <a:r>
              <a:rPr lang="fr-FR" dirty="0" smtClean="0"/>
              <a:t>.</a:t>
            </a:r>
          </a:p>
          <a:p>
            <a:endParaRPr lang="fr-FR" dirty="0" smtClean="0"/>
          </a:p>
          <a:p>
            <a:r>
              <a:rPr lang="fr-FR" b="1" i="1" dirty="0" err="1" smtClean="0">
                <a:solidFill>
                  <a:schemeClr val="tx2">
                    <a:lumMod val="75000"/>
                  </a:schemeClr>
                </a:solidFill>
              </a:rPr>
              <a:t>sschaine</a:t>
            </a:r>
            <a:r>
              <a:rPr lang="fr-FR" b="1" i="1" dirty="0" smtClean="0">
                <a:solidFill>
                  <a:schemeClr val="tx2">
                    <a:lumMod val="75000"/>
                  </a:schemeClr>
                </a:solidFill>
              </a:rPr>
              <a:t> :</a:t>
            </a:r>
            <a:r>
              <a:rPr lang="fr-FR" dirty="0" smtClean="0"/>
              <a:t> sous-chaîne de caractères recherchée,</a:t>
            </a:r>
          </a:p>
          <a:p>
            <a:r>
              <a:rPr lang="fr-FR" b="1" i="1" dirty="0" err="1" smtClean="0">
                <a:solidFill>
                  <a:schemeClr val="tx2">
                    <a:lumMod val="75000"/>
                  </a:schemeClr>
                </a:solidFill>
              </a:rPr>
              <a:t>debut</a:t>
            </a:r>
            <a:r>
              <a:rPr lang="fr-FR" b="1" i="1" dirty="0" smtClean="0">
                <a:solidFill>
                  <a:schemeClr val="tx2">
                    <a:lumMod val="75000"/>
                  </a:schemeClr>
                </a:solidFill>
              </a:rPr>
              <a:t> </a:t>
            </a:r>
            <a:r>
              <a:rPr lang="fr-FR" b="1" i="1" dirty="0">
                <a:solidFill>
                  <a:schemeClr val="tx2">
                    <a:lumMod val="75000"/>
                  </a:schemeClr>
                </a:solidFill>
              </a:rPr>
              <a:t>:</a:t>
            </a:r>
            <a:r>
              <a:rPr lang="fr-FR" dirty="0"/>
              <a:t> nombre entier supérieur ou égal à 0 indiquant le début de la </a:t>
            </a:r>
            <a:r>
              <a:rPr lang="fr-FR" dirty="0" smtClean="0"/>
              <a:t>recherche.</a:t>
            </a:r>
          </a:p>
          <a:p>
            <a:endParaRPr lang="fr-FR" dirty="0" smtClean="0"/>
          </a:p>
          <a:p>
            <a:r>
              <a:rPr lang="fr-FR" dirty="0" smtClean="0"/>
              <a:t>exemple :</a:t>
            </a:r>
          </a:p>
          <a:p>
            <a:r>
              <a:rPr lang="fr-FR" dirty="0"/>
              <a:t>var chaine = "Limoges";</a:t>
            </a:r>
          </a:p>
          <a:p>
            <a:r>
              <a:rPr lang="fr-FR" dirty="0"/>
              <a:t>var  x = </a:t>
            </a:r>
            <a:r>
              <a:rPr lang="fr-FR" dirty="0" err="1" smtClean="0"/>
              <a:t>chaine.indexOf</a:t>
            </a:r>
            <a:r>
              <a:rPr lang="fr-FR" dirty="0" smtClean="0"/>
              <a:t>("mo",0);</a:t>
            </a:r>
          </a:p>
          <a:p>
            <a:r>
              <a:rPr lang="fr-FR" dirty="0" err="1" smtClean="0"/>
              <a:t>alert</a:t>
            </a:r>
            <a:r>
              <a:rPr lang="fr-FR" dirty="0" smtClean="0"/>
              <a:t> </a:t>
            </a:r>
            <a:r>
              <a:rPr lang="fr-FR" dirty="0"/>
              <a:t>(x);	</a:t>
            </a:r>
            <a:r>
              <a:rPr lang="fr-FR" dirty="0" smtClean="0"/>
              <a:t>		</a:t>
            </a:r>
            <a:r>
              <a:rPr lang="en-US" dirty="0" smtClean="0"/>
              <a:t>//  </a:t>
            </a:r>
            <a:r>
              <a:rPr lang="en-US" dirty="0" err="1" smtClean="0"/>
              <a:t>affiche</a:t>
            </a:r>
            <a:r>
              <a:rPr lang="en-US" dirty="0"/>
              <a:t>    </a:t>
            </a:r>
            <a:r>
              <a:rPr lang="en-US" dirty="0" smtClean="0"/>
              <a:t>2</a:t>
            </a:r>
          </a:p>
          <a:p>
            <a:endParaRPr lang="en-US" dirty="0" smtClean="0"/>
          </a:p>
          <a:p>
            <a:r>
              <a:rPr lang="fr-FR" dirty="0"/>
              <a:t>var  </a:t>
            </a:r>
            <a:r>
              <a:rPr lang="fr-FR" dirty="0" smtClean="0"/>
              <a:t>y </a:t>
            </a:r>
            <a:r>
              <a:rPr lang="fr-FR" dirty="0"/>
              <a:t>= </a:t>
            </a:r>
            <a:r>
              <a:rPr lang="fr-FR" dirty="0" err="1"/>
              <a:t>chaine.indexOf</a:t>
            </a:r>
            <a:r>
              <a:rPr lang="fr-FR" dirty="0"/>
              <a:t>("mo</a:t>
            </a:r>
            <a:r>
              <a:rPr lang="fr-FR" dirty="0" smtClean="0"/>
              <a:t>",4);</a:t>
            </a:r>
            <a:endParaRPr lang="fr-FR" dirty="0"/>
          </a:p>
          <a:p>
            <a:r>
              <a:rPr lang="fr-FR" dirty="0" err="1"/>
              <a:t>alert</a:t>
            </a:r>
            <a:r>
              <a:rPr lang="fr-FR" dirty="0"/>
              <a:t> </a:t>
            </a:r>
            <a:r>
              <a:rPr lang="fr-FR" dirty="0" smtClean="0"/>
              <a:t>(y);</a:t>
            </a:r>
            <a:r>
              <a:rPr lang="fr-FR" dirty="0"/>
              <a:t>			</a:t>
            </a:r>
            <a:r>
              <a:rPr lang="en-US" dirty="0"/>
              <a:t>//  </a:t>
            </a:r>
            <a:r>
              <a:rPr lang="en-US" dirty="0" err="1"/>
              <a:t>affiche</a:t>
            </a:r>
            <a:r>
              <a:rPr lang="en-US" dirty="0"/>
              <a:t>    </a:t>
            </a:r>
            <a:r>
              <a:rPr lang="en-US" dirty="0" smtClean="0"/>
              <a:t>-1</a:t>
            </a:r>
          </a:p>
          <a:p>
            <a:endParaRPr lang="fr-FR" dirty="0"/>
          </a:p>
        </p:txBody>
      </p:sp>
    </p:spTree>
    <p:extLst>
      <p:ext uri="{BB962C8B-B14F-4D97-AF65-F5344CB8AC3E}">
        <p14:creationId xmlns:p14="http://schemas.microsoft.com/office/powerpoint/2010/main" val="3731053431"/>
      </p:ext>
    </p:extLst>
  </p:cSld>
  <p:clrMapOvr>
    <a:masterClrMapping/>
  </p:clrMapOvr>
  <p:transition spd="slow">
    <p:wipe dir="d"/>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err="1" smtClean="0">
                <a:solidFill>
                  <a:schemeClr val="accent2">
                    <a:lumMod val="75000"/>
                  </a:schemeClr>
                </a:solidFill>
              </a:rPr>
              <a:t>lastIndexOf</a:t>
            </a:r>
            <a:r>
              <a:rPr lang="fr-FR" sz="3100" b="1" i="1" dirty="0" smtClean="0">
                <a:solidFill>
                  <a:schemeClr val="accent2">
                    <a:lumMod val="75000"/>
                  </a:schemeClr>
                </a:solidFill>
              </a:rPr>
              <a:t>(</a:t>
            </a:r>
            <a:r>
              <a:rPr lang="fr-FR" sz="3100" b="1" i="1" dirty="0" err="1" smtClean="0">
                <a:solidFill>
                  <a:schemeClr val="tx2">
                    <a:lumMod val="75000"/>
                  </a:schemeClr>
                </a:solidFill>
              </a:rPr>
              <a:t>sschaine</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827584" y="1484784"/>
            <a:ext cx="8064896" cy="3970318"/>
          </a:xfrm>
          <a:prstGeom prst="rect">
            <a:avLst/>
          </a:prstGeom>
          <a:noFill/>
        </p:spPr>
        <p:txBody>
          <a:bodyPr wrap="square" rtlCol="0">
            <a:spAutoFit/>
          </a:bodyPr>
          <a:lstStyle/>
          <a:p>
            <a:r>
              <a:rPr lang="fr-FR" b="1" i="1" dirty="0" err="1">
                <a:solidFill>
                  <a:schemeClr val="accent2">
                    <a:lumMod val="75000"/>
                  </a:schemeClr>
                </a:solidFill>
              </a:rPr>
              <a:t>lastIndexOf</a:t>
            </a:r>
            <a:r>
              <a:rPr lang="fr-FR" b="1" i="1" dirty="0">
                <a:solidFill>
                  <a:schemeClr val="accent2">
                    <a:lumMod val="75000"/>
                  </a:schemeClr>
                </a:solidFill>
              </a:rPr>
              <a:t>(</a:t>
            </a:r>
            <a:r>
              <a:rPr lang="fr-FR" b="1" i="1" dirty="0" err="1">
                <a:solidFill>
                  <a:schemeClr val="tx2">
                    <a:lumMod val="75000"/>
                  </a:schemeClr>
                </a:solidFill>
              </a:rPr>
              <a:t>sschaine</a:t>
            </a:r>
            <a:r>
              <a:rPr lang="fr-FR" b="1" i="1" dirty="0" smtClean="0">
                <a:solidFill>
                  <a:schemeClr val="accent2">
                    <a:lumMod val="75000"/>
                  </a:schemeClr>
                </a:solidFill>
              </a:rPr>
              <a:t>)</a:t>
            </a:r>
          </a:p>
          <a:p>
            <a:endParaRPr lang="fr-FR" b="1" dirty="0" smtClean="0"/>
          </a:p>
          <a:p>
            <a:r>
              <a:rPr lang="fr-FR" dirty="0"/>
              <a:t>Retourne la position </a:t>
            </a:r>
            <a:r>
              <a:rPr lang="fr-FR" dirty="0" smtClean="0"/>
              <a:t>de la dernière sous-chaîne </a:t>
            </a:r>
            <a:r>
              <a:rPr lang="fr-FR" b="1" i="1" dirty="0" err="1">
                <a:solidFill>
                  <a:schemeClr val="tx2">
                    <a:lumMod val="75000"/>
                  </a:schemeClr>
                </a:solidFill>
              </a:rPr>
              <a:t>sschaine</a:t>
            </a:r>
            <a:r>
              <a:rPr lang="fr-FR" dirty="0" smtClean="0"/>
              <a:t> </a:t>
            </a:r>
            <a:r>
              <a:rPr lang="fr-FR" dirty="0"/>
              <a:t>dans une </a:t>
            </a:r>
            <a:r>
              <a:rPr lang="fr-FR" dirty="0" smtClean="0"/>
              <a:t>chaîne</a:t>
            </a:r>
            <a:r>
              <a:rPr lang="fr-FR" dirty="0"/>
              <a:t>.</a:t>
            </a:r>
            <a:endParaRPr lang="fr-FR" dirty="0" smtClean="0"/>
          </a:p>
          <a:p>
            <a:endParaRPr lang="fr-FR" dirty="0" smtClean="0"/>
          </a:p>
          <a:p>
            <a:r>
              <a:rPr lang="fr-FR" b="1" i="1" dirty="0" err="1" smtClean="0">
                <a:solidFill>
                  <a:schemeClr val="tx2">
                    <a:lumMod val="75000"/>
                  </a:schemeClr>
                </a:solidFill>
              </a:rPr>
              <a:t>sschaine</a:t>
            </a:r>
            <a:r>
              <a:rPr lang="fr-FR" b="1" i="1" dirty="0" smtClean="0">
                <a:solidFill>
                  <a:schemeClr val="tx2">
                    <a:lumMod val="75000"/>
                  </a:schemeClr>
                </a:solidFill>
              </a:rPr>
              <a:t> :</a:t>
            </a:r>
            <a:r>
              <a:rPr lang="fr-FR" dirty="0" smtClean="0"/>
              <a:t> sous-chaîne de caractères recherchée,</a:t>
            </a:r>
          </a:p>
          <a:p>
            <a:endParaRPr lang="fr-FR" dirty="0" smtClean="0"/>
          </a:p>
          <a:p>
            <a:r>
              <a:rPr lang="fr-FR" dirty="0" smtClean="0"/>
              <a:t>exemple :</a:t>
            </a:r>
          </a:p>
          <a:p>
            <a:r>
              <a:rPr lang="fr-FR" dirty="0"/>
              <a:t>var chaine = </a:t>
            </a:r>
            <a:r>
              <a:rPr lang="fr-FR" dirty="0" smtClean="0"/>
              <a:t>"La gestion à Limoges</a:t>
            </a:r>
            <a:r>
              <a:rPr lang="fr-FR" dirty="0"/>
              <a:t>";</a:t>
            </a:r>
          </a:p>
          <a:p>
            <a:r>
              <a:rPr lang="fr-FR" dirty="0"/>
              <a:t>var  x = </a:t>
            </a:r>
            <a:r>
              <a:rPr lang="fr-FR" dirty="0" err="1" smtClean="0"/>
              <a:t>chaine.lastIndexOf</a:t>
            </a:r>
            <a:r>
              <a:rPr lang="fr-FR" dirty="0" smtClean="0"/>
              <a:t>("</a:t>
            </a:r>
            <a:r>
              <a:rPr lang="fr-FR" dirty="0" err="1" smtClean="0"/>
              <a:t>ge</a:t>
            </a:r>
            <a:r>
              <a:rPr lang="fr-FR" dirty="0" smtClean="0"/>
              <a:t>");</a:t>
            </a:r>
          </a:p>
          <a:p>
            <a:r>
              <a:rPr lang="fr-FR" dirty="0" err="1" smtClean="0"/>
              <a:t>alert</a:t>
            </a:r>
            <a:r>
              <a:rPr lang="fr-FR" dirty="0" smtClean="0"/>
              <a:t> </a:t>
            </a:r>
            <a:r>
              <a:rPr lang="fr-FR" dirty="0"/>
              <a:t>(x);	</a:t>
            </a:r>
            <a:r>
              <a:rPr lang="fr-FR" dirty="0" smtClean="0"/>
              <a:t>		</a:t>
            </a:r>
            <a:r>
              <a:rPr lang="en-US" dirty="0" smtClean="0"/>
              <a:t>//  </a:t>
            </a:r>
            <a:r>
              <a:rPr lang="en-US" dirty="0" err="1" smtClean="0"/>
              <a:t>affiche</a:t>
            </a:r>
            <a:r>
              <a:rPr lang="en-US" dirty="0"/>
              <a:t>    </a:t>
            </a:r>
            <a:r>
              <a:rPr lang="en-US" dirty="0" smtClean="0"/>
              <a:t>17</a:t>
            </a:r>
          </a:p>
          <a:p>
            <a:endParaRPr lang="en-US" dirty="0" smtClean="0"/>
          </a:p>
          <a:p>
            <a:r>
              <a:rPr lang="fr-FR" dirty="0"/>
              <a:t>var  </a:t>
            </a:r>
            <a:r>
              <a:rPr lang="fr-FR" dirty="0" smtClean="0"/>
              <a:t>y </a:t>
            </a:r>
            <a:r>
              <a:rPr lang="fr-FR" dirty="0"/>
              <a:t>= </a:t>
            </a:r>
            <a:r>
              <a:rPr lang="fr-FR" dirty="0" err="1" smtClean="0"/>
              <a:t>chaine.lastIndexOf</a:t>
            </a:r>
            <a:r>
              <a:rPr lang="fr-FR" dirty="0"/>
              <a:t>("</a:t>
            </a:r>
            <a:r>
              <a:rPr lang="fr-FR" dirty="0" smtClean="0"/>
              <a:t>moteur");</a:t>
            </a:r>
            <a:endParaRPr lang="fr-FR" dirty="0"/>
          </a:p>
          <a:p>
            <a:r>
              <a:rPr lang="fr-FR" dirty="0" err="1"/>
              <a:t>alert</a:t>
            </a:r>
            <a:r>
              <a:rPr lang="fr-FR" dirty="0"/>
              <a:t> </a:t>
            </a:r>
            <a:r>
              <a:rPr lang="fr-FR" dirty="0" smtClean="0"/>
              <a:t>(y);</a:t>
            </a:r>
            <a:r>
              <a:rPr lang="fr-FR" dirty="0"/>
              <a:t>			</a:t>
            </a:r>
            <a:r>
              <a:rPr lang="en-US" dirty="0"/>
              <a:t>//  </a:t>
            </a:r>
            <a:r>
              <a:rPr lang="en-US" dirty="0" err="1"/>
              <a:t>affiche</a:t>
            </a:r>
            <a:r>
              <a:rPr lang="en-US" dirty="0"/>
              <a:t>    </a:t>
            </a:r>
            <a:r>
              <a:rPr lang="en-US" dirty="0" smtClean="0"/>
              <a:t>-1</a:t>
            </a:r>
          </a:p>
          <a:p>
            <a:endParaRPr lang="fr-FR" dirty="0"/>
          </a:p>
        </p:txBody>
      </p:sp>
    </p:spTree>
    <p:extLst>
      <p:ext uri="{BB962C8B-B14F-4D97-AF65-F5344CB8AC3E}">
        <p14:creationId xmlns:p14="http://schemas.microsoft.com/office/powerpoint/2010/main" val="714482497"/>
      </p:ext>
    </p:extLst>
  </p:cSld>
  <p:clrMapOvr>
    <a:masterClrMapping/>
  </p:clrMapOvr>
  <p:transition spd="slow">
    <p:wipe dir="d"/>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err="1" smtClean="0">
                <a:solidFill>
                  <a:schemeClr val="tx2"/>
                </a:solidFill>
              </a:rPr>
              <a:t>objet.</a:t>
            </a:r>
            <a:r>
              <a:rPr lang="fr-FR" sz="3100" b="1" i="1" dirty="0" err="1" smtClean="0">
                <a:solidFill>
                  <a:schemeClr val="accent2">
                    <a:lumMod val="75000"/>
                  </a:schemeClr>
                </a:solidFill>
              </a:rPr>
              <a:t>substr</a:t>
            </a:r>
            <a:r>
              <a:rPr lang="fr-FR" sz="3100" b="1" i="1" dirty="0" smtClean="0">
                <a:solidFill>
                  <a:schemeClr val="accent2">
                    <a:lumMod val="75000"/>
                  </a:schemeClr>
                </a:solidFill>
              </a:rPr>
              <a:t>(</a:t>
            </a:r>
            <a:r>
              <a:rPr lang="fr-FR" sz="3100" b="1" i="1" dirty="0" err="1" smtClean="0">
                <a:solidFill>
                  <a:schemeClr val="tx2">
                    <a:lumMod val="75000"/>
                  </a:schemeClr>
                </a:solidFill>
              </a:rPr>
              <a:t>debut,longueur</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827584" y="1484784"/>
            <a:ext cx="8064896" cy="3693319"/>
          </a:xfrm>
          <a:prstGeom prst="rect">
            <a:avLst/>
          </a:prstGeom>
          <a:noFill/>
        </p:spPr>
        <p:txBody>
          <a:bodyPr wrap="square" rtlCol="0">
            <a:spAutoFit/>
          </a:bodyPr>
          <a:lstStyle/>
          <a:p>
            <a:r>
              <a:rPr lang="fr-FR" b="1" i="1" dirty="0" err="1">
                <a:solidFill>
                  <a:schemeClr val="accent2">
                    <a:lumMod val="75000"/>
                  </a:schemeClr>
                </a:solidFill>
              </a:rPr>
              <a:t>substr</a:t>
            </a:r>
            <a:r>
              <a:rPr lang="fr-FR" b="1" i="1" dirty="0">
                <a:solidFill>
                  <a:schemeClr val="accent2">
                    <a:lumMod val="75000"/>
                  </a:schemeClr>
                </a:solidFill>
              </a:rPr>
              <a:t>(</a:t>
            </a:r>
            <a:r>
              <a:rPr lang="fr-FR" b="1" i="1" dirty="0" err="1">
                <a:solidFill>
                  <a:schemeClr val="tx2">
                    <a:lumMod val="75000"/>
                  </a:schemeClr>
                </a:solidFill>
              </a:rPr>
              <a:t>debut,longueur</a:t>
            </a:r>
            <a:r>
              <a:rPr lang="fr-FR" b="1" i="1" dirty="0" smtClean="0">
                <a:solidFill>
                  <a:schemeClr val="accent2">
                    <a:lumMod val="75000"/>
                  </a:schemeClr>
                </a:solidFill>
              </a:rPr>
              <a:t>)</a:t>
            </a:r>
          </a:p>
          <a:p>
            <a:endParaRPr lang="fr-FR" b="1" dirty="0" smtClean="0"/>
          </a:p>
          <a:p>
            <a:r>
              <a:rPr lang="fr-FR" dirty="0"/>
              <a:t>Retourne </a:t>
            </a:r>
            <a:r>
              <a:rPr lang="fr-FR" dirty="0" smtClean="0"/>
              <a:t>une chaîne de caractères commençant à </a:t>
            </a:r>
            <a:r>
              <a:rPr lang="fr-FR" b="1" i="1" dirty="0" err="1" smtClean="0">
                <a:solidFill>
                  <a:schemeClr val="tx2">
                    <a:lumMod val="75000"/>
                  </a:schemeClr>
                </a:solidFill>
              </a:rPr>
              <a:t>debut</a:t>
            </a:r>
            <a:r>
              <a:rPr lang="fr-FR" b="1" i="1" dirty="0" smtClean="0">
                <a:solidFill>
                  <a:schemeClr val="tx2">
                    <a:lumMod val="75000"/>
                  </a:schemeClr>
                </a:solidFill>
              </a:rPr>
              <a:t>  </a:t>
            </a:r>
            <a:r>
              <a:rPr lang="fr-FR" dirty="0" smtClean="0"/>
              <a:t>et d'un nombre de caractères égal à </a:t>
            </a:r>
            <a:r>
              <a:rPr lang="fr-FR" b="1" i="1" dirty="0" smtClean="0">
                <a:solidFill>
                  <a:schemeClr val="tx2">
                    <a:lumMod val="75000"/>
                  </a:schemeClr>
                </a:solidFill>
              </a:rPr>
              <a:t>longueur</a:t>
            </a:r>
            <a:r>
              <a:rPr lang="fr-FR" dirty="0" smtClean="0"/>
              <a:t>.</a:t>
            </a:r>
          </a:p>
          <a:p>
            <a:endParaRPr lang="fr-FR" dirty="0" smtClean="0"/>
          </a:p>
          <a:p>
            <a:r>
              <a:rPr lang="fr-FR" b="1" i="1" dirty="0" err="1" smtClean="0">
                <a:solidFill>
                  <a:schemeClr val="tx2">
                    <a:lumMod val="75000"/>
                  </a:schemeClr>
                </a:solidFill>
              </a:rPr>
              <a:t>debut</a:t>
            </a:r>
            <a:r>
              <a:rPr lang="fr-FR" b="1" i="1" dirty="0" smtClean="0">
                <a:solidFill>
                  <a:schemeClr val="tx2">
                    <a:lumMod val="75000"/>
                  </a:schemeClr>
                </a:solidFill>
              </a:rPr>
              <a:t> :</a:t>
            </a:r>
            <a:r>
              <a:rPr lang="fr-FR" dirty="0" smtClean="0"/>
              <a:t> </a:t>
            </a:r>
            <a:r>
              <a:rPr lang="fr-FR" dirty="0"/>
              <a:t>nombre entier supérieur ou égal à </a:t>
            </a:r>
            <a:r>
              <a:rPr lang="fr-FR" dirty="0" smtClean="0"/>
              <a:t>0, début de l'extraction</a:t>
            </a:r>
            <a:endParaRPr lang="fr-FR" dirty="0"/>
          </a:p>
          <a:p>
            <a:r>
              <a:rPr lang="fr-FR" b="1" i="1" dirty="0" smtClean="0">
                <a:solidFill>
                  <a:schemeClr val="tx2">
                    <a:lumMod val="75000"/>
                  </a:schemeClr>
                </a:solidFill>
              </a:rPr>
              <a:t>longueur </a:t>
            </a:r>
            <a:r>
              <a:rPr lang="fr-FR" b="1" i="1" dirty="0">
                <a:solidFill>
                  <a:schemeClr val="tx2">
                    <a:lumMod val="75000"/>
                  </a:schemeClr>
                </a:solidFill>
              </a:rPr>
              <a:t>:</a:t>
            </a:r>
            <a:r>
              <a:rPr lang="fr-FR" dirty="0"/>
              <a:t> nombre entier supérieur ou égal à 0</a:t>
            </a:r>
            <a:r>
              <a:rPr lang="fr-FR" dirty="0" smtClean="0"/>
              <a:t>, nombre de caractères à extraire.</a:t>
            </a:r>
            <a:endParaRPr lang="fr-FR" dirty="0"/>
          </a:p>
          <a:p>
            <a:endParaRPr lang="fr-FR" dirty="0" smtClean="0"/>
          </a:p>
          <a:p>
            <a:r>
              <a:rPr lang="fr-FR" dirty="0" smtClean="0"/>
              <a:t>exemple :</a:t>
            </a:r>
          </a:p>
          <a:p>
            <a:r>
              <a:rPr lang="fr-FR" dirty="0"/>
              <a:t>var chaine = </a:t>
            </a:r>
            <a:r>
              <a:rPr lang="fr-FR" dirty="0" smtClean="0"/>
              <a:t>"La gestion à Limoges</a:t>
            </a:r>
            <a:r>
              <a:rPr lang="fr-FR" dirty="0"/>
              <a:t>";</a:t>
            </a:r>
          </a:p>
          <a:p>
            <a:r>
              <a:rPr lang="fr-FR" dirty="0"/>
              <a:t>var  x = </a:t>
            </a:r>
            <a:r>
              <a:rPr lang="fr-FR" dirty="0" err="1" smtClean="0"/>
              <a:t>chaine.substr</a:t>
            </a:r>
            <a:r>
              <a:rPr lang="fr-FR" dirty="0" smtClean="0"/>
              <a:t>(3,7);</a:t>
            </a:r>
          </a:p>
          <a:p>
            <a:r>
              <a:rPr lang="fr-FR" dirty="0" err="1" smtClean="0"/>
              <a:t>alert</a:t>
            </a:r>
            <a:r>
              <a:rPr lang="fr-FR" dirty="0" smtClean="0"/>
              <a:t> </a:t>
            </a:r>
            <a:r>
              <a:rPr lang="fr-FR" dirty="0"/>
              <a:t>(x);	</a:t>
            </a:r>
            <a:r>
              <a:rPr lang="fr-FR" dirty="0" smtClean="0"/>
              <a:t>		</a:t>
            </a:r>
            <a:r>
              <a:rPr lang="en-US" dirty="0" smtClean="0"/>
              <a:t>//  </a:t>
            </a:r>
            <a:r>
              <a:rPr lang="en-US" dirty="0" err="1" smtClean="0"/>
              <a:t>affiche</a:t>
            </a:r>
            <a:r>
              <a:rPr lang="en-US" dirty="0"/>
              <a:t>    </a:t>
            </a:r>
            <a:r>
              <a:rPr lang="en-US" dirty="0" err="1" smtClean="0"/>
              <a:t>gestion</a:t>
            </a:r>
            <a:endParaRPr lang="en-US" dirty="0" smtClean="0"/>
          </a:p>
          <a:p>
            <a:endParaRPr lang="fr-FR" dirty="0"/>
          </a:p>
        </p:txBody>
      </p:sp>
    </p:spTree>
    <p:extLst>
      <p:ext uri="{BB962C8B-B14F-4D97-AF65-F5344CB8AC3E}">
        <p14:creationId xmlns:p14="http://schemas.microsoft.com/office/powerpoint/2010/main" val="1520539838"/>
      </p:ext>
    </p:extLst>
  </p:cSld>
  <p:clrMapOvr>
    <a:masterClrMapping/>
  </p:clrMapOvr>
  <p:transition spd="slow">
    <p:wipe dir="d"/>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Fonctions chaîne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err="1" smtClean="0">
                <a:solidFill>
                  <a:schemeClr val="accent2">
                    <a:lumMod val="75000"/>
                  </a:schemeClr>
                </a:solidFill>
              </a:rPr>
              <a:t>substring</a:t>
            </a:r>
            <a:r>
              <a:rPr lang="fr-FR" sz="3100" b="1" i="1" dirty="0" smtClean="0">
                <a:solidFill>
                  <a:schemeClr val="accent2">
                    <a:lumMod val="75000"/>
                  </a:schemeClr>
                </a:solidFill>
              </a:rPr>
              <a:t>(</a:t>
            </a:r>
            <a:r>
              <a:rPr lang="fr-FR" sz="3100" b="1" i="1" dirty="0" err="1" smtClean="0">
                <a:solidFill>
                  <a:schemeClr val="tx2">
                    <a:lumMod val="75000"/>
                  </a:schemeClr>
                </a:solidFill>
              </a:rPr>
              <a:t>debut,fin</a:t>
            </a:r>
            <a:r>
              <a:rPr lang="fr-FR" sz="3100" b="1" i="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827584" y="1484784"/>
            <a:ext cx="8064896" cy="3416320"/>
          </a:xfrm>
          <a:prstGeom prst="rect">
            <a:avLst/>
          </a:prstGeom>
          <a:noFill/>
        </p:spPr>
        <p:txBody>
          <a:bodyPr wrap="square" rtlCol="0">
            <a:spAutoFit/>
          </a:bodyPr>
          <a:lstStyle/>
          <a:p>
            <a:r>
              <a:rPr lang="fr-FR" b="1" i="1" dirty="0" err="1" smtClean="0">
                <a:solidFill>
                  <a:schemeClr val="accent2">
                    <a:lumMod val="75000"/>
                  </a:schemeClr>
                </a:solidFill>
              </a:rPr>
              <a:t>substring</a:t>
            </a:r>
            <a:r>
              <a:rPr lang="fr-FR" b="1" i="1" dirty="0" smtClean="0">
                <a:solidFill>
                  <a:schemeClr val="accent2">
                    <a:lumMod val="75000"/>
                  </a:schemeClr>
                </a:solidFill>
              </a:rPr>
              <a:t>(</a:t>
            </a:r>
            <a:r>
              <a:rPr lang="fr-FR" b="1" i="1" dirty="0" err="1" smtClean="0">
                <a:solidFill>
                  <a:schemeClr val="tx2">
                    <a:lumMod val="75000"/>
                  </a:schemeClr>
                </a:solidFill>
              </a:rPr>
              <a:t>debut,fin</a:t>
            </a:r>
            <a:r>
              <a:rPr lang="fr-FR" b="1" i="1" dirty="0" smtClean="0">
                <a:solidFill>
                  <a:schemeClr val="accent2">
                    <a:lumMod val="75000"/>
                  </a:schemeClr>
                </a:solidFill>
              </a:rPr>
              <a:t>)</a:t>
            </a:r>
          </a:p>
          <a:p>
            <a:endParaRPr lang="fr-FR" b="1" dirty="0" smtClean="0"/>
          </a:p>
          <a:p>
            <a:r>
              <a:rPr lang="fr-FR" dirty="0"/>
              <a:t>Retourne </a:t>
            </a:r>
            <a:r>
              <a:rPr lang="fr-FR" dirty="0" smtClean="0"/>
              <a:t>une chaîne de caractères commençant à </a:t>
            </a:r>
            <a:r>
              <a:rPr lang="fr-FR" b="1" i="1" dirty="0" err="1" smtClean="0">
                <a:solidFill>
                  <a:schemeClr val="tx2">
                    <a:lumMod val="75000"/>
                  </a:schemeClr>
                </a:solidFill>
              </a:rPr>
              <a:t>debut</a:t>
            </a:r>
            <a:r>
              <a:rPr lang="fr-FR" b="1" i="1" dirty="0" smtClean="0">
                <a:solidFill>
                  <a:schemeClr val="tx2">
                    <a:lumMod val="75000"/>
                  </a:schemeClr>
                </a:solidFill>
              </a:rPr>
              <a:t>  </a:t>
            </a:r>
            <a:r>
              <a:rPr lang="fr-FR" dirty="0" smtClean="0"/>
              <a:t>et se terminant à </a:t>
            </a:r>
            <a:r>
              <a:rPr lang="fr-FR" b="1" i="1" dirty="0" smtClean="0">
                <a:solidFill>
                  <a:schemeClr val="tx2">
                    <a:lumMod val="75000"/>
                  </a:schemeClr>
                </a:solidFill>
              </a:rPr>
              <a:t>fin</a:t>
            </a:r>
            <a:r>
              <a:rPr lang="fr-FR" dirty="0" smtClean="0"/>
              <a:t>.</a:t>
            </a:r>
          </a:p>
          <a:p>
            <a:endParaRPr lang="fr-FR" dirty="0" smtClean="0"/>
          </a:p>
          <a:p>
            <a:r>
              <a:rPr lang="fr-FR" b="1" i="1" dirty="0" err="1" smtClean="0">
                <a:solidFill>
                  <a:schemeClr val="tx2">
                    <a:lumMod val="75000"/>
                  </a:schemeClr>
                </a:solidFill>
              </a:rPr>
              <a:t>debut</a:t>
            </a:r>
            <a:r>
              <a:rPr lang="fr-FR" b="1" i="1" dirty="0" smtClean="0">
                <a:solidFill>
                  <a:schemeClr val="tx2">
                    <a:lumMod val="75000"/>
                  </a:schemeClr>
                </a:solidFill>
              </a:rPr>
              <a:t> :</a:t>
            </a:r>
            <a:r>
              <a:rPr lang="fr-FR" dirty="0" smtClean="0"/>
              <a:t> </a:t>
            </a:r>
            <a:r>
              <a:rPr lang="fr-FR" dirty="0"/>
              <a:t>nombre entier supérieur ou égal à </a:t>
            </a:r>
            <a:r>
              <a:rPr lang="fr-FR" dirty="0" smtClean="0"/>
              <a:t>0, début de l'extraction</a:t>
            </a:r>
          </a:p>
          <a:p>
            <a:r>
              <a:rPr lang="fr-FR" b="1" i="1" dirty="0" smtClean="0">
                <a:solidFill>
                  <a:schemeClr val="tx2">
                    <a:lumMod val="75000"/>
                  </a:schemeClr>
                </a:solidFill>
              </a:rPr>
              <a:t>fin </a:t>
            </a:r>
            <a:r>
              <a:rPr lang="fr-FR" b="1" i="1" dirty="0">
                <a:solidFill>
                  <a:schemeClr val="tx2">
                    <a:lumMod val="75000"/>
                  </a:schemeClr>
                </a:solidFill>
              </a:rPr>
              <a:t>:</a:t>
            </a:r>
            <a:r>
              <a:rPr lang="fr-FR" dirty="0"/>
              <a:t> nombre entier supérieur ou égal à 0, </a:t>
            </a:r>
            <a:r>
              <a:rPr lang="fr-FR" dirty="0" smtClean="0"/>
              <a:t>fin.</a:t>
            </a:r>
            <a:endParaRPr lang="fr-FR" dirty="0"/>
          </a:p>
          <a:p>
            <a:endParaRPr lang="fr-FR" dirty="0" smtClean="0"/>
          </a:p>
          <a:p>
            <a:r>
              <a:rPr lang="fr-FR" dirty="0" smtClean="0"/>
              <a:t>exemple :</a:t>
            </a:r>
          </a:p>
          <a:p>
            <a:r>
              <a:rPr lang="fr-FR" dirty="0"/>
              <a:t>var chaine = </a:t>
            </a:r>
            <a:r>
              <a:rPr lang="fr-FR" dirty="0" smtClean="0"/>
              <a:t>"La gestion à Limoges</a:t>
            </a:r>
            <a:r>
              <a:rPr lang="fr-FR" dirty="0"/>
              <a:t>";</a:t>
            </a:r>
          </a:p>
          <a:p>
            <a:r>
              <a:rPr lang="fr-FR" dirty="0"/>
              <a:t>var  x = </a:t>
            </a:r>
            <a:r>
              <a:rPr lang="fr-FR" dirty="0" err="1" smtClean="0"/>
              <a:t>chaine.substring</a:t>
            </a:r>
            <a:r>
              <a:rPr lang="fr-FR" dirty="0" smtClean="0"/>
              <a:t>(3,9);</a:t>
            </a:r>
          </a:p>
          <a:p>
            <a:r>
              <a:rPr lang="fr-FR" dirty="0" err="1" smtClean="0"/>
              <a:t>alert</a:t>
            </a:r>
            <a:r>
              <a:rPr lang="fr-FR" dirty="0" smtClean="0"/>
              <a:t> </a:t>
            </a:r>
            <a:r>
              <a:rPr lang="fr-FR" dirty="0"/>
              <a:t>(x);	</a:t>
            </a:r>
            <a:r>
              <a:rPr lang="fr-FR" dirty="0" smtClean="0"/>
              <a:t>		</a:t>
            </a:r>
            <a:r>
              <a:rPr lang="en-US" dirty="0" smtClean="0"/>
              <a:t>//  </a:t>
            </a:r>
            <a:r>
              <a:rPr lang="en-US" dirty="0" err="1" smtClean="0"/>
              <a:t>affiche</a:t>
            </a:r>
            <a:r>
              <a:rPr lang="en-US" dirty="0"/>
              <a:t>    </a:t>
            </a:r>
            <a:r>
              <a:rPr lang="en-US" dirty="0" err="1" smtClean="0"/>
              <a:t>gestion</a:t>
            </a:r>
            <a:endParaRPr lang="en-US" dirty="0" smtClean="0"/>
          </a:p>
          <a:p>
            <a:endParaRPr lang="fr-FR" dirty="0"/>
          </a:p>
        </p:txBody>
      </p:sp>
    </p:spTree>
    <p:extLst>
      <p:ext uri="{BB962C8B-B14F-4D97-AF65-F5344CB8AC3E}">
        <p14:creationId xmlns:p14="http://schemas.microsoft.com/office/powerpoint/2010/main" val="1935882856"/>
      </p:ext>
    </p:extLst>
  </p:cSld>
  <p:clrMapOvr>
    <a:masterClrMapping/>
  </p:clrMapOvr>
  <p:transition spd="slow">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b="1" i="1" dirty="0"/>
              <a:t>É</a:t>
            </a:r>
            <a:r>
              <a:rPr lang="fr-FR" sz="4000" b="1" i="1" dirty="0" smtClean="0"/>
              <a:t>crire un programme en Javascript</a:t>
            </a:r>
            <a:endParaRPr lang="fr-FR" sz="4000" b="1" dirty="0">
              <a:solidFill>
                <a:schemeClr val="accent2">
                  <a:lumMod val="75000"/>
                </a:schemeClr>
              </a:solidFill>
            </a:endParaRPr>
          </a:p>
        </p:txBody>
      </p:sp>
      <p:sp>
        <p:nvSpPr>
          <p:cNvPr id="5" name="ZoneTexte 4"/>
          <p:cNvSpPr txBox="1"/>
          <p:nvPr/>
        </p:nvSpPr>
        <p:spPr>
          <a:xfrm>
            <a:off x="827584" y="1412776"/>
            <a:ext cx="8064896" cy="5355312"/>
          </a:xfrm>
          <a:prstGeom prst="rect">
            <a:avLst/>
          </a:prstGeom>
          <a:noFill/>
        </p:spPr>
        <p:txBody>
          <a:bodyPr wrap="square" rtlCol="0">
            <a:spAutoFit/>
          </a:bodyPr>
          <a:lstStyle/>
          <a:p>
            <a:r>
              <a:rPr lang="fr-FR" dirty="0" smtClean="0"/>
              <a:t>Explication de ce script :</a:t>
            </a:r>
          </a:p>
          <a:p>
            <a:r>
              <a:rPr lang="fr-FR" b="1" dirty="0" err="1" smtClean="0">
                <a:solidFill>
                  <a:schemeClr val="tx2">
                    <a:lumMod val="75000"/>
                  </a:schemeClr>
                </a:solidFill>
              </a:rPr>
              <a:t>document.writeln</a:t>
            </a:r>
            <a:r>
              <a:rPr lang="fr-FR" b="1" dirty="0">
                <a:solidFill>
                  <a:schemeClr val="tx2">
                    <a:lumMod val="75000"/>
                  </a:schemeClr>
                </a:solidFill>
              </a:rPr>
              <a:t>("(comme "+</a:t>
            </a:r>
            <a:r>
              <a:rPr lang="fr-FR" b="1" dirty="0" err="1">
                <a:solidFill>
                  <a:schemeClr val="tx2">
                    <a:lumMod val="75000"/>
                  </a:schemeClr>
                </a:solidFill>
              </a:rPr>
              <a:t>navigator.appName</a:t>
            </a:r>
            <a:r>
              <a:rPr lang="fr-FR" b="1" dirty="0">
                <a:solidFill>
                  <a:schemeClr val="tx2">
                    <a:lumMod val="75000"/>
                  </a:schemeClr>
                </a:solidFill>
              </a:rPr>
              <a:t>+")")</a:t>
            </a:r>
          </a:p>
          <a:p>
            <a:r>
              <a:rPr lang="fr-FR" dirty="0" smtClean="0"/>
              <a:t> </a:t>
            </a:r>
          </a:p>
          <a:p>
            <a:r>
              <a:rPr lang="fr-FR" b="1" dirty="0">
                <a:solidFill>
                  <a:schemeClr val="tx2">
                    <a:lumMod val="75000"/>
                  </a:schemeClr>
                </a:solidFill>
              </a:rPr>
              <a:t>document</a:t>
            </a:r>
            <a:r>
              <a:rPr lang="fr-FR" dirty="0" smtClean="0"/>
              <a:t> : est l'objet sur lequel le code javascript va s'appliquer,</a:t>
            </a:r>
          </a:p>
          <a:p>
            <a:r>
              <a:rPr lang="fr-FR" b="1" dirty="0" err="1">
                <a:solidFill>
                  <a:schemeClr val="tx2">
                    <a:lumMod val="75000"/>
                  </a:schemeClr>
                </a:solidFill>
              </a:rPr>
              <a:t>writeln</a:t>
            </a:r>
            <a:r>
              <a:rPr lang="fr-FR" b="1" dirty="0">
                <a:solidFill>
                  <a:schemeClr val="tx2">
                    <a:lumMod val="75000"/>
                  </a:schemeClr>
                </a:solidFill>
              </a:rPr>
              <a:t>() </a:t>
            </a:r>
            <a:r>
              <a:rPr lang="fr-FR" dirty="0" smtClean="0"/>
              <a:t>: est une méthode qui écrit dans l'objet, ici la page HTML,</a:t>
            </a:r>
          </a:p>
          <a:p>
            <a:r>
              <a:rPr lang="fr-FR" b="1" dirty="0">
                <a:solidFill>
                  <a:schemeClr val="tx2">
                    <a:lumMod val="75000"/>
                  </a:schemeClr>
                </a:solidFill>
              </a:rPr>
              <a:t>"(comme " </a:t>
            </a:r>
            <a:r>
              <a:rPr lang="fr-FR" dirty="0" smtClean="0"/>
              <a:t>: est une chaîne de caractères entre deux guillemets ,</a:t>
            </a:r>
          </a:p>
          <a:p>
            <a:r>
              <a:rPr lang="fr-FR" b="1" dirty="0" err="1">
                <a:solidFill>
                  <a:schemeClr val="tx2">
                    <a:lumMod val="75000"/>
                  </a:schemeClr>
                </a:solidFill>
              </a:rPr>
              <a:t>navigator</a:t>
            </a:r>
            <a:r>
              <a:rPr lang="fr-FR" b="1" dirty="0">
                <a:solidFill>
                  <a:schemeClr val="tx2">
                    <a:lumMod val="75000"/>
                  </a:schemeClr>
                </a:solidFill>
              </a:rPr>
              <a:t> </a:t>
            </a:r>
            <a:r>
              <a:rPr lang="fr-FR" dirty="0" smtClean="0"/>
              <a:t>: est un objet. Il s'agit du navigateur avec lequel la page HTML est affichée,</a:t>
            </a:r>
          </a:p>
          <a:p>
            <a:r>
              <a:rPr lang="fr-FR" b="1" dirty="0" err="1" smtClean="0">
                <a:solidFill>
                  <a:schemeClr val="tx2">
                    <a:lumMod val="75000"/>
                  </a:schemeClr>
                </a:solidFill>
              </a:rPr>
              <a:t>appName</a:t>
            </a:r>
            <a:r>
              <a:rPr lang="fr-FR" b="1" dirty="0" smtClean="0">
                <a:solidFill>
                  <a:schemeClr val="tx2">
                    <a:lumMod val="75000"/>
                  </a:schemeClr>
                </a:solidFill>
              </a:rPr>
              <a:t> </a:t>
            </a:r>
            <a:r>
              <a:rPr lang="fr-FR" dirty="0" smtClean="0"/>
              <a:t>: est une propriété de </a:t>
            </a:r>
            <a:r>
              <a:rPr lang="fr-FR" b="1" dirty="0" err="1">
                <a:solidFill>
                  <a:schemeClr val="tx2">
                    <a:lumMod val="75000"/>
                  </a:schemeClr>
                </a:solidFill>
              </a:rPr>
              <a:t>navigator</a:t>
            </a:r>
            <a:r>
              <a:rPr lang="fr-FR" b="1" dirty="0">
                <a:solidFill>
                  <a:schemeClr val="tx2">
                    <a:lumMod val="75000"/>
                  </a:schemeClr>
                </a:solidFill>
              </a:rPr>
              <a:t> </a:t>
            </a:r>
            <a:r>
              <a:rPr lang="fr-FR" dirty="0" smtClean="0"/>
              <a:t>qui retourne le nom du navigateur,</a:t>
            </a:r>
          </a:p>
          <a:p>
            <a:r>
              <a:rPr lang="fr-FR" dirty="0" smtClean="0"/>
              <a:t>")" : est une chaîne de caractères,</a:t>
            </a:r>
          </a:p>
          <a:p>
            <a:r>
              <a:rPr lang="fr-FR" b="1" dirty="0">
                <a:solidFill>
                  <a:schemeClr val="tx2">
                    <a:lumMod val="75000"/>
                  </a:schemeClr>
                </a:solidFill>
              </a:rPr>
              <a:t>.</a:t>
            </a:r>
            <a:r>
              <a:rPr lang="fr-FR" dirty="0" smtClean="0"/>
              <a:t> (le point) : indique l'application ou  l'appartenance de l'élément situé à droite du point à l'élément situé à gauche du point :</a:t>
            </a:r>
          </a:p>
          <a:p>
            <a:r>
              <a:rPr lang="fr-FR" b="1" dirty="0" err="1" smtClean="0">
                <a:solidFill>
                  <a:schemeClr val="tx2">
                    <a:lumMod val="75000"/>
                  </a:schemeClr>
                </a:solidFill>
              </a:rPr>
              <a:t>document.writeln</a:t>
            </a:r>
            <a:r>
              <a:rPr lang="fr-FR" b="1" dirty="0" smtClean="0">
                <a:solidFill>
                  <a:schemeClr val="tx2">
                    <a:lumMod val="75000"/>
                  </a:schemeClr>
                </a:solidFill>
              </a:rPr>
              <a:t> : </a:t>
            </a:r>
            <a:r>
              <a:rPr lang="fr-FR" dirty="0" smtClean="0"/>
              <a:t>la méthode </a:t>
            </a:r>
            <a:r>
              <a:rPr lang="fr-FR" b="1" dirty="0" err="1" smtClean="0">
                <a:solidFill>
                  <a:schemeClr val="tx2">
                    <a:lumMod val="75000"/>
                  </a:schemeClr>
                </a:solidFill>
              </a:rPr>
              <a:t>writeln</a:t>
            </a:r>
            <a:r>
              <a:rPr lang="fr-FR" b="1" dirty="0" smtClean="0">
                <a:solidFill>
                  <a:schemeClr val="tx2">
                    <a:lumMod val="75000"/>
                  </a:schemeClr>
                </a:solidFill>
              </a:rPr>
              <a:t>()</a:t>
            </a:r>
            <a:r>
              <a:rPr lang="fr-FR" dirty="0" smtClean="0"/>
              <a:t> s'applique à </a:t>
            </a:r>
            <a:r>
              <a:rPr lang="fr-FR" b="1" dirty="0">
                <a:solidFill>
                  <a:schemeClr val="tx2">
                    <a:lumMod val="75000"/>
                  </a:schemeClr>
                </a:solidFill>
              </a:rPr>
              <a:t>document</a:t>
            </a:r>
            <a:r>
              <a:rPr lang="fr-FR" dirty="0" smtClean="0"/>
              <a:t>,</a:t>
            </a:r>
          </a:p>
          <a:p>
            <a:r>
              <a:rPr lang="fr-FR" b="1" dirty="0" err="1" smtClean="0">
                <a:solidFill>
                  <a:schemeClr val="tx2">
                    <a:lumMod val="75000"/>
                  </a:schemeClr>
                </a:solidFill>
              </a:rPr>
              <a:t>navigator,appName</a:t>
            </a:r>
            <a:r>
              <a:rPr lang="fr-FR" dirty="0" smtClean="0"/>
              <a:t> :la propriété </a:t>
            </a:r>
            <a:r>
              <a:rPr lang="fr-FR" b="1" dirty="0" err="1">
                <a:solidFill>
                  <a:schemeClr val="tx2">
                    <a:lumMod val="75000"/>
                  </a:schemeClr>
                </a:solidFill>
              </a:rPr>
              <a:t>appName</a:t>
            </a:r>
            <a:r>
              <a:rPr lang="fr-FR" dirty="0" smtClean="0"/>
              <a:t> de </a:t>
            </a:r>
            <a:r>
              <a:rPr lang="fr-FR" b="1" dirty="0" err="1">
                <a:solidFill>
                  <a:schemeClr val="tx2">
                    <a:lumMod val="75000"/>
                  </a:schemeClr>
                </a:solidFill>
              </a:rPr>
              <a:t>navigator</a:t>
            </a:r>
            <a:r>
              <a:rPr lang="fr-FR" dirty="0" smtClean="0"/>
              <a:t>.</a:t>
            </a:r>
          </a:p>
          <a:p>
            <a:r>
              <a:rPr lang="fr-FR" b="1" dirty="0">
                <a:solidFill>
                  <a:schemeClr val="tx2">
                    <a:lumMod val="75000"/>
                  </a:schemeClr>
                </a:solidFill>
              </a:rPr>
              <a:t>+</a:t>
            </a:r>
            <a:r>
              <a:rPr lang="fr-FR" dirty="0" smtClean="0"/>
              <a:t> (signe +) : opérateur de concaténation.</a:t>
            </a:r>
          </a:p>
          <a:p>
            <a:endParaRPr lang="fr-FR" dirty="0" smtClean="0"/>
          </a:p>
          <a:p>
            <a:r>
              <a:rPr lang="fr-FR" dirty="0" smtClean="0"/>
              <a:t>Le code écrit (</a:t>
            </a:r>
            <a:r>
              <a:rPr lang="fr-FR" dirty="0" err="1" smtClean="0"/>
              <a:t>writeln</a:t>
            </a:r>
            <a:r>
              <a:rPr lang="fr-FR" dirty="0" smtClean="0"/>
              <a:t>) dans la page HTML où il se trouve (document) une chaîne de caractères composée de "(comme " concaténée au nom du navigateur (</a:t>
            </a:r>
            <a:r>
              <a:rPr lang="fr-FR" dirty="0" err="1" smtClean="0"/>
              <a:t>navigator.appName</a:t>
            </a:r>
            <a:r>
              <a:rPr lang="fr-FR" dirty="0" smtClean="0"/>
              <a:t>)  concaténée à ")"</a:t>
            </a:r>
            <a:endParaRPr lang="fr-FR" dirty="0"/>
          </a:p>
          <a:p>
            <a:pPr algn="ctr"/>
            <a:r>
              <a:rPr lang="fr-FR" b="1" dirty="0"/>
              <a:t>(comme Netscape</a:t>
            </a:r>
            <a:r>
              <a:rPr lang="fr-FR" b="1" dirty="0" smtClean="0"/>
              <a:t>)</a:t>
            </a:r>
            <a:endParaRPr lang="fr-FR" dirty="0"/>
          </a:p>
        </p:txBody>
      </p:sp>
    </p:spTree>
    <p:extLst>
      <p:ext uri="{BB962C8B-B14F-4D97-AF65-F5344CB8AC3E}">
        <p14:creationId xmlns:p14="http://schemas.microsoft.com/office/powerpoint/2010/main" val="29640743"/>
      </p:ext>
    </p:extLst>
  </p:cSld>
  <p:clrMapOvr>
    <a:masterClrMapping/>
  </p:clrMapOvr>
  <p:transition spd="slow">
    <p:wipe dir="d"/>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smtClean="0"/>
              <a:t>Exercice 24 contrôle de la date</a:t>
            </a:r>
            <a:r>
              <a:rPr lang="fr-FR" sz="3100" b="1" i="1" dirty="0" smtClean="0">
                <a:solidFill>
                  <a:schemeClr val="accent2">
                    <a:lumMod val="75000"/>
                  </a:schemeClr>
                </a:solidFill>
              </a:rPr>
              <a:t/>
            </a:r>
            <a:br>
              <a:rPr lang="fr-FR" sz="3100" b="1" i="1" dirty="0" smtClean="0">
                <a:solidFill>
                  <a:schemeClr val="accent2">
                    <a:lumMod val="75000"/>
                  </a:schemeClr>
                </a:solidFill>
              </a:rPr>
            </a:br>
            <a:endParaRPr lang="fr-FR" sz="3100" b="1" dirty="0">
              <a:solidFill>
                <a:schemeClr val="accent2">
                  <a:lumMod val="75000"/>
                </a:schemeClr>
              </a:solidFill>
            </a:endParaRPr>
          </a:p>
        </p:txBody>
      </p:sp>
      <p:sp>
        <p:nvSpPr>
          <p:cNvPr id="5" name="ZoneTexte 4"/>
          <p:cNvSpPr txBox="1"/>
          <p:nvPr/>
        </p:nvSpPr>
        <p:spPr>
          <a:xfrm>
            <a:off x="827584" y="1412776"/>
            <a:ext cx="8064896" cy="646331"/>
          </a:xfrm>
          <a:prstGeom prst="rect">
            <a:avLst/>
          </a:prstGeom>
          <a:noFill/>
        </p:spPr>
        <p:txBody>
          <a:bodyPr wrap="square" rtlCol="0">
            <a:spAutoFit/>
          </a:bodyPr>
          <a:lstStyle/>
          <a:p>
            <a:r>
              <a:rPr lang="fr-FR" dirty="0" smtClean="0"/>
              <a:t> </a:t>
            </a:r>
            <a:endParaRPr lang="fr-FR" dirty="0"/>
          </a:p>
          <a:p>
            <a:endParaRPr lang="fr-FR" dirty="0" smtClean="0"/>
          </a:p>
        </p:txBody>
      </p:sp>
      <p:sp>
        <p:nvSpPr>
          <p:cNvPr id="3" name="ZoneTexte 2"/>
          <p:cNvSpPr txBox="1"/>
          <p:nvPr/>
        </p:nvSpPr>
        <p:spPr>
          <a:xfrm>
            <a:off x="827584" y="1761723"/>
            <a:ext cx="8064896" cy="4247317"/>
          </a:xfrm>
          <a:prstGeom prst="rect">
            <a:avLst/>
          </a:prstGeom>
          <a:noFill/>
        </p:spPr>
        <p:txBody>
          <a:bodyPr wrap="square" rtlCol="0">
            <a:spAutoFit/>
          </a:bodyPr>
          <a:lstStyle/>
          <a:p>
            <a:endParaRPr lang="fr-FR" b="1" dirty="0" smtClean="0"/>
          </a:p>
          <a:p>
            <a:endParaRPr lang="fr-FR" dirty="0" smtClean="0"/>
          </a:p>
          <a:p>
            <a:r>
              <a:rPr lang="fr-FR" dirty="0" smtClean="0"/>
              <a:t>Ecrire une fonction qui vérifie que la date est bien écrite, valide. </a:t>
            </a:r>
          </a:p>
          <a:p>
            <a:r>
              <a:rPr lang="fr-FR" dirty="0" smtClean="0"/>
              <a:t>Si c'est le cas, mettre le fond de la zone de saisie en vert clair.</a:t>
            </a:r>
          </a:p>
          <a:p>
            <a:r>
              <a:rPr lang="fr-FR" dirty="0" smtClean="0"/>
              <a:t>En cas d'erreur, afficher le message "Date incorrecte".</a:t>
            </a:r>
          </a:p>
          <a:p>
            <a:r>
              <a:rPr lang="fr-FR" dirty="0" smtClean="0"/>
              <a:t>Contrôles :</a:t>
            </a:r>
          </a:p>
          <a:p>
            <a:r>
              <a:rPr lang="fr-FR" dirty="0" smtClean="0"/>
              <a:t>1 / la date saisie fait bien 10 caractères</a:t>
            </a:r>
          </a:p>
          <a:p>
            <a:r>
              <a:rPr lang="fr-FR" dirty="0" smtClean="0"/>
              <a:t>2 / les séparateurs sont bien des '/'</a:t>
            </a:r>
          </a:p>
          <a:p>
            <a:r>
              <a:rPr lang="fr-FR" dirty="0" smtClean="0"/>
              <a:t>3 / le jour est compris entre 1 et 31</a:t>
            </a:r>
          </a:p>
          <a:p>
            <a:r>
              <a:rPr lang="fr-FR" dirty="0" smtClean="0"/>
              <a:t>4 / le mois est compris entre 1 et 12</a:t>
            </a:r>
          </a:p>
          <a:p>
            <a:r>
              <a:rPr lang="fr-FR" dirty="0" smtClean="0"/>
              <a:t>5 / l'année est &gt;1900 et &lt; à 2014</a:t>
            </a:r>
          </a:p>
          <a:p>
            <a:r>
              <a:rPr lang="fr-FR" dirty="0" smtClean="0"/>
              <a:t>6 / avril,  juin, septembre et novembre maxi 30 jours</a:t>
            </a:r>
          </a:p>
          <a:p>
            <a:r>
              <a:rPr lang="fr-FR" dirty="0"/>
              <a:t>7</a:t>
            </a:r>
            <a:r>
              <a:rPr lang="fr-FR" dirty="0" smtClean="0"/>
              <a:t> / mois de février : jour maxi 28 ou 29 selon que l'année est bissextile ou non</a:t>
            </a:r>
            <a:endParaRPr lang="fr-FR" dirty="0"/>
          </a:p>
          <a:p>
            <a:endParaRPr lang="en-US" dirty="0" smtClean="0"/>
          </a:p>
          <a:p>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562" y="908721"/>
            <a:ext cx="3912922" cy="115635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42449637"/>
      </p:ext>
    </p:extLst>
  </p:cSld>
  <p:clrMapOvr>
    <a:masterClrMapping/>
  </p:clrMapOvr>
  <p:transition spd="slow">
    <p:wipe dir="d"/>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a:t>
            </a:r>
            <a:r>
              <a:rPr lang="fr-FR" sz="3100" b="1" dirty="0" err="1" smtClean="0">
                <a:solidFill>
                  <a:schemeClr val="accent2">
                    <a:lumMod val="75000"/>
                  </a:schemeClr>
                </a:solidFill>
              </a:rPr>
              <a:t>getElementById</a:t>
            </a:r>
            <a:r>
              <a:rPr lang="fr-FR" sz="3100" b="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3139321"/>
          </a:xfrm>
          <a:prstGeom prst="rect">
            <a:avLst/>
          </a:prstGeom>
          <a:noFill/>
        </p:spPr>
        <p:txBody>
          <a:bodyPr wrap="square" rtlCol="0">
            <a:spAutoFit/>
          </a:bodyPr>
          <a:lstStyle/>
          <a:p>
            <a:r>
              <a:rPr lang="fr-FR" b="1" dirty="0" smtClean="0"/>
              <a:t>boutons radio d'un formulaire : &lt;input type="radio"&gt;</a:t>
            </a:r>
          </a:p>
          <a:p>
            <a:endParaRPr lang="fr-FR" dirty="0" smtClean="0"/>
          </a:p>
          <a:p>
            <a:r>
              <a:rPr lang="fr-FR" dirty="0" smtClean="0"/>
              <a:t>propriété </a:t>
            </a:r>
            <a:r>
              <a:rPr lang="fr-FR" b="1" dirty="0" err="1" smtClean="0">
                <a:solidFill>
                  <a:schemeClr val="accent2">
                    <a:lumMod val="75000"/>
                  </a:schemeClr>
                </a:solidFill>
              </a:rPr>
              <a:t>length</a:t>
            </a:r>
            <a:endParaRPr lang="fr-FR" b="1" dirty="0">
              <a:solidFill>
                <a:schemeClr val="accent2">
                  <a:lumMod val="75000"/>
                </a:schemeClr>
              </a:solidFill>
            </a:endParaRPr>
          </a:p>
          <a:p>
            <a:r>
              <a:rPr lang="fr-FR" dirty="0"/>
              <a:t>Retourne </a:t>
            </a:r>
            <a:r>
              <a:rPr lang="fr-FR" dirty="0" smtClean="0"/>
              <a:t>le nombre de boutons radio,</a:t>
            </a:r>
          </a:p>
          <a:p>
            <a:endParaRPr lang="fr-FR" dirty="0"/>
          </a:p>
          <a:p>
            <a:r>
              <a:rPr lang="fr-FR" dirty="0" smtClean="0"/>
              <a:t>propriété </a:t>
            </a:r>
            <a:r>
              <a:rPr lang="fr-FR" b="1" dirty="0" err="1">
                <a:solidFill>
                  <a:schemeClr val="accent2">
                    <a:lumMod val="75000"/>
                  </a:schemeClr>
                </a:solidFill>
              </a:rPr>
              <a:t>boutons_radio</a:t>
            </a:r>
            <a:r>
              <a:rPr lang="fr-FR" b="1" dirty="0">
                <a:solidFill>
                  <a:schemeClr val="accent2">
                    <a:lumMod val="75000"/>
                  </a:schemeClr>
                </a:solidFill>
              </a:rPr>
              <a:t>[</a:t>
            </a:r>
            <a:r>
              <a:rPr lang="fr-FR" b="1" dirty="0">
                <a:solidFill>
                  <a:schemeClr val="tx2">
                    <a:lumMod val="75000"/>
                  </a:schemeClr>
                </a:solidFill>
              </a:rPr>
              <a:t>index</a:t>
            </a:r>
            <a:r>
              <a:rPr lang="fr-FR" b="1" dirty="0" smtClean="0">
                <a:solidFill>
                  <a:schemeClr val="accent2">
                    <a:lumMod val="75000"/>
                  </a:schemeClr>
                </a:solidFill>
              </a:rPr>
              <a:t>].</a:t>
            </a:r>
            <a:r>
              <a:rPr lang="fr-FR" b="1" dirty="0" err="1" smtClean="0">
                <a:solidFill>
                  <a:schemeClr val="accent2">
                    <a:lumMod val="75000"/>
                  </a:schemeClr>
                </a:solidFill>
              </a:rPr>
              <a:t>checked</a:t>
            </a:r>
            <a:endParaRPr lang="fr-FR" b="1" dirty="0" smtClean="0">
              <a:solidFill>
                <a:schemeClr val="accent2">
                  <a:lumMod val="75000"/>
                </a:schemeClr>
              </a:solidFill>
            </a:endParaRPr>
          </a:p>
          <a:p>
            <a:r>
              <a:rPr lang="fr-FR" dirty="0" smtClean="0"/>
              <a:t>Retourne vrai si le bouton radio </a:t>
            </a:r>
            <a:r>
              <a:rPr lang="fr-FR" dirty="0"/>
              <a:t>dont le n° est </a:t>
            </a:r>
            <a:r>
              <a:rPr lang="fr-FR" b="1" dirty="0" smtClean="0">
                <a:solidFill>
                  <a:schemeClr val="tx2">
                    <a:lumMod val="75000"/>
                  </a:schemeClr>
                </a:solidFill>
              </a:rPr>
              <a:t>index </a:t>
            </a:r>
            <a:r>
              <a:rPr lang="fr-FR" dirty="0" smtClean="0"/>
              <a:t>est sélectionné,</a:t>
            </a:r>
          </a:p>
          <a:p>
            <a:endParaRPr lang="fr-FR" dirty="0" smtClean="0"/>
          </a:p>
          <a:p>
            <a:r>
              <a:rPr lang="fr-FR" dirty="0" smtClean="0"/>
              <a:t>propriété </a:t>
            </a:r>
            <a:r>
              <a:rPr lang="fr-FR" b="1" dirty="0" err="1" smtClean="0">
                <a:solidFill>
                  <a:schemeClr val="accent2">
                    <a:lumMod val="75000"/>
                  </a:schemeClr>
                </a:solidFill>
              </a:rPr>
              <a:t>boutons_radio</a:t>
            </a:r>
            <a:r>
              <a:rPr lang="fr-FR" b="1" dirty="0" smtClean="0">
                <a:solidFill>
                  <a:schemeClr val="accent2">
                    <a:lumMod val="75000"/>
                  </a:schemeClr>
                </a:solidFill>
              </a:rPr>
              <a:t>[</a:t>
            </a:r>
            <a:r>
              <a:rPr lang="fr-FR" b="1" dirty="0" smtClean="0">
                <a:solidFill>
                  <a:schemeClr val="tx2">
                    <a:lumMod val="75000"/>
                  </a:schemeClr>
                </a:solidFill>
              </a:rPr>
              <a:t>index</a:t>
            </a:r>
            <a:r>
              <a:rPr lang="fr-FR" b="1" dirty="0" smtClean="0">
                <a:solidFill>
                  <a:schemeClr val="accent2">
                    <a:lumMod val="75000"/>
                  </a:schemeClr>
                </a:solidFill>
              </a:rPr>
              <a:t>].value</a:t>
            </a:r>
            <a:endParaRPr lang="fr-FR" b="1" dirty="0">
              <a:solidFill>
                <a:schemeClr val="accent2">
                  <a:lumMod val="75000"/>
                </a:schemeClr>
              </a:solidFill>
            </a:endParaRPr>
          </a:p>
          <a:p>
            <a:r>
              <a:rPr lang="fr-FR" dirty="0"/>
              <a:t>Retourne </a:t>
            </a:r>
            <a:r>
              <a:rPr lang="fr-FR" dirty="0" smtClean="0"/>
              <a:t>la valeur du bouton radio dont </a:t>
            </a:r>
            <a:r>
              <a:rPr lang="fr-FR" dirty="0"/>
              <a:t>le n° est </a:t>
            </a:r>
            <a:r>
              <a:rPr lang="fr-FR" b="1" dirty="0">
                <a:solidFill>
                  <a:schemeClr val="tx2">
                    <a:lumMod val="75000"/>
                  </a:schemeClr>
                </a:solidFill>
              </a:rPr>
              <a:t>index.</a:t>
            </a:r>
          </a:p>
          <a:p>
            <a:endParaRPr lang="fr-FR" b="1" dirty="0" smtClean="0"/>
          </a:p>
        </p:txBody>
      </p:sp>
    </p:spTree>
    <p:extLst>
      <p:ext uri="{BB962C8B-B14F-4D97-AF65-F5344CB8AC3E}">
        <p14:creationId xmlns:p14="http://schemas.microsoft.com/office/powerpoint/2010/main" val="3785469739"/>
      </p:ext>
    </p:extLst>
  </p:cSld>
  <p:clrMapOvr>
    <a:masterClrMapping/>
  </p:clrMapOvr>
  <p:transition spd="slow">
    <p:wipe dir="d"/>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a:t>
            </a:r>
            <a:r>
              <a:rPr lang="fr-FR" sz="3100" b="1" dirty="0" err="1" smtClean="0">
                <a:solidFill>
                  <a:schemeClr val="accent2">
                    <a:lumMod val="75000"/>
                  </a:schemeClr>
                </a:solidFill>
              </a:rPr>
              <a:t>getElementById</a:t>
            </a:r>
            <a:r>
              <a:rPr lang="fr-FR" sz="3100" b="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755576" y="4149080"/>
            <a:ext cx="8136904" cy="2585323"/>
          </a:xfrm>
          <a:prstGeom prst="rect">
            <a:avLst/>
          </a:prstGeom>
          <a:noFill/>
        </p:spPr>
        <p:txBody>
          <a:bodyPr wrap="square" rtlCol="0">
            <a:spAutoFit/>
          </a:bodyPr>
          <a:lstStyle/>
          <a:p>
            <a:r>
              <a:rPr lang="fr-FR" dirty="0" smtClean="0"/>
              <a:t>&lt;body</a:t>
            </a:r>
            <a:r>
              <a:rPr lang="fr-FR" dirty="0"/>
              <a:t>&gt;</a:t>
            </a:r>
          </a:p>
          <a:p>
            <a:r>
              <a:rPr lang="fr-FR" dirty="0"/>
              <a:t>&lt;</a:t>
            </a:r>
            <a:r>
              <a:rPr lang="fr-FR" dirty="0" err="1"/>
              <a:t>form</a:t>
            </a:r>
            <a:r>
              <a:rPr lang="fr-FR" dirty="0"/>
              <a:t> id="form1"&gt;</a:t>
            </a:r>
          </a:p>
          <a:p>
            <a:r>
              <a:rPr lang="fr-FR" dirty="0"/>
              <a:t>&lt;p&gt;Choisissez votre musique favorite : &lt;/p&gt;</a:t>
            </a:r>
          </a:p>
          <a:p>
            <a:r>
              <a:rPr lang="fr-FR" dirty="0" smtClean="0"/>
              <a:t>&lt;</a:t>
            </a:r>
            <a:r>
              <a:rPr lang="fr-FR" dirty="0"/>
              <a:t>p&gt;&lt;input type="radio" </a:t>
            </a:r>
            <a:r>
              <a:rPr lang="fr-FR" dirty="0" err="1"/>
              <a:t>name</a:t>
            </a:r>
            <a:r>
              <a:rPr lang="fr-FR" dirty="0"/>
              <a:t>="musiques" value="A"&gt;La danse des canards&lt;/p&gt;</a:t>
            </a:r>
          </a:p>
          <a:p>
            <a:r>
              <a:rPr lang="fr-FR" dirty="0" smtClean="0"/>
              <a:t>&lt;</a:t>
            </a:r>
            <a:r>
              <a:rPr lang="fr-FR" dirty="0"/>
              <a:t>p&gt;&lt;input type="radio" </a:t>
            </a:r>
            <a:r>
              <a:rPr lang="fr-FR" dirty="0" err="1"/>
              <a:t>name</a:t>
            </a:r>
            <a:r>
              <a:rPr lang="fr-FR" dirty="0"/>
              <a:t>="musiques" value="B"&gt;Toccata et fugue en ré mineur de J.S. </a:t>
            </a:r>
            <a:r>
              <a:rPr lang="fr-FR" dirty="0" err="1"/>
              <a:t>BachB</a:t>
            </a:r>
            <a:r>
              <a:rPr lang="fr-FR" dirty="0"/>
              <a:t>&lt;/p&gt;</a:t>
            </a:r>
          </a:p>
          <a:p>
            <a:r>
              <a:rPr lang="fr-FR" dirty="0" smtClean="0"/>
              <a:t>&lt;p</a:t>
            </a:r>
            <a:r>
              <a:rPr lang="fr-FR" dirty="0"/>
              <a:t>&gt;&lt;input type="radio" </a:t>
            </a:r>
            <a:r>
              <a:rPr lang="fr-FR" dirty="0" err="1"/>
              <a:t>name</a:t>
            </a:r>
            <a:r>
              <a:rPr lang="fr-FR" dirty="0"/>
              <a:t>="musiques" value="C"&gt;</a:t>
            </a:r>
            <a:r>
              <a:rPr lang="fr-FR" dirty="0" err="1"/>
              <a:t>Yesterday</a:t>
            </a:r>
            <a:r>
              <a:rPr lang="fr-FR" dirty="0"/>
              <a:t>&lt;/p&gt;</a:t>
            </a:r>
          </a:p>
          <a:p>
            <a:r>
              <a:rPr lang="fr-FR" dirty="0"/>
              <a:t>&lt;</a:t>
            </a:r>
            <a:r>
              <a:rPr lang="fr-FR" dirty="0" err="1"/>
              <a:t>button</a:t>
            </a:r>
            <a:r>
              <a:rPr lang="fr-FR" dirty="0"/>
              <a:t> type="</a:t>
            </a:r>
            <a:r>
              <a:rPr lang="fr-FR" dirty="0" err="1"/>
              <a:t>button</a:t>
            </a:r>
            <a:r>
              <a:rPr lang="fr-FR" dirty="0"/>
              <a:t>" </a:t>
            </a:r>
            <a:r>
              <a:rPr lang="fr-FR" dirty="0" err="1"/>
              <a:t>onclick</a:t>
            </a:r>
            <a:r>
              <a:rPr lang="fr-FR" dirty="0"/>
              <a:t>="choix()"&gt;Afficher mon choix&lt;/</a:t>
            </a:r>
            <a:r>
              <a:rPr lang="fr-FR" dirty="0" err="1"/>
              <a:t>button</a:t>
            </a:r>
            <a:r>
              <a:rPr lang="fr-FR" dirty="0"/>
              <a:t>&gt;</a:t>
            </a:r>
          </a:p>
          <a:p>
            <a:r>
              <a:rPr lang="fr-FR" dirty="0"/>
              <a:t>&lt;/</a:t>
            </a:r>
            <a:r>
              <a:rPr lang="fr-FR" dirty="0" err="1"/>
              <a:t>form</a:t>
            </a:r>
            <a:r>
              <a:rPr lang="fr-FR" dirty="0"/>
              <a:t>&gt;</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5825" y="2110"/>
            <a:ext cx="4448175" cy="435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0590788"/>
      </p:ext>
    </p:extLst>
  </p:cSld>
  <p:clrMapOvr>
    <a:masterClrMapping/>
  </p:clrMapOvr>
  <p:transition spd="slow">
    <p:wipe dir="d"/>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a:t>
            </a:r>
            <a:r>
              <a:rPr lang="fr-FR" sz="3100" b="1" dirty="0" err="1" smtClean="0">
                <a:solidFill>
                  <a:schemeClr val="accent2">
                    <a:lumMod val="75000"/>
                  </a:schemeClr>
                </a:solidFill>
              </a:rPr>
              <a:t>getElementById</a:t>
            </a:r>
            <a:r>
              <a:rPr lang="fr-FR" sz="3100" b="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4247317"/>
          </a:xfrm>
          <a:prstGeom prst="rect">
            <a:avLst/>
          </a:prstGeom>
          <a:noFill/>
        </p:spPr>
        <p:txBody>
          <a:bodyPr wrap="square" rtlCol="0">
            <a:spAutoFit/>
          </a:bodyPr>
          <a:lstStyle/>
          <a:p>
            <a:r>
              <a:rPr lang="fr-FR" b="1" dirty="0" smtClean="0"/>
              <a:t>exemple :</a:t>
            </a:r>
          </a:p>
          <a:p>
            <a:r>
              <a:rPr lang="fr-FR" dirty="0"/>
              <a:t>&lt;script type="</a:t>
            </a:r>
            <a:r>
              <a:rPr lang="fr-FR" dirty="0" err="1"/>
              <a:t>text</a:t>
            </a:r>
            <a:r>
              <a:rPr lang="fr-FR" dirty="0"/>
              <a:t>/javascript"&gt;</a:t>
            </a:r>
          </a:p>
          <a:p>
            <a:r>
              <a:rPr lang="fr-FR" dirty="0"/>
              <a:t>function choix() {</a:t>
            </a:r>
          </a:p>
          <a:p>
            <a:r>
              <a:rPr lang="fr-FR" dirty="0"/>
              <a:t>var </a:t>
            </a:r>
            <a:r>
              <a:rPr lang="fr-FR" dirty="0" err="1"/>
              <a:t>obj</a:t>
            </a:r>
            <a:r>
              <a:rPr lang="fr-FR" dirty="0"/>
              <a:t> = </a:t>
            </a:r>
            <a:r>
              <a:rPr lang="fr-FR" dirty="0" err="1"/>
              <a:t>document.getElementById</a:t>
            </a:r>
            <a:r>
              <a:rPr lang="fr-FR" dirty="0"/>
              <a:t>("form1");</a:t>
            </a:r>
          </a:p>
          <a:p>
            <a:r>
              <a:rPr lang="fr-FR" dirty="0"/>
              <a:t>for (var i=0; i&lt;</a:t>
            </a:r>
            <a:r>
              <a:rPr lang="fr-FR" dirty="0" err="1"/>
              <a:t>obj.musiques.length</a:t>
            </a:r>
            <a:r>
              <a:rPr lang="fr-FR" dirty="0"/>
              <a:t>; i++) {</a:t>
            </a:r>
          </a:p>
          <a:p>
            <a:r>
              <a:rPr lang="fr-FR" dirty="0" smtClean="0"/>
              <a:t>        value </a:t>
            </a:r>
            <a:r>
              <a:rPr lang="fr-FR" dirty="0"/>
              <a:t>='';</a:t>
            </a:r>
          </a:p>
          <a:p>
            <a:r>
              <a:rPr lang="fr-FR" dirty="0"/>
              <a:t>    </a:t>
            </a:r>
            <a:r>
              <a:rPr lang="fr-FR" dirty="0" smtClean="0"/>
              <a:t>    if </a:t>
            </a:r>
            <a:r>
              <a:rPr lang="fr-FR" dirty="0"/>
              <a:t>(</a:t>
            </a:r>
            <a:r>
              <a:rPr lang="fr-FR" dirty="0" err="1"/>
              <a:t>obj.musiques</a:t>
            </a:r>
            <a:r>
              <a:rPr lang="fr-FR" dirty="0"/>
              <a:t>[i].</a:t>
            </a:r>
            <a:r>
              <a:rPr lang="fr-FR" dirty="0" err="1"/>
              <a:t>checked</a:t>
            </a:r>
            <a:r>
              <a:rPr lang="fr-FR" dirty="0"/>
              <a:t>) {</a:t>
            </a:r>
          </a:p>
          <a:p>
            <a:r>
              <a:rPr lang="fr-FR" dirty="0"/>
              <a:t>        </a:t>
            </a:r>
            <a:r>
              <a:rPr lang="fr-FR" dirty="0" smtClean="0"/>
              <a:t>	value </a:t>
            </a:r>
            <a:r>
              <a:rPr lang="fr-FR" dirty="0"/>
              <a:t>= </a:t>
            </a:r>
            <a:r>
              <a:rPr lang="fr-FR" dirty="0" err="1"/>
              <a:t>obj.musiques</a:t>
            </a:r>
            <a:r>
              <a:rPr lang="fr-FR" dirty="0"/>
              <a:t>[i].value;</a:t>
            </a:r>
          </a:p>
          <a:p>
            <a:r>
              <a:rPr lang="fr-FR" dirty="0"/>
              <a:t>        </a:t>
            </a:r>
            <a:r>
              <a:rPr lang="fr-FR" dirty="0" smtClean="0"/>
              <a:t>	break </a:t>
            </a:r>
            <a:r>
              <a:rPr lang="fr-FR" dirty="0"/>
              <a:t>;</a:t>
            </a:r>
          </a:p>
          <a:p>
            <a:r>
              <a:rPr lang="fr-FR" dirty="0"/>
              <a:t>     </a:t>
            </a:r>
            <a:r>
              <a:rPr lang="fr-FR" dirty="0" smtClean="0"/>
              <a:t>    }</a:t>
            </a:r>
            <a:endParaRPr lang="fr-FR" dirty="0"/>
          </a:p>
          <a:p>
            <a:r>
              <a:rPr lang="fr-FR" dirty="0"/>
              <a:t>}</a:t>
            </a:r>
          </a:p>
          <a:p>
            <a:r>
              <a:rPr lang="fr-FR" dirty="0" err="1"/>
              <a:t>alert</a:t>
            </a:r>
            <a:r>
              <a:rPr lang="fr-FR" dirty="0"/>
              <a:t> ('Vous avez choisi '+value);</a:t>
            </a:r>
          </a:p>
          <a:p>
            <a:r>
              <a:rPr lang="fr-FR" dirty="0"/>
              <a:t>}</a:t>
            </a:r>
          </a:p>
          <a:p>
            <a:r>
              <a:rPr lang="fr-FR" dirty="0"/>
              <a:t>&lt;/script&gt;</a:t>
            </a:r>
          </a:p>
          <a:p>
            <a:r>
              <a:rPr lang="fr-FR" dirty="0"/>
              <a:t>&lt;/</a:t>
            </a:r>
            <a:r>
              <a:rPr lang="fr-FR" dirty="0" err="1"/>
              <a:t>head</a:t>
            </a:r>
            <a:r>
              <a:rPr lang="fr-FR" dirty="0" smtClean="0"/>
              <a:t>&gt;</a:t>
            </a:r>
            <a:endParaRPr lang="fr-FR" dirty="0"/>
          </a:p>
        </p:txBody>
      </p:sp>
    </p:spTree>
    <p:extLst>
      <p:ext uri="{BB962C8B-B14F-4D97-AF65-F5344CB8AC3E}">
        <p14:creationId xmlns:p14="http://schemas.microsoft.com/office/powerpoint/2010/main" val="3678946353"/>
      </p:ext>
    </p:extLst>
  </p:cSld>
  <p:clrMapOvr>
    <a:masterClrMapping/>
  </p:clrMapOvr>
  <p:transition spd="slow">
    <p:wipe dir="d"/>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a:t>
            </a:r>
            <a:r>
              <a:rPr lang="fr-FR" sz="3100" b="1" dirty="0" err="1" smtClean="0">
                <a:solidFill>
                  <a:schemeClr val="accent2">
                    <a:lumMod val="75000"/>
                  </a:schemeClr>
                </a:solidFill>
              </a:rPr>
              <a:t>getElementById</a:t>
            </a:r>
            <a:r>
              <a:rPr lang="fr-FR" sz="3100" b="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3139321"/>
          </a:xfrm>
          <a:prstGeom prst="rect">
            <a:avLst/>
          </a:prstGeom>
          <a:noFill/>
        </p:spPr>
        <p:txBody>
          <a:bodyPr wrap="square" rtlCol="0">
            <a:spAutoFit/>
          </a:bodyPr>
          <a:lstStyle/>
          <a:p>
            <a:r>
              <a:rPr lang="fr-FR" b="1" dirty="0" smtClean="0"/>
              <a:t>cases à cocher d'un formulaire : &lt;input type="</a:t>
            </a:r>
            <a:r>
              <a:rPr lang="fr-FR" b="1" dirty="0" err="1" smtClean="0"/>
              <a:t>checkbox</a:t>
            </a:r>
            <a:r>
              <a:rPr lang="fr-FR" b="1" dirty="0" smtClean="0"/>
              <a:t>"&gt;</a:t>
            </a:r>
          </a:p>
          <a:p>
            <a:endParaRPr lang="fr-FR" dirty="0" smtClean="0"/>
          </a:p>
          <a:p>
            <a:r>
              <a:rPr lang="fr-FR" dirty="0" smtClean="0"/>
              <a:t>propriété </a:t>
            </a:r>
            <a:r>
              <a:rPr lang="fr-FR" b="1" dirty="0" err="1" smtClean="0">
                <a:solidFill>
                  <a:schemeClr val="accent2">
                    <a:lumMod val="75000"/>
                  </a:schemeClr>
                </a:solidFill>
              </a:rPr>
              <a:t>checked</a:t>
            </a:r>
            <a:endParaRPr lang="fr-FR" b="1" dirty="0">
              <a:solidFill>
                <a:schemeClr val="accent2">
                  <a:lumMod val="75000"/>
                </a:schemeClr>
              </a:solidFill>
            </a:endParaRPr>
          </a:p>
          <a:p>
            <a:r>
              <a:rPr lang="fr-FR" dirty="0"/>
              <a:t>Retourne </a:t>
            </a:r>
            <a:r>
              <a:rPr lang="fr-FR" dirty="0" smtClean="0"/>
              <a:t>vrai si la case à cocher est cochée.</a:t>
            </a:r>
          </a:p>
          <a:p>
            <a:endParaRPr lang="fr-FR" dirty="0" smtClean="0"/>
          </a:p>
          <a:p>
            <a:r>
              <a:rPr lang="fr-FR" dirty="0"/>
              <a:t>propriété </a:t>
            </a:r>
            <a:r>
              <a:rPr lang="fr-FR" b="1" dirty="0" err="1" smtClean="0">
                <a:solidFill>
                  <a:schemeClr val="accent2">
                    <a:lumMod val="75000"/>
                  </a:schemeClr>
                </a:solidFill>
              </a:rPr>
              <a:t>disabled</a:t>
            </a:r>
            <a:endParaRPr lang="fr-FR" b="1" dirty="0">
              <a:solidFill>
                <a:schemeClr val="accent2">
                  <a:lumMod val="75000"/>
                </a:schemeClr>
              </a:solidFill>
            </a:endParaRPr>
          </a:p>
          <a:p>
            <a:r>
              <a:rPr lang="fr-FR" dirty="0"/>
              <a:t>Retourne vrai si la case à cocher est </a:t>
            </a:r>
            <a:r>
              <a:rPr lang="fr-FR" dirty="0" smtClean="0"/>
              <a:t>désactivée.</a:t>
            </a:r>
            <a:endParaRPr lang="fr-FR" dirty="0"/>
          </a:p>
          <a:p>
            <a:endParaRPr lang="fr-FR" dirty="0" smtClean="0"/>
          </a:p>
          <a:p>
            <a:r>
              <a:rPr lang="fr-FR" dirty="0" smtClean="0"/>
              <a:t>propriété </a:t>
            </a:r>
            <a:r>
              <a:rPr lang="fr-FR" b="1" dirty="0" smtClean="0">
                <a:solidFill>
                  <a:schemeClr val="accent2">
                    <a:lumMod val="75000"/>
                  </a:schemeClr>
                </a:solidFill>
              </a:rPr>
              <a:t>value</a:t>
            </a:r>
            <a:endParaRPr lang="fr-FR" b="1" dirty="0">
              <a:solidFill>
                <a:schemeClr val="accent2">
                  <a:lumMod val="75000"/>
                </a:schemeClr>
              </a:solidFill>
            </a:endParaRPr>
          </a:p>
          <a:p>
            <a:r>
              <a:rPr lang="fr-FR" dirty="0"/>
              <a:t>Retourne </a:t>
            </a:r>
            <a:r>
              <a:rPr lang="fr-FR" dirty="0" smtClean="0"/>
              <a:t>la valeur de la case à cocher</a:t>
            </a:r>
            <a:endParaRPr lang="fr-FR" b="1" dirty="0">
              <a:solidFill>
                <a:schemeClr val="tx2">
                  <a:lumMod val="75000"/>
                </a:schemeClr>
              </a:solidFill>
            </a:endParaRPr>
          </a:p>
          <a:p>
            <a:endParaRPr lang="fr-FR" b="1" dirty="0" smtClean="0"/>
          </a:p>
        </p:txBody>
      </p:sp>
    </p:spTree>
    <p:extLst>
      <p:ext uri="{BB962C8B-B14F-4D97-AF65-F5344CB8AC3E}">
        <p14:creationId xmlns:p14="http://schemas.microsoft.com/office/powerpoint/2010/main" val="2803443280"/>
      </p:ext>
    </p:extLst>
  </p:cSld>
  <p:clrMapOvr>
    <a:masterClrMapping/>
  </p:clrMapOvr>
  <p:transition spd="slow">
    <p:wipe dir="d"/>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a:t>
            </a:r>
            <a:r>
              <a:rPr lang="fr-FR" sz="3100" b="1" dirty="0" err="1" smtClean="0">
                <a:solidFill>
                  <a:schemeClr val="accent2">
                    <a:lumMod val="75000"/>
                  </a:schemeClr>
                </a:solidFill>
              </a:rPr>
              <a:t>getElementById</a:t>
            </a:r>
            <a:r>
              <a:rPr lang="fr-FR" sz="3100" b="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611560" y="1412776"/>
            <a:ext cx="8424936" cy="5293757"/>
          </a:xfrm>
          <a:prstGeom prst="rect">
            <a:avLst/>
          </a:prstGeom>
          <a:noFill/>
        </p:spPr>
        <p:txBody>
          <a:bodyPr wrap="square" rtlCol="0">
            <a:spAutoFit/>
          </a:bodyPr>
          <a:lstStyle/>
          <a:p>
            <a:r>
              <a:rPr lang="fr-FR" b="1" dirty="0" smtClean="0"/>
              <a:t>exemple :</a:t>
            </a:r>
          </a:p>
          <a:p>
            <a:r>
              <a:rPr lang="fr-FR" sz="1600" dirty="0"/>
              <a:t>&lt;script type="</a:t>
            </a:r>
            <a:r>
              <a:rPr lang="fr-FR" sz="1600" dirty="0" err="1"/>
              <a:t>text</a:t>
            </a:r>
            <a:r>
              <a:rPr lang="fr-FR" sz="1600" dirty="0"/>
              <a:t>/javascript"&gt;</a:t>
            </a:r>
          </a:p>
          <a:p>
            <a:r>
              <a:rPr lang="fr-FR" sz="1600" dirty="0"/>
              <a:t>function choix() {</a:t>
            </a:r>
          </a:p>
          <a:p>
            <a:r>
              <a:rPr lang="fr-FR" sz="1600" dirty="0"/>
              <a:t>var obj1 = </a:t>
            </a:r>
            <a:r>
              <a:rPr lang="fr-FR" sz="1600" dirty="0" err="1"/>
              <a:t>document.getElementById</a:t>
            </a:r>
            <a:r>
              <a:rPr lang="fr-FR" sz="1600" dirty="0"/>
              <a:t>("coupe");</a:t>
            </a:r>
          </a:p>
          <a:p>
            <a:r>
              <a:rPr lang="fr-FR" sz="1600" dirty="0"/>
              <a:t>var obj2 = </a:t>
            </a:r>
            <a:r>
              <a:rPr lang="fr-FR" sz="1600" dirty="0" err="1"/>
              <a:t>document.getElementById</a:t>
            </a:r>
            <a:r>
              <a:rPr lang="fr-FR" sz="1600" dirty="0"/>
              <a:t>("</a:t>
            </a:r>
            <a:r>
              <a:rPr lang="fr-FR" sz="1600" dirty="0" err="1"/>
              <a:t>berli</a:t>
            </a:r>
            <a:r>
              <a:rPr lang="fr-FR" sz="1600" dirty="0"/>
              <a:t>");</a:t>
            </a:r>
          </a:p>
          <a:p>
            <a:r>
              <a:rPr lang="fr-FR" sz="1600" dirty="0"/>
              <a:t>var obj3 = </a:t>
            </a:r>
            <a:r>
              <a:rPr lang="fr-FR" sz="1600" dirty="0" err="1"/>
              <a:t>document.getElementById</a:t>
            </a:r>
            <a:r>
              <a:rPr lang="fr-FR" sz="1600" dirty="0"/>
              <a:t>("</a:t>
            </a:r>
            <a:r>
              <a:rPr lang="fr-FR" sz="1600" dirty="0" err="1"/>
              <a:t>decap</a:t>
            </a:r>
            <a:r>
              <a:rPr lang="fr-FR" sz="1600" dirty="0"/>
              <a:t>");</a:t>
            </a:r>
          </a:p>
          <a:p>
            <a:r>
              <a:rPr lang="fr-FR" sz="1600" dirty="0"/>
              <a:t>c1 = (obj1.checked) ? obj1.value+' ' : '';</a:t>
            </a:r>
          </a:p>
          <a:p>
            <a:r>
              <a:rPr lang="fr-FR" sz="1600" dirty="0"/>
              <a:t>c2 = (obj2.checked) ? obj2.value+' ' : '';</a:t>
            </a:r>
          </a:p>
          <a:p>
            <a:r>
              <a:rPr lang="fr-FR" sz="1600" dirty="0"/>
              <a:t>c3 = (obj3.checked) ? obj3.value : '';	</a:t>
            </a:r>
          </a:p>
          <a:p>
            <a:r>
              <a:rPr lang="fr-FR" sz="1600" dirty="0" err="1"/>
              <a:t>alert</a:t>
            </a:r>
            <a:r>
              <a:rPr lang="fr-FR" sz="1600" dirty="0"/>
              <a:t> ('Vous avez choisi '+c1 + c2 + c3);</a:t>
            </a:r>
          </a:p>
          <a:p>
            <a:r>
              <a:rPr lang="fr-FR" sz="1600" dirty="0"/>
              <a:t>}</a:t>
            </a:r>
          </a:p>
          <a:p>
            <a:r>
              <a:rPr lang="fr-FR" sz="1600" dirty="0"/>
              <a:t>&lt;/script&gt;</a:t>
            </a:r>
          </a:p>
          <a:p>
            <a:r>
              <a:rPr lang="fr-FR" sz="1600" dirty="0"/>
              <a:t>&lt;/</a:t>
            </a:r>
            <a:r>
              <a:rPr lang="fr-FR" sz="1600" dirty="0" err="1"/>
              <a:t>head</a:t>
            </a:r>
            <a:r>
              <a:rPr lang="fr-FR" sz="1600" dirty="0"/>
              <a:t>&gt;</a:t>
            </a:r>
          </a:p>
          <a:p>
            <a:r>
              <a:rPr lang="fr-FR" sz="1600" dirty="0"/>
              <a:t>&lt;body&gt;</a:t>
            </a:r>
          </a:p>
          <a:p>
            <a:r>
              <a:rPr lang="fr-FR" sz="1600" dirty="0"/>
              <a:t>&lt;</a:t>
            </a:r>
            <a:r>
              <a:rPr lang="fr-FR" sz="1600" dirty="0" err="1"/>
              <a:t>form</a:t>
            </a:r>
            <a:r>
              <a:rPr lang="fr-FR" sz="1600" dirty="0"/>
              <a:t> id="form1"&gt;</a:t>
            </a:r>
          </a:p>
          <a:p>
            <a:r>
              <a:rPr lang="fr-FR" sz="1600" dirty="0"/>
              <a:t>&lt;p&gt;Choisissez votre modèle favori : &lt;/p&gt;</a:t>
            </a:r>
          </a:p>
          <a:p>
            <a:r>
              <a:rPr lang="fr-FR" sz="1600" dirty="0" smtClean="0"/>
              <a:t>    &lt;</a:t>
            </a:r>
            <a:r>
              <a:rPr lang="fr-FR" sz="1600" dirty="0"/>
              <a:t>input type="</a:t>
            </a:r>
            <a:r>
              <a:rPr lang="fr-FR" sz="1600" dirty="0" err="1"/>
              <a:t>checkbox</a:t>
            </a:r>
            <a:r>
              <a:rPr lang="fr-FR" sz="1600" dirty="0"/>
              <a:t>" id="coupe" </a:t>
            </a:r>
            <a:r>
              <a:rPr lang="fr-FR" sz="1600" dirty="0" err="1"/>
              <a:t>name</a:t>
            </a:r>
            <a:r>
              <a:rPr lang="fr-FR" sz="1600" dirty="0"/>
              <a:t>="voiture" value="Coupé"&gt;Coupé&lt;</a:t>
            </a:r>
            <a:r>
              <a:rPr lang="fr-FR" sz="1600" dirty="0" err="1"/>
              <a:t>br</a:t>
            </a:r>
            <a:r>
              <a:rPr lang="fr-FR" sz="1600" dirty="0"/>
              <a:t>/&gt;</a:t>
            </a:r>
          </a:p>
          <a:p>
            <a:r>
              <a:rPr lang="fr-FR" sz="1600" dirty="0" smtClean="0"/>
              <a:t>    &lt;</a:t>
            </a:r>
            <a:r>
              <a:rPr lang="fr-FR" sz="1600" dirty="0"/>
              <a:t>input type="</a:t>
            </a:r>
            <a:r>
              <a:rPr lang="fr-FR" sz="1600" dirty="0" err="1"/>
              <a:t>checkbox</a:t>
            </a:r>
            <a:r>
              <a:rPr lang="fr-FR" sz="1600" dirty="0"/>
              <a:t>" id="</a:t>
            </a:r>
            <a:r>
              <a:rPr lang="fr-FR" sz="1600" dirty="0" err="1"/>
              <a:t>berli</a:t>
            </a:r>
            <a:r>
              <a:rPr lang="fr-FR" sz="1600" dirty="0"/>
              <a:t>" </a:t>
            </a:r>
            <a:r>
              <a:rPr lang="fr-FR" sz="1600" dirty="0" err="1"/>
              <a:t>name</a:t>
            </a:r>
            <a:r>
              <a:rPr lang="fr-FR" sz="1600" dirty="0"/>
              <a:t>="voiture" value="Berline"&gt;Berline&lt;</a:t>
            </a:r>
            <a:r>
              <a:rPr lang="fr-FR" sz="1600" dirty="0" err="1"/>
              <a:t>br</a:t>
            </a:r>
            <a:r>
              <a:rPr lang="fr-FR" sz="1600" dirty="0"/>
              <a:t>/&gt;</a:t>
            </a:r>
          </a:p>
          <a:p>
            <a:r>
              <a:rPr lang="fr-FR" sz="1600" dirty="0" smtClean="0"/>
              <a:t>    &lt;</a:t>
            </a:r>
            <a:r>
              <a:rPr lang="fr-FR" sz="1600" dirty="0"/>
              <a:t>input type="</a:t>
            </a:r>
            <a:r>
              <a:rPr lang="fr-FR" sz="1600" dirty="0" err="1"/>
              <a:t>checkbox</a:t>
            </a:r>
            <a:r>
              <a:rPr lang="fr-FR" sz="1600" dirty="0"/>
              <a:t>" id="</a:t>
            </a:r>
            <a:r>
              <a:rPr lang="fr-FR" sz="1600" dirty="0" err="1"/>
              <a:t>decap</a:t>
            </a:r>
            <a:r>
              <a:rPr lang="fr-FR" sz="1600" dirty="0"/>
              <a:t>" </a:t>
            </a:r>
            <a:r>
              <a:rPr lang="fr-FR" sz="1600" dirty="0" err="1"/>
              <a:t>name</a:t>
            </a:r>
            <a:r>
              <a:rPr lang="fr-FR" sz="1600" dirty="0"/>
              <a:t>="voiture" value</a:t>
            </a:r>
            <a:r>
              <a:rPr lang="fr-FR" sz="1600" dirty="0" smtClean="0"/>
              <a:t>="Décapotable"&gt;</a:t>
            </a:r>
            <a:r>
              <a:rPr lang="fr-FR" sz="1600" dirty="0"/>
              <a:t>Décapotable&lt;</a:t>
            </a:r>
            <a:r>
              <a:rPr lang="fr-FR" sz="1600" dirty="0" err="1"/>
              <a:t>br</a:t>
            </a:r>
            <a:r>
              <a:rPr lang="fr-FR" sz="1600" dirty="0"/>
              <a:t>/&gt;</a:t>
            </a:r>
          </a:p>
          <a:p>
            <a:r>
              <a:rPr lang="fr-FR" sz="1600" dirty="0"/>
              <a:t>&lt;</a:t>
            </a:r>
            <a:r>
              <a:rPr lang="fr-FR" sz="1600" dirty="0" err="1"/>
              <a:t>button</a:t>
            </a:r>
            <a:r>
              <a:rPr lang="fr-FR" sz="1600" dirty="0"/>
              <a:t> type="</a:t>
            </a:r>
            <a:r>
              <a:rPr lang="fr-FR" sz="1600" dirty="0" err="1"/>
              <a:t>button</a:t>
            </a:r>
            <a:r>
              <a:rPr lang="fr-FR" sz="1600" dirty="0"/>
              <a:t>" </a:t>
            </a:r>
            <a:r>
              <a:rPr lang="fr-FR" sz="1600" dirty="0" err="1"/>
              <a:t>onclick</a:t>
            </a:r>
            <a:r>
              <a:rPr lang="fr-FR" sz="1600" dirty="0"/>
              <a:t>="choix()"&gt;Afficher mon choix&lt;/</a:t>
            </a:r>
            <a:r>
              <a:rPr lang="fr-FR" sz="1600" dirty="0" err="1"/>
              <a:t>button</a:t>
            </a:r>
            <a:r>
              <a:rPr lang="fr-FR" sz="1600" dirty="0"/>
              <a:t>&gt;</a:t>
            </a:r>
          </a:p>
          <a:p>
            <a:r>
              <a:rPr lang="fr-FR" sz="1600" dirty="0"/>
              <a:t>&lt;/</a:t>
            </a:r>
            <a:r>
              <a:rPr lang="fr-FR" sz="1600" dirty="0" err="1"/>
              <a:t>form</a:t>
            </a:r>
            <a:r>
              <a:rPr lang="fr-FR" sz="1600" dirty="0"/>
              <a:t>&gt;</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3440" y="1268760"/>
            <a:ext cx="4448175" cy="331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8809642"/>
      </p:ext>
    </p:extLst>
  </p:cSld>
  <p:clrMapOvr>
    <a:masterClrMapping/>
  </p:clrMapOvr>
  <p:transition spd="slow">
    <p:wipe dir="d"/>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a:t>
            </a:r>
            <a:r>
              <a:rPr lang="fr-FR" sz="3100" b="1" dirty="0" err="1" smtClean="0">
                <a:solidFill>
                  <a:schemeClr val="accent2">
                    <a:lumMod val="75000"/>
                  </a:schemeClr>
                </a:solidFill>
              </a:rPr>
              <a:t>getElementById</a:t>
            </a:r>
            <a:r>
              <a:rPr lang="fr-FR" sz="3100" b="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4801314"/>
          </a:xfrm>
          <a:prstGeom prst="rect">
            <a:avLst/>
          </a:prstGeom>
          <a:noFill/>
        </p:spPr>
        <p:txBody>
          <a:bodyPr wrap="square" rtlCol="0">
            <a:spAutoFit/>
          </a:bodyPr>
          <a:lstStyle/>
          <a:p>
            <a:r>
              <a:rPr lang="fr-FR" b="1" dirty="0" smtClean="0"/>
              <a:t>liste déroulante d'un formulaire : &lt;select&gt;... &lt;/select&gt;</a:t>
            </a:r>
          </a:p>
          <a:p>
            <a:endParaRPr lang="fr-FR" dirty="0" smtClean="0"/>
          </a:p>
          <a:p>
            <a:r>
              <a:rPr lang="fr-FR" dirty="0" smtClean="0"/>
              <a:t>propriété </a:t>
            </a:r>
            <a:r>
              <a:rPr lang="fr-FR" b="1" dirty="0" err="1" smtClean="0">
                <a:solidFill>
                  <a:schemeClr val="accent2">
                    <a:lumMod val="75000"/>
                  </a:schemeClr>
                </a:solidFill>
              </a:rPr>
              <a:t>length</a:t>
            </a:r>
            <a:endParaRPr lang="fr-FR" b="1" dirty="0">
              <a:solidFill>
                <a:schemeClr val="accent2">
                  <a:lumMod val="75000"/>
                </a:schemeClr>
              </a:solidFill>
            </a:endParaRPr>
          </a:p>
          <a:p>
            <a:r>
              <a:rPr lang="fr-FR" dirty="0"/>
              <a:t>Retourne </a:t>
            </a:r>
            <a:r>
              <a:rPr lang="fr-FR" dirty="0" smtClean="0"/>
              <a:t>le nombre d'options de la liste déroulante</a:t>
            </a:r>
            <a:endParaRPr lang="fr-FR" dirty="0"/>
          </a:p>
          <a:p>
            <a:endParaRPr lang="fr-FR" dirty="0"/>
          </a:p>
          <a:p>
            <a:r>
              <a:rPr lang="fr-FR" dirty="0" smtClean="0"/>
              <a:t>propriété </a:t>
            </a:r>
            <a:r>
              <a:rPr lang="fr-FR" b="1" dirty="0" err="1" smtClean="0">
                <a:solidFill>
                  <a:schemeClr val="accent2">
                    <a:lumMod val="75000"/>
                  </a:schemeClr>
                </a:solidFill>
              </a:rPr>
              <a:t>selectedIndex</a:t>
            </a:r>
            <a:endParaRPr lang="fr-FR" b="1" dirty="0" smtClean="0">
              <a:solidFill>
                <a:schemeClr val="accent2">
                  <a:lumMod val="75000"/>
                </a:schemeClr>
              </a:solidFill>
            </a:endParaRPr>
          </a:p>
          <a:p>
            <a:r>
              <a:rPr lang="fr-FR" dirty="0" smtClean="0"/>
              <a:t>Retourne l'index  de l'option choisi (de 0 à n).</a:t>
            </a:r>
          </a:p>
          <a:p>
            <a:endParaRPr lang="fr-FR" dirty="0" smtClean="0"/>
          </a:p>
          <a:p>
            <a:r>
              <a:rPr lang="fr-FR" dirty="0" smtClean="0"/>
              <a:t>objet </a:t>
            </a:r>
            <a:r>
              <a:rPr lang="fr-FR" b="1" dirty="0" smtClean="0">
                <a:solidFill>
                  <a:schemeClr val="accent2">
                    <a:lumMod val="75000"/>
                  </a:schemeClr>
                </a:solidFill>
              </a:rPr>
              <a:t>options</a:t>
            </a:r>
          </a:p>
          <a:p>
            <a:r>
              <a:rPr lang="fr-FR" dirty="0" smtClean="0"/>
              <a:t>Retourne le tableau des options</a:t>
            </a:r>
          </a:p>
          <a:p>
            <a:endParaRPr lang="fr-FR" dirty="0" smtClean="0"/>
          </a:p>
          <a:p>
            <a:r>
              <a:rPr lang="fr-FR" dirty="0" smtClean="0"/>
              <a:t>propriété </a:t>
            </a:r>
            <a:r>
              <a:rPr lang="fr-FR" b="1" dirty="0" smtClean="0">
                <a:solidFill>
                  <a:schemeClr val="accent2">
                    <a:lumMod val="75000"/>
                  </a:schemeClr>
                </a:solidFill>
              </a:rPr>
              <a:t>options[</a:t>
            </a:r>
            <a:r>
              <a:rPr lang="fr-FR" b="1" dirty="0">
                <a:solidFill>
                  <a:schemeClr val="tx2">
                    <a:lumMod val="75000"/>
                  </a:schemeClr>
                </a:solidFill>
              </a:rPr>
              <a:t>i</a:t>
            </a:r>
            <a:r>
              <a:rPr lang="fr-FR" b="1" dirty="0" smtClean="0">
                <a:solidFill>
                  <a:schemeClr val="tx2">
                    <a:lumMod val="75000"/>
                  </a:schemeClr>
                </a:solidFill>
              </a:rPr>
              <a:t>ndex</a:t>
            </a:r>
            <a:r>
              <a:rPr lang="fr-FR" b="1" dirty="0" smtClean="0">
                <a:solidFill>
                  <a:schemeClr val="accent2">
                    <a:lumMod val="75000"/>
                  </a:schemeClr>
                </a:solidFill>
              </a:rPr>
              <a:t>].</a:t>
            </a:r>
            <a:r>
              <a:rPr lang="fr-FR" b="1" dirty="0" err="1" smtClean="0">
                <a:solidFill>
                  <a:schemeClr val="accent2">
                    <a:lumMod val="75000"/>
                  </a:schemeClr>
                </a:solidFill>
              </a:rPr>
              <a:t>text</a:t>
            </a:r>
            <a:endParaRPr lang="fr-FR" b="1" dirty="0">
              <a:solidFill>
                <a:schemeClr val="accent2">
                  <a:lumMod val="75000"/>
                </a:schemeClr>
              </a:solidFill>
            </a:endParaRPr>
          </a:p>
          <a:p>
            <a:r>
              <a:rPr lang="fr-FR" dirty="0" smtClean="0"/>
              <a:t>Retourne le texte de l'option  dont le n° est </a:t>
            </a:r>
            <a:r>
              <a:rPr lang="fr-FR" b="1" dirty="0" smtClean="0">
                <a:solidFill>
                  <a:schemeClr val="tx2">
                    <a:lumMod val="75000"/>
                  </a:schemeClr>
                </a:solidFill>
              </a:rPr>
              <a:t>index.</a:t>
            </a:r>
          </a:p>
          <a:p>
            <a:endParaRPr lang="fr-FR" dirty="0" smtClean="0"/>
          </a:p>
          <a:p>
            <a:r>
              <a:rPr lang="fr-FR" dirty="0" smtClean="0"/>
              <a:t>propriété </a:t>
            </a:r>
            <a:r>
              <a:rPr lang="fr-FR" b="1" dirty="0">
                <a:solidFill>
                  <a:schemeClr val="accent2">
                    <a:lumMod val="75000"/>
                  </a:schemeClr>
                </a:solidFill>
              </a:rPr>
              <a:t>options[</a:t>
            </a:r>
            <a:r>
              <a:rPr lang="fr-FR" b="1" dirty="0">
                <a:solidFill>
                  <a:schemeClr val="tx2">
                    <a:lumMod val="75000"/>
                  </a:schemeClr>
                </a:solidFill>
              </a:rPr>
              <a:t>index</a:t>
            </a:r>
            <a:r>
              <a:rPr lang="fr-FR" b="1" dirty="0" smtClean="0">
                <a:solidFill>
                  <a:schemeClr val="accent2">
                    <a:lumMod val="75000"/>
                  </a:schemeClr>
                </a:solidFill>
              </a:rPr>
              <a:t>].value</a:t>
            </a:r>
            <a:endParaRPr lang="fr-FR" b="1" dirty="0">
              <a:solidFill>
                <a:schemeClr val="accent2">
                  <a:lumMod val="75000"/>
                </a:schemeClr>
              </a:solidFill>
            </a:endParaRPr>
          </a:p>
          <a:p>
            <a:r>
              <a:rPr lang="fr-FR" dirty="0"/>
              <a:t>Retourne </a:t>
            </a:r>
            <a:r>
              <a:rPr lang="fr-FR" dirty="0" smtClean="0"/>
              <a:t>la valeur </a:t>
            </a:r>
            <a:r>
              <a:rPr lang="fr-FR" dirty="0"/>
              <a:t>de l'option  dont le n° est </a:t>
            </a:r>
            <a:r>
              <a:rPr lang="fr-FR" b="1" dirty="0">
                <a:solidFill>
                  <a:schemeClr val="tx2">
                    <a:lumMod val="75000"/>
                  </a:schemeClr>
                </a:solidFill>
              </a:rPr>
              <a:t>index.</a:t>
            </a:r>
          </a:p>
          <a:p>
            <a:endParaRPr lang="fr-FR" b="1" dirty="0" smtClean="0"/>
          </a:p>
        </p:txBody>
      </p:sp>
    </p:spTree>
    <p:extLst>
      <p:ext uri="{BB962C8B-B14F-4D97-AF65-F5344CB8AC3E}">
        <p14:creationId xmlns:p14="http://schemas.microsoft.com/office/powerpoint/2010/main" val="421584991"/>
      </p:ext>
    </p:extLst>
  </p:cSld>
  <p:clrMapOvr>
    <a:masterClrMapping/>
  </p:clrMapOvr>
  <p:transition spd="slow">
    <p:wipe dir="d"/>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a:t>
            </a:r>
            <a:r>
              <a:rPr lang="fr-FR" sz="3100" b="1" dirty="0" err="1" smtClean="0">
                <a:solidFill>
                  <a:schemeClr val="accent2">
                    <a:lumMod val="75000"/>
                  </a:schemeClr>
                </a:solidFill>
              </a:rPr>
              <a:t>getElementById</a:t>
            </a:r>
            <a:r>
              <a:rPr lang="fr-FR" sz="3100" b="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5355312"/>
          </a:xfrm>
          <a:prstGeom prst="rect">
            <a:avLst/>
          </a:prstGeom>
          <a:noFill/>
        </p:spPr>
        <p:txBody>
          <a:bodyPr wrap="square" rtlCol="0">
            <a:spAutoFit/>
          </a:bodyPr>
          <a:lstStyle/>
          <a:p>
            <a:endParaRPr lang="fr-FR" b="1" dirty="0"/>
          </a:p>
          <a:p>
            <a:endParaRPr lang="fr-FR" b="1" dirty="0" smtClean="0"/>
          </a:p>
          <a:p>
            <a:endParaRPr lang="fr-FR" b="1" dirty="0"/>
          </a:p>
          <a:p>
            <a:endParaRPr lang="fr-FR" b="1" dirty="0" smtClean="0"/>
          </a:p>
          <a:p>
            <a:endParaRPr lang="fr-FR" b="1" dirty="0"/>
          </a:p>
          <a:p>
            <a:endParaRPr lang="fr-FR" b="1" dirty="0" smtClean="0"/>
          </a:p>
          <a:p>
            <a:r>
              <a:rPr lang="fr-FR" dirty="0" smtClean="0"/>
              <a:t>&lt;</a:t>
            </a:r>
            <a:r>
              <a:rPr lang="fr-FR" dirty="0"/>
              <a:t>body&gt;</a:t>
            </a:r>
          </a:p>
          <a:p>
            <a:r>
              <a:rPr lang="fr-FR" dirty="0"/>
              <a:t>&lt;</a:t>
            </a:r>
            <a:r>
              <a:rPr lang="fr-FR" dirty="0" err="1"/>
              <a:t>form</a:t>
            </a:r>
            <a:r>
              <a:rPr lang="fr-FR" dirty="0"/>
              <a:t> id="form1"&gt;</a:t>
            </a:r>
          </a:p>
          <a:p>
            <a:r>
              <a:rPr lang="fr-FR" dirty="0"/>
              <a:t>Choisissez votre marque favorite : </a:t>
            </a:r>
          </a:p>
          <a:p>
            <a:r>
              <a:rPr lang="fr-FR" dirty="0"/>
              <a:t>&lt;select id="marque"&gt;</a:t>
            </a:r>
          </a:p>
          <a:p>
            <a:r>
              <a:rPr lang="fr-FR" dirty="0" smtClean="0"/>
              <a:t>        &lt;</a:t>
            </a:r>
            <a:r>
              <a:rPr lang="fr-FR" dirty="0"/>
              <a:t>option </a:t>
            </a:r>
            <a:r>
              <a:rPr lang="fr-FR" dirty="0" err="1"/>
              <a:t>selected</a:t>
            </a:r>
            <a:r>
              <a:rPr lang="fr-FR" dirty="0"/>
              <a:t>&gt;&lt;/option&gt;</a:t>
            </a:r>
          </a:p>
          <a:p>
            <a:r>
              <a:rPr lang="fr-FR" dirty="0" smtClean="0"/>
              <a:t>        &lt;</a:t>
            </a:r>
            <a:r>
              <a:rPr lang="fr-FR" dirty="0"/>
              <a:t>option&gt;Citroën&lt;/option&gt;</a:t>
            </a:r>
          </a:p>
          <a:p>
            <a:r>
              <a:rPr lang="fr-FR" dirty="0" smtClean="0"/>
              <a:t>        &lt;option&gt;Opel</a:t>
            </a:r>
            <a:r>
              <a:rPr lang="fr-FR" dirty="0"/>
              <a:t>&lt;/option&gt;</a:t>
            </a:r>
          </a:p>
          <a:p>
            <a:r>
              <a:rPr lang="fr-FR" dirty="0" smtClean="0"/>
              <a:t>        &lt;</a:t>
            </a:r>
            <a:r>
              <a:rPr lang="fr-FR" dirty="0"/>
              <a:t>option&gt;Peugeot&lt;/option&gt;</a:t>
            </a:r>
          </a:p>
          <a:p>
            <a:r>
              <a:rPr lang="fr-FR" dirty="0" smtClean="0"/>
              <a:t>        &lt;</a:t>
            </a:r>
            <a:r>
              <a:rPr lang="fr-FR" dirty="0"/>
              <a:t>option&gt;Renault&lt;/option&gt;</a:t>
            </a:r>
          </a:p>
          <a:p>
            <a:r>
              <a:rPr lang="fr-FR" dirty="0" smtClean="0"/>
              <a:t>        &lt;</a:t>
            </a:r>
            <a:r>
              <a:rPr lang="fr-FR" dirty="0"/>
              <a:t>option&gt;Rolls Royce&lt;/option&gt;  </a:t>
            </a:r>
          </a:p>
          <a:p>
            <a:r>
              <a:rPr lang="fr-FR" dirty="0"/>
              <a:t>&lt;/select&gt;</a:t>
            </a:r>
          </a:p>
          <a:p>
            <a:r>
              <a:rPr lang="fr-FR" dirty="0"/>
              <a:t>&lt;</a:t>
            </a:r>
            <a:r>
              <a:rPr lang="fr-FR" dirty="0" err="1"/>
              <a:t>button</a:t>
            </a:r>
            <a:r>
              <a:rPr lang="fr-FR" dirty="0"/>
              <a:t> type="</a:t>
            </a:r>
            <a:r>
              <a:rPr lang="fr-FR" dirty="0" err="1"/>
              <a:t>button</a:t>
            </a:r>
            <a:r>
              <a:rPr lang="fr-FR" dirty="0"/>
              <a:t>" </a:t>
            </a:r>
            <a:r>
              <a:rPr lang="fr-FR" dirty="0" err="1"/>
              <a:t>onclick</a:t>
            </a:r>
            <a:r>
              <a:rPr lang="fr-FR" dirty="0"/>
              <a:t>="choix()"&gt;Afficher mon choix&lt;/</a:t>
            </a:r>
            <a:r>
              <a:rPr lang="fr-FR" dirty="0" err="1"/>
              <a:t>button</a:t>
            </a:r>
            <a:r>
              <a:rPr lang="fr-FR" dirty="0"/>
              <a:t>&gt;</a:t>
            </a:r>
          </a:p>
          <a:p>
            <a:r>
              <a:rPr lang="fr-FR" dirty="0"/>
              <a:t>&lt;/</a:t>
            </a:r>
            <a:r>
              <a:rPr lang="fr-FR" dirty="0" err="1"/>
              <a:t>form</a:t>
            </a:r>
            <a:r>
              <a:rPr lang="fr-FR" dirty="0"/>
              <a:t>&gt;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9569" y="1556792"/>
            <a:ext cx="4448175" cy="435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6381296"/>
      </p:ext>
    </p:extLst>
  </p:cSld>
  <p:clrMapOvr>
    <a:masterClrMapping/>
  </p:clrMapOvr>
  <p:transition spd="slow">
    <p:wipe dir="d"/>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Méthode</a:t>
            </a:r>
            <a:r>
              <a:rPr lang="fr-FR" sz="3100" b="1" i="1" dirty="0" smtClean="0">
                <a:solidFill>
                  <a:schemeClr val="accent2">
                    <a:lumMod val="75000"/>
                  </a:schemeClr>
                </a:solidFill>
              </a:rPr>
              <a:t> </a:t>
            </a:r>
            <a:r>
              <a:rPr lang="fr-FR" sz="3100" b="1" dirty="0" err="1" smtClean="0">
                <a:solidFill>
                  <a:schemeClr val="accent2">
                    <a:lumMod val="75000"/>
                  </a:schemeClr>
                </a:solidFill>
              </a:rPr>
              <a:t>getElementById</a:t>
            </a:r>
            <a:r>
              <a:rPr lang="fr-FR" sz="3100" b="1" dirty="0" smtClean="0">
                <a:solidFill>
                  <a:schemeClr val="accent2">
                    <a:lumMod val="75000"/>
                  </a:schemeClr>
                </a:solidFill>
              </a:rPr>
              <a:t>()</a:t>
            </a:r>
            <a:endParaRPr lang="fr-FR" sz="3100" b="1" dirty="0">
              <a:solidFill>
                <a:schemeClr val="accent2">
                  <a:lumMod val="75000"/>
                </a:schemeClr>
              </a:solidFill>
            </a:endParaRPr>
          </a:p>
        </p:txBody>
      </p:sp>
      <p:sp>
        <p:nvSpPr>
          <p:cNvPr id="5" name="ZoneTexte 4"/>
          <p:cNvSpPr txBox="1"/>
          <p:nvPr/>
        </p:nvSpPr>
        <p:spPr>
          <a:xfrm>
            <a:off x="827584" y="1412776"/>
            <a:ext cx="8064896" cy="4801314"/>
          </a:xfrm>
          <a:prstGeom prst="rect">
            <a:avLst/>
          </a:prstGeom>
          <a:noFill/>
        </p:spPr>
        <p:txBody>
          <a:bodyPr wrap="square" rtlCol="0">
            <a:spAutoFit/>
          </a:bodyPr>
          <a:lstStyle/>
          <a:p>
            <a:r>
              <a:rPr lang="fr-FR" b="1" dirty="0" smtClean="0"/>
              <a:t>exemple :</a:t>
            </a:r>
          </a:p>
          <a:p>
            <a:r>
              <a:rPr lang="fr-FR" dirty="0"/>
              <a:t>function choix() {</a:t>
            </a:r>
          </a:p>
          <a:p>
            <a:r>
              <a:rPr lang="fr-FR" dirty="0"/>
              <a:t>var </a:t>
            </a:r>
            <a:r>
              <a:rPr lang="fr-FR" dirty="0" err="1"/>
              <a:t>obj</a:t>
            </a:r>
            <a:r>
              <a:rPr lang="fr-FR" dirty="0"/>
              <a:t> = </a:t>
            </a:r>
            <a:r>
              <a:rPr lang="fr-FR" dirty="0" err="1"/>
              <a:t>document.getElementById</a:t>
            </a:r>
            <a:r>
              <a:rPr lang="fr-FR" dirty="0"/>
              <a:t>("marque");</a:t>
            </a:r>
          </a:p>
          <a:p>
            <a:r>
              <a:rPr lang="fr-FR" dirty="0"/>
              <a:t>var indice=</a:t>
            </a:r>
            <a:r>
              <a:rPr lang="fr-FR" dirty="0" err="1"/>
              <a:t>obj.selectedIndex</a:t>
            </a:r>
            <a:r>
              <a:rPr lang="fr-FR" dirty="0"/>
              <a:t>;</a:t>
            </a:r>
          </a:p>
          <a:p>
            <a:r>
              <a:rPr lang="fr-FR" dirty="0"/>
              <a:t>var </a:t>
            </a:r>
            <a:r>
              <a:rPr lang="fr-FR" dirty="0" err="1"/>
              <a:t>nboptions</a:t>
            </a:r>
            <a:r>
              <a:rPr lang="fr-FR" dirty="0"/>
              <a:t> = </a:t>
            </a:r>
            <a:r>
              <a:rPr lang="fr-FR" dirty="0" err="1"/>
              <a:t>obj.length</a:t>
            </a:r>
            <a:r>
              <a:rPr lang="fr-FR" dirty="0"/>
              <a:t>;</a:t>
            </a:r>
          </a:p>
          <a:p>
            <a:r>
              <a:rPr lang="fr-FR" dirty="0"/>
              <a:t>var </a:t>
            </a:r>
            <a:r>
              <a:rPr lang="fr-FR" dirty="0" err="1"/>
              <a:t>tab_options</a:t>
            </a:r>
            <a:r>
              <a:rPr lang="fr-FR" dirty="0"/>
              <a:t>=</a:t>
            </a:r>
            <a:r>
              <a:rPr lang="fr-FR" dirty="0" err="1"/>
              <a:t>document.getElementById</a:t>
            </a:r>
            <a:r>
              <a:rPr lang="fr-FR" dirty="0"/>
              <a:t>("marque").options;</a:t>
            </a:r>
          </a:p>
          <a:p>
            <a:r>
              <a:rPr lang="fr-FR" dirty="0" err="1"/>
              <a:t>alert</a:t>
            </a:r>
            <a:r>
              <a:rPr lang="fr-FR" dirty="0"/>
              <a:t>("Parmi "+</a:t>
            </a:r>
            <a:r>
              <a:rPr lang="fr-FR" dirty="0" err="1"/>
              <a:t>nboptions</a:t>
            </a:r>
            <a:r>
              <a:rPr lang="fr-FR" dirty="0"/>
              <a:t>+" options, vous avez choisi : " + </a:t>
            </a:r>
          </a:p>
          <a:p>
            <a:r>
              <a:rPr lang="fr-FR" dirty="0" smtClean="0"/>
              <a:t>      </a:t>
            </a:r>
            <a:r>
              <a:rPr lang="fr-FR" dirty="0" err="1" smtClean="0"/>
              <a:t>tab_options</a:t>
            </a:r>
            <a:r>
              <a:rPr lang="fr-FR" dirty="0" smtClean="0"/>
              <a:t>[indice</a:t>
            </a:r>
            <a:r>
              <a:rPr lang="fr-FR" dirty="0"/>
              <a:t>].</a:t>
            </a:r>
            <a:r>
              <a:rPr lang="fr-FR" dirty="0" err="1"/>
              <a:t>text</a:t>
            </a:r>
            <a:r>
              <a:rPr lang="fr-FR" dirty="0"/>
              <a:t> + ". Son index est :" + </a:t>
            </a:r>
            <a:r>
              <a:rPr lang="fr-FR" dirty="0" err="1"/>
              <a:t>tab_options</a:t>
            </a:r>
            <a:r>
              <a:rPr lang="fr-FR" dirty="0"/>
              <a:t>[indice].index  );</a:t>
            </a:r>
          </a:p>
          <a:p>
            <a:r>
              <a:rPr lang="fr-FR" dirty="0"/>
              <a:t>//Modification en Bentley</a:t>
            </a:r>
          </a:p>
          <a:p>
            <a:r>
              <a:rPr lang="fr-FR" dirty="0"/>
              <a:t>if (indice==5) {</a:t>
            </a:r>
          </a:p>
          <a:p>
            <a:r>
              <a:rPr lang="fr-FR" dirty="0" smtClean="0"/>
              <a:t>      </a:t>
            </a:r>
            <a:r>
              <a:rPr lang="fr-FR" dirty="0" err="1" smtClean="0"/>
              <a:t>alert</a:t>
            </a:r>
            <a:r>
              <a:rPr lang="fr-FR" dirty="0"/>
              <a:t>("Je n'ai plus de Rolls Royce en stock. Je vous mets une Bentley à la place");</a:t>
            </a:r>
          </a:p>
          <a:p>
            <a:r>
              <a:rPr lang="fr-FR" dirty="0" smtClean="0"/>
              <a:t>      </a:t>
            </a:r>
            <a:r>
              <a:rPr lang="fr-FR" dirty="0" err="1" smtClean="0"/>
              <a:t>tab_options</a:t>
            </a:r>
            <a:r>
              <a:rPr lang="fr-FR" dirty="0" smtClean="0"/>
              <a:t>[indice</a:t>
            </a:r>
            <a:r>
              <a:rPr lang="fr-FR" dirty="0"/>
              <a:t>].value = "Bentley";</a:t>
            </a:r>
          </a:p>
          <a:p>
            <a:r>
              <a:rPr lang="fr-FR" dirty="0" smtClean="0"/>
              <a:t>      </a:t>
            </a:r>
            <a:r>
              <a:rPr lang="fr-FR" dirty="0" err="1" smtClean="0"/>
              <a:t>tab_options</a:t>
            </a:r>
            <a:r>
              <a:rPr lang="fr-FR" dirty="0" smtClean="0"/>
              <a:t>[indice</a:t>
            </a:r>
            <a:r>
              <a:rPr lang="fr-FR" dirty="0"/>
              <a:t>].</a:t>
            </a:r>
            <a:r>
              <a:rPr lang="fr-FR" dirty="0" err="1"/>
              <a:t>text</a:t>
            </a:r>
            <a:r>
              <a:rPr lang="fr-FR" dirty="0"/>
              <a:t> = "Bentley";</a:t>
            </a:r>
          </a:p>
          <a:p>
            <a:r>
              <a:rPr lang="fr-FR" dirty="0"/>
              <a:t>}</a:t>
            </a:r>
          </a:p>
          <a:p>
            <a:r>
              <a:rPr lang="fr-FR" dirty="0"/>
              <a:t>}</a:t>
            </a:r>
          </a:p>
          <a:p>
            <a:r>
              <a:rPr lang="fr-FR" dirty="0"/>
              <a:t>&lt;/script&gt;</a:t>
            </a:r>
          </a:p>
          <a:p>
            <a:r>
              <a:rPr lang="fr-FR" dirty="0"/>
              <a:t>&lt;/</a:t>
            </a:r>
            <a:r>
              <a:rPr lang="fr-FR" dirty="0" err="1"/>
              <a:t>head</a:t>
            </a:r>
            <a:r>
              <a:rPr lang="fr-FR" dirty="0" smtClean="0"/>
              <a:t>&gt;</a:t>
            </a:r>
            <a:endParaRPr lang="fr-FR" dirty="0"/>
          </a:p>
        </p:txBody>
      </p:sp>
    </p:spTree>
    <p:extLst>
      <p:ext uri="{BB962C8B-B14F-4D97-AF65-F5344CB8AC3E}">
        <p14:creationId xmlns:p14="http://schemas.microsoft.com/office/powerpoint/2010/main" val="2528930972"/>
      </p:ext>
    </p:extLst>
  </p:cSld>
  <p:clrMapOvr>
    <a:masterClrMapping/>
  </p:clrMapOvr>
  <p:transition spd="slow">
    <p:wipe dir="d"/>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b="1" i="1" dirty="0"/>
              <a:t>É</a:t>
            </a:r>
            <a:r>
              <a:rPr lang="fr-FR" sz="4000" b="1" i="1" dirty="0" smtClean="0"/>
              <a:t>crire un programme en Javascript</a:t>
            </a:r>
            <a:r>
              <a:rPr lang="fr-FR" sz="3100" b="1" i="1" dirty="0" smtClean="0">
                <a:solidFill>
                  <a:schemeClr val="accent2">
                    <a:lumMod val="75000"/>
                  </a:schemeClr>
                </a:solidFill>
              </a:rPr>
              <a:t/>
            </a:r>
            <a:br>
              <a:rPr lang="fr-FR" sz="3100" b="1" i="1" dirty="0" smtClean="0">
                <a:solidFill>
                  <a:schemeClr val="accent2">
                    <a:lumMod val="75000"/>
                  </a:schemeClr>
                </a:solidFill>
              </a:rPr>
            </a:br>
            <a:r>
              <a:rPr lang="fr-FR" sz="3100" b="1" i="1" dirty="0" smtClean="0">
                <a:solidFill>
                  <a:schemeClr val="tx2">
                    <a:lumMod val="75000"/>
                  </a:schemeClr>
                </a:solidFill>
              </a:rPr>
              <a:t>Propriété</a:t>
            </a:r>
            <a:r>
              <a:rPr lang="fr-FR" sz="3100" b="1" i="1" dirty="0" smtClean="0">
                <a:solidFill>
                  <a:schemeClr val="accent2">
                    <a:lumMod val="75000"/>
                  </a:schemeClr>
                </a:solidFill>
              </a:rPr>
              <a:t> </a:t>
            </a:r>
            <a:r>
              <a:rPr lang="fr-FR" sz="3100" b="1" dirty="0" smtClean="0">
                <a:solidFill>
                  <a:schemeClr val="accent2">
                    <a:lumMod val="75000"/>
                  </a:schemeClr>
                </a:solidFill>
              </a:rPr>
              <a:t>action</a:t>
            </a:r>
            <a:endParaRPr lang="fr-FR" sz="3100" b="1" dirty="0">
              <a:solidFill>
                <a:schemeClr val="accent2">
                  <a:lumMod val="75000"/>
                </a:schemeClr>
              </a:solidFill>
            </a:endParaRPr>
          </a:p>
        </p:txBody>
      </p:sp>
      <p:sp>
        <p:nvSpPr>
          <p:cNvPr id="5" name="ZoneTexte 4"/>
          <p:cNvSpPr txBox="1"/>
          <p:nvPr/>
        </p:nvSpPr>
        <p:spPr>
          <a:xfrm>
            <a:off x="827584" y="1412776"/>
            <a:ext cx="8064896" cy="3416320"/>
          </a:xfrm>
          <a:prstGeom prst="rect">
            <a:avLst/>
          </a:prstGeom>
          <a:noFill/>
        </p:spPr>
        <p:txBody>
          <a:bodyPr wrap="square" rtlCol="0">
            <a:spAutoFit/>
          </a:bodyPr>
          <a:lstStyle/>
          <a:p>
            <a:r>
              <a:rPr lang="fr-FR" dirty="0" err="1"/>
              <a:t>document.forms</a:t>
            </a:r>
            <a:r>
              <a:rPr lang="fr-FR" dirty="0"/>
              <a:t>[</a:t>
            </a:r>
            <a:r>
              <a:rPr lang="fr-FR" dirty="0" err="1"/>
              <a:t>nom_formulaire</a:t>
            </a:r>
            <a:r>
              <a:rPr lang="fr-FR" dirty="0" smtClean="0"/>
              <a:t>].</a:t>
            </a:r>
            <a:r>
              <a:rPr lang="fr-FR" b="1" dirty="0" smtClean="0">
                <a:solidFill>
                  <a:schemeClr val="accent2">
                    <a:lumMod val="75000"/>
                  </a:schemeClr>
                </a:solidFill>
              </a:rPr>
              <a:t>action</a:t>
            </a:r>
            <a:endParaRPr lang="fr-FR" b="1" dirty="0">
              <a:solidFill>
                <a:schemeClr val="accent2">
                  <a:lumMod val="75000"/>
                </a:schemeClr>
              </a:solidFill>
            </a:endParaRPr>
          </a:p>
          <a:p>
            <a:endParaRPr lang="fr-FR" dirty="0" smtClean="0"/>
          </a:p>
          <a:p>
            <a:r>
              <a:rPr lang="fr-FR" dirty="0" smtClean="0"/>
              <a:t>Permet d'accéder à l'attribut "action" d'un formulaire.</a:t>
            </a:r>
          </a:p>
          <a:p>
            <a:endParaRPr lang="fr-FR" dirty="0"/>
          </a:p>
          <a:p>
            <a:r>
              <a:rPr lang="fr-FR" dirty="0" smtClean="0"/>
              <a:t>exemple :</a:t>
            </a:r>
          </a:p>
          <a:p>
            <a:r>
              <a:rPr lang="fr-FR" dirty="0" smtClean="0"/>
              <a:t>&lt;script&gt;</a:t>
            </a:r>
          </a:p>
          <a:p>
            <a:r>
              <a:rPr lang="fr-FR" dirty="0" smtClean="0"/>
              <a:t>function </a:t>
            </a:r>
            <a:r>
              <a:rPr lang="fr-FR" dirty="0" err="1" smtClean="0"/>
              <a:t>affaction</a:t>
            </a:r>
            <a:r>
              <a:rPr lang="fr-FR" dirty="0" smtClean="0"/>
              <a:t>() {</a:t>
            </a:r>
          </a:p>
          <a:p>
            <a:r>
              <a:rPr lang="fr-FR" dirty="0" smtClean="0"/>
              <a:t>........</a:t>
            </a:r>
          </a:p>
          <a:p>
            <a:r>
              <a:rPr lang="fr-FR" dirty="0" err="1" smtClean="0"/>
              <a:t>alert</a:t>
            </a:r>
            <a:r>
              <a:rPr lang="fr-FR" dirty="0" smtClean="0"/>
              <a:t> ('Action : ' + </a:t>
            </a:r>
            <a:r>
              <a:rPr lang="fr-FR" dirty="0" err="1" smtClean="0"/>
              <a:t>document.form</a:t>
            </a:r>
            <a:r>
              <a:rPr lang="fr-FR" dirty="0" smtClean="0"/>
              <a:t>("form1").</a:t>
            </a:r>
            <a:r>
              <a:rPr lang="fr-FR" b="1" dirty="0" smtClean="0">
                <a:solidFill>
                  <a:schemeClr val="accent2">
                    <a:lumMod val="75000"/>
                  </a:schemeClr>
                </a:solidFill>
              </a:rPr>
              <a:t>action</a:t>
            </a:r>
            <a:r>
              <a:rPr lang="fr-FR" dirty="0" smtClean="0"/>
              <a:t>)</a:t>
            </a:r>
            <a:r>
              <a:rPr lang="fr-FR" b="1" dirty="0" smtClean="0">
                <a:solidFill>
                  <a:schemeClr val="accent2">
                    <a:lumMod val="75000"/>
                  </a:schemeClr>
                </a:solidFill>
              </a:rPr>
              <a:t>;</a:t>
            </a:r>
            <a:endParaRPr lang="fr-FR" b="1" dirty="0">
              <a:solidFill>
                <a:schemeClr val="accent2">
                  <a:lumMod val="75000"/>
                </a:schemeClr>
              </a:solidFill>
            </a:endParaRPr>
          </a:p>
          <a:p>
            <a:r>
              <a:rPr lang="fr-FR" dirty="0"/>
              <a:t>}</a:t>
            </a:r>
            <a:endParaRPr lang="fr-FR" dirty="0" smtClean="0"/>
          </a:p>
          <a:p>
            <a:r>
              <a:rPr lang="fr-FR" dirty="0" smtClean="0"/>
              <a:t>&lt;/script&gt;</a:t>
            </a:r>
          </a:p>
          <a:p>
            <a:endParaRPr lang="fr-FR" dirty="0" smtClean="0"/>
          </a:p>
        </p:txBody>
      </p:sp>
    </p:spTree>
    <p:extLst>
      <p:ext uri="{BB962C8B-B14F-4D97-AF65-F5344CB8AC3E}">
        <p14:creationId xmlns:p14="http://schemas.microsoft.com/office/powerpoint/2010/main" val="1802222390"/>
      </p:ext>
    </p:extLst>
  </p:cSld>
  <p:clrMapOvr>
    <a:masterClrMapping/>
  </p:clrMapOvr>
  <p:transition spd="slow">
    <p:wipe dir="d"/>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3.xml><?xml version="1.0" encoding="utf-8"?>
<p:tagLst xmlns:a="http://schemas.openxmlformats.org/drawingml/2006/main" xmlns:r="http://schemas.openxmlformats.org/officeDocument/2006/relationships" xmlns:p="http://schemas.openxmlformats.org/presentationml/2006/main">
  <p:tag name="DVSHAPEID" val="0uhWvCQomImT50qU5y4Znw"/>
</p:tagLst>
</file>

<file path=ppt/theme/theme1.xml><?xml version="1.0" encoding="utf-8"?>
<a:theme xmlns:a="http://schemas.openxmlformats.org/drawingml/2006/main" name="Train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AAE7D94-4B35-4504-8B3F-953B20D97EE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Training</Template>
  <TotalTime>0</TotalTime>
  <Words>37040</Words>
  <Application>Microsoft Office PowerPoint</Application>
  <PresentationFormat>Affichage à l'écran (4:3)</PresentationFormat>
  <Paragraphs>7299</Paragraphs>
  <Slides>526</Slides>
  <Notes>4</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526</vt:i4>
      </vt:variant>
    </vt:vector>
  </HeadingPairs>
  <TitlesOfParts>
    <vt:vector size="533" baseType="lpstr">
      <vt:lpstr>Arial</vt:lpstr>
      <vt:lpstr>Calibri</vt:lpstr>
      <vt:lpstr>Comic Sans MS</vt:lpstr>
      <vt:lpstr>Courier New</vt:lpstr>
      <vt:lpstr>Georgia</vt:lpstr>
      <vt:lpstr>Wingdings</vt:lpstr>
      <vt:lpstr>Training</vt:lpstr>
      <vt:lpstr>WEB / Javascript</vt:lpstr>
      <vt:lpstr>Présentation PowerPoint</vt:lpstr>
      <vt:lpstr>Buts du Javascript</vt:lpstr>
      <vt:lpstr>Buts du Javascript</vt:lpstr>
      <vt:lpstr>Buts du Javascript</vt:lpstr>
      <vt:lpstr>Écrire un programme en Javascript</vt:lpstr>
      <vt:lpstr>Écrire un programme en Javascript</vt:lpstr>
      <vt:lpstr>Écrire un programme en Javascript</vt:lpstr>
      <vt:lpstr>Écrire un programme en Javascript</vt:lpstr>
      <vt:lpstr>Écrire un programme en Javascript</vt:lpstr>
      <vt:lpstr>Écrire un programme en Javascript</vt:lpstr>
      <vt:lpstr>Écrire un programme en Javascript</vt:lpstr>
      <vt:lpstr>Écrire un programme en Javascript</vt:lpstr>
      <vt:lpstr>Écrire un programme en Javascript</vt:lpstr>
      <vt:lpstr>Écrire un programme en Javascript</vt:lpstr>
      <vt:lpstr>Écrire un programme en Javascript Opérateurs d'affectation</vt:lpstr>
      <vt:lpstr>Écrire un programme en Javascript Opérateurs arithmétiques et binaires</vt:lpstr>
      <vt:lpstr>Écrire un programme en Javascript Opérateurs logiques et de comparaison</vt:lpstr>
      <vt:lpstr>Écrire un programme en Javascript Les conditions</vt:lpstr>
      <vt:lpstr>Console javascript</vt:lpstr>
      <vt:lpstr>Console javascript</vt:lpstr>
      <vt:lpstr>Console javascript</vt:lpstr>
      <vt:lpstr>Console javascript</vt:lpstr>
      <vt:lpstr>Envoyer un message à la console javascript console.log(obj1,[obj2,][obj3,]...);</vt:lpstr>
      <vt:lpstr>Écrire un programme en Javascript L'instruction if .... else....  else if</vt:lpstr>
      <vt:lpstr>Écrire un programme en Javascript Les boîtes de dialogue alert(), prompt() et confirm()</vt:lpstr>
      <vt:lpstr>Écrire un programme en Javascript Les boîtes de dialogue alert(), prompt() et confirm()</vt:lpstr>
      <vt:lpstr>Écrire un programme en Javascript Les boîtes de dialogue alert(), prompt() et confirm()</vt:lpstr>
      <vt:lpstr>Écrire un programme en Javascript Les boîtes de dialogue alert(), prompt() et confirm()</vt:lpstr>
      <vt:lpstr>Écrire un programme en Javascript Les boîtes de dialogue alert(), prompt() et confirm()</vt:lpstr>
      <vt:lpstr>Écrire un programme en Javascript Les instructions function() et return</vt:lpstr>
      <vt:lpstr>Exercice 14</vt:lpstr>
      <vt:lpstr>Écrire un programme en Javascript L'évènement HTML onClick</vt:lpstr>
      <vt:lpstr>Écrire un programme en Javascript Méthode getElementById()</vt:lpstr>
      <vt:lpstr>Écrire un programme en Javascript Méthode getElementById()</vt:lpstr>
      <vt:lpstr>Exercice 15</vt:lpstr>
      <vt:lpstr>Écrire un programme en Javascript Les boucles while()    et do ... while()</vt:lpstr>
      <vt:lpstr>Écrire un programme en Javascript La boucle for()</vt:lpstr>
      <vt:lpstr>Écrire un programme en Javascript La boucle for(   in  )</vt:lpstr>
      <vt:lpstr>Écrire un programme en Javascript switch (expr)  case</vt:lpstr>
      <vt:lpstr>Écrire un programme en Javascript eval (chaîne)  </vt:lpstr>
      <vt:lpstr>Écrire un programme en Javascript parseInt(chaîne[,base])  </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Les évènements HTML liés au javascript</vt:lpstr>
      <vt:lpstr>Écrire un programme en Javascript Méthode getElementById()</vt:lpstr>
      <vt:lpstr>Écrire un programme en Javascript Méthode getElementById()</vt:lpstr>
      <vt:lpstr>Écrire un programme en Javascript Méthode getElementById()</vt:lpstr>
      <vt:lpstr>Écrire un programme en Javascript Méthode getElementById()</vt:lpstr>
      <vt:lpstr>quelques style.attributs en javascript</vt:lpstr>
      <vt:lpstr>quelques style.attributs en javascript</vt:lpstr>
      <vt:lpstr>exercice 23 gestion des évènements</vt:lpstr>
      <vt:lpstr>exercice 23 corrigé gestion des évènements</vt:lpstr>
      <vt:lpstr>Propriété Javascript length</vt:lpstr>
      <vt:lpstr>Fonctions chaîne en Javascript toLowerCase()</vt:lpstr>
      <vt:lpstr>Fonctions chaîne en Javascript toUpperCase()</vt:lpstr>
      <vt:lpstr>Fonctions chaîne en Javascript charAt(position)</vt:lpstr>
      <vt:lpstr>Fonctions chaîne en Javascript charCodeAt(position)</vt:lpstr>
      <vt:lpstr>Fonctions chaîne en Javascript indexOf(sschaine,debut)</vt:lpstr>
      <vt:lpstr>Fonctions chaîne en Javascript lastIndexOf(sschaine)</vt:lpstr>
      <vt:lpstr>Fonctions chaîne en Javascript objet.substr(debut,longueur)</vt:lpstr>
      <vt:lpstr>Fonctions chaîne en Javascript substring(debut,fin)</vt:lpstr>
      <vt:lpstr>Exercice 24 contrôle de la date </vt:lpstr>
      <vt:lpstr>Écrire un programme en Javascript Méthode getElementById()</vt:lpstr>
      <vt:lpstr>Écrire un programme en Javascript Méthode getElementById()</vt:lpstr>
      <vt:lpstr>Écrire un programme en Javascript Méthode getElementById()</vt:lpstr>
      <vt:lpstr>Écrire un programme en Javascript Méthode getElementById()</vt:lpstr>
      <vt:lpstr>Écrire un programme en Javascript Méthode getElementById()</vt:lpstr>
      <vt:lpstr>Écrire un programme en Javascript Méthode getElementById()</vt:lpstr>
      <vt:lpstr>Écrire un programme en Javascript Méthode getElementById()</vt:lpstr>
      <vt:lpstr>Écrire un programme en Javascript Méthode getElementById()</vt:lpstr>
      <vt:lpstr>Écrire un programme en Javascript Propriété action</vt:lpstr>
      <vt:lpstr>Écrire un programme en Javascript Méthode reset()</vt:lpstr>
      <vt:lpstr>Écrire un programme en Javascript Méthode submit()</vt:lpstr>
      <vt:lpstr>Les tableaux en Javascript Objet  Array()</vt:lpstr>
      <vt:lpstr>Les tableaux en Javascript Objet  Array()</vt:lpstr>
      <vt:lpstr>Les tableaux en Javascript Objet  Array()</vt:lpstr>
      <vt:lpstr>Les tableaux en Javascript propriété  length</vt:lpstr>
      <vt:lpstr>Les tableaux en Javascript Méthode join(séparateur)</vt:lpstr>
      <vt:lpstr>Les tableaux en Javascript Méthode push(élément1[, élément2,...])</vt:lpstr>
      <vt:lpstr>Les tableaux en Javascript Méthode sort()</vt:lpstr>
      <vt:lpstr>Les tableaux en Javascript Méthode reverse()</vt:lpstr>
      <vt:lpstr>Les tableaux en Javascript Méthode slice(début,fin)</vt:lpstr>
      <vt:lpstr>Les tableaux en Javascript Méthode splice(début,nombre[,élément1 [,élément2 ....]])</vt:lpstr>
      <vt:lpstr>Les tableaux en Javascript Méthode shift()</vt:lpstr>
      <vt:lpstr>Les tableaux en Javascript Méthode pop()</vt:lpstr>
      <vt:lpstr>Les tableaux en Javascript Méthode unshift(élément1[,élément2,...])</vt:lpstr>
      <vt:lpstr>Les tableaux en Javascript Méthode concat(tableau2)</vt:lpstr>
      <vt:lpstr>Les dates en Javascript Objet date</vt:lpstr>
      <vt:lpstr>Les dates en Javascript Objet date</vt:lpstr>
      <vt:lpstr>Les dates en Javascript Objet date</vt:lpstr>
      <vt:lpstr>Les dates en Javascript Objet date</vt:lpstr>
      <vt:lpstr>Les dates en Javascript Objet date</vt:lpstr>
      <vt:lpstr>Le temps :  setTimeout(fonction,delai)</vt:lpstr>
      <vt:lpstr>Le temps :  clearTimeout(fonction)</vt:lpstr>
      <vt:lpstr>Le DOM (Document Object Model)</vt:lpstr>
      <vt:lpstr>Le DOM (Document Object Model)</vt:lpstr>
      <vt:lpstr>Le DOM (Document Object Model)</vt:lpstr>
      <vt:lpstr>Le DOM (Document Object Model)</vt:lpstr>
      <vt:lpstr>Le DOM (Document Object Model)</vt:lpstr>
      <vt:lpstr>Le DOM  getAttribute(nom de l'attribut)</vt:lpstr>
      <vt:lpstr>Le DOM  setAttribute(nom de l'attribut, valeur[, modeIE]))</vt:lpstr>
      <vt:lpstr>Le DOM  getElementByTagName(chaine)</vt:lpstr>
      <vt:lpstr>Le DOM (Document Object Model)</vt:lpstr>
      <vt:lpstr>Le DOM (Document Object Model)</vt:lpstr>
      <vt:lpstr>Le DOM (Document Object Model)</vt:lpstr>
      <vt:lpstr>Le DOM (Document Object Model)</vt:lpstr>
      <vt:lpstr>DOM exercice 19</vt:lpstr>
      <vt:lpstr>DOM exercice 19 corrigé</vt:lpstr>
      <vt:lpstr>DOM exercice 20</vt:lpstr>
      <vt:lpstr>DOM exercice 20</vt:lpstr>
      <vt:lpstr>DOM exercice 20 corrigé</vt:lpstr>
      <vt:lpstr>DOM exercice 20 corrigé</vt:lpstr>
      <vt:lpstr>Le DOM  propriétés du document DOM</vt:lpstr>
      <vt:lpstr>Le DOM  propriétés des éléments DOM</vt:lpstr>
      <vt:lpstr>Le DOM  propriétés des éléments DOM</vt:lpstr>
      <vt:lpstr>Le DOM  propriétés des éléments DOM de table</vt:lpstr>
      <vt:lpstr>Le DOM  propriétés des éléments DOM</vt:lpstr>
      <vt:lpstr>DOM exercice 21</vt:lpstr>
      <vt:lpstr>Sites intéressants en Javascript</vt:lpstr>
      <vt:lpstr>Sites intéressants en Javascript</vt:lpstr>
      <vt:lpstr>Fonctions chaîne en Javascript les expressions régulières</vt:lpstr>
      <vt:lpstr>Fonctions chaîne en Javascript les expressions régulières</vt:lpstr>
      <vt:lpstr>Fonctions chaîne en Javascript les expressions régulières</vt:lpstr>
      <vt:lpstr>Fonctions chaîne en Javascript les expressions régulières</vt:lpstr>
      <vt:lpstr>Fonctions chaîne en Javascript Méthode test() de RegExp</vt:lpstr>
      <vt:lpstr>Fonctions chaîne en Javascript Recherche de chaînes</vt:lpstr>
      <vt:lpstr>exercice 25  Contrôle de la présence du jour de la semaine</vt:lpstr>
      <vt:lpstr>Fonctions chaîne en Javascript Recherche de chaînes : option 'i' (insensible à la casse)</vt:lpstr>
      <vt:lpstr>Fonctions chaîne en Javascript Recherche de plusieurs chaînes : | (ou)</vt:lpstr>
      <vt:lpstr>Fonctions chaîne en Javascript Début et fin de chaîne : ^ et $</vt:lpstr>
      <vt:lpstr>Fonctions chaîne en Javascript classes de caractères</vt:lpstr>
      <vt:lpstr>exercice 26  Contrôle de la présence du jour de la semaine</vt:lpstr>
      <vt:lpstr>Fonctions chaîne en Javascript classes de caractères ^ exclusion</vt:lpstr>
      <vt:lpstr>Fonctions chaîne en Javascript types de caractères   .  (point) caractère quelconque</vt:lpstr>
      <vt:lpstr>Fonctions chaîne en Javascript Les quantificateurs ? + *</vt:lpstr>
      <vt:lpstr>Fonctions chaîne en Javascript Les quantificateurs  {n} {n,m} {n,}</vt:lpstr>
      <vt:lpstr>Fonctions chaîne en Javascript Recherche de métacaractères</vt:lpstr>
      <vt:lpstr>Exercice 27 contrôle d'une plaque minéralogique actuelle</vt:lpstr>
      <vt:lpstr>Exercice 27 corrigé contrôle d'une plaque minéralogique actuelle</vt:lpstr>
      <vt:lpstr>Fonctions chaîne en Javascript Les types génériques</vt:lpstr>
      <vt:lpstr>Fonctions chaîne en Javascript Les types génériques</vt:lpstr>
      <vt:lpstr>Fonctions chaîne en Javascript Les types génériques</vt:lpstr>
      <vt:lpstr>Fonctions chaîne en Javascript Les attributs d'appariement</vt:lpstr>
      <vt:lpstr>Fonctions chaîne en Javascript Parenthèses de choix  (  )</vt:lpstr>
      <vt:lpstr>Fonctions chaîne en Javascript Les parenthèses capturantes  (  )</vt:lpstr>
      <vt:lpstr>Exercice 28 contrôle de la forme d'une date</vt:lpstr>
      <vt:lpstr>Exercice 28 corrige contrôle de la forme d'une date</vt:lpstr>
      <vt:lpstr>Expressions régulières L'objet RegExp</vt:lpstr>
      <vt:lpstr>Expressions régulières propriétés de l'objet RegExp $1....$9</vt:lpstr>
      <vt:lpstr>Expressions régulières propriétés de l'objet RegExp lastIndex</vt:lpstr>
      <vt:lpstr>Expressions régulières propriétés de l'objet RegExp lastIndex</vt:lpstr>
      <vt:lpstr>Expressions régulières propriétés de l'objet RegExp source</vt:lpstr>
      <vt:lpstr>Expressions régulières propriétés de l'objet RegExp leftContext</vt:lpstr>
      <vt:lpstr>Expressions régulières propriétés de l'objet RegExp rightContext</vt:lpstr>
      <vt:lpstr>Expressions régulières propriétés de l'objet RegExp lastMatch</vt:lpstr>
      <vt:lpstr>Expressions régulières propriétés de l'objet RegExp lastParen</vt:lpstr>
      <vt:lpstr>Expressions régulières propriétés de l'objet RegExp input</vt:lpstr>
      <vt:lpstr>Expressions régulières propriétés de l'objet RegExp multiline</vt:lpstr>
      <vt:lpstr>Expressions régulières méthode exec(chaine)</vt:lpstr>
      <vt:lpstr>Expressions régulières méthode match(expression régulière)</vt:lpstr>
      <vt:lpstr>Expressions régulières méthode match(expression régulière)</vt:lpstr>
      <vt:lpstr>Expressions régulières méthode match(expression régulière)</vt:lpstr>
      <vt:lpstr>Expressions régulières méthode replace(expression régulière,remplacement)</vt:lpstr>
      <vt:lpstr>Expressions régulières méthode replace(expression régulière,remplacement)</vt:lpstr>
      <vt:lpstr>Expressions régulières méthode replace(expression régulière,remplacement)</vt:lpstr>
      <vt:lpstr>Expressions régulières méthode search(expression régulière)</vt:lpstr>
      <vt:lpstr>Expressions régulières méthode split(expression régulière)</vt:lpstr>
      <vt:lpstr>Expressions régulières méthode compile(expression régulière[,type])</vt:lpstr>
      <vt:lpstr>Expressions régulières Un excellent article à consulter avec de nombreux compléments, exemples et très bien écrit.</vt:lpstr>
      <vt:lpstr>Exercice 30 contrôles de la commande GTI</vt:lpstr>
      <vt:lpstr>Exercice 30 contrôles de la commande GTI</vt:lpstr>
      <vt:lpstr>Le DOM (Document Object Model)</vt:lpstr>
      <vt:lpstr>Le DOM (Document Object Model)</vt:lpstr>
      <vt:lpstr>Le DOM (Document Object Model)</vt:lpstr>
      <vt:lpstr>Le DOM (Document Object Model)</vt:lpstr>
      <vt:lpstr>Le DOM (Document Object Model)</vt:lpstr>
      <vt:lpstr>Le DOM  getAttribute(nom de l'attribut)</vt:lpstr>
      <vt:lpstr>Le DOM  setAttribute(nom de l'attribut, valeur[, modeIE]))</vt:lpstr>
      <vt:lpstr>Le DOM  getElementsByTagName(chaine)</vt:lpstr>
      <vt:lpstr>Le DOM (Document Object Model)</vt:lpstr>
      <vt:lpstr>Le DOM (Document Object Model)</vt:lpstr>
      <vt:lpstr>Le DOM (Document Object Model)</vt:lpstr>
      <vt:lpstr>DOM exercice 19</vt:lpstr>
      <vt:lpstr>DOM exercice 19 corrigé</vt:lpstr>
      <vt:lpstr>DOM exercice 20</vt:lpstr>
      <vt:lpstr>DOM exercice 20</vt:lpstr>
      <vt:lpstr>DOM exercice 20 corrigé</vt:lpstr>
      <vt:lpstr>DOM exercice 20 corrigé</vt:lpstr>
      <vt:lpstr>Le DOM  propriétés du document DOM</vt:lpstr>
      <vt:lpstr>Le DOM  propriétés des éléments DOM</vt:lpstr>
      <vt:lpstr>Le DOM  propriétés des éléments DOM</vt:lpstr>
      <vt:lpstr>Le DOM  propriétés des éléments DOM de table</vt:lpstr>
      <vt:lpstr>Le DOM  propriétés des éléments DOM</vt:lpstr>
      <vt:lpstr>DOM exercice 21</vt:lpstr>
      <vt:lpstr>DOM méthode createElement(noeud)</vt:lpstr>
      <vt:lpstr>DOM méthode appendChild(noeud)</vt:lpstr>
      <vt:lpstr>DOM méthode createElement(noeud)</vt:lpstr>
      <vt:lpstr>DOM méthode createElement(noeud)</vt:lpstr>
      <vt:lpstr>DOM méthode createElement(noeud)</vt:lpstr>
      <vt:lpstr>DOM méthode createtextNode(chaine)</vt:lpstr>
      <vt:lpstr>DOM méthode createElement(noeud)</vt:lpstr>
      <vt:lpstr>Exercice 31 Ajout d'un élément à une liste</vt:lpstr>
      <vt:lpstr>Exercice 31  corrigé Ajout d'un élément à une liste</vt:lpstr>
      <vt:lpstr>DOM méthode removeChild(noeud)</vt:lpstr>
      <vt:lpstr>Exercice 32 Suppression d'un élément à une liste</vt:lpstr>
      <vt:lpstr>Exercice 32 corrigé Suppression d'un élément à une liste</vt:lpstr>
      <vt:lpstr>DOM Comment créer une table ?</vt:lpstr>
      <vt:lpstr>DOM Comment créer une table ?</vt:lpstr>
      <vt:lpstr>Exercice 33 Création d'un tableau</vt:lpstr>
      <vt:lpstr>Ajax Principes</vt:lpstr>
      <vt:lpstr>Ajax Principes</vt:lpstr>
      <vt:lpstr>Ajax Principes</vt:lpstr>
      <vt:lpstr>Ajax  Principes</vt:lpstr>
      <vt:lpstr>Ajax Le script Ajax</vt:lpstr>
      <vt:lpstr>Ajax Le script Ajax 1 - initialisation </vt:lpstr>
      <vt:lpstr>Ajax Le script Ajax 2 - préparation de la requête </vt:lpstr>
      <vt:lpstr>Ajax   Le script Ajax  3 - préparation de l'attente de la réponse </vt:lpstr>
      <vt:lpstr>Ajax   Le script Ajax  4 - instructions de mise à jour de la page HTML</vt:lpstr>
      <vt:lpstr>Ajax   Le script Ajax  5 - paramètrage de l'entête</vt:lpstr>
      <vt:lpstr>Ajax   Le script Ajax  6 - envoi de la requête au serveur</vt:lpstr>
      <vt:lpstr>Ajax   Le script Ajax  de base</vt:lpstr>
      <vt:lpstr>Ajax   Le script Ajax  Détail du script</vt:lpstr>
      <vt:lpstr>Ajax   Le script Ajax  Détail du script   1 - initialisation</vt:lpstr>
      <vt:lpstr>Ajax   Le script Ajax  Détail du script 2 - préparation de la requête.</vt:lpstr>
      <vt:lpstr>Ajax   Le script Ajax  Détail du script  3 -attente de la réponse du serveur</vt:lpstr>
      <vt:lpstr>Ajax   Le script Ajax  Détail du script  3 -attente de la réponse du serveur</vt:lpstr>
      <vt:lpstr>Ajax   Le script Ajax  Détail du script  4 - instructions de mise à jour</vt:lpstr>
      <vt:lpstr>Ajax   Le script Ajax  Détail du script  5 - paramètrage de l'entête</vt:lpstr>
      <vt:lpstr>Ajax   Le script Ajax  Détail du script  6 - envoi de la reequête au serveur</vt:lpstr>
      <vt:lpstr>Ajax   Le script Ajax  Détail du script  6 - le script PHP</vt:lpstr>
      <vt:lpstr>Ajax et jQuery $.ajax(url[,paramètres])</vt:lpstr>
      <vt:lpstr>Ajax et jQuery $.ajax(url[,paramètres])</vt:lpstr>
      <vt:lpstr>Ajax et jQuery $.ajax(url[,paramètres])</vt:lpstr>
      <vt:lpstr>Ajax et jQuery $.ajax(url[,paramètres])</vt:lpstr>
      <vt:lpstr>Ajax et jQuery $.ajax(url[,paramètres])</vt:lpstr>
      <vt:lpstr>Ajax et jQuery $.ajax(url[,paramètres])</vt:lpstr>
      <vt:lpstr>Ajax et jQuery $.ajax(paramètres)</vt:lpstr>
      <vt:lpstr>Ajax et jQuery les méthodes .done(), .fail(), .always() et then()</vt:lpstr>
      <vt:lpstr>Ajax et jQuery les méthodes .done(), .fail(), .always() et then()</vt:lpstr>
      <vt:lpstr>Ajax et jQuery les méthodes .done(), .fail(), .always() et then()</vt:lpstr>
      <vt:lpstr>Ajax et jQuery les méthodes .done(), .fail(), .always() et then()</vt:lpstr>
      <vt:lpstr>Ajax et jQuery $.ajax(paramètres)</vt:lpstr>
      <vt:lpstr>Ajax et jQuery $.ajaxSetup(paramètres)</vt:lpstr>
      <vt:lpstr>Ajax et jQuery $.load(url[,data][,fonction()])</vt:lpstr>
      <vt:lpstr>Ajax et jQuery $.load(url[,data][,fonction()])</vt:lpstr>
      <vt:lpstr>Ajax et jQuery $.load(url[,data][,fonction()])</vt:lpstr>
      <vt:lpstr>Ajax et jQuery $.ajax()</vt:lpstr>
      <vt:lpstr>Ajax et jQuery $.load(url[,data][,fonction()])</vt:lpstr>
      <vt:lpstr>Ajax et jQuery Exercice ex200.html</vt:lpstr>
      <vt:lpstr>Ajax et jQuery Exercice ex200.html</vt:lpstr>
      <vt:lpstr>Ajax et jQuery Exercice ex200A.html</vt:lpstr>
      <vt:lpstr>Ajax et jQuery Exercice ex200B.html</vt:lpstr>
      <vt:lpstr>Ajax et jQuery $.serialize()</vt:lpstr>
      <vt:lpstr>Ajax et jQuery $.serializeArray()</vt:lpstr>
      <vt:lpstr>Ajax et jQuery $.post(url[,data][,success(data,textStatus,jqXHR)][,datatype])</vt:lpstr>
      <vt:lpstr>Ajax et jQuery $.post(url[,data][,success(data,textStatus,jqXHR)][,datatype])</vt:lpstr>
      <vt:lpstr>Ajax et jQuery $.post(url[,data][,success(data,textStatus,jqXHR)][,datatype])</vt:lpstr>
      <vt:lpstr>Ajax et jQuery $.post(url[,data][,success(data,textStatus,jqXHR)][,datatype])</vt:lpstr>
      <vt:lpstr>Ajax et jQuery $.get(url[,data][,success(data,textStatus,jqXHR)][,datatype])</vt:lpstr>
      <vt:lpstr>Ajax et jQuery $.get(url[,data][,success(data,textStatus,jqXHR)][,datatype])</vt:lpstr>
      <vt:lpstr>Ajax et jQuery $.get(url[,data][,success(data,textStatus,jqXHR)][,datatype])</vt:lpstr>
      <vt:lpstr>Ajax et jQuery $.get(url[,data][,success(data,textStatus,jqXHR)][,datatype])</vt:lpstr>
      <vt:lpstr>Ajax et jQuery $.getScript(url[,success(data,textStatus,jqXHR)])</vt:lpstr>
      <vt:lpstr>Ajax et jQuery $.getScript(url[,data][,success(data,textStatus,jqXHR)][,datatype])</vt:lpstr>
      <vt:lpstr>Ajax et jQuery $.getScript(url[,data][,success(data,textStatus,jqXHR)][,datatype])</vt:lpstr>
      <vt:lpstr>Ajax et jQuery $.getScript(url[,data][,success(data,textStatus,jqXHR)][,datatype])</vt:lpstr>
      <vt:lpstr>Ajax et jQuery $.ajaxSend(function(event,jqXHR,options))</vt:lpstr>
      <vt:lpstr>Ajax et jQuery $.ajaxSuccess(function(event,jqXHR,options))</vt:lpstr>
      <vt:lpstr>Ajax et jQuery $.ajaxComplete(function(event,jqXHR,options))</vt:lpstr>
      <vt:lpstr>Ajax et jQuery $.ajaxError(function(event,jqXHR,options))</vt:lpstr>
      <vt:lpstr>Ajax et jQuery $.ajaxStart(function(event,jqXHR,options))</vt:lpstr>
      <vt:lpstr>Ajax et jQuery $.ajaxStop(function(event,jqXHR,options))</vt:lpstr>
      <vt:lpstr>Ajax et jQuery Exercice ex205.html  --  cherche.php</vt:lpstr>
      <vt:lpstr>Ajax et jQuery Exercice ex205.html  --  cherche.php</vt:lpstr>
      <vt:lpstr>Ajax et jQuery Exercice ex205.html  --  cherche.php</vt:lpstr>
      <vt:lpstr>Présentation PowerPoint</vt:lpstr>
      <vt:lpstr>Présentation PowerPoint</vt:lpstr>
      <vt:lpstr>Présentation PowerPoint</vt:lpstr>
      <vt:lpstr>JQuery Qu’est-ce que c’est ?</vt:lpstr>
      <vt:lpstr>JQuery Comment l’implémenter ?</vt:lpstr>
      <vt:lpstr>JQuery Syntaxe</vt:lpstr>
      <vt:lpstr>JQuery Syntaxe : la cible</vt:lpstr>
      <vt:lpstr>JQuery Syntaxe : la cible (sélecteur)</vt:lpstr>
      <vt:lpstr>JQuery Syntaxe : la cible</vt:lpstr>
      <vt:lpstr>JQuery Syntaxe : la cible</vt:lpstr>
      <vt:lpstr>JQuery Syntaxe : les sélecteurs standard</vt:lpstr>
      <vt:lpstr>JQuery Syntaxe : les sélecteurs spécifiques à JQuery</vt:lpstr>
      <vt:lpstr>JQuery Syntaxe : les sélecteurs spécifiques à JQuery</vt:lpstr>
      <vt:lpstr>JQuery Syntaxe : Exemples de cibles</vt:lpstr>
      <vt:lpstr>JQuery Syntaxe : la cible (suite)</vt:lpstr>
      <vt:lpstr>JQuery Syntaxe : la cible (suite)</vt:lpstr>
      <vt:lpstr>JQuery Syntaxe : la cible (suite)</vt:lpstr>
      <vt:lpstr>JQuery Syntaxe : la cible (suite)</vt:lpstr>
      <vt:lpstr>JQuery Syntaxe : la cible</vt:lpstr>
      <vt:lpstr>JQuery Syntaxe : les méthodes - principe</vt:lpstr>
      <vt:lpstr>JQuery - méthodes .before(contenu)</vt:lpstr>
      <vt:lpstr>JQuery - méthodes .before(contenu)</vt:lpstr>
      <vt:lpstr>JQuery - méthodes .after(contenu)</vt:lpstr>
      <vt:lpstr>JQuery - méthodes .after(contenu)</vt:lpstr>
      <vt:lpstr>JQuery - méthodes .html(contenu)</vt:lpstr>
      <vt:lpstr>JQuery - méthodes .hide() .hide([duree][,final]) .hide(options)</vt:lpstr>
      <vt:lpstr>JQuery - méthodes .hide() .hide([duree][,final]) .hide(options)</vt:lpstr>
      <vt:lpstr>JQuery - méthodes .hide() .hide([duree][,final]) .hide(options)</vt:lpstr>
      <vt:lpstr>JQuery - méthodes .show() .show([duree][,final]) .show(options)</vt:lpstr>
      <vt:lpstr>JQuery - méthodes .show() </vt:lpstr>
      <vt:lpstr>JQuery - méthodes .click(fonction())</vt:lpstr>
      <vt:lpstr>exercice 136  cacher et afficher</vt:lpstr>
      <vt:lpstr>exercice 136   corrigé  cacher et afficher</vt:lpstr>
      <vt:lpstr>JQuery  deux variables</vt:lpstr>
      <vt:lpstr>JQuery - Liste des principaux effets</vt:lpstr>
      <vt:lpstr>JQuery  enchaînement des méthodes</vt:lpstr>
      <vt:lpstr>JQuery - méthodes .text()</vt:lpstr>
      <vt:lpstr>JQuery - méthodes .addClass(classname)</vt:lpstr>
      <vt:lpstr>JQuery - méthodes .addClass(classname)</vt:lpstr>
      <vt:lpstr>JQuery - méthodes .removeClass(classname)</vt:lpstr>
      <vt:lpstr>JQuery - méthodes .removeClass(classname)</vt:lpstr>
      <vt:lpstr>JQuery - méthodes .remove([cible2])</vt:lpstr>
      <vt:lpstr>JQuery - méthodes .remove([cible2])</vt:lpstr>
      <vt:lpstr>JQuery - méthodes .append(contenu)</vt:lpstr>
      <vt:lpstr>JQuery - méthodes .append(contenu)</vt:lpstr>
      <vt:lpstr>JQuery - méthodes .append(contenu)</vt:lpstr>
      <vt:lpstr>JQuery - méthodes .appendTo(cible2)</vt:lpstr>
      <vt:lpstr>JQuery - méthodes .appendTo(cible2)</vt:lpstr>
      <vt:lpstr>JQuery - méthodes .prepend(contenu)</vt:lpstr>
      <vt:lpstr>JQuery - méthodes .prepend(contenu)</vt:lpstr>
      <vt:lpstr>JQuery - méthodes .prepend(contenu)</vt:lpstr>
      <vt:lpstr>JQuery - méthodes .prependTo(cible2)</vt:lpstr>
      <vt:lpstr>JQuery - méthodes .prependTo(cible2)</vt:lpstr>
      <vt:lpstr>JQuery - méthodes différences entre les méthodes d'insertion</vt:lpstr>
      <vt:lpstr>JQuery - méthodes différences entre les méthodes d'insertion</vt:lpstr>
      <vt:lpstr>JQuery - méthodes .attr(attribut)   .attr(attribut,valeur) </vt:lpstr>
      <vt:lpstr>JQuery - méthodes .attr(attribut)   .attr(attribut,valeur) </vt:lpstr>
      <vt:lpstr>JQuery - méthodes .attr(attribut)   .attr(attribut,valeur) </vt:lpstr>
      <vt:lpstr>JQuery - méthodes .css(propriete)  .css(propriete,valeur) .css(propriete,function(index,valeur)) .css(CSSpropriete) </vt:lpstr>
      <vt:lpstr>JQuery - méthodes .css(propriete)  .css(propriete,valeur) .css(propriete,function(index,valeur)) .css(CSSpropriete)</vt:lpstr>
      <vt:lpstr>JQuery - méthodes .css(propriete)  .css(propriete,valeur) .css(propriete,function(index,valeur)) .css(CSSpropriete)</vt:lpstr>
      <vt:lpstr>JQuery - méthodes .css(propriete)  .css(propriete,valeur) .css(propriete,function(index,valeur)) .css(CSSpropriete) </vt:lpstr>
      <vt:lpstr>JQuery - méthodes .css(propriete)  .css(propriete,valeur) .css(propriete,function(index,valeur)) .css(CSSpropriete)</vt:lpstr>
      <vt:lpstr>JQuery - méthodes .css(propriete)  .css(propriete,valeur) .css(propriete,function(index,valeur)) .css(CSSpropriete)</vt:lpstr>
      <vt:lpstr>JQuery - méthodes .on(event[,selecteur][,data],handler(eventObject)) .on(event[,selecteur][,data])</vt:lpstr>
      <vt:lpstr>JQuery - méthodes .on(event[,selecteur][,data],handler(eventObject)) .on(event[,selecteur][,data])</vt:lpstr>
      <vt:lpstr>JQuery - méthodes .on(event[,selecteur][,data],handler(eventObject)) .on(event[,selecteur][,data])</vt:lpstr>
      <vt:lpstr>JQuery - méthodes .on(event[,selecteur][,data],handler(eventObject)) .on(event[,selecteur][,data])</vt:lpstr>
      <vt:lpstr>JQuery - méthodes .on(event[,selecteur][,data],handler(eventObject)) .on(event[,selecteur][,data])</vt:lpstr>
      <vt:lpstr>JQuery - méthodes .one(event[,selecteur][,data],handler(eventObject)) .one(event[,selecteur][,data])</vt:lpstr>
      <vt:lpstr>JQuery - méthodes .one(event[,selecteur][,data],handler(eventObject)) .one(event[,selecteur][,data])</vt:lpstr>
      <vt:lpstr>JQuery - méthodes .one(event[,selecteur][,data],handler(eventObject)) .one(event[,selecteur][,data])</vt:lpstr>
      <vt:lpstr>JQuery - méthodes .each(function(index,element))</vt:lpstr>
      <vt:lpstr>JQuery - méthodes .each(function(index,element))</vt:lpstr>
      <vt:lpstr>JQuery - méthodes .each(collection,function(index,valeur))</vt:lpstr>
      <vt:lpstr>JQuery - méthodes .each(collection,function(index,value))</vt:lpstr>
      <vt:lpstr>Exercice 150 -  Objectif : créer un jeu interactif (le Morpion)</vt:lpstr>
      <vt:lpstr>Exercice 150 -  Objectif : créer un jeu interactif (le Morpion)</vt:lpstr>
      <vt:lpstr>Exercice 150 -  Objectif : créer un jeu interactif (le Morpion)</vt:lpstr>
      <vt:lpstr>Exercice 150 - corrigé voir le fichier ex150_corrige.html</vt:lpstr>
      <vt:lpstr>JQuery - méthodes .on(event[,selecteur][,data],handler(eventObject)) .on(event[,selecteur][,data])</vt:lpstr>
      <vt:lpstr>JQuery - méthodes .on(event[,selecteur][,data],handler(eventObject)) .on(event[,selecteur][,data])</vt:lpstr>
      <vt:lpstr>JQuery - méthodes .first()</vt:lpstr>
      <vt:lpstr>JQuery - méthodes .ready()</vt:lpstr>
      <vt:lpstr>JQuery - méthodes .last()</vt:lpstr>
      <vt:lpstr>JQuery - méthodes .get(index)</vt:lpstr>
      <vt:lpstr>JQuery - méthodes .val()</vt:lpstr>
      <vt:lpstr>JQuery - méthodes .prop(propriete[, valeur])</vt:lpstr>
      <vt:lpstr>JQuery - méthodes .prop(propriete[, valeur])</vt:lpstr>
      <vt:lpstr>JQuery - méthodes .prop(propriete[, valeur])</vt:lpstr>
      <vt:lpstr>JQuery - méthodes .removeProp(propriete)</vt:lpstr>
      <vt:lpstr>JQuery - méthodes .removeAttr(attribut)</vt:lpstr>
      <vt:lpstr>JQuery - méthodes .data(clé, valeur )</vt:lpstr>
      <vt:lpstr>JQuery - méthodes .data(attribut)</vt:lpstr>
      <vt:lpstr>JQuery - méthodes .removeData([clé])</vt:lpstr>
      <vt:lpstr>JQuery - méthodes .is(selecteur | fonction |objet jQuery |element)</vt:lpstr>
      <vt:lpstr>JQuery - méthodes .is(selecteur | fonction |objet jQuery |element)</vt:lpstr>
      <vt:lpstr>JQuery - méthodes .not(selecteur | fonction |objet jQuery |element)</vt:lpstr>
      <vt:lpstr>JQuery - méthodes .not(selecteur | fonction |objet jQuery |element)</vt:lpstr>
      <vt:lpstr>JQuery - méthodes .has(selecteur | element DOM)</vt:lpstr>
      <vt:lpstr>JQuery - méthodes .has(selecteur | element DOM)</vt:lpstr>
      <vt:lpstr>JQuery - méthodes .empty()</vt:lpstr>
      <vt:lpstr>JQuery - méthodes .hasClass(className)</vt:lpstr>
      <vt:lpstr>JQuery - méthodes .children([selecteur])</vt:lpstr>
      <vt:lpstr>JQuery - méthodes .parent([selecteur])</vt:lpstr>
      <vt:lpstr>JQuery - méthodes .parents([selecteur])</vt:lpstr>
      <vt:lpstr>JQuery - méthodes .parentsUntil([selecteur | element][,filtre])</vt:lpstr>
      <vt:lpstr>JQuery - méthodes .parentsUntil([selecteur | element][,filtre])</vt:lpstr>
      <vt:lpstr>JQuery - méthodes .contents()</vt:lpstr>
      <vt:lpstr>JQuery - méthodes .eq(index)</vt:lpstr>
      <vt:lpstr>JQuery - méthodes .index([selecteur |element | objet jQuery])</vt:lpstr>
      <vt:lpstr>JQuery - méthodes .index([selecteur |element | objet jQuery])</vt:lpstr>
      <vt:lpstr>JQuery - méthodes .siblings([selecteur])</vt:lpstr>
      <vt:lpstr>JQuery - méthodes .siblings([selecteur])</vt:lpstr>
      <vt:lpstr>JQuery - méthodes .next([selecteur])</vt:lpstr>
      <vt:lpstr>JQuery - méthodes .prev([selecteur])</vt:lpstr>
      <vt:lpstr>JQuery - méthodes .nextAll([selecteur])</vt:lpstr>
      <vt:lpstr>JQuery - méthodes .prevAll([selecteur])</vt:lpstr>
      <vt:lpstr>JQuery - méthodes .nextUntil([selecteur][,filtre])</vt:lpstr>
      <vt:lpstr>JQuery - méthodes .nextUntil([selecteur][,filtre])</vt:lpstr>
      <vt:lpstr>JQuery - méthodes .prevUntil([selecteur][,filtre])</vt:lpstr>
      <vt:lpstr>JQuery - méthodes .nextUntil([selecteur][,filtre])</vt:lpstr>
      <vt:lpstr>JQuery - méthodes .closest(selecteur [,contexte] |objet jQuery | element)</vt:lpstr>
      <vt:lpstr>JQuery - méthodes .closest(selecteur [,contexte] |objet jQuery | element)</vt:lpstr>
      <vt:lpstr>JQuery - méthodes .find(selecteur |objet jQuery | element)</vt:lpstr>
      <vt:lpstr>JQuery - méthodes .find(selecteur |objet jQuery | element)</vt:lpstr>
      <vt:lpstr>JQuery - méthodes .filter(selecteur |fonction |objet jQuery | element)</vt:lpstr>
      <vt:lpstr>JQuery - méthodes .filter(selecteur |fonction |objet jQuery | element)</vt:lpstr>
      <vt:lpstr>JQuery - méthodes .filter(selecteur |fonction |objet jQuery | element)</vt:lpstr>
      <vt:lpstr>JQuery - méthodes .add(selecteur[,contexte] |fonction |objet jQuery | element)</vt:lpstr>
      <vt:lpstr>JQuery - méthodes .add(selecteur[,contexte] |fonction |objet jQuery | element)</vt:lpstr>
      <vt:lpstr>JQuery - méthodes .add(selecteur[,contexte] |fonction |objet jQuery | element)</vt:lpstr>
      <vt:lpstr>JQuery - méthodes .end()</vt:lpstr>
      <vt:lpstr>JQuery - méthodes .addBack([selecteur])</vt:lpstr>
      <vt:lpstr>JQuery - méthodes .clone([withDataEvents][,deepWithDataEvents])</vt:lpstr>
      <vt:lpstr>JQuery - méthodes .clone([withDataEvents][,deepWithDataEvents])</vt:lpstr>
      <vt:lpstr>JQuery - méthodes .insertBefore(cible2)</vt:lpstr>
      <vt:lpstr>JQuery - méthodes .insertAfter(cible2)</vt:lpstr>
      <vt:lpstr>JQuery - méthodes .wrap(element | fonction)</vt:lpstr>
      <vt:lpstr>JQuery - méthodes .wrap(element | fonction)</vt:lpstr>
      <vt:lpstr>JQuery - méthodes .unwrap()</vt:lpstr>
      <vt:lpstr>JQuery - méthodes .wrapAll(element)</vt:lpstr>
      <vt:lpstr>JQuery - méthodes .wrapAll(element | fonction)</vt:lpstr>
      <vt:lpstr>JQuery - méthodes .wrapInner(element | fonction)</vt:lpstr>
      <vt:lpstr>JQuery - méthodes .wrapInner(element | fonction)</vt:lpstr>
      <vt:lpstr>JQuery - méthodes .replaceWith(contenu | fonction)</vt:lpstr>
      <vt:lpstr>JQuery - méthodes .replaceWith(contenu | fonction)</vt:lpstr>
      <vt:lpstr>JQuery - méthodes .replaceAll(cible2)</vt:lpstr>
      <vt:lpstr>JQuery - méthodes  .replaceAll(cible2)</vt:lpstr>
      <vt:lpstr>JQuery - méthodes .bind(event [,data],handler(eventObject))</vt:lpstr>
      <vt:lpstr>JQuery - méthodes .bind(event [,data],handler(eventObject))</vt:lpstr>
      <vt:lpstr>JQuery - méthodes .bind(event [,data],handler(eventObject))</vt:lpstr>
      <vt:lpstr>JQuery - méthodes .bind(event [,data],handler(eventObject))</vt:lpstr>
      <vt:lpstr>JQuery - méthodes .bind(event [,data],handler(eventObject))</vt:lpstr>
      <vt:lpstr>JQuery - méthodes .stop([remove][,fin])</vt:lpstr>
      <vt:lpstr>JQuery - méthodes .stop([remove][,fin])</vt:lpstr>
      <vt:lpstr>JQuery - méthodes .trigger(event [,paramètres])</vt:lpstr>
      <vt:lpstr>JQuery - méthodes .trigger(event [,paramètres])</vt:lpstr>
      <vt:lpstr>JQuery - méthodes .trigger(event [,paramètres])</vt:lpstr>
      <vt:lpstr>JQuery - méthodes .off(event [,selecteur] [,handler(eventObject)])</vt:lpstr>
      <vt:lpstr>JQuery - méthodes .off(event [,selecteur] [,handler(eventObject)])</vt:lpstr>
      <vt:lpstr>JQuery - méthodes .unbind(event [,handler(eventObject)])</vt:lpstr>
      <vt:lpstr>JQuery - méthodes .off(event [,selecteur] [,handler(eventObject)])</vt:lpstr>
      <vt:lpstr>JQuery - méthodes .unbind(event [,selecteur] [,handler(eventObject)])</vt:lpstr>
      <vt:lpstr>Jquery .width([valeur])</vt:lpstr>
      <vt:lpstr>Jquery .width([valeur])</vt:lpstr>
      <vt:lpstr>Jquery .width([valeur])</vt:lpstr>
      <vt:lpstr>Jquery .height([valeur])</vt:lpstr>
      <vt:lpstr>Jquery .height([valeur])</vt:lpstr>
      <vt:lpstr>Jquery .height([valeur])</vt:lpstr>
      <vt:lpstr>Jquery .innerWidth()</vt:lpstr>
      <vt:lpstr>Jquery .innerHeight()</vt:lpstr>
      <vt:lpstr>Jquery .outerWidth([includeMargin])</vt:lpstr>
      <vt:lpstr>Jquery .outerHeight([includeMargin])</vt:lpstr>
      <vt:lpstr>Jquery .offset([coordonnées])</vt:lpstr>
      <vt:lpstr>Jquery .offset([coordonnées])</vt:lpstr>
      <vt:lpstr>Jquery .offset([coordonnées])</vt:lpstr>
      <vt:lpstr>Jquery .position()</vt:lpstr>
      <vt:lpstr>Jquery .offsetParent()</vt:lpstr>
      <vt:lpstr>Jquery .pageX .pageY</vt:lpstr>
      <vt:lpstr>Jquery .pageX .pageY</vt:lpstr>
      <vt:lpstr>Jquery .inArray(valeur,tableau[,depuis])</vt:lpstr>
      <vt:lpstr>Jquery .inArray(valeur,tableau[,depuis])</vt:lpstr>
      <vt:lpstr>Jquery .isNumeric(valeur)</vt:lpstr>
      <vt:lpstr>Jquery .isEmptyObject(objet)</vt:lpstr>
      <vt:lpstr>Jquery .now()</vt:lpstr>
      <vt:lpstr>Jquery .makeArray(objet)</vt:lpstr>
      <vt:lpstr>Ajax Principes</vt:lpstr>
      <vt:lpstr>Ajax Principes</vt:lpstr>
      <vt:lpstr>Ajax Principes</vt:lpstr>
      <vt:lpstr>Ajax Principes</vt:lpstr>
      <vt:lpstr>Ajax  Principes</vt:lpstr>
      <vt:lpstr>Ajax Le script Ajax : organisation</vt:lpstr>
      <vt:lpstr>Ajax Le script Ajax 1 - initialisation </vt:lpstr>
      <vt:lpstr>Ajax Le script Ajax 2 - préparation de la requête </vt:lpstr>
      <vt:lpstr>Ajax   Le script Ajax  3 - préparation de l'attente de la réponse </vt:lpstr>
      <vt:lpstr>Ajax   Le script Ajax  4 - instructions de mise à jour de la page HTML</vt:lpstr>
      <vt:lpstr>Ajax   Le script Ajax  5 - paramètrage de l'entête</vt:lpstr>
      <vt:lpstr>Ajax   Le script Ajax  6 - envoi de la requête au serveur</vt:lpstr>
      <vt:lpstr>Ajax   Le script Ajax  de base</vt:lpstr>
      <vt:lpstr>Ajax   Le script Ajax  Détail du script</vt:lpstr>
      <vt:lpstr>Ajax   Le script Ajax  Détail du script   1 - initialisation</vt:lpstr>
      <vt:lpstr>Ajax   Le script Ajax  Détail du script 2 - préparation de la requête.</vt:lpstr>
      <vt:lpstr>Ajax   Le script Ajax  Détail du script  3 -attente de la réponse du serveur</vt:lpstr>
      <vt:lpstr>Ajax   Le script Ajax  Détail du script  3 -attente de la réponse du serveur</vt:lpstr>
      <vt:lpstr>Ajax   Le script Ajax  Détail du script  4 - instructions de mise à jour</vt:lpstr>
      <vt:lpstr>Ajax   Le script Ajax  Détail du script  5 - paramètrage de l'entête</vt:lpstr>
      <vt:lpstr>Ajax   Le script Ajax  Détail du script  6 - envoi de la reequête au serveur</vt:lpstr>
      <vt:lpstr>Ajax   Le script Ajax  Détail du script  6 - le script PHP</vt:lpstr>
      <vt:lpstr>Ajax et jQuery $.load(url[,data][,fonction()])</vt:lpstr>
      <vt:lpstr>Ajax et jQuery $.load(url[,data][,fonction()])</vt:lpstr>
      <vt:lpstr>Ajax et jQuery $.load(url[,data][,fonction()])</vt:lpstr>
      <vt:lpstr>Ajax et jQuery $.ajax()</vt:lpstr>
      <vt:lpstr>Ajax et jQuery $.load(url[,data][,fonction()])</vt:lpstr>
      <vt:lpstr>Ajax et jQuery $.ajax(url[,paramètres])</vt:lpstr>
      <vt:lpstr>Ajax et jQuery $.ajax(url[,paramètres])</vt:lpstr>
      <vt:lpstr>Ajax et jQuery $.ajax(url[,paramètres])</vt:lpstr>
      <vt:lpstr>Ajax et jQuery $.ajax(url[,paramètres])</vt:lpstr>
      <vt:lpstr>Ajax et jQuery $.ajax(url[,paramètres])</vt:lpstr>
      <vt:lpstr>Ajax et jQuery $.ajax(url[,paramètres])</vt:lpstr>
      <vt:lpstr>Ajax et jQuery $.ajaxSetup(paramètres)</vt:lpstr>
      <vt:lpstr>Ajax et jQuery Exercice ex200.html</vt:lpstr>
      <vt:lpstr>Ajax et jQuery Exercice ex200.html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2013-03-15T06:11:30Z</dcterms:created>
  <dcterms:modified xsi:type="dcterms:W3CDTF">2017-09-15T07:56:49Z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TC016745579991</vt:lpwstr>
  </property>
</Properties>
</file>